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9EDA8F-5057-4B07-AFC5-12739ED465BF}" v="2" dt="2026-07-27T23:07:37.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8" d="100"/>
          <a:sy n="78" d="100"/>
        </p:scale>
        <p:origin x="878" y="7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ali solanki" userId="05ea8297448181f7" providerId="LiveId" clId="{C9FAAACC-54A7-46FB-B3DA-6E258F9E1607}"/>
    <pc:docChg chg="modSld">
      <pc:chgData name="sonali solanki" userId="05ea8297448181f7" providerId="LiveId" clId="{C9FAAACC-54A7-46FB-B3DA-6E258F9E1607}" dt="2026-07-27T23:21:21.482" v="55" actId="20577"/>
      <pc:docMkLst>
        <pc:docMk/>
      </pc:docMkLst>
      <pc:sldChg chg="modSp mod">
        <pc:chgData name="sonali solanki" userId="05ea8297448181f7" providerId="LiveId" clId="{C9FAAACC-54A7-46FB-B3DA-6E258F9E1607}" dt="2026-07-27T23:21:21.482" v="55" actId="20577"/>
        <pc:sldMkLst>
          <pc:docMk/>
          <pc:sldMk cId="3772055859" sldId="257"/>
        </pc:sldMkLst>
        <pc:spChg chg="mod">
          <ac:chgData name="sonali solanki" userId="05ea8297448181f7" providerId="LiveId" clId="{C9FAAACC-54A7-46FB-B3DA-6E258F9E1607}" dt="2026-07-27T23:21:21.482" v="55" actId="20577"/>
          <ac:spMkLst>
            <pc:docMk/>
            <pc:sldMk cId="3772055859" sldId="257"/>
            <ac:spMk id="3" creationId="{D8755828-8E8F-9AF9-8910-7F5615EA767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53FF8-4D9A-ACF8-01BB-49B0842030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058714F-1EE7-AB25-AC43-256B93D275BC}"/>
              </a:ext>
            </a:extLst>
          </p:cNvPr>
          <p:cNvSpPr>
            <a:spLocks noGrp="1"/>
          </p:cNvSpPr>
          <p:nvPr>
            <p:ph type="subTitle" idx="1"/>
          </p:nvPr>
        </p:nvSpPr>
        <p:spPr>
          <a:xfrm>
            <a:off x="1524000" y="3602038"/>
            <a:ext cx="9144000" cy="1655762"/>
          </a:xfrm>
        </p:spPr>
        <p:txBody>
          <a:bodyPr/>
          <a:lstStyle>
            <a:lvl1pPr marL="0" indent="0" algn="ctr">
              <a:buNone/>
              <a:defRPr sz="2400"/>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57BE450-FCFF-16BA-F436-E10DD2273FCC}"/>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C01BFC9E-D3EC-D3BB-D016-5C33A632521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E916AC-9075-CF5C-3594-AE28700F1E95}"/>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803841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FE8B-2F50-83D0-4EC9-52AECDADA8C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36C7518-62DA-8FFB-E116-22C2E6F425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5557E45-F5EE-734E-F335-23821B984D28}"/>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815428C0-2BFA-8656-8967-86237A82485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29AD7EC-1116-A1D5-6B85-7D2171A76933}"/>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43401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84BF-CFCE-5A69-F46F-0536FF2D92C5}"/>
              </a:ext>
            </a:extLst>
          </p:cNvPr>
          <p:cNvSpPr>
            <a:spLocks noGrp="1"/>
          </p:cNvSpPr>
          <p:nvPr>
            <p:ph type="title"/>
          </p:nvPr>
        </p:nvSpPr>
        <p:spPr>
          <a:xfrm>
            <a:off x="831852"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FBB8954-A924-346B-81E2-57C45831D4B3}"/>
              </a:ext>
            </a:extLst>
          </p:cNvPr>
          <p:cNvSpPr>
            <a:spLocks noGrp="1"/>
          </p:cNvSpPr>
          <p:nvPr>
            <p:ph type="body" idx="1"/>
          </p:nvPr>
        </p:nvSpPr>
        <p:spPr>
          <a:xfrm>
            <a:off x="831852" y="4589464"/>
            <a:ext cx="10515600" cy="1500187"/>
          </a:xfrm>
        </p:spPr>
        <p:txBody>
          <a:bodyPr/>
          <a:lstStyle>
            <a:lvl1pPr marL="0" indent="0">
              <a:buNone/>
              <a:defRPr sz="2400">
                <a:solidFill>
                  <a:schemeClr val="tx1">
                    <a:tint val="75000"/>
                  </a:schemeClr>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177EB9-9789-BEA6-FFED-2DD2AFE7B3A8}"/>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7745BB9D-AAE9-CEF4-4E34-605661BE0DC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DED972C-DC6B-B8D9-EC41-004F851ABA27}"/>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991118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7BDD2-E4A7-08AE-EACD-CF40D20B415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50B7286-664D-1343-27F6-772971B6778F}"/>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A768EA9-B765-C10D-7FA0-D2E25F19B204}"/>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68D2933C-97C4-7B0D-F71C-E57D8D40617F}"/>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6" name="Footer Placeholder 5">
            <a:extLst>
              <a:ext uri="{FF2B5EF4-FFF2-40B4-BE49-F238E27FC236}">
                <a16:creationId xmlns:a16="http://schemas.microsoft.com/office/drawing/2014/main" id="{62227ED7-5373-E90A-A40D-8A1B990C661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D7F037E-6282-A5A2-8D04-B38BD97B3CFF}"/>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1822971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121B-FF6E-66F5-AC6C-463764551EFB}"/>
              </a:ext>
            </a:extLst>
          </p:cNvPr>
          <p:cNvSpPr>
            <a:spLocks noGrp="1"/>
          </p:cNvSpPr>
          <p:nvPr>
            <p:ph type="title"/>
          </p:nvPr>
        </p:nvSpPr>
        <p:spPr>
          <a:xfrm>
            <a:off x="839789"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500AD01-88D8-2729-7FED-E4D4EC7C1D06}"/>
              </a:ext>
            </a:extLst>
          </p:cNvPr>
          <p:cNvSpPr>
            <a:spLocks noGrp="1"/>
          </p:cNvSpPr>
          <p:nvPr>
            <p:ph type="body" idx="1"/>
          </p:nvPr>
        </p:nvSpPr>
        <p:spPr>
          <a:xfrm>
            <a:off x="839789" y="1681163"/>
            <a:ext cx="5157787"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B8CAF7-5BAD-BC3F-8886-EE49061BDCC0}"/>
              </a:ext>
            </a:extLst>
          </p:cNvPr>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1F09051-6095-30F0-9C97-EC40C15C569B}"/>
              </a:ext>
            </a:extLst>
          </p:cNvPr>
          <p:cNvSpPr>
            <a:spLocks noGrp="1"/>
          </p:cNvSpPr>
          <p:nvPr>
            <p:ph type="body" sz="quarter" idx="3"/>
          </p:nvPr>
        </p:nvSpPr>
        <p:spPr>
          <a:xfrm>
            <a:off x="6172202" y="1681163"/>
            <a:ext cx="5183188" cy="823912"/>
          </a:xfrm>
        </p:spPr>
        <p:txBody>
          <a:bodyPr anchor="b"/>
          <a:lstStyle>
            <a:lvl1pPr marL="0" indent="0">
              <a:buNone/>
              <a:defRPr sz="2400" b="1"/>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95E7B6-DCB8-CADC-9270-E9F282412F07}"/>
              </a:ext>
            </a:extLst>
          </p:cNvPr>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D651AC7-67E0-A2BA-01A0-49930B9B9815}"/>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8" name="Footer Placeholder 7">
            <a:extLst>
              <a:ext uri="{FF2B5EF4-FFF2-40B4-BE49-F238E27FC236}">
                <a16:creationId xmlns:a16="http://schemas.microsoft.com/office/drawing/2014/main" id="{9427CBEF-7A80-A696-5221-BE50B6786C1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3ECF0B4-6614-BA0B-6DA0-A84338FD4AFC}"/>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2791672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95981-5D1F-BDB0-40D4-CCC015A1A77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61AA673-D80A-0C2F-1DCA-C3093D130952}"/>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4" name="Footer Placeholder 3">
            <a:extLst>
              <a:ext uri="{FF2B5EF4-FFF2-40B4-BE49-F238E27FC236}">
                <a16:creationId xmlns:a16="http://schemas.microsoft.com/office/drawing/2014/main" id="{3F1FA02F-F825-A91A-6283-1235B3A56F8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DA760F6-7446-BE9A-57BA-F7743D72115E}"/>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3017017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1CB175-A1C6-C628-45E8-C84DCBD53CEA}"/>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3" name="Footer Placeholder 2">
            <a:extLst>
              <a:ext uri="{FF2B5EF4-FFF2-40B4-BE49-F238E27FC236}">
                <a16:creationId xmlns:a16="http://schemas.microsoft.com/office/drawing/2014/main" id="{C385247D-F0B4-BE04-9BFD-B5F295E66E5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22B952B-C2A7-13A0-5E35-B1441E1ED030}"/>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530690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83253-487D-4A2A-9865-73EA77AAFE76}"/>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3840F7F-D14D-F2A3-835A-E4BFBF0AF388}"/>
              </a:ext>
            </a:extLst>
          </p:cNvPr>
          <p:cNvSpPr>
            <a:spLocks noGrp="1"/>
          </p:cNvSpPr>
          <p:nvPr>
            <p:ph idx="1"/>
          </p:nvPr>
        </p:nvSpPr>
        <p:spPr>
          <a:xfrm>
            <a:off x="5183188"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3CD7AC9-CA07-6709-2B9B-2B7D9BB09F6C}"/>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AEC7B455-7AF7-51A8-9661-15B4EADF02E0}"/>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6" name="Footer Placeholder 5">
            <a:extLst>
              <a:ext uri="{FF2B5EF4-FFF2-40B4-BE49-F238E27FC236}">
                <a16:creationId xmlns:a16="http://schemas.microsoft.com/office/drawing/2014/main" id="{E6C2F1EE-B260-E45E-1AC0-E4A326C444F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6708364-FA15-CC2D-EDD3-AA1BFC7A6F15}"/>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425158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553F9-0D4A-197F-8FD8-6387DA3B5682}"/>
              </a:ext>
            </a:extLst>
          </p:cNvPr>
          <p:cNvSpPr>
            <a:spLocks noGrp="1"/>
          </p:cNvSpPr>
          <p:nvPr>
            <p:ph type="title"/>
          </p:nvPr>
        </p:nvSpPr>
        <p:spPr>
          <a:xfrm>
            <a:off x="839790" y="457200"/>
            <a:ext cx="3932236"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4018E08-FE24-C6FD-C9BE-55A855764C8E}"/>
              </a:ext>
            </a:extLst>
          </p:cNvPr>
          <p:cNvSpPr>
            <a:spLocks noGrp="1"/>
          </p:cNvSpPr>
          <p:nvPr>
            <p:ph type="pic" idx="1"/>
          </p:nvPr>
        </p:nvSpPr>
        <p:spPr>
          <a:xfrm>
            <a:off x="5183188" y="987425"/>
            <a:ext cx="6172201" cy="4873625"/>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endParaRPr lang="en-IN"/>
          </a:p>
        </p:txBody>
      </p:sp>
      <p:sp>
        <p:nvSpPr>
          <p:cNvPr id="4" name="Text Placeholder 3">
            <a:extLst>
              <a:ext uri="{FF2B5EF4-FFF2-40B4-BE49-F238E27FC236}">
                <a16:creationId xmlns:a16="http://schemas.microsoft.com/office/drawing/2014/main" id="{E21256DD-BCC9-B0D6-7D50-32F2DAD68E40}"/>
              </a:ext>
            </a:extLst>
          </p:cNvPr>
          <p:cNvSpPr>
            <a:spLocks noGrp="1"/>
          </p:cNvSpPr>
          <p:nvPr>
            <p:ph type="body" sz="half" idx="2"/>
          </p:nvPr>
        </p:nvSpPr>
        <p:spPr>
          <a:xfrm>
            <a:off x="839790" y="2057400"/>
            <a:ext cx="3932236" cy="3811588"/>
          </a:xfrm>
        </p:spPr>
        <p:txBody>
          <a:bodyPr/>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993F372B-539D-5686-3830-BD18CDA26D44}"/>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6" name="Footer Placeholder 5">
            <a:extLst>
              <a:ext uri="{FF2B5EF4-FFF2-40B4-BE49-F238E27FC236}">
                <a16:creationId xmlns:a16="http://schemas.microsoft.com/office/drawing/2014/main" id="{DB2773D3-3813-CC4B-D57B-4ADA2D1A00E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4327D8B-2843-CE9C-932C-DC98B1874309}"/>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890722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F587-15B9-7053-2EA0-C7252295905F}"/>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F1B7BED-3206-1EE4-102F-8ABADB6F72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30C273C-3CAD-01F6-00F5-CF7E8DA06630}"/>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66894494-B9B9-18C4-B0D6-07FA74128E5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A16028-3D88-9206-1CCA-B50478269FF2}"/>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942306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2304E2-861C-0146-42BF-F67F1ABAB87F}"/>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C8894A9-0F76-7C47-5556-3B59E89C32DD}"/>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1E67D8F-BFBF-40FA-214E-8C295E91AC8C}"/>
              </a:ext>
            </a:extLst>
          </p:cNvPr>
          <p:cNvSpPr>
            <a:spLocks noGrp="1"/>
          </p:cNvSpPr>
          <p:nvPr>
            <p:ph type="dt" sz="half" idx="10"/>
          </p:nvPr>
        </p:nvSpPr>
        <p:spPr/>
        <p:txBody>
          <a:body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059B9218-470C-AEA0-7963-B86ED6E5D52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FE57DF6-764E-EA9C-8FD1-1A3AA75F9CBB}"/>
              </a:ext>
            </a:extLst>
          </p:cNvPr>
          <p:cNvSpPr>
            <a:spLocks noGrp="1"/>
          </p:cNvSpPr>
          <p:nvPr>
            <p:ph type="sldNum" sz="quarter" idx="12"/>
          </p:nvPr>
        </p:nvSpPr>
        <p:spPr/>
        <p:txBody>
          <a:bodyPr/>
          <a:lstStyle/>
          <a:p>
            <a:fld id="{7EF35EC9-D089-408B-8FFD-08FFD2277D43}" type="slidenum">
              <a:rPr lang="en-IN" smtClean="0"/>
              <a:pPr/>
              <a:t>‹#›</a:t>
            </a:fld>
            <a:endParaRPr lang="en-IN"/>
          </a:p>
        </p:txBody>
      </p:sp>
    </p:spTree>
    <p:extLst>
      <p:ext uri="{BB962C8B-B14F-4D97-AF65-F5344CB8AC3E}">
        <p14:creationId xmlns:p14="http://schemas.microsoft.com/office/powerpoint/2010/main" val="1542569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926779-D9D8-327D-1F41-9E9D515BC878}"/>
              </a:ext>
            </a:extLst>
          </p:cNvPr>
          <p:cNvSpPr>
            <a:spLocks noGrp="1"/>
          </p:cNvSpPr>
          <p:nvPr>
            <p:ph type="title"/>
          </p:nvPr>
        </p:nvSpPr>
        <p:spPr>
          <a:xfrm>
            <a:off x="838202"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98F2D0F-CCC3-0135-8A1B-56C75C629E3B}"/>
              </a:ext>
            </a:extLst>
          </p:cNvPr>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CDBBBCF-2ABA-ADB0-EE83-BA6B2481F3E8}"/>
              </a:ext>
            </a:extLst>
          </p:cNvPr>
          <p:cNvSpPr>
            <a:spLocks noGrp="1"/>
          </p:cNvSpPr>
          <p:nvPr>
            <p:ph type="dt" sz="half" idx="2"/>
          </p:nvPr>
        </p:nvSpPr>
        <p:spPr>
          <a:xfrm>
            <a:off x="838201"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6F10B5-D5FA-4F11-9FD8-76AFF13EC804}" type="datetimeFigureOut">
              <a:rPr lang="en-IN" smtClean="0"/>
              <a:pPr/>
              <a:t>28-07-2026</a:t>
            </a:fld>
            <a:endParaRPr lang="en-IN"/>
          </a:p>
        </p:txBody>
      </p:sp>
      <p:sp>
        <p:nvSpPr>
          <p:cNvPr id="5" name="Footer Placeholder 4">
            <a:extLst>
              <a:ext uri="{FF2B5EF4-FFF2-40B4-BE49-F238E27FC236}">
                <a16:creationId xmlns:a16="http://schemas.microsoft.com/office/drawing/2014/main" id="{1D662A50-BF16-6053-F174-48E512791EA9}"/>
              </a:ext>
            </a:extLst>
          </p:cNvPr>
          <p:cNvSpPr>
            <a:spLocks noGrp="1"/>
          </p:cNvSpPr>
          <p:nvPr>
            <p:ph type="ftr" sz="quarter" idx="3"/>
          </p:nvPr>
        </p:nvSpPr>
        <p:spPr>
          <a:xfrm>
            <a:off x="4038602"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E156AF3-C9F4-C424-95E8-E0D533843AD1}"/>
              </a:ext>
            </a:extLst>
          </p:cNvPr>
          <p:cNvSpPr>
            <a:spLocks noGrp="1"/>
          </p:cNvSpPr>
          <p:nvPr>
            <p:ph type="sldNum" sz="quarter" idx="4"/>
          </p:nvPr>
        </p:nvSpPr>
        <p:spPr>
          <a:xfrm>
            <a:off x="8610601"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F35EC9-D089-408B-8FFD-08FFD2277D43}" type="slidenum">
              <a:rPr lang="en-IN" smtClean="0"/>
              <a:pPr/>
              <a:t>‹#›</a:t>
            </a:fld>
            <a:endParaRPr lang="en-IN"/>
          </a:p>
        </p:txBody>
      </p:sp>
    </p:spTree>
    <p:extLst>
      <p:ext uri="{BB962C8B-B14F-4D97-AF65-F5344CB8AC3E}">
        <p14:creationId xmlns:p14="http://schemas.microsoft.com/office/powerpoint/2010/main" val="1307617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1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4" indent="-228604" algn="l" defTabSz="914411"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09" indent="-228604" algn="l" defTabSz="91441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5" indent="-228604" algn="l" defTabSz="91441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1"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27"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journals.sagepub.com/doi/abs/10.1177/01622439221122595" TargetMode="External"/><Relationship Id="rId13" Type="http://schemas.openxmlformats.org/officeDocument/2006/relationships/hyperlink" Target="https://link.springer.com/article/10.1186/s43058-020-00100-x" TargetMode="External"/><Relationship Id="rId18" Type="http://schemas.openxmlformats.org/officeDocument/2006/relationships/hyperlink" Target="https://journalofdaoiststudies.org/index.php/journal/article/view/1564" TargetMode="External"/><Relationship Id="rId3" Type="http://schemas.openxmlformats.org/officeDocument/2006/relationships/image" Target="../media/image2.png"/><Relationship Id="rId21" Type="http://schemas.openxmlformats.org/officeDocument/2006/relationships/hyperlink" Target="https://link.springer.com/article/10.1007/s42452-025-07674-y" TargetMode="External"/><Relationship Id="rId7" Type="http://schemas.openxmlformats.org/officeDocument/2006/relationships/hyperlink" Target="https://www.mdpi.com/2227-9032/13/9/1089" TargetMode="External"/><Relationship Id="rId12" Type="http://schemas.openxmlformats.org/officeDocument/2006/relationships/hyperlink" Target="https://onlinelibrary.wiley.com/doi/full/10.1111/hex.13325" TargetMode="External"/><Relationship Id="rId17" Type="http://schemas.openxmlformats.org/officeDocument/2006/relationships/hyperlink" Target="https://thecrsss.com/index.php/Journal/article/view/699" TargetMode="External"/><Relationship Id="rId2" Type="http://schemas.openxmlformats.org/officeDocument/2006/relationships/image" Target="../media/image1.png"/><Relationship Id="rId16" Type="http://schemas.openxmlformats.org/officeDocument/2006/relationships/hyperlink" Target="https://www.frontiersin.org/journals/digital-health/articles/10.3389/fdgth.2025.1536416/full" TargetMode="External"/><Relationship Id="rId20" Type="http://schemas.openxmlformats.org/officeDocument/2006/relationships/hyperlink" Target="https://www.frontiersin.org/journals/psychology/articles/10.3389/fpsyg.2026.1794568/full" TargetMode="External"/><Relationship Id="rId1" Type="http://schemas.openxmlformats.org/officeDocument/2006/relationships/slideLayout" Target="../slideLayouts/slideLayout7.xml"/><Relationship Id="rId6" Type="http://schemas.openxmlformats.org/officeDocument/2006/relationships/image" Target="../media/image5.jpeg"/><Relationship Id="rId11" Type="http://schemas.openxmlformats.org/officeDocument/2006/relationships/hyperlink" Target="https://rjsaonline.org/index.php/JGST/article/view/262" TargetMode="External"/><Relationship Id="rId5" Type="http://schemas.openxmlformats.org/officeDocument/2006/relationships/image" Target="../media/image4.png"/><Relationship Id="rId15" Type="http://schemas.openxmlformats.org/officeDocument/2006/relationships/hyperlink" Target="https://www.sciencedirect.com/science/article/pii/S027795362500749X" TargetMode="External"/><Relationship Id="rId10" Type="http://schemas.openxmlformats.org/officeDocument/2006/relationships/hyperlink" Target="https://link.springer.com/article/10.1186/s12889-023-17621-4" TargetMode="External"/><Relationship Id="rId19" Type="http://schemas.openxmlformats.org/officeDocument/2006/relationships/hyperlink" Target="https://formative.jmir.org/2026/1/e84296" TargetMode="External"/><Relationship Id="rId4" Type="http://schemas.openxmlformats.org/officeDocument/2006/relationships/image" Target="../media/image3.png"/><Relationship Id="rId9" Type="http://schemas.openxmlformats.org/officeDocument/2006/relationships/hyperlink" Target="https://www.tandfonline.com/doi/full/10.1080/17434440.2021.2013200" TargetMode="External"/><Relationship Id="rId14" Type="http://schemas.openxmlformats.org/officeDocument/2006/relationships/hyperlink" Target="https://journals.plos.org/plosone/article?id=10.1371/journal.pone.03358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755828-8E8F-9AF9-8910-7F5615EA767A}"/>
              </a:ext>
            </a:extLst>
          </p:cNvPr>
          <p:cNvSpPr txBox="1"/>
          <p:nvPr/>
        </p:nvSpPr>
        <p:spPr>
          <a:xfrm>
            <a:off x="18694" y="0"/>
            <a:ext cx="5385217" cy="769441"/>
          </a:xfrm>
          <a:prstGeom prst="rect">
            <a:avLst/>
          </a:prstGeom>
          <a:solidFill>
            <a:srgbClr val="002060"/>
          </a:solidFill>
        </p:spPr>
        <p:txBody>
          <a:bodyPr wrap="square" rtlCol="0">
            <a:spAutoFit/>
          </a:bodyPr>
          <a:lstStyle/>
          <a:p>
            <a:r>
              <a:rPr lang="en-GB" sz="1100" b="1" dirty="0">
                <a:solidFill>
                  <a:schemeClr val="bg1"/>
                </a:solidFill>
              </a:rPr>
              <a:t>Improving Mental Wellbeing Among University Students Through AI-Supported Digital Mental Health Services</a:t>
            </a:r>
          </a:p>
          <a:p>
            <a:r>
              <a:rPr lang="en-GB" sz="1100" b="1" dirty="0">
                <a:solidFill>
                  <a:schemeClr val="bg1"/>
                </a:solidFill>
              </a:rPr>
              <a:t>Student name: Sonali Solanki |Student ID</a:t>
            </a:r>
            <a:r>
              <a:rPr lang="en-GB" sz="1100" b="1">
                <a:solidFill>
                  <a:schemeClr val="bg1"/>
                </a:solidFill>
              </a:rPr>
              <a:t>: 2523936|</a:t>
            </a:r>
          </a:p>
          <a:p>
            <a:endParaRPr lang="en-IN" sz="1100" dirty="0">
              <a:solidFill>
                <a:schemeClr val="bg1"/>
              </a:solidFill>
            </a:endParaRPr>
          </a:p>
        </p:txBody>
      </p:sp>
      <p:sp>
        <p:nvSpPr>
          <p:cNvPr id="9" name="TextBox 8">
            <a:extLst>
              <a:ext uri="{FF2B5EF4-FFF2-40B4-BE49-F238E27FC236}">
                <a16:creationId xmlns:a16="http://schemas.microsoft.com/office/drawing/2014/main" id="{76E5B191-82BB-A280-C412-50FE4FF2B0DC}"/>
              </a:ext>
            </a:extLst>
          </p:cNvPr>
          <p:cNvSpPr txBox="1"/>
          <p:nvPr/>
        </p:nvSpPr>
        <p:spPr>
          <a:xfrm>
            <a:off x="0" y="526942"/>
            <a:ext cx="4137285" cy="2513831"/>
          </a:xfrm>
          <a:prstGeom prst="rect">
            <a:avLst/>
          </a:prstGeom>
          <a:solidFill>
            <a:schemeClr val="bg1"/>
          </a:solidFill>
        </p:spPr>
        <p:txBody>
          <a:bodyPr wrap="square" rtlCol="0">
            <a:spAutoFit/>
          </a:bodyPr>
          <a:lstStyle/>
          <a:p>
            <a:pPr algn="just"/>
            <a:r>
              <a:rPr lang="en-GB" sz="700" b="1" dirty="0"/>
              <a:t>1. Background</a:t>
            </a:r>
            <a:endParaRPr lang="en-IN" sz="700" b="1" dirty="0"/>
          </a:p>
          <a:p>
            <a:pPr algn="just"/>
            <a:r>
              <a:rPr lang="en-GB" sz="700" b="1" dirty="0"/>
              <a:t> Public Health Problem</a:t>
            </a:r>
            <a:r>
              <a:rPr lang="en-IN" sz="700" b="1" dirty="0"/>
              <a:t>: </a:t>
            </a:r>
            <a:r>
              <a:rPr lang="en-GB" sz="700" dirty="0"/>
              <a:t>University students have been facing mounting anxiety, stress and depression due to the pressure and demands of universities studies, financial necessities, and adjustment to the social setting, and future uncertainties of job and employment and personal problems. </a:t>
            </a:r>
            <a:r>
              <a:rPr lang="en-US" sz="700" dirty="0"/>
              <a:t>As a public health priority, recent global and UK evidence shows that there is significantly increased psychological distress among students. Mental health has an impact on worse academic performance, poor attendance and concentration, poor relationships, low self-confidence, and impacts on quality of life (</a:t>
            </a:r>
            <a:r>
              <a:rPr lang="en-US" sz="700" dirty="0" err="1"/>
              <a:t>Albikawi</a:t>
            </a:r>
            <a:r>
              <a:rPr lang="en-US" sz="700" dirty="0"/>
              <a:t> et al., 2025). Eliminating mental illness can also be a risk factor for drug or alcohol abuse, self-destructive </a:t>
            </a:r>
            <a:r>
              <a:rPr lang="en-US" sz="700" dirty="0" err="1"/>
              <a:t>behaviour</a:t>
            </a:r>
            <a:r>
              <a:rPr lang="en-US" sz="700" dirty="0"/>
              <a:t>, and school absences. Stigma, lack of awareness and waiting time for counselling services are barriers to the recognition and uptake of professional supports by many students (</a:t>
            </a:r>
            <a:r>
              <a:rPr lang="en-US" sz="700" dirty="0" err="1"/>
              <a:t>Tulbure</a:t>
            </a:r>
            <a:r>
              <a:rPr lang="en-US" sz="700" dirty="0"/>
              <a:t> et al., 2026). It is therefore crucial that these mental health issues are properly identified and addressed in a timely way, to prevent further mental health issues and to foster resiliency, emotional wellbeing and effective education challenges both during University life and in the future. According to Fleck (2025), since the pandemic, mental health awareness has increased dramatically. Just 27% of respondents said it was one of the most urgent health problems in their nation in 2020. That percentage increased to 45% between 2024 and 2025. Unsurprisingly, 72% of respondents worldwide said that COVID-19 was the greatest health risk in 2020..</a:t>
            </a:r>
          </a:p>
          <a:p>
            <a:pPr algn="just"/>
            <a:r>
              <a:rPr lang="en-US" sz="700" dirty="0"/>
              <a:t>According to The Business Research Company (2025), Overview of the AI in Mental Health Market • The market for AI in mental health is expected to reach $2 billion by 2025. Projected to increase at a compound annual growth rate (CAGR) of 34.8% to $8.89 billion in 2030. Growth Driver: An increase in suicide cases is driving the use of AI in mental health services.</a:t>
            </a:r>
          </a:p>
          <a:p>
            <a:pPr algn="just"/>
            <a:endParaRPr lang="en-GB" sz="700" dirty="0"/>
          </a:p>
          <a:p>
            <a:pPr algn="just"/>
            <a:endParaRPr lang="en-IN" sz="700" dirty="0"/>
          </a:p>
        </p:txBody>
      </p:sp>
      <p:sp>
        <p:nvSpPr>
          <p:cNvPr id="10" name="TextBox 9">
            <a:extLst>
              <a:ext uri="{FF2B5EF4-FFF2-40B4-BE49-F238E27FC236}">
                <a16:creationId xmlns:a16="http://schemas.microsoft.com/office/drawing/2014/main" id="{5783BDC6-40F6-9AE4-B10D-9C85BA04BACC}"/>
              </a:ext>
            </a:extLst>
          </p:cNvPr>
          <p:cNvSpPr txBox="1"/>
          <p:nvPr/>
        </p:nvSpPr>
        <p:spPr>
          <a:xfrm>
            <a:off x="5461161" y="0"/>
            <a:ext cx="3341875" cy="1600438"/>
          </a:xfrm>
          <a:prstGeom prst="rect">
            <a:avLst/>
          </a:prstGeom>
          <a:solidFill>
            <a:schemeClr val="bg1"/>
          </a:solidFill>
        </p:spPr>
        <p:txBody>
          <a:bodyPr wrap="square" rtlCol="0">
            <a:spAutoFit/>
          </a:bodyPr>
          <a:lstStyle/>
          <a:p>
            <a:pPr algn="just"/>
            <a:r>
              <a:rPr lang="en-GB" sz="700" b="1" dirty="0"/>
              <a:t> Existing Public health interventions: </a:t>
            </a:r>
            <a:r>
              <a:rPr lang="en-GB" sz="700" dirty="0"/>
              <a:t>There are several public health measures already in place that facilitate student mental wellbeing. Available digital interventions include Headspace, Calm, NHS Every Mind Matters and university online counselling services, offering evidence-based self-help, meditation, stress management, sleep and mindfulness content (Wang </a:t>
            </a:r>
            <a:r>
              <a:rPr lang="en-GB" sz="700" i="1" dirty="0"/>
              <a:t>et al.,</a:t>
            </a:r>
            <a:r>
              <a:rPr lang="en-GB" sz="700" dirty="0"/>
              <a:t> 2026). All these technologies enhance accessibility and promoting a way to manage wellbeing independently. Non-digital interventions encompass in-person counselling, peer support groups, mental health workshops, support and awareness initiatives, and campus wellbeing events (</a:t>
            </a:r>
            <a:r>
              <a:rPr lang="en-GB" sz="700" dirty="0" err="1"/>
              <a:t>Kolehmainen</a:t>
            </a:r>
            <a:r>
              <a:rPr lang="en-GB" sz="700" dirty="0"/>
              <a:t> and Lupton, 2025). These can be professional guidance, emotional support and social connection. But many services see high demand and availability, experience delays in making appointments, and have low student uptake, all of which are solutions are </a:t>
            </a:r>
            <a:r>
              <a:rPr lang="en-GB" sz="700" dirty="0" err="1"/>
              <a:t>neesigns</a:t>
            </a:r>
            <a:r>
              <a:rPr lang="en-GB" sz="700" dirty="0"/>
              <a:t> that innovative </a:t>
            </a:r>
            <a:r>
              <a:rPr lang="en-GB" sz="700" dirty="0" err="1"/>
              <a:t>ded</a:t>
            </a:r>
            <a:r>
              <a:rPr lang="en-GB" sz="700" dirty="0"/>
              <a:t> to enhance the existing mental health services (</a:t>
            </a:r>
            <a:r>
              <a:rPr lang="en-GB" sz="700" dirty="0" err="1"/>
              <a:t>Shehadeh</a:t>
            </a:r>
            <a:r>
              <a:rPr lang="en-GB" sz="700" dirty="0"/>
              <a:t> </a:t>
            </a:r>
            <a:r>
              <a:rPr lang="en-GB" sz="700" i="1" dirty="0"/>
              <a:t>et al.,</a:t>
            </a:r>
            <a:r>
              <a:rPr lang="en-GB" sz="700" dirty="0"/>
              <a:t> 2026).</a:t>
            </a:r>
            <a:endParaRPr lang="en-IN" sz="700" dirty="0"/>
          </a:p>
          <a:p>
            <a:pPr algn="just"/>
            <a:endParaRPr lang="en-IN" sz="700" dirty="0"/>
          </a:p>
        </p:txBody>
      </p:sp>
      <p:sp>
        <p:nvSpPr>
          <p:cNvPr id="11" name="TextBox 10">
            <a:extLst>
              <a:ext uri="{FF2B5EF4-FFF2-40B4-BE49-F238E27FC236}">
                <a16:creationId xmlns:a16="http://schemas.microsoft.com/office/drawing/2014/main" id="{B5286ECA-E187-0710-D03C-7A40EB57038B}"/>
              </a:ext>
            </a:extLst>
          </p:cNvPr>
          <p:cNvSpPr txBox="1"/>
          <p:nvPr/>
        </p:nvSpPr>
        <p:spPr>
          <a:xfrm>
            <a:off x="5433179" y="1596325"/>
            <a:ext cx="3384743" cy="1384995"/>
          </a:xfrm>
          <a:prstGeom prst="rect">
            <a:avLst/>
          </a:prstGeom>
          <a:solidFill>
            <a:schemeClr val="bg1"/>
          </a:solidFill>
        </p:spPr>
        <p:txBody>
          <a:bodyPr wrap="square" rtlCol="0">
            <a:spAutoFit/>
          </a:bodyPr>
          <a:lstStyle/>
          <a:p>
            <a:pPr algn="just"/>
            <a:r>
              <a:rPr lang="en-GB" sz="700" b="1" dirty="0"/>
              <a:t> The Digital Health Intervention (DHI):</a:t>
            </a:r>
            <a:r>
              <a:rPr lang="en-GB" sz="700" dirty="0"/>
              <a:t>The intervention to be proposed is an AI Counselling App for University students. The app offers around-the-clock mental well-being assistance via a smart AI-powered conversational bot, offering confidential dialogues, mood tracking, personalised well-being tips, stress management guidance and coping strategies (Garcia Colato </a:t>
            </a:r>
            <a:r>
              <a:rPr lang="en-GB" sz="700" i="1" dirty="0"/>
              <a:t>et al.,</a:t>
            </a:r>
            <a:r>
              <a:rPr lang="en-GB" sz="700" dirty="0"/>
              <a:t> 2025). It will use mood pattern analysis to detect early indications of psychological distress and enable crisis detection modes if serious emotional risks are detected. </a:t>
            </a:r>
            <a:r>
              <a:rPr lang="en-IN" sz="700" dirty="0"/>
              <a:t> </a:t>
            </a:r>
            <a:r>
              <a:rPr lang="en-GB" sz="700" dirty="0"/>
              <a:t>All students who have symptoms or problems that continue or are severe have been automatically referred to access University counselling services via an integrated referral pathway (Loughnane </a:t>
            </a:r>
            <a:r>
              <a:rPr lang="en-GB" sz="700" i="1" dirty="0"/>
              <a:t>et al.,</a:t>
            </a:r>
            <a:r>
              <a:rPr lang="en-GB" sz="700" dirty="0"/>
              <a:t> 2025). The intervention, which is a blend of artificial intelligence and professional support, seeks to foster early childhood help-seeking, enhance accessibility, mitigate the stigma, and bolster mental wellbeing efforts for diverse student populations.</a:t>
            </a:r>
            <a:endParaRPr lang="en-IN" sz="700" dirty="0"/>
          </a:p>
        </p:txBody>
      </p:sp>
      <p:sp>
        <p:nvSpPr>
          <p:cNvPr id="12" name="TextBox 11">
            <a:extLst>
              <a:ext uri="{FF2B5EF4-FFF2-40B4-BE49-F238E27FC236}">
                <a16:creationId xmlns:a16="http://schemas.microsoft.com/office/drawing/2014/main" id="{B6611DBA-699D-C845-93AE-1A4100D5ACB9}"/>
              </a:ext>
            </a:extLst>
          </p:cNvPr>
          <p:cNvSpPr txBox="1"/>
          <p:nvPr/>
        </p:nvSpPr>
        <p:spPr>
          <a:xfrm>
            <a:off x="8839369" y="0"/>
            <a:ext cx="3352631" cy="2139047"/>
          </a:xfrm>
          <a:prstGeom prst="rect">
            <a:avLst/>
          </a:prstGeom>
          <a:solidFill>
            <a:schemeClr val="bg1"/>
          </a:solidFill>
        </p:spPr>
        <p:txBody>
          <a:bodyPr wrap="square" rtlCol="0">
            <a:spAutoFit/>
          </a:bodyPr>
          <a:lstStyle/>
          <a:p>
            <a:pPr algn="just"/>
            <a:r>
              <a:rPr lang="en-GB" sz="700" b="1" dirty="0"/>
              <a:t>2. Health Promotion Values and Principles</a:t>
            </a:r>
            <a:endParaRPr lang="en-IN" sz="700" b="1" dirty="0"/>
          </a:p>
          <a:p>
            <a:pPr algn="just"/>
            <a:r>
              <a:rPr lang="en-GB" sz="700" dirty="0"/>
              <a:t>The principle of health promotion is to empower both individuals and communities to take control of their health and to alleviate greater health and social determinants of wellbeing. The AI Counselling App embodies some of the key health-promoting values and principles (Bednar and </a:t>
            </a:r>
            <a:r>
              <a:rPr lang="en-GB" sz="700" dirty="0" err="1"/>
              <a:t>Spiekermann</a:t>
            </a:r>
            <a:r>
              <a:rPr lang="en-GB" sz="700" dirty="0"/>
              <a:t>, 2024). Empowerment will be addressed by enabling students to become aware of their emotional health, learn to cope and make informed choices regarding their mental health. Twenty-four hours of digital access to self-help regardless of time or place is provided to support equity for students who may have a difficult time visiting in person (</a:t>
            </a:r>
            <a:r>
              <a:rPr lang="en-GB" sz="700" dirty="0" err="1"/>
              <a:t>Löchner</a:t>
            </a:r>
            <a:r>
              <a:rPr lang="en-GB" sz="700" dirty="0"/>
              <a:t> </a:t>
            </a:r>
            <a:r>
              <a:rPr lang="en-GB" sz="700" i="1" dirty="0"/>
              <a:t>et al.,</a:t>
            </a:r>
            <a:r>
              <a:rPr lang="en-GB" sz="700" dirty="0"/>
              <a:t> 2025).  </a:t>
            </a:r>
            <a:r>
              <a:rPr lang="en-US" sz="700" dirty="0"/>
              <a:t>Active involvement of students managing their mental health is boosted by interactive AI conversations, mood tracking, wellbeing activities, </a:t>
            </a:r>
            <a:r>
              <a:rPr lang="en-US" sz="700" dirty="0" err="1"/>
              <a:t>personalised</a:t>
            </a:r>
            <a:r>
              <a:rPr lang="en-US" sz="700" dirty="0"/>
              <a:t> feedback, and more. Even more, prevention is enhanced by identifying emotional problems as early as possible, before they culminate into serious disorders (Westervelt et al., 2023). Person-</a:t>
            </a:r>
            <a:r>
              <a:rPr lang="en-US" sz="700" dirty="0" err="1"/>
              <a:t>centred</a:t>
            </a:r>
            <a:r>
              <a:rPr lang="en-US" sz="700" dirty="0"/>
              <a:t> care is provided by using the individual’s </a:t>
            </a:r>
            <a:r>
              <a:rPr lang="en-US" sz="700" dirty="0" err="1"/>
              <a:t>personalised</a:t>
            </a:r>
            <a:r>
              <a:rPr lang="en-US" sz="700" dirty="0"/>
              <a:t> wellbeing suggestions, which are based on emotional needs and </a:t>
            </a:r>
            <a:r>
              <a:rPr lang="en-US" sz="700" dirty="0" err="1"/>
              <a:t>behavioural</a:t>
            </a:r>
            <a:r>
              <a:rPr lang="en-US" sz="700" dirty="0"/>
              <a:t> patterns. Partnership is when the application is connected with Counselling services that are offered at the University, where students in need of professional assistance are timely referred and supported (Zhang and Shi, 2025). These values combined contribute towards accessible, inclusive, preventative and sustainable Mental Health Promotion in Higher Education.</a:t>
            </a:r>
          </a:p>
        </p:txBody>
      </p:sp>
      <p:sp>
        <p:nvSpPr>
          <p:cNvPr id="13" name="TextBox 12">
            <a:extLst>
              <a:ext uri="{FF2B5EF4-FFF2-40B4-BE49-F238E27FC236}">
                <a16:creationId xmlns:a16="http://schemas.microsoft.com/office/drawing/2014/main" id="{7189223C-6C12-67B3-375A-49E9C4921144}"/>
              </a:ext>
            </a:extLst>
          </p:cNvPr>
          <p:cNvSpPr txBox="1"/>
          <p:nvPr/>
        </p:nvSpPr>
        <p:spPr>
          <a:xfrm>
            <a:off x="0" y="2921839"/>
            <a:ext cx="4052807" cy="2031325"/>
          </a:xfrm>
          <a:prstGeom prst="rect">
            <a:avLst/>
          </a:prstGeom>
          <a:solidFill>
            <a:schemeClr val="bg1"/>
          </a:solidFill>
        </p:spPr>
        <p:txBody>
          <a:bodyPr wrap="square" rtlCol="0">
            <a:spAutoFit/>
          </a:bodyPr>
          <a:lstStyle/>
          <a:p>
            <a:pPr algn="just"/>
            <a:r>
              <a:rPr lang="en-US" sz="700" b="1" dirty="0"/>
              <a:t>Behavior Change Theory (COM-B Model)</a:t>
            </a:r>
          </a:p>
          <a:p>
            <a:pPr algn="just"/>
            <a:r>
              <a:rPr lang="en-US" sz="700" dirty="0"/>
              <a:t>The COM-B Model offers an evidence-based framework for understanding and changing behavior related to health. The model states that behaviors will happen when an individual has the Capability, the Opportunity and Motivation to do the behavior (West and Michie, 2023). By incorporating this framework, the AI Counselling App's effectiveness can be enhanced, addressing various factors that impact student mental well-being. Capability is enhanced via mental health education, information on stress and coping mechanisms, self-monitoring resources and tools, mindfulness exercises, and personalized wellbeing information, thereby enhancing knowledge and confidence (Brown et al., 2024). By offering anonymous 24/7 digital access, the stigma attached to low reachability and waiting periods for appointments is put aside, enhancing opportunity to participate. The link-up with university counselling and peer support networks provides further means of professional and social support when needed (Coupe et al., 2022). Daily mood tracking, personalized encouragement, goal setting, positive reinforcement, progress monitoring, and tailored recommendations reinforce and motivate continuous involvement in healthy behaviors.</a:t>
            </a:r>
          </a:p>
          <a:p>
            <a:pPr algn="just"/>
            <a:r>
              <a:rPr lang="en-US" sz="700" dirty="0"/>
              <a:t>These all-in-one elements promote greater emotional regulation, better coping skills, uptake of counselling services, healthier day-to-day behaviors, psychological wellbeing, and earlier help-seeking. The COM-B model is thus relevant to the issues and parameters of sustainable </a:t>
            </a:r>
            <a:r>
              <a:rPr lang="en-US" sz="700" dirty="0" err="1"/>
              <a:t>behaviour</a:t>
            </a:r>
            <a:r>
              <a:rPr lang="en-US" sz="700" dirty="0"/>
              <a:t> change (practical, psychological and motivational aspects of student mental health) (De Leo et al., 2021).</a:t>
            </a:r>
            <a:endParaRPr lang="en-IN" sz="700" dirty="0"/>
          </a:p>
        </p:txBody>
      </p:sp>
      <p:sp>
        <p:nvSpPr>
          <p:cNvPr id="14" name="TextBox 13">
            <a:extLst>
              <a:ext uri="{FF2B5EF4-FFF2-40B4-BE49-F238E27FC236}">
                <a16:creationId xmlns:a16="http://schemas.microsoft.com/office/drawing/2014/main" id="{AA4FCC57-C1E0-5830-42D1-93772B3510C2}"/>
              </a:ext>
            </a:extLst>
          </p:cNvPr>
          <p:cNvSpPr txBox="1"/>
          <p:nvPr/>
        </p:nvSpPr>
        <p:spPr>
          <a:xfrm>
            <a:off x="5541669" y="3012961"/>
            <a:ext cx="3160630" cy="2677656"/>
          </a:xfrm>
          <a:prstGeom prst="rect">
            <a:avLst/>
          </a:prstGeom>
          <a:solidFill>
            <a:schemeClr val="bg1"/>
          </a:solidFill>
        </p:spPr>
        <p:txBody>
          <a:bodyPr wrap="square" rtlCol="0">
            <a:spAutoFit/>
          </a:bodyPr>
          <a:lstStyle/>
          <a:p>
            <a:pPr algn="just"/>
            <a:r>
              <a:rPr lang="en-GB" sz="700" b="1" dirty="0"/>
              <a:t>4. Expected Outcomes</a:t>
            </a:r>
            <a:endParaRPr lang="en-IN" sz="700" b="1" dirty="0"/>
          </a:p>
          <a:p>
            <a:pPr algn="just"/>
            <a:r>
              <a:rPr lang="en-GB" sz="700" dirty="0"/>
              <a:t>Overall, the AI Counselling App will enhance access to mental health support, potentially alleviate anxiety and depression symptoms by providing earlier intervention, promote proactive counselling-seeking behaviour, mitigate the stigma associated with counselling, boost psychological resilience, and foster greater commitment to academic studies and overall wellbeing (Nawaz </a:t>
            </a:r>
            <a:r>
              <a:rPr lang="en-GB" sz="700" i="1" dirty="0"/>
              <a:t>et al.,</a:t>
            </a:r>
            <a:r>
              <a:rPr lang="en-GB" sz="700" dirty="0"/>
              <a:t> 2025). Using AI to support digital mental healthcare is anticipated to have a positive impact on the psychological health of university students, as it will offer accessible, tailored, and timely mental health assistance. By monitoring </a:t>
            </a:r>
            <a:r>
              <a:rPr lang="en-GB" sz="700" dirty="0" err="1"/>
              <a:t>behavior</a:t>
            </a:r>
            <a:r>
              <a:rPr lang="en-GB" sz="700" dirty="0"/>
              <a:t> and predicting issues like anxiety, depression, and emotional problems, AI tools can help identify these complications early on (Butt </a:t>
            </a:r>
            <a:r>
              <a:rPr lang="en-GB" sz="700" i="1" dirty="0"/>
              <a:t>et al.,</a:t>
            </a:r>
            <a:r>
              <a:rPr lang="en-GB" sz="700" dirty="0"/>
              <a:t> 2026). These services can enhance students' interaction with mental health services, help to decrease the stigma associated with mental health, and promote help-seeking. Constant monitoring of moods would help in earlier identification of students in need of professional support. Despite this, many questions have yet to be answered, such as digital inequality, AI bias, privacy issues, data security, lack of human touch, and high reliance on technology, and even incorrect prediction of risk (Boucher </a:t>
            </a:r>
            <a:r>
              <a:rPr lang="en-GB" sz="700" i="1" dirty="0"/>
              <a:t>et al.,</a:t>
            </a:r>
            <a:r>
              <a:rPr lang="en-GB" sz="700" dirty="0"/>
              <a:t> 2021). Thus, a hybrid AI-qualified university counsellor model is recommended for safe, ethical, effective, and person-centred mental health care. Moreover, AI-driven platforms can bolster academic resilience, emotional management, and emotional wellbeing, by providing sustained support and peer-support connections.</a:t>
            </a:r>
            <a:endParaRPr lang="en-IN" sz="700" dirty="0"/>
          </a:p>
          <a:p>
            <a:pPr algn="just"/>
            <a:endParaRPr lang="en-IN" sz="700" dirty="0"/>
          </a:p>
          <a:p>
            <a:pPr algn="just"/>
            <a:endParaRPr lang="en-IN" sz="700" dirty="0"/>
          </a:p>
        </p:txBody>
      </p:sp>
      <p:sp>
        <p:nvSpPr>
          <p:cNvPr id="15" name="TextBox 14">
            <a:extLst>
              <a:ext uri="{FF2B5EF4-FFF2-40B4-BE49-F238E27FC236}">
                <a16:creationId xmlns:a16="http://schemas.microsoft.com/office/drawing/2014/main" id="{4D91D6F4-28BC-BBF1-973B-800518981560}"/>
              </a:ext>
            </a:extLst>
          </p:cNvPr>
          <p:cNvSpPr txBox="1"/>
          <p:nvPr/>
        </p:nvSpPr>
        <p:spPr>
          <a:xfrm>
            <a:off x="8795982" y="2223913"/>
            <a:ext cx="3396018" cy="1492716"/>
          </a:xfrm>
          <a:prstGeom prst="rect">
            <a:avLst/>
          </a:prstGeom>
          <a:solidFill>
            <a:schemeClr val="bg1"/>
          </a:solidFill>
        </p:spPr>
        <p:txBody>
          <a:bodyPr wrap="square" rtlCol="0">
            <a:spAutoFit/>
          </a:bodyPr>
          <a:lstStyle/>
          <a:p>
            <a:r>
              <a:rPr lang="en-GB" sz="700" b="1" dirty="0"/>
              <a:t>5. Conclusion</a:t>
            </a:r>
            <a:endParaRPr lang="en-IN" sz="700" b="1" dirty="0"/>
          </a:p>
          <a:p>
            <a:r>
              <a:rPr lang="en-GB" sz="700" dirty="0"/>
              <a:t>The AI Counselling App proposed in this study has significant potential in enhancing mental health promotion in universities by enabling accessible, personalised and preventative digital counselling. Use of the COM-B behaviour change model facilitates lasting change in help-seeking, emotional regulation and self-management behaviours. Policy integration with university counselling services to ensure AI acts as a supportive supplement to human support. </a:t>
            </a:r>
            <a:endParaRPr lang="en-IN" sz="700" dirty="0"/>
          </a:p>
          <a:p>
            <a:r>
              <a:rPr lang="en-GB" sz="700" dirty="0"/>
              <a:t>It is recommended that future policy should encourage ethical AI governance, effective data protection, and institutional digital mental health policies. Future research must consider the long-term effectiveness and digital health inequalities and ethical concerns with artificial intelligence as key factors to consider in providing equitable, evidence-informed, and sustainable mental health support for university students.</a:t>
            </a:r>
            <a:endParaRPr lang="en-IN" sz="700" dirty="0"/>
          </a:p>
          <a:p>
            <a:endParaRPr lang="en-IN" sz="700" dirty="0"/>
          </a:p>
        </p:txBody>
      </p:sp>
      <p:sp>
        <p:nvSpPr>
          <p:cNvPr id="16" name="TextBox 15">
            <a:extLst>
              <a:ext uri="{FF2B5EF4-FFF2-40B4-BE49-F238E27FC236}">
                <a16:creationId xmlns:a16="http://schemas.microsoft.com/office/drawing/2014/main" id="{B64A65B2-5FA1-B092-C47E-6FAC2CE97B26}"/>
              </a:ext>
            </a:extLst>
          </p:cNvPr>
          <p:cNvSpPr txBox="1"/>
          <p:nvPr/>
        </p:nvSpPr>
        <p:spPr>
          <a:xfrm>
            <a:off x="8756542" y="3637129"/>
            <a:ext cx="3435458" cy="307777"/>
          </a:xfrm>
          <a:prstGeom prst="rect">
            <a:avLst/>
          </a:prstGeom>
          <a:solidFill>
            <a:schemeClr val="bg1"/>
          </a:solidFill>
        </p:spPr>
        <p:txBody>
          <a:bodyPr wrap="square" rtlCol="0">
            <a:spAutoFit/>
          </a:bodyPr>
          <a:lstStyle/>
          <a:p>
            <a:r>
              <a:rPr lang="en-GB" sz="700" b="1" dirty="0"/>
              <a:t>Campaign Message</a:t>
            </a:r>
            <a:r>
              <a:rPr lang="en-IN" sz="700" b="1" dirty="0"/>
              <a:t>: </a:t>
            </a:r>
            <a:r>
              <a:rPr lang="en-GB" sz="700" b="1" dirty="0"/>
              <a:t>Your Mind Matters</a:t>
            </a:r>
            <a:endParaRPr lang="en-IN" sz="700" dirty="0"/>
          </a:p>
          <a:p>
            <a:r>
              <a:rPr lang="en-GB" sz="700" b="1" dirty="0"/>
              <a:t>“Talk to AI. Connect to Support. Thrive at University”.</a:t>
            </a:r>
            <a:endParaRPr lang="en-IN" sz="700" dirty="0"/>
          </a:p>
        </p:txBody>
      </p:sp>
      <p:pic>
        <p:nvPicPr>
          <p:cNvPr id="19" name="Picture 18">
            <a:extLst>
              <a:ext uri="{FF2B5EF4-FFF2-40B4-BE49-F238E27FC236}">
                <a16:creationId xmlns:a16="http://schemas.microsoft.com/office/drawing/2014/main" id="{5B81DA3C-A841-AEFA-21AE-9DBEA755A786}"/>
              </a:ext>
            </a:extLst>
          </p:cNvPr>
          <p:cNvPicPr>
            <a:picLocks noChangeAspect="1"/>
          </p:cNvPicPr>
          <p:nvPr/>
        </p:nvPicPr>
        <p:blipFill>
          <a:blip r:embed="rId2" cstate="print"/>
          <a:stretch>
            <a:fillRect/>
          </a:stretch>
        </p:blipFill>
        <p:spPr>
          <a:xfrm>
            <a:off x="4083805" y="694614"/>
            <a:ext cx="1410344" cy="2149323"/>
          </a:xfrm>
          <a:prstGeom prst="rect">
            <a:avLst/>
          </a:prstGeom>
        </p:spPr>
      </p:pic>
      <p:pic>
        <p:nvPicPr>
          <p:cNvPr id="20" name="Picture 19">
            <a:extLst>
              <a:ext uri="{FF2B5EF4-FFF2-40B4-BE49-F238E27FC236}">
                <a16:creationId xmlns:a16="http://schemas.microsoft.com/office/drawing/2014/main" id="{9EF5C2E6-96B3-4EC0-4897-D74B9992D6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28847" y="5589221"/>
            <a:ext cx="1310185" cy="1177871"/>
          </a:xfrm>
          <a:prstGeom prst="rect">
            <a:avLst/>
          </a:prstGeom>
        </p:spPr>
      </p:pic>
      <p:pic>
        <p:nvPicPr>
          <p:cNvPr id="21" name="Picture 20">
            <a:extLst>
              <a:ext uri="{FF2B5EF4-FFF2-40B4-BE49-F238E27FC236}">
                <a16:creationId xmlns:a16="http://schemas.microsoft.com/office/drawing/2014/main" id="{8B73FE50-99A5-C965-D2DE-88928AA71EC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53899" y="3053167"/>
            <a:ext cx="1478996" cy="1867546"/>
          </a:xfrm>
          <a:prstGeom prst="rect">
            <a:avLst/>
          </a:prstGeom>
        </p:spPr>
      </p:pic>
      <p:pic>
        <p:nvPicPr>
          <p:cNvPr id="22" name="Picture 21">
            <a:extLst>
              <a:ext uri="{FF2B5EF4-FFF2-40B4-BE49-F238E27FC236}">
                <a16:creationId xmlns:a16="http://schemas.microsoft.com/office/drawing/2014/main" id="{B90430C9-83DE-9564-C0A4-4ACABCB7F9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37175" y="5465928"/>
            <a:ext cx="1764378" cy="1392072"/>
          </a:xfrm>
          <a:prstGeom prst="rect">
            <a:avLst/>
          </a:prstGeom>
        </p:spPr>
      </p:pic>
      <p:pic>
        <p:nvPicPr>
          <p:cNvPr id="25" name="Picture 24">
            <a:extLst>
              <a:ext uri="{FF2B5EF4-FFF2-40B4-BE49-F238E27FC236}">
                <a16:creationId xmlns:a16="http://schemas.microsoft.com/office/drawing/2014/main" id="{4088489D-3156-CEDC-01BD-DA4094CD3A2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748217" y="4148688"/>
            <a:ext cx="3323230" cy="2272584"/>
          </a:xfrm>
          <a:prstGeom prst="rect">
            <a:avLst/>
          </a:prstGeom>
        </p:spPr>
      </p:pic>
      <p:sp>
        <p:nvSpPr>
          <p:cNvPr id="26" name="TextBox 25"/>
          <p:cNvSpPr txBox="1"/>
          <p:nvPr/>
        </p:nvSpPr>
        <p:spPr>
          <a:xfrm>
            <a:off x="0" y="5139135"/>
            <a:ext cx="5432156" cy="1661993"/>
          </a:xfrm>
          <a:prstGeom prst="rect">
            <a:avLst/>
          </a:prstGeom>
          <a:solidFill>
            <a:schemeClr val="bg1"/>
          </a:solidFill>
          <a:ln>
            <a:solidFill>
              <a:schemeClr val="tx2">
                <a:lumMod val="20000"/>
                <a:lumOff val="80000"/>
              </a:schemeClr>
            </a:solidFill>
          </a:ln>
        </p:spPr>
        <p:txBody>
          <a:bodyPr wrap="square" rtlCol="0">
            <a:spAutoFit/>
          </a:bodyPr>
          <a:lstStyle/>
          <a:p>
            <a:r>
              <a:rPr lang="en-US" sz="340" dirty="0"/>
              <a:t>Reference List </a:t>
            </a:r>
          </a:p>
          <a:p>
            <a:r>
              <a:rPr lang="en-GB" sz="340" dirty="0" err="1"/>
              <a:t>Albikawi</a:t>
            </a:r>
            <a:r>
              <a:rPr lang="en-GB" sz="340" dirty="0"/>
              <a:t>, Z., </a:t>
            </a:r>
            <a:r>
              <a:rPr lang="en-GB" sz="340" dirty="0" err="1"/>
              <a:t>Abuadas</a:t>
            </a:r>
            <a:r>
              <a:rPr lang="en-GB" sz="340" dirty="0"/>
              <a:t>, M. and </a:t>
            </a:r>
            <a:r>
              <a:rPr lang="en-GB" sz="340" dirty="0" err="1"/>
              <a:t>Rayani</a:t>
            </a:r>
            <a:r>
              <a:rPr lang="en-GB" sz="340" dirty="0"/>
              <a:t>, A.M. (2025, May). Nursing students’ perceptions of </a:t>
            </a:r>
            <a:r>
              <a:rPr lang="en-GB" sz="340" dirty="0" err="1"/>
              <a:t>ai</a:t>
            </a:r>
            <a:r>
              <a:rPr lang="en-GB" sz="340" dirty="0"/>
              <a:t>-driven mental health support and its relationship with anxiety, depression, and seeking professional psychological help: Transitioning from traditional </a:t>
            </a:r>
            <a:r>
              <a:rPr lang="en-GB" sz="340" dirty="0" err="1"/>
              <a:t>counseling</a:t>
            </a:r>
            <a:r>
              <a:rPr lang="en-GB" sz="340" dirty="0"/>
              <a:t> to digital support. In </a:t>
            </a:r>
            <a:r>
              <a:rPr lang="en-GB" sz="340" i="1" dirty="0"/>
              <a:t>Healthcare</a:t>
            </a:r>
            <a:r>
              <a:rPr lang="en-GB" sz="340" dirty="0"/>
              <a:t> (Vol. 13, No. 9, p. 1089). MDPI. </a:t>
            </a:r>
            <a:r>
              <a:rPr lang="en-GB" sz="340" u="sng" dirty="0">
                <a:hlinkClick r:id="rId7"/>
              </a:rPr>
              <a:t>https://www.mdpi.com/2227-9032/13/9/1089</a:t>
            </a:r>
            <a:endParaRPr lang="en-US" sz="340" dirty="0"/>
          </a:p>
          <a:p>
            <a:r>
              <a:rPr lang="en-GB" sz="340" dirty="0" err="1"/>
              <a:t>Bednar</a:t>
            </a:r>
            <a:r>
              <a:rPr lang="en-GB" sz="340" dirty="0"/>
              <a:t>, K. and </a:t>
            </a:r>
            <a:r>
              <a:rPr lang="en-GB" sz="340" dirty="0" err="1"/>
              <a:t>Spiekermann</a:t>
            </a:r>
            <a:r>
              <a:rPr lang="en-GB" sz="340" dirty="0"/>
              <a:t>, S. (2024). Eliciting values for technology design with moral philosophy: an empirical exploration of effects and shortcomings. </a:t>
            </a:r>
            <a:r>
              <a:rPr lang="en-GB" sz="340" i="1" dirty="0"/>
              <a:t>Science, Technology, &amp; Human Values</a:t>
            </a:r>
            <a:r>
              <a:rPr lang="en-GB" sz="340" dirty="0"/>
              <a:t>, </a:t>
            </a:r>
            <a:r>
              <a:rPr lang="en-GB" sz="340" i="1" dirty="0"/>
              <a:t>49</a:t>
            </a:r>
            <a:r>
              <a:rPr lang="en-GB" sz="340" dirty="0"/>
              <a:t>(3), pp.611-645. </a:t>
            </a:r>
            <a:r>
              <a:rPr lang="en-GB" sz="340" u="sng" dirty="0">
                <a:hlinkClick r:id="rId8"/>
              </a:rPr>
              <a:t>https://journals.sagepub.com/doi/abs/10.1177/01622439221122595</a:t>
            </a:r>
            <a:endParaRPr lang="en-US" sz="340" dirty="0"/>
          </a:p>
          <a:p>
            <a:r>
              <a:rPr lang="en-GB" sz="340" dirty="0"/>
              <a:t>Boucher, E.M., </a:t>
            </a:r>
            <a:r>
              <a:rPr lang="en-GB" sz="340" dirty="0" err="1"/>
              <a:t>Harake</a:t>
            </a:r>
            <a:r>
              <a:rPr lang="en-GB" sz="340" dirty="0"/>
              <a:t>, N.R., Ward, H.E., </a:t>
            </a:r>
            <a:r>
              <a:rPr lang="en-GB" sz="340" dirty="0" err="1"/>
              <a:t>Stoeckl</a:t>
            </a:r>
            <a:r>
              <a:rPr lang="en-GB" sz="340" dirty="0"/>
              <a:t>, S.E., Vargas, J., </a:t>
            </a:r>
            <a:r>
              <a:rPr lang="en-GB" sz="340" dirty="0" err="1"/>
              <a:t>Minkel</a:t>
            </a:r>
            <a:r>
              <a:rPr lang="en-GB" sz="340" dirty="0"/>
              <a:t>, J., Parks, A.C. and </a:t>
            </a:r>
            <a:r>
              <a:rPr lang="en-GB" sz="340" dirty="0" err="1"/>
              <a:t>Zilca</a:t>
            </a:r>
            <a:r>
              <a:rPr lang="en-GB" sz="340" dirty="0"/>
              <a:t>, R. (2021). Artificially intelligent </a:t>
            </a:r>
            <a:r>
              <a:rPr lang="en-GB" sz="340" dirty="0" err="1"/>
              <a:t>chatbots</a:t>
            </a:r>
            <a:r>
              <a:rPr lang="en-GB" sz="340" dirty="0"/>
              <a:t> in digital mental health interventions: a review. </a:t>
            </a:r>
            <a:r>
              <a:rPr lang="en-GB" sz="340" i="1" dirty="0"/>
              <a:t>Expert review of medical devices</a:t>
            </a:r>
            <a:r>
              <a:rPr lang="en-GB" sz="340" dirty="0"/>
              <a:t>, </a:t>
            </a:r>
            <a:r>
              <a:rPr lang="en-GB" sz="340" i="1" dirty="0"/>
              <a:t>18</a:t>
            </a:r>
            <a:r>
              <a:rPr lang="en-GB" sz="340" dirty="0"/>
              <a:t>(sup1), pp.37-49. </a:t>
            </a:r>
            <a:r>
              <a:rPr lang="en-GB" sz="340" u="sng" dirty="0">
                <a:hlinkClick r:id="rId9"/>
              </a:rPr>
              <a:t>https://www.tandfonline.com/doi/full/10.1080/17434440.2021.2013200</a:t>
            </a:r>
            <a:endParaRPr lang="en-US" sz="340" dirty="0"/>
          </a:p>
          <a:p>
            <a:r>
              <a:rPr lang="en-GB" sz="340" dirty="0"/>
              <a:t>Brown, C.E., Richardson, K., </a:t>
            </a:r>
            <a:r>
              <a:rPr lang="en-GB" sz="340" dirty="0" err="1"/>
              <a:t>Halil-Pizzirani</a:t>
            </a:r>
            <a:r>
              <a:rPr lang="en-GB" sz="340" dirty="0"/>
              <a:t>, B., Atkins, L., </a:t>
            </a:r>
            <a:r>
              <a:rPr lang="en-GB" sz="340" dirty="0" err="1"/>
              <a:t>Yücel</a:t>
            </a:r>
            <a:r>
              <a:rPr lang="en-GB" sz="340" dirty="0"/>
              <a:t>, M. and </a:t>
            </a:r>
            <a:r>
              <a:rPr lang="en-GB" sz="340" dirty="0" err="1"/>
              <a:t>Segrave</a:t>
            </a:r>
            <a:r>
              <a:rPr lang="en-GB" sz="340" dirty="0"/>
              <a:t>, R.A. (2024). Key influences on university students’ physical activity: a systematic review using the Theoretical Domains Framework and the COM-B model of human behaviour. </a:t>
            </a:r>
            <a:r>
              <a:rPr lang="en-GB" sz="340" i="1" dirty="0"/>
              <a:t>BMC Public Health</a:t>
            </a:r>
            <a:r>
              <a:rPr lang="en-GB" sz="340" dirty="0"/>
              <a:t>, </a:t>
            </a:r>
            <a:r>
              <a:rPr lang="en-GB" sz="340" i="1" dirty="0"/>
              <a:t>24</a:t>
            </a:r>
            <a:r>
              <a:rPr lang="en-GB" sz="340" dirty="0"/>
              <a:t>(1), p.418. </a:t>
            </a:r>
            <a:r>
              <a:rPr lang="en-GB" sz="340" u="sng" dirty="0">
                <a:hlinkClick r:id="rId10"/>
              </a:rPr>
              <a:t>https://link.springer.com/article/10.1186/s12889-023-17621-4</a:t>
            </a:r>
            <a:endParaRPr lang="en-US" sz="340" dirty="0"/>
          </a:p>
          <a:p>
            <a:r>
              <a:rPr lang="en-GB" sz="340" dirty="0"/>
              <a:t>Butt, B., </a:t>
            </a:r>
            <a:r>
              <a:rPr lang="en-GB" sz="340" dirty="0" err="1"/>
              <a:t>Jamil</a:t>
            </a:r>
            <a:r>
              <a:rPr lang="en-GB" sz="340" dirty="0"/>
              <a:t>, N., </a:t>
            </a:r>
            <a:r>
              <a:rPr lang="en-GB" sz="340" dirty="0" err="1"/>
              <a:t>Mirza</a:t>
            </a:r>
            <a:r>
              <a:rPr lang="en-GB" sz="340" dirty="0"/>
              <a:t>, M. and </a:t>
            </a:r>
            <a:r>
              <a:rPr lang="en-GB" sz="340" dirty="0" err="1"/>
              <a:t>Saleem</a:t>
            </a:r>
            <a:r>
              <a:rPr lang="en-GB" sz="340" dirty="0"/>
              <a:t>, M.I. (2026). AI-Supported Education and Student Mental Health: Balancing Innovation with Psychological Well-Being. </a:t>
            </a:r>
            <a:r>
              <a:rPr lang="en-GB" sz="340" i="1" dirty="0"/>
              <a:t>Journal of Global Social Transformation</a:t>
            </a:r>
            <a:r>
              <a:rPr lang="en-GB" sz="340" dirty="0"/>
              <a:t>, </a:t>
            </a:r>
            <a:r>
              <a:rPr lang="en-GB" sz="340" i="1" dirty="0"/>
              <a:t>2</a:t>
            </a:r>
            <a:r>
              <a:rPr lang="en-GB" sz="340" dirty="0"/>
              <a:t>(7), pp.293-310.</a:t>
            </a:r>
            <a:r>
              <a:rPr lang="en-GB" sz="340" u="sng" dirty="0">
                <a:hlinkClick r:id="rId11"/>
              </a:rPr>
              <a:t>https://</a:t>
            </a:r>
            <a:r>
              <a:rPr lang="en-GB" sz="340" u="sng" dirty="0" err="1">
                <a:hlinkClick r:id="rId11"/>
              </a:rPr>
              <a:t>rjsaonline.org</a:t>
            </a:r>
            <a:r>
              <a:rPr lang="en-GB" sz="340" u="sng" dirty="0">
                <a:hlinkClick r:id="rId11"/>
              </a:rPr>
              <a:t>/</a:t>
            </a:r>
            <a:r>
              <a:rPr lang="en-GB" sz="340" u="sng" dirty="0" err="1">
                <a:hlinkClick r:id="rId11"/>
              </a:rPr>
              <a:t>index.php</a:t>
            </a:r>
            <a:r>
              <a:rPr lang="en-GB" sz="340" u="sng" dirty="0">
                <a:hlinkClick r:id="rId11"/>
              </a:rPr>
              <a:t>/JGST/article/view/262</a:t>
            </a:r>
            <a:endParaRPr lang="en-US" sz="340" dirty="0"/>
          </a:p>
          <a:p>
            <a:r>
              <a:rPr lang="en-GB" sz="340" dirty="0"/>
              <a:t>Coupe, N., </a:t>
            </a:r>
            <a:r>
              <a:rPr lang="en-GB" sz="340" dirty="0" err="1"/>
              <a:t>Cotterill</a:t>
            </a:r>
            <a:r>
              <a:rPr lang="en-GB" sz="340" dirty="0"/>
              <a:t>, S. and Peters, S. (2022). Enhancing community weight loss groups in a low socioeconomic status area: Application of the COM‐B model and Behaviour Change Wheel. </a:t>
            </a:r>
            <a:r>
              <a:rPr lang="en-GB" sz="340" i="1" dirty="0"/>
              <a:t>Health Expectations</a:t>
            </a:r>
            <a:r>
              <a:rPr lang="en-GB" sz="340" dirty="0"/>
              <a:t>, </a:t>
            </a:r>
            <a:r>
              <a:rPr lang="en-GB" sz="340" i="1" dirty="0"/>
              <a:t>25</a:t>
            </a:r>
            <a:r>
              <a:rPr lang="en-GB" sz="340" dirty="0"/>
              <a:t>(5), pp.2043-2055. </a:t>
            </a:r>
            <a:r>
              <a:rPr lang="en-GB" sz="340" u="sng" dirty="0">
                <a:hlinkClick r:id="rId12"/>
              </a:rPr>
              <a:t>https://onlinelibrary.wiley.com/doi/full/10.1111/hex.13325</a:t>
            </a:r>
            <a:endParaRPr lang="en-US" sz="340" dirty="0"/>
          </a:p>
          <a:p>
            <a:r>
              <a:rPr lang="en-GB" sz="340" dirty="0"/>
              <a:t>De Leo, A., </a:t>
            </a:r>
            <a:r>
              <a:rPr lang="en-GB" sz="340" dirty="0" err="1"/>
              <a:t>Bayes</a:t>
            </a:r>
            <a:r>
              <a:rPr lang="en-GB" sz="340" dirty="0"/>
              <a:t>, S., </a:t>
            </a:r>
            <a:r>
              <a:rPr lang="en-GB" sz="340" dirty="0" err="1"/>
              <a:t>Bloxsome</a:t>
            </a:r>
            <a:r>
              <a:rPr lang="en-GB" sz="340" dirty="0"/>
              <a:t>, D. and Butt, J. (2021). Exploring the usability of the COM-B model and Theoretical Domains Framework (TDF) to define the helpers of and hindrances to evidence-based practice in midwifery. </a:t>
            </a:r>
            <a:r>
              <a:rPr lang="en-GB" sz="340" i="1" dirty="0"/>
              <a:t>Implementation Science Communications</a:t>
            </a:r>
            <a:r>
              <a:rPr lang="en-GB" sz="340" dirty="0"/>
              <a:t>, </a:t>
            </a:r>
            <a:r>
              <a:rPr lang="en-GB" sz="340" i="1" dirty="0"/>
              <a:t>2</a:t>
            </a:r>
            <a:r>
              <a:rPr lang="en-GB" sz="340" dirty="0"/>
              <a:t>(1), p.7. </a:t>
            </a:r>
            <a:r>
              <a:rPr lang="en-GB" sz="340" u="sng" dirty="0">
                <a:hlinkClick r:id="rId13"/>
              </a:rPr>
              <a:t>https://link.springer.com/article/10.1186/s43058-020-00100-x</a:t>
            </a:r>
            <a:endParaRPr lang="en-US" sz="340" dirty="0"/>
          </a:p>
          <a:p>
            <a:r>
              <a:rPr lang="en-IN" sz="340" dirty="0"/>
              <a:t>Fleck, A. (2025). </a:t>
            </a:r>
            <a:r>
              <a:rPr lang="en-IN" sz="340" i="1" dirty="0"/>
              <a:t>Mental health awareness has gained ground worldwide</a:t>
            </a:r>
            <a:r>
              <a:rPr lang="en-IN" sz="340" dirty="0"/>
              <a:t>. [online] </a:t>
            </a:r>
            <a:r>
              <a:rPr lang="en-IN" sz="340" dirty="0" err="1"/>
              <a:t>Statista</a:t>
            </a:r>
            <a:r>
              <a:rPr lang="en-IN" sz="340" dirty="0"/>
              <a:t> daily data. Available at: https://www.statista.com/chart/35268/top-health-concerns-as-30-country-average/?srsltid=afmbooqbsbjqs7mrgqxtwlifw6zirdhhsq6exn7u6tz72-x3mpypje5e [Accessed 27 July 2026].</a:t>
            </a:r>
            <a:endParaRPr lang="en-US" sz="340" dirty="0"/>
          </a:p>
          <a:p>
            <a:r>
              <a:rPr lang="en-GB" sz="340" dirty="0"/>
              <a:t>Garcia </a:t>
            </a:r>
            <a:r>
              <a:rPr lang="en-GB" sz="340" dirty="0" err="1"/>
              <a:t>Colato</a:t>
            </a:r>
            <a:r>
              <a:rPr lang="en-GB" sz="340" dirty="0"/>
              <a:t>, E., Yuan, A., </a:t>
            </a:r>
            <a:r>
              <a:rPr lang="en-GB" sz="340" dirty="0" err="1"/>
              <a:t>Samtani</a:t>
            </a:r>
            <a:r>
              <a:rPr lang="en-GB" sz="340" dirty="0"/>
              <a:t>, S. and </a:t>
            </a:r>
            <a:r>
              <a:rPr lang="en-GB" sz="340" dirty="0" err="1"/>
              <a:t>Pescosolido</a:t>
            </a:r>
            <a:r>
              <a:rPr lang="en-GB" sz="340" dirty="0"/>
              <a:t>, B.A. (2025). Artificial intelligence (AI)-Enabled </a:t>
            </a:r>
            <a:r>
              <a:rPr lang="en-GB" sz="340" dirty="0" err="1"/>
              <a:t>behavioral</a:t>
            </a:r>
            <a:r>
              <a:rPr lang="en-GB" sz="340" dirty="0"/>
              <a:t> health application for college students: Pilot study protocol. </a:t>
            </a:r>
            <a:r>
              <a:rPr lang="en-GB" sz="340" i="1" dirty="0" err="1"/>
              <a:t>PLoS</a:t>
            </a:r>
            <a:r>
              <a:rPr lang="en-GB" sz="340" i="1" dirty="0"/>
              <a:t> One</a:t>
            </a:r>
            <a:r>
              <a:rPr lang="en-GB" sz="340" dirty="0"/>
              <a:t>, </a:t>
            </a:r>
            <a:r>
              <a:rPr lang="en-GB" sz="340" i="1" dirty="0"/>
              <a:t>20</a:t>
            </a:r>
            <a:r>
              <a:rPr lang="en-GB" sz="340" dirty="0"/>
              <a:t>(10), p.e0335847. </a:t>
            </a:r>
            <a:r>
              <a:rPr lang="en-GB" sz="340" u="sng" dirty="0">
                <a:hlinkClick r:id="rId14"/>
              </a:rPr>
              <a:t>https://journals.plos.org/plosone/article?id=10.1371/journal.pone.0335847</a:t>
            </a:r>
            <a:endParaRPr lang="en-US" sz="340" dirty="0"/>
          </a:p>
          <a:p>
            <a:r>
              <a:rPr lang="en-GB" sz="340" dirty="0" err="1"/>
              <a:t>Kolehmainen</a:t>
            </a:r>
            <a:r>
              <a:rPr lang="en-GB" sz="340" dirty="0"/>
              <a:t>, M. and Lupton, D. (2025). </a:t>
            </a:r>
            <a:r>
              <a:rPr lang="en-GB" sz="340" dirty="0" err="1"/>
              <a:t>Teletherapy</a:t>
            </a:r>
            <a:r>
              <a:rPr lang="en-GB" sz="340" dirty="0"/>
              <a:t> Matters–Mental health and </a:t>
            </a:r>
            <a:r>
              <a:rPr lang="en-GB" sz="340" dirty="0" err="1"/>
              <a:t>materialities</a:t>
            </a:r>
            <a:r>
              <a:rPr lang="en-GB" sz="340" dirty="0"/>
              <a:t> of care in domestic more-than-digital assemblages. </a:t>
            </a:r>
            <a:r>
              <a:rPr lang="en-GB" sz="340" i="1" dirty="0"/>
              <a:t>Social Science &amp; Medicine</a:t>
            </a:r>
            <a:r>
              <a:rPr lang="en-GB" sz="340" dirty="0"/>
              <a:t>, p.118418.</a:t>
            </a:r>
            <a:r>
              <a:rPr lang="en-GB" sz="340" u="sng" dirty="0">
                <a:hlinkClick r:id="rId15"/>
              </a:rPr>
              <a:t>https://</a:t>
            </a:r>
            <a:r>
              <a:rPr lang="en-GB" sz="340" u="sng" dirty="0" err="1">
                <a:hlinkClick r:id="rId15"/>
              </a:rPr>
              <a:t>www.sciencedirect.com</a:t>
            </a:r>
            <a:r>
              <a:rPr lang="en-GB" sz="340" u="sng" dirty="0">
                <a:hlinkClick r:id="rId15"/>
              </a:rPr>
              <a:t>/science/article/</a:t>
            </a:r>
            <a:r>
              <a:rPr lang="en-GB" sz="340" u="sng" dirty="0" err="1">
                <a:hlinkClick r:id="rId15"/>
              </a:rPr>
              <a:t>pii</a:t>
            </a:r>
            <a:r>
              <a:rPr lang="en-GB" sz="340" u="sng" dirty="0">
                <a:hlinkClick r:id="rId15"/>
              </a:rPr>
              <a:t>/S027795362500749X</a:t>
            </a:r>
            <a:endParaRPr lang="en-US" sz="340" dirty="0"/>
          </a:p>
          <a:p>
            <a:r>
              <a:rPr lang="en-GB" sz="340" dirty="0" err="1"/>
              <a:t>Löchner</a:t>
            </a:r>
            <a:r>
              <a:rPr lang="en-GB" sz="340" dirty="0"/>
              <a:t>, J., Bolivar, M., Booth, L., Canella, S., </a:t>
            </a:r>
            <a:r>
              <a:rPr lang="en-GB" sz="340" dirty="0" err="1"/>
              <a:t>Calobro</a:t>
            </a:r>
            <a:r>
              <a:rPr lang="en-GB" sz="340" dirty="0"/>
              <a:t>, M., Firth, J., Garcia-Palacios, A., </a:t>
            </a:r>
            <a:r>
              <a:rPr lang="en-GB" sz="340" dirty="0" err="1"/>
              <a:t>Kyritsaka</a:t>
            </a:r>
            <a:r>
              <a:rPr lang="en-GB" sz="340" dirty="0"/>
              <a:t>, A., Sander, L., </a:t>
            </a:r>
            <a:r>
              <a:rPr lang="en-GB" sz="340" dirty="0" err="1"/>
              <a:t>Seiferth</a:t>
            </a:r>
            <a:r>
              <a:rPr lang="en-GB" sz="340" dirty="0"/>
              <a:t>, C. and Seizer, L. (2025). Multidisciplinary perspectives on personalised prevention in youth mental health. </a:t>
            </a:r>
            <a:r>
              <a:rPr lang="en-GB" sz="340" i="1" dirty="0"/>
              <a:t>Frontiers in digital health</a:t>
            </a:r>
            <a:r>
              <a:rPr lang="en-GB" sz="340" dirty="0"/>
              <a:t>, </a:t>
            </a:r>
            <a:r>
              <a:rPr lang="en-GB" sz="340" i="1" dirty="0"/>
              <a:t>7</a:t>
            </a:r>
            <a:r>
              <a:rPr lang="en-GB" sz="340" dirty="0"/>
              <a:t>, p.1568472.</a:t>
            </a:r>
            <a:endParaRPr lang="en-US" sz="340" dirty="0"/>
          </a:p>
          <a:p>
            <a:r>
              <a:rPr lang="en-GB" sz="340" dirty="0" err="1"/>
              <a:t>Loughnane</a:t>
            </a:r>
            <a:r>
              <a:rPr lang="en-GB" sz="340" dirty="0"/>
              <a:t>, C., </a:t>
            </a:r>
            <a:r>
              <a:rPr lang="en-GB" sz="340" dirty="0" err="1"/>
              <a:t>Laiti</a:t>
            </a:r>
            <a:r>
              <a:rPr lang="en-GB" sz="340" dirty="0"/>
              <a:t>, J., O’Donovan, R. and Dunne, P.J. (2025). Systematic review exploring human, AI, and hybrid health coaching in digital health interventions: trends, engagement, and lifestyle outcomes. </a:t>
            </a:r>
            <a:r>
              <a:rPr lang="en-GB" sz="340" i="1" dirty="0"/>
              <a:t>Frontiers in Digital Health</a:t>
            </a:r>
            <a:r>
              <a:rPr lang="en-GB" sz="340" dirty="0"/>
              <a:t>, </a:t>
            </a:r>
            <a:r>
              <a:rPr lang="en-GB" sz="340" i="1" dirty="0"/>
              <a:t>7</a:t>
            </a:r>
            <a:r>
              <a:rPr lang="en-GB" sz="340" dirty="0"/>
              <a:t>, p.1536416. </a:t>
            </a:r>
            <a:r>
              <a:rPr lang="en-GB" sz="340" u="sng" dirty="0">
                <a:hlinkClick r:id="rId16"/>
              </a:rPr>
              <a:t>https://www.frontiersin.org/journals/digital-health/articles/10.3389/fdgth.2025.1536416/full</a:t>
            </a:r>
            <a:endParaRPr lang="en-US" sz="340" dirty="0"/>
          </a:p>
          <a:p>
            <a:r>
              <a:rPr lang="en-GB" sz="340" dirty="0" err="1"/>
              <a:t>Nawaz</a:t>
            </a:r>
            <a:r>
              <a:rPr lang="en-GB" sz="340" dirty="0"/>
              <a:t>, A.H., </a:t>
            </a:r>
            <a:r>
              <a:rPr lang="en-GB" sz="340" dirty="0" err="1"/>
              <a:t>Shahzad</a:t>
            </a:r>
            <a:r>
              <a:rPr lang="en-GB" sz="340" dirty="0"/>
              <a:t>, R., </a:t>
            </a:r>
            <a:r>
              <a:rPr lang="en-GB" sz="340" dirty="0" err="1"/>
              <a:t>Ilyas</a:t>
            </a:r>
            <a:r>
              <a:rPr lang="en-GB" sz="340" dirty="0"/>
              <a:t>, S. and </a:t>
            </a:r>
            <a:r>
              <a:rPr lang="en-GB" sz="340" dirty="0" err="1"/>
              <a:t>Javed</a:t>
            </a:r>
            <a:r>
              <a:rPr lang="en-GB" sz="340" dirty="0"/>
              <a:t>, S. (2025). Emotion-aware AI system in education supporting student mental health and learning outcomes. </a:t>
            </a:r>
            <a:r>
              <a:rPr lang="en-GB" sz="340" i="1" dirty="0"/>
              <a:t>The Critical Review of Social Sciences Studies</a:t>
            </a:r>
            <a:r>
              <a:rPr lang="en-GB" sz="340" dirty="0"/>
              <a:t>, </a:t>
            </a:r>
            <a:r>
              <a:rPr lang="en-GB" sz="340" i="1" dirty="0"/>
              <a:t>3</a:t>
            </a:r>
            <a:r>
              <a:rPr lang="en-GB" sz="340" dirty="0"/>
              <a:t>(3), pp.487-504. </a:t>
            </a:r>
            <a:r>
              <a:rPr lang="en-GB" sz="340" u="sng" dirty="0">
                <a:hlinkClick r:id="rId17"/>
              </a:rPr>
              <a:t>https://thecrsss.com/index.php/Journal/article/view/699</a:t>
            </a:r>
            <a:endParaRPr lang="en-US" sz="340" dirty="0"/>
          </a:p>
          <a:p>
            <a:r>
              <a:rPr lang="en-GB" sz="340" dirty="0" err="1"/>
              <a:t>Shehadeh</a:t>
            </a:r>
            <a:r>
              <a:rPr lang="en-GB" sz="340" dirty="0"/>
              <a:t>, A., Ibrahim, Q., </a:t>
            </a:r>
            <a:r>
              <a:rPr lang="en-GB" sz="340" dirty="0" err="1"/>
              <a:t>Mehasan</a:t>
            </a:r>
            <a:r>
              <a:rPr lang="en-GB" sz="340" dirty="0"/>
              <a:t>, A., </a:t>
            </a:r>
            <a:r>
              <a:rPr lang="en-GB" sz="340" dirty="0" err="1"/>
              <a:t>Jouda</a:t>
            </a:r>
            <a:r>
              <a:rPr lang="en-GB" sz="340" dirty="0"/>
              <a:t>, E. and </a:t>
            </a:r>
            <a:r>
              <a:rPr lang="en-GB" sz="340" dirty="0" err="1"/>
              <a:t>Shaheen</a:t>
            </a:r>
            <a:r>
              <a:rPr lang="en-GB" sz="340" dirty="0"/>
              <a:t>, K. (2026). The Role of Interaction with Artificial Intelligence Technologies in Shaping the Psychological Wellbeing of University Students: A Systematic Review and Meta-Analysis. </a:t>
            </a:r>
            <a:r>
              <a:rPr lang="en-GB" sz="340" i="1" dirty="0"/>
              <a:t>Journal of </a:t>
            </a:r>
            <a:r>
              <a:rPr lang="en-GB" sz="340" i="1" dirty="0" err="1"/>
              <a:t>Daoist</a:t>
            </a:r>
            <a:r>
              <a:rPr lang="en-GB" sz="340" i="1" dirty="0"/>
              <a:t> Studies</a:t>
            </a:r>
            <a:r>
              <a:rPr lang="en-GB" sz="340" dirty="0"/>
              <a:t>, </a:t>
            </a:r>
            <a:r>
              <a:rPr lang="en-GB" sz="340" i="1" dirty="0"/>
              <a:t>19</a:t>
            </a:r>
            <a:r>
              <a:rPr lang="en-GB" sz="340" dirty="0"/>
              <a:t>(S8), pp.1451-1447. </a:t>
            </a:r>
            <a:r>
              <a:rPr lang="en-GB" sz="340" u="sng" dirty="0">
                <a:hlinkClick r:id="rId18"/>
              </a:rPr>
              <a:t>https://journalofdaoiststudies.org/index.php/journal/article/view/1564</a:t>
            </a:r>
            <a:endParaRPr lang="en-US" sz="340" dirty="0"/>
          </a:p>
          <a:p>
            <a:r>
              <a:rPr lang="en-IN" sz="340" dirty="0"/>
              <a:t>The Business Research Company (2025). </a:t>
            </a:r>
            <a:r>
              <a:rPr lang="en-IN" sz="340" i="1" dirty="0"/>
              <a:t>AI in mental health global market report 2025</a:t>
            </a:r>
            <a:r>
              <a:rPr lang="en-IN" sz="340" dirty="0"/>
              <a:t>. [online] </a:t>
            </a:r>
            <a:r>
              <a:rPr lang="en-IN" sz="340" i="1" dirty="0"/>
              <a:t>Thebusinessresearchcompany.com</a:t>
            </a:r>
            <a:r>
              <a:rPr lang="en-IN" sz="340" dirty="0"/>
              <a:t>. Available at: https://www.thebusinessresearchcompany.com/report/ai-in-mental-health-global-market-report [Accessed 27 July 2026].</a:t>
            </a:r>
            <a:endParaRPr lang="en-US" sz="340" dirty="0"/>
          </a:p>
          <a:p>
            <a:r>
              <a:rPr lang="en-GB" sz="340" dirty="0" err="1"/>
              <a:t>Tulbure</a:t>
            </a:r>
            <a:r>
              <a:rPr lang="en-GB" sz="340" dirty="0"/>
              <a:t>, B.T., </a:t>
            </a:r>
            <a:r>
              <a:rPr lang="en-GB" sz="340" dirty="0" err="1"/>
              <a:t>Spătaru</a:t>
            </a:r>
            <a:r>
              <a:rPr lang="en-GB" sz="340" dirty="0"/>
              <a:t>, B., </a:t>
            </a:r>
            <a:r>
              <a:rPr lang="en-GB" sz="340" dirty="0" err="1"/>
              <a:t>Rusu</a:t>
            </a:r>
            <a:r>
              <a:rPr lang="en-GB" sz="340" dirty="0"/>
              <a:t>, A., </a:t>
            </a:r>
            <a:r>
              <a:rPr lang="en-GB" sz="340" dirty="0" err="1"/>
              <a:t>Faur</a:t>
            </a:r>
            <a:r>
              <a:rPr lang="en-GB" sz="340" dirty="0"/>
              <a:t>, D., </a:t>
            </a:r>
            <a:r>
              <a:rPr lang="en-GB" sz="340" dirty="0" err="1"/>
              <a:t>Precupaș</a:t>
            </a:r>
            <a:r>
              <a:rPr lang="en-GB" sz="340" dirty="0"/>
              <a:t>, D., </a:t>
            </a:r>
            <a:r>
              <a:rPr lang="en-GB" sz="340" dirty="0" err="1"/>
              <a:t>Trancă</a:t>
            </a:r>
            <a:r>
              <a:rPr lang="en-GB" sz="340" dirty="0"/>
              <a:t>, L.M., </a:t>
            </a:r>
            <a:r>
              <a:rPr lang="en-GB" sz="340" dirty="0" err="1"/>
              <a:t>Popa</a:t>
            </a:r>
            <a:r>
              <a:rPr lang="en-GB" sz="340" dirty="0"/>
              <a:t>, Ș.G. and </a:t>
            </a:r>
            <a:r>
              <a:rPr lang="en-GB" sz="340" dirty="0" err="1"/>
              <a:t>Spătaru</a:t>
            </a:r>
            <a:r>
              <a:rPr lang="en-GB" sz="340" dirty="0"/>
              <a:t>, A. (2026). Breaking Barriers in Student Mental Health Care With AI-Enhanced Group Cognitive </a:t>
            </a:r>
            <a:r>
              <a:rPr lang="en-GB" sz="340" dirty="0" err="1"/>
              <a:t>Behavioral</a:t>
            </a:r>
            <a:r>
              <a:rPr lang="en-GB" sz="340" dirty="0"/>
              <a:t> Therapy: Pilot Feasibility Study. </a:t>
            </a:r>
            <a:r>
              <a:rPr lang="en-GB" sz="340" i="1" dirty="0"/>
              <a:t>JMIR Formative Research</a:t>
            </a:r>
            <a:r>
              <a:rPr lang="en-GB" sz="340" dirty="0"/>
              <a:t>, </a:t>
            </a:r>
            <a:r>
              <a:rPr lang="en-GB" sz="340" i="1" dirty="0"/>
              <a:t>10</a:t>
            </a:r>
            <a:r>
              <a:rPr lang="en-GB" sz="340" dirty="0"/>
              <a:t>, p.e84296. </a:t>
            </a:r>
            <a:r>
              <a:rPr lang="en-GB" sz="340" u="sng" dirty="0">
                <a:hlinkClick r:id="rId19"/>
              </a:rPr>
              <a:t>https://formative.jmir.org/2026/1/e84296</a:t>
            </a:r>
            <a:endParaRPr lang="en-US" sz="340" dirty="0"/>
          </a:p>
          <a:p>
            <a:r>
              <a:rPr lang="en-GB" sz="340" dirty="0"/>
              <a:t>Wang, R., Sun, X., Sun, Y. and Wang, J. (2026). Artificial intelligence in college students’ mental health education: opportunities, challenges, and strategic responses. </a:t>
            </a:r>
            <a:r>
              <a:rPr lang="en-GB" sz="340" i="1" dirty="0"/>
              <a:t>Frontiers in Psychology</a:t>
            </a:r>
            <a:r>
              <a:rPr lang="en-GB" sz="340" dirty="0"/>
              <a:t>, </a:t>
            </a:r>
            <a:r>
              <a:rPr lang="en-GB" sz="340" i="1" dirty="0"/>
              <a:t>17</a:t>
            </a:r>
            <a:r>
              <a:rPr lang="en-GB" sz="340" dirty="0"/>
              <a:t>, p.1794568. </a:t>
            </a:r>
            <a:r>
              <a:rPr lang="en-GB" sz="340" u="sng" dirty="0">
                <a:hlinkClick r:id="rId20"/>
              </a:rPr>
              <a:t>https://www.frontiersin.org/journals/psychology/articles/10.3389/fpsyg.2026.1794568/full</a:t>
            </a:r>
            <a:endParaRPr lang="en-US" sz="340" dirty="0"/>
          </a:p>
          <a:p>
            <a:r>
              <a:rPr lang="en-GB" sz="340" dirty="0"/>
              <a:t>West, R. and </a:t>
            </a:r>
            <a:r>
              <a:rPr lang="en-GB" sz="340" dirty="0" err="1"/>
              <a:t>Michie</a:t>
            </a:r>
            <a:r>
              <a:rPr lang="en-GB" sz="340" dirty="0"/>
              <a:t>, S. (2023). Why are there different versions of the COM-B model diagram?. </a:t>
            </a:r>
            <a:r>
              <a:rPr lang="en-GB" sz="340" i="1" dirty="0" err="1"/>
              <a:t>Qeios</a:t>
            </a:r>
            <a:r>
              <a:rPr lang="en-GB" sz="340" dirty="0"/>
              <a:t>.</a:t>
            </a:r>
            <a:endParaRPr lang="en-US" sz="340" dirty="0"/>
          </a:p>
          <a:p>
            <a:r>
              <a:rPr lang="en-IN" sz="340" dirty="0" err="1"/>
              <a:t>Westervelt</a:t>
            </a:r>
            <a:r>
              <a:rPr lang="en-IN" sz="340" dirty="0"/>
              <a:t>, K., Rose, G.L., Avery, S., </a:t>
            </a:r>
            <a:r>
              <a:rPr lang="en-IN" sz="340" dirty="0" err="1"/>
              <a:t>Celley</a:t>
            </a:r>
            <a:r>
              <a:rPr lang="en-IN" sz="340" dirty="0"/>
              <a:t>, A., Cho, J., </a:t>
            </a:r>
            <a:r>
              <a:rPr lang="en-IN" sz="340" dirty="0" err="1"/>
              <a:t>Donoghue</a:t>
            </a:r>
            <a:r>
              <a:rPr lang="en-IN" sz="340" dirty="0"/>
              <a:t>, R. and Goodrich, B. (2023). Employee group coaching program for University and hospital employees during Covid-19: A feasibility study. </a:t>
            </a:r>
            <a:r>
              <a:rPr lang="en-IN" sz="340" i="1" dirty="0"/>
              <a:t>Global advances in Integrative medicine and health</a:t>
            </a:r>
            <a:r>
              <a:rPr lang="en-IN" sz="340" dirty="0"/>
              <a:t>, 12. doi:10.1177/27536130231207856.</a:t>
            </a:r>
            <a:endParaRPr lang="en-US" sz="340" dirty="0"/>
          </a:p>
          <a:p>
            <a:r>
              <a:rPr lang="en-GB" sz="340" dirty="0"/>
              <a:t>Zhang, X. and Shi, W. (2025). An AI-driven framework integrating predictive </a:t>
            </a:r>
            <a:r>
              <a:rPr lang="en-GB" sz="340" dirty="0" err="1"/>
              <a:t>modeling</a:t>
            </a:r>
            <a:r>
              <a:rPr lang="en-GB" sz="340" dirty="0"/>
              <a:t> and intervention strategies to enhance psychological health education among college students. </a:t>
            </a:r>
            <a:r>
              <a:rPr lang="en-GB" sz="340" i="1" dirty="0"/>
              <a:t>Discover Applied Sciences</a:t>
            </a:r>
            <a:r>
              <a:rPr lang="en-GB" sz="340" dirty="0"/>
              <a:t>, </a:t>
            </a:r>
            <a:r>
              <a:rPr lang="en-GB" sz="340" i="1" dirty="0"/>
              <a:t>7</a:t>
            </a:r>
            <a:r>
              <a:rPr lang="en-GB" sz="340" dirty="0"/>
              <a:t>(10), p.1095. </a:t>
            </a:r>
            <a:r>
              <a:rPr lang="en-GB" sz="340" u="sng" dirty="0">
                <a:hlinkClick r:id="rId21"/>
              </a:rPr>
              <a:t>https://link.springer.com/article/10.1007/s42452-025-07674-y</a:t>
            </a:r>
            <a:endParaRPr lang="en-US" sz="340" dirty="0"/>
          </a:p>
          <a:p>
            <a:r>
              <a:rPr lang="en-GB" sz="340" dirty="0"/>
              <a:t> </a:t>
            </a:r>
            <a:endParaRPr lang="en-US" sz="340" dirty="0"/>
          </a:p>
          <a:p>
            <a:endParaRPr lang="en-US" sz="340" dirty="0"/>
          </a:p>
        </p:txBody>
      </p:sp>
    </p:spTree>
    <p:extLst>
      <p:ext uri="{BB962C8B-B14F-4D97-AF65-F5344CB8AC3E}">
        <p14:creationId xmlns:p14="http://schemas.microsoft.com/office/powerpoint/2010/main" val="37720558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2906</Words>
  <Application>Microsoft Office PowerPoint</Application>
  <PresentationFormat>Widescreen</PresentationFormat>
  <Paragraphs>41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Sonali</dc:creator>
  <cp:lastModifiedBy>sonali solanki</cp:lastModifiedBy>
  <cp:revision>1</cp:revision>
  <dcterms:modified xsi:type="dcterms:W3CDTF">2026-07-27T23:21:23Z</dcterms:modified>
</cp:coreProperties>
</file>