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134" r:id="rId1"/>
  </p:sldMasterIdLst>
  <p:notesMasterIdLst>
    <p:notesMasterId r:id="rId24"/>
  </p:notesMasterIdLst>
  <p:handoutMasterIdLst>
    <p:handoutMasterId r:id="rId25"/>
  </p:handoutMasterIdLst>
  <p:sldIdLst>
    <p:sldId id="1233" r:id="rId2"/>
    <p:sldId id="1502" r:id="rId3"/>
    <p:sldId id="273" r:id="rId4"/>
    <p:sldId id="269" r:id="rId5"/>
    <p:sldId id="1505" r:id="rId6"/>
    <p:sldId id="1482" r:id="rId7"/>
    <p:sldId id="1503" r:id="rId8"/>
    <p:sldId id="265" r:id="rId9"/>
    <p:sldId id="1485" r:id="rId10"/>
    <p:sldId id="260" r:id="rId11"/>
    <p:sldId id="288" r:id="rId12"/>
    <p:sldId id="1507" r:id="rId13"/>
    <p:sldId id="1508" r:id="rId14"/>
    <p:sldId id="1509" r:id="rId15"/>
    <p:sldId id="299" r:id="rId16"/>
    <p:sldId id="1510" r:id="rId17"/>
    <p:sldId id="1486" r:id="rId18"/>
    <p:sldId id="1512" r:id="rId19"/>
    <p:sldId id="1513" r:id="rId20"/>
    <p:sldId id="1514" r:id="rId21"/>
    <p:sldId id="1515" r:id="rId22"/>
    <p:sldId id="1402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ia Evans" initials="NE" lastIdx="2" clrIdx="0">
    <p:extLst>
      <p:ext uri="{19B8F6BF-5375-455C-9EA6-DF929625EA0E}">
        <p15:presenceInfo xmlns:p15="http://schemas.microsoft.com/office/powerpoint/2012/main" userId="S::n.evans@uwtsd.ac.uk::73f80963-43f3-41cc-b629-1f52622eac7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092"/>
    <p:restoredTop sz="82292"/>
  </p:normalViewPr>
  <p:slideViewPr>
    <p:cSldViewPr snapToGrid="0">
      <p:cViewPr varScale="1">
        <p:scale>
          <a:sx n="80" d="100"/>
          <a:sy n="80" d="100"/>
        </p:scale>
        <p:origin x="776" y="18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74B73C9-79E7-7148-8C3F-EDA37B559F0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E1CAB1-F2AA-174E-AB4B-403B13E92BD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A9B458-96B2-1243-8B2A-2682BE4633DE}" type="datetimeFigureOut">
              <a:rPr lang="en-US" smtClean="0"/>
              <a:t>12/6/21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277D05-8A03-8446-9500-E9DC7729A54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C433D3-5795-0742-9869-1D321BE8358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7FE604-775E-C048-9AE3-D98FFA0969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499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0D2087-CAD2-9A49-8085-48271BA328E0}" type="datetimeFigureOut">
              <a:rPr lang="en-US" smtClean="0"/>
              <a:t>12/6/21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2D3D2A-5AB6-B146-ADD0-F24AA7B5D1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5249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68011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4FC4A8-2685-2D42-B23E-B1DB8C6BCDF3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7565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2D3D2A-5AB6-B146-ADD0-F24AA7B5D14E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6210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6638171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5805609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4737F51E-8DDA-1B43-8A39-355F39E6AC55}" type="datetimeFigureOut">
              <a:rPr lang="en-US" smtClean="0"/>
              <a:t>12/6/21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561833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12/6/21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259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737F51E-8DDA-1B43-8A39-355F39E6AC55}" type="datetimeFigureOut">
              <a:rPr lang="en-US" smtClean="0"/>
              <a:t>12/6/21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3022928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12/6/21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4835377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12/6/21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7635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12/6/21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95154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12/6/21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5143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4737F51E-8DDA-1B43-8A39-355F39E6AC55}" type="datetimeFigureOut">
              <a:rPr lang="en-US" smtClean="0"/>
              <a:t>12/6/21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03434476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4737F51E-8DDA-1B43-8A39-355F39E6AC55}" type="datetimeFigureOut">
              <a:rPr lang="en-US" smtClean="0"/>
              <a:t>12/6/21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67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12/6/21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2400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12/6/21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14991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12/6/21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5981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4737F51E-8DDA-1B43-8A39-355F39E6AC55}" type="datetimeFigureOut">
              <a:rPr lang="en-US" smtClean="0"/>
              <a:t>12/6/21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271763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35" r:id="rId1"/>
    <p:sldLayoutId id="2147484136" r:id="rId2"/>
    <p:sldLayoutId id="2147484137" r:id="rId3"/>
    <p:sldLayoutId id="2147484138" r:id="rId4"/>
    <p:sldLayoutId id="2147484139" r:id="rId5"/>
    <p:sldLayoutId id="2147484140" r:id="rId6"/>
    <p:sldLayoutId id="2147484141" r:id="rId7"/>
    <p:sldLayoutId id="2147484142" r:id="rId8"/>
    <p:sldLayoutId id="2147484143" r:id="rId9"/>
    <p:sldLayoutId id="2147484144" r:id="rId10"/>
    <p:sldLayoutId id="2147484145" r:id="rId11"/>
    <p:sldLayoutId id="214748414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6.pn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6.png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4343400" y="121240"/>
            <a:ext cx="3505200" cy="14997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Llwybr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y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Gymraeg</a:t>
            </a:r>
            <a:endParaRPr lang="en-GB" sz="24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>
                <a:solidFill>
                  <a:srgbClr val="002060"/>
                </a:solidFill>
                <a:latin typeface="+mn-lt"/>
              </a:rPr>
              <a:t>Welsh Pathway</a:t>
            </a:r>
          </a:p>
          <a:p>
            <a:pPr algn="ctr"/>
            <a:r>
              <a:rPr lang="en-GB" sz="2400" b="1" dirty="0">
                <a:solidFill>
                  <a:srgbClr val="002060"/>
                </a:solidFill>
                <a:latin typeface="+mn-lt"/>
              </a:rPr>
              <a:t>BA3C 2021-22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B7DA5E-7B10-EF47-804B-E4CECBC983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73" y="6001206"/>
            <a:ext cx="2062554" cy="817418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7E24E6B9-8EF9-B84F-93F8-49DBA6A0ABF4}"/>
              </a:ext>
            </a:extLst>
          </p:cNvPr>
          <p:cNvSpPr txBox="1">
            <a:spLocks/>
          </p:cNvSpPr>
          <p:nvPr/>
        </p:nvSpPr>
        <p:spPr>
          <a:xfrm>
            <a:off x="4343400" y="5534425"/>
            <a:ext cx="3782292" cy="87549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10: 7.12.21</a:t>
            </a:r>
          </a:p>
          <a:p>
            <a:pPr algn="ctr"/>
            <a:endParaRPr lang="en-GB" sz="2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B78D5E-8804-2643-80BC-5063F5DBCF22}"/>
              </a:ext>
            </a:extLst>
          </p:cNvPr>
          <p:cNvSpPr txBox="1"/>
          <p:nvPr/>
        </p:nvSpPr>
        <p:spPr>
          <a:xfrm>
            <a:off x="8772041" y="6040583"/>
            <a:ext cx="3121644" cy="36933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nia.evans@pcydds.ac.uk</a:t>
            </a:r>
            <a:endParaRPr lang="en-US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78202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8E2745B5-CEB3-0041-94BD-503B4B5A4A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87387" y="0"/>
            <a:ext cx="8265459" cy="5858325"/>
          </a:xfr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C0315A9-2563-BC41-A751-136A70EDBAB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5142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Cwestiynau</a:t>
            </a:r>
            <a:endParaRPr lang="en-GB" dirty="0"/>
          </a:p>
        </p:txBody>
      </p:sp>
      <p:sp>
        <p:nvSpPr>
          <p:cNvPr id="4" name="Oval Callout 3"/>
          <p:cNvSpPr/>
          <p:nvPr/>
        </p:nvSpPr>
        <p:spPr>
          <a:xfrm>
            <a:off x="480827" y="1285055"/>
            <a:ext cx="2448272" cy="1656184"/>
          </a:xfrm>
          <a:prstGeom prst="wedgeEllipseCallou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400" dirty="0" err="1"/>
              <a:t>Pwy</a:t>
            </a:r>
            <a:r>
              <a:rPr lang="en-GB" sz="4400" dirty="0"/>
              <a:t>?</a:t>
            </a:r>
          </a:p>
        </p:txBody>
      </p:sp>
      <p:sp>
        <p:nvSpPr>
          <p:cNvPr id="5" name="Oval Callout 4"/>
          <p:cNvSpPr/>
          <p:nvPr/>
        </p:nvSpPr>
        <p:spPr>
          <a:xfrm>
            <a:off x="6063320" y="243646"/>
            <a:ext cx="2736304" cy="1584176"/>
          </a:xfrm>
          <a:prstGeom prst="wedgeEllipseCallou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800" dirty="0"/>
              <a:t>Beth?</a:t>
            </a:r>
          </a:p>
        </p:txBody>
      </p:sp>
      <p:sp>
        <p:nvSpPr>
          <p:cNvPr id="6" name="Oval Callout 5"/>
          <p:cNvSpPr/>
          <p:nvPr/>
        </p:nvSpPr>
        <p:spPr>
          <a:xfrm>
            <a:off x="8981728" y="291222"/>
            <a:ext cx="2448272" cy="1656184"/>
          </a:xfrm>
          <a:prstGeom prst="wedgeEllipseCallou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800" dirty="0" err="1"/>
              <a:t>Sut</a:t>
            </a:r>
            <a:r>
              <a:rPr lang="en-GB" sz="4800" dirty="0"/>
              <a:t>?</a:t>
            </a:r>
          </a:p>
        </p:txBody>
      </p:sp>
      <p:sp>
        <p:nvSpPr>
          <p:cNvPr id="7" name="Oval Callout 6"/>
          <p:cNvSpPr/>
          <p:nvPr/>
        </p:nvSpPr>
        <p:spPr>
          <a:xfrm>
            <a:off x="9181492" y="3520517"/>
            <a:ext cx="2448272" cy="1656184"/>
          </a:xfrm>
          <a:prstGeom prst="wedgeEllipseCallou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400" dirty="0"/>
              <a:t>Faint?</a:t>
            </a:r>
          </a:p>
        </p:txBody>
      </p:sp>
      <p:sp>
        <p:nvSpPr>
          <p:cNvPr id="8" name="Oval Callout 7"/>
          <p:cNvSpPr/>
          <p:nvPr/>
        </p:nvSpPr>
        <p:spPr>
          <a:xfrm>
            <a:off x="6681357" y="2175577"/>
            <a:ext cx="2448272" cy="1656184"/>
          </a:xfrm>
          <a:prstGeom prst="wedgeEllipseCallou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400" dirty="0" err="1"/>
              <a:t>P’un</a:t>
            </a:r>
            <a:r>
              <a:rPr lang="en-GB" sz="4400" dirty="0"/>
              <a:t>?</a:t>
            </a:r>
          </a:p>
        </p:txBody>
      </p:sp>
      <p:sp>
        <p:nvSpPr>
          <p:cNvPr id="9" name="Oval Callout 8"/>
          <p:cNvSpPr/>
          <p:nvPr/>
        </p:nvSpPr>
        <p:spPr>
          <a:xfrm>
            <a:off x="3507141" y="1602894"/>
            <a:ext cx="2448272" cy="1656184"/>
          </a:xfrm>
          <a:prstGeom prst="wedgeEllipseCallou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400" dirty="0" err="1"/>
              <a:t>Sawl</a:t>
            </a:r>
            <a:r>
              <a:rPr lang="en-GB" sz="4400" dirty="0"/>
              <a:t>?</a:t>
            </a:r>
          </a:p>
        </p:txBody>
      </p:sp>
      <p:sp>
        <p:nvSpPr>
          <p:cNvPr id="10" name="Oval Callout 9"/>
          <p:cNvSpPr/>
          <p:nvPr/>
        </p:nvSpPr>
        <p:spPr>
          <a:xfrm>
            <a:off x="4511027" y="3560138"/>
            <a:ext cx="2448272" cy="1656184"/>
          </a:xfrm>
          <a:prstGeom prst="wedgeEllipseCallou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400" dirty="0" err="1"/>
              <a:t>Ble</a:t>
            </a:r>
            <a:r>
              <a:rPr lang="en-GB" sz="4400" dirty="0"/>
              <a:t>?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6F7841C-9FD2-F545-8E5A-BAB9A010ECB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12" name="Oval Callout 11">
            <a:extLst>
              <a:ext uri="{FF2B5EF4-FFF2-40B4-BE49-F238E27FC236}">
                <a16:creationId xmlns:a16="http://schemas.microsoft.com/office/drawing/2014/main" id="{3DC91C1A-7110-BA4B-A23F-8BBD893914E9}"/>
              </a:ext>
            </a:extLst>
          </p:cNvPr>
          <p:cNvSpPr/>
          <p:nvPr/>
        </p:nvSpPr>
        <p:spPr>
          <a:xfrm>
            <a:off x="1534633" y="3703552"/>
            <a:ext cx="2448272" cy="1656184"/>
          </a:xfrm>
          <a:prstGeom prst="wedgeEllipseCallou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400" dirty="0"/>
              <a:t>Pa?</a:t>
            </a:r>
          </a:p>
        </p:txBody>
      </p:sp>
    </p:spTree>
    <p:extLst>
      <p:ext uri="{BB962C8B-B14F-4D97-AF65-F5344CB8AC3E}">
        <p14:creationId xmlns:p14="http://schemas.microsoft.com/office/powerpoint/2010/main" val="1038934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4536143" y="600564"/>
            <a:ext cx="6221504" cy="4680520"/>
          </a:xfrm>
          <a:prstGeom prst="rect">
            <a:avLst/>
          </a:prstGeom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en-GB" sz="3200" b="1" dirty="0"/>
              <a:t>Beth </a:t>
            </a:r>
            <a:r>
              <a:rPr lang="en-GB" sz="3200" b="1" dirty="0" err="1"/>
              <a:t>mae</a:t>
            </a:r>
            <a:r>
              <a:rPr lang="en-GB" sz="3200" b="1" dirty="0"/>
              <a:t> </a:t>
            </a:r>
            <a:r>
              <a:rPr lang="en-GB" sz="3200" b="1" dirty="0" err="1"/>
              <a:t>e’n</a:t>
            </a:r>
            <a:r>
              <a:rPr lang="en-GB" sz="3200" b="1" dirty="0"/>
              <a:t> </a:t>
            </a:r>
            <a:r>
              <a:rPr lang="en-GB" sz="3200" b="1" dirty="0">
                <a:solidFill>
                  <a:schemeClr val="accent1"/>
                </a:solidFill>
              </a:rPr>
              <a:t>(</a:t>
            </a:r>
            <a:r>
              <a:rPr lang="en-GB" sz="3200" b="1" dirty="0" err="1">
                <a:solidFill>
                  <a:schemeClr val="accent1"/>
                </a:solidFill>
              </a:rPr>
              <a:t>ei</a:t>
            </a:r>
            <a:r>
              <a:rPr lang="en-GB" sz="3200" b="1" dirty="0">
                <a:solidFill>
                  <a:schemeClr val="accent1"/>
                </a:solidFill>
              </a:rPr>
              <a:t>) </a:t>
            </a:r>
            <a:r>
              <a:rPr lang="en-GB" sz="3200" b="1" dirty="0" err="1">
                <a:solidFill>
                  <a:srgbClr val="FF0000"/>
                </a:solidFill>
              </a:rPr>
              <a:t>w</a:t>
            </a:r>
            <a:r>
              <a:rPr lang="en-GB" sz="3200" b="1" dirty="0" err="1"/>
              <a:t>neud</a:t>
            </a:r>
            <a:r>
              <a:rPr lang="en-GB" sz="3200" b="1" dirty="0"/>
              <a:t>?</a:t>
            </a:r>
          </a:p>
          <a:p>
            <a:pPr marL="45720" indent="0">
              <a:buNone/>
            </a:pPr>
            <a:endParaRPr lang="en-GB" sz="3200" b="1" dirty="0"/>
          </a:p>
          <a:p>
            <a:pPr marL="45720" indent="0">
              <a:buNone/>
            </a:pPr>
            <a:r>
              <a:rPr lang="en-GB" sz="3200" b="1" dirty="0"/>
              <a:t>Beth </a:t>
            </a:r>
            <a:r>
              <a:rPr lang="en-GB" sz="3200" b="1" dirty="0" err="1"/>
              <a:t>mae</a:t>
            </a:r>
            <a:r>
              <a:rPr lang="en-GB" sz="3200" b="1" dirty="0"/>
              <a:t> </a:t>
            </a:r>
            <a:r>
              <a:rPr lang="en-GB" sz="3200" b="1" dirty="0" err="1"/>
              <a:t>e’n</a:t>
            </a:r>
            <a:r>
              <a:rPr lang="en-GB" sz="3200" b="1" dirty="0"/>
              <a:t> </a:t>
            </a:r>
            <a:r>
              <a:rPr lang="en-GB" sz="3200" b="1" dirty="0" err="1">
                <a:solidFill>
                  <a:srgbClr val="FF0000"/>
                </a:solidFill>
              </a:rPr>
              <a:t>w</a:t>
            </a:r>
            <a:r>
              <a:rPr lang="en-GB" sz="3200" b="1" dirty="0" err="1"/>
              <a:t>isgo</a:t>
            </a:r>
            <a:r>
              <a:rPr lang="en-GB" sz="3200" b="1" dirty="0"/>
              <a:t>?</a:t>
            </a:r>
          </a:p>
          <a:p>
            <a:pPr marL="45720" indent="0">
              <a:buNone/>
            </a:pPr>
            <a:r>
              <a:rPr lang="en-GB" sz="3200" b="1" dirty="0"/>
              <a:t>Beth </a:t>
            </a:r>
            <a:r>
              <a:rPr lang="en-GB" sz="3200" b="1" dirty="0" err="1"/>
              <a:t>mae</a:t>
            </a:r>
            <a:r>
              <a:rPr lang="en-GB" sz="3200" b="1" dirty="0"/>
              <a:t> </a:t>
            </a:r>
            <a:r>
              <a:rPr lang="en-GB" sz="3200" b="1" dirty="0" err="1"/>
              <a:t>e’n</a:t>
            </a:r>
            <a:r>
              <a:rPr lang="en-GB" sz="3200" b="1" dirty="0"/>
              <a:t> </a:t>
            </a:r>
            <a:r>
              <a:rPr lang="en-GB" sz="3200" b="1" dirty="0" err="1">
                <a:solidFill>
                  <a:srgbClr val="FF0000"/>
                </a:solidFill>
              </a:rPr>
              <a:t>b</a:t>
            </a:r>
            <a:r>
              <a:rPr lang="en-GB" sz="3200" b="1" dirty="0" err="1"/>
              <a:t>rynu</a:t>
            </a:r>
            <a:r>
              <a:rPr lang="en-GB" sz="3200" b="1" dirty="0"/>
              <a:t>?</a:t>
            </a:r>
          </a:p>
          <a:p>
            <a:pPr marL="45720" indent="0">
              <a:buNone/>
            </a:pPr>
            <a:r>
              <a:rPr lang="en-GB" sz="3200" b="1" dirty="0"/>
              <a:t>Beth </a:t>
            </a:r>
            <a:r>
              <a:rPr lang="en-GB" sz="3200" b="1" dirty="0" err="1"/>
              <a:t>mae</a:t>
            </a:r>
            <a:r>
              <a:rPr lang="en-GB" sz="3200" b="1" dirty="0"/>
              <a:t> </a:t>
            </a:r>
            <a:r>
              <a:rPr lang="en-GB" sz="3200" b="1" dirty="0" err="1"/>
              <a:t>e’n</a:t>
            </a:r>
            <a:r>
              <a:rPr lang="en-GB" sz="3200" b="1" dirty="0"/>
              <a:t> </a:t>
            </a:r>
            <a:r>
              <a:rPr lang="en-GB" sz="3200" b="1" dirty="0" err="1">
                <a:solidFill>
                  <a:srgbClr val="FF0000"/>
                </a:solidFill>
              </a:rPr>
              <a:t>f</a:t>
            </a:r>
            <a:r>
              <a:rPr lang="en-GB" sz="3200" b="1" dirty="0" err="1"/>
              <a:t>wyta</a:t>
            </a:r>
            <a:r>
              <a:rPr lang="en-GB" sz="3200" b="1" dirty="0"/>
              <a:t>?</a:t>
            </a:r>
          </a:p>
          <a:p>
            <a:pPr marL="45720" indent="0">
              <a:buNone/>
            </a:pPr>
            <a:endParaRPr lang="en-GB" sz="3200" b="1" dirty="0"/>
          </a:p>
          <a:p>
            <a:pPr marL="45720" indent="0">
              <a:buNone/>
            </a:pPr>
            <a:r>
              <a:rPr lang="en-GB" sz="3200" b="1" dirty="0" err="1"/>
              <a:t>Coginio</a:t>
            </a:r>
            <a:r>
              <a:rPr lang="en-GB" sz="3200" b="1" dirty="0"/>
              <a:t>…</a:t>
            </a:r>
            <a:r>
              <a:rPr lang="en-GB" sz="3200" b="1" dirty="0" err="1"/>
              <a:t>paentio</a:t>
            </a:r>
            <a:r>
              <a:rPr lang="en-GB" sz="3200" b="1" dirty="0"/>
              <a:t>…</a:t>
            </a:r>
            <a:r>
              <a:rPr lang="en-GB" sz="3200" b="1" dirty="0" err="1"/>
              <a:t>gwisgo</a:t>
            </a:r>
            <a:r>
              <a:rPr lang="en-GB" sz="3200" b="1" dirty="0"/>
              <a:t>…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A4A64E8-568C-FF4E-88A2-38D8441A01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282F42D-D4B0-8C4B-A961-3F9156E1E25D}"/>
              </a:ext>
            </a:extLst>
          </p:cNvPr>
          <p:cNvSpPr txBox="1"/>
          <p:nvPr/>
        </p:nvSpPr>
        <p:spPr>
          <a:xfrm>
            <a:off x="304802" y="206117"/>
            <a:ext cx="3711388" cy="310854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US" sz="3200" b="1" dirty="0">
              <a:solidFill>
                <a:schemeClr val="accent1">
                  <a:lumMod val="5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4800" b="1" i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Beth </a:t>
            </a:r>
            <a:r>
              <a:rPr lang="en-US" sz="4800" b="1" i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</a:t>
            </a:r>
            <a:r>
              <a:rPr lang="en-US" sz="4800" b="1" i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800" b="1" i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e’n</a:t>
            </a:r>
            <a:r>
              <a:rPr lang="en-US" sz="4800" b="1" i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800" b="1" i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wneud</a:t>
            </a:r>
            <a:r>
              <a:rPr lang="en-US" sz="4800" b="1" i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</a:p>
          <a:p>
            <a:pPr algn="ctr"/>
            <a:endParaRPr lang="en-US" sz="2800" b="1" i="1" dirty="0">
              <a:solidFill>
                <a:schemeClr val="accent1">
                  <a:lumMod val="5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2000" b="1" i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What is he doing?</a:t>
            </a:r>
          </a:p>
          <a:p>
            <a:pPr algn="ctr"/>
            <a:endParaRPr lang="en-US" sz="2000" b="1" i="1" dirty="0">
              <a:solidFill>
                <a:schemeClr val="accent1">
                  <a:lumMod val="5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707DC4E-7601-0748-B00B-115CB5F65ACD}"/>
              </a:ext>
            </a:extLst>
          </p:cNvPr>
          <p:cNvSpPr txBox="1"/>
          <p:nvPr/>
        </p:nvSpPr>
        <p:spPr>
          <a:xfrm>
            <a:off x="8910918" y="1434353"/>
            <a:ext cx="2850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solidFill>
                  <a:schemeClr val="accent1"/>
                </a:solidFill>
              </a:rPr>
              <a:t>treiglad</a:t>
            </a:r>
            <a:r>
              <a:rPr lang="en-US" sz="2800" b="1" dirty="0">
                <a:solidFill>
                  <a:schemeClr val="accent1"/>
                </a:solidFill>
              </a:rPr>
              <a:t> </a:t>
            </a:r>
            <a:r>
              <a:rPr lang="en-US" sz="2800" b="1" dirty="0" err="1">
                <a:solidFill>
                  <a:schemeClr val="accent1"/>
                </a:solidFill>
              </a:rPr>
              <a:t>meddal</a:t>
            </a:r>
            <a:endParaRPr lang="en-US" sz="2800" b="1" dirty="0">
              <a:solidFill>
                <a:schemeClr val="accent1"/>
              </a:solidFill>
            </a:endParaRPr>
          </a:p>
        </p:txBody>
      </p:sp>
      <p:sp>
        <p:nvSpPr>
          <p:cNvPr id="9" name="Left Arrow 8">
            <a:extLst>
              <a:ext uri="{FF2B5EF4-FFF2-40B4-BE49-F238E27FC236}">
                <a16:creationId xmlns:a16="http://schemas.microsoft.com/office/drawing/2014/main" id="{424E7D33-04E9-DB42-AF02-797E1E02036E}"/>
              </a:ext>
            </a:extLst>
          </p:cNvPr>
          <p:cNvSpPr/>
          <p:nvPr/>
        </p:nvSpPr>
        <p:spPr>
          <a:xfrm rot="1360008">
            <a:off x="7712112" y="1367885"/>
            <a:ext cx="1165412" cy="26581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8927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4536143" y="600564"/>
            <a:ext cx="6221504" cy="4680520"/>
          </a:xfrm>
          <a:prstGeom prst="rect">
            <a:avLst/>
          </a:prstGeom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en-GB" sz="3200" b="1" dirty="0"/>
              <a:t>Beth </a:t>
            </a:r>
            <a:r>
              <a:rPr lang="en-GB" sz="3200" b="1" dirty="0" err="1"/>
              <a:t>mae</a:t>
            </a:r>
            <a:r>
              <a:rPr lang="en-GB" sz="3200" b="1" dirty="0"/>
              <a:t> </a:t>
            </a:r>
            <a:r>
              <a:rPr lang="en-GB" sz="3200" b="1" dirty="0" err="1"/>
              <a:t>hi’n</a:t>
            </a:r>
            <a:r>
              <a:rPr lang="en-GB" sz="3200" b="1" dirty="0"/>
              <a:t> </a:t>
            </a:r>
            <a:r>
              <a:rPr lang="en-GB" sz="3200" b="1" dirty="0">
                <a:solidFill>
                  <a:schemeClr val="accent1"/>
                </a:solidFill>
              </a:rPr>
              <a:t>(</a:t>
            </a:r>
            <a:r>
              <a:rPr lang="en-GB" sz="3200" b="1" dirty="0" err="1">
                <a:solidFill>
                  <a:schemeClr val="accent1"/>
                </a:solidFill>
              </a:rPr>
              <a:t>ei</a:t>
            </a:r>
            <a:r>
              <a:rPr lang="en-GB" sz="3200" b="1" dirty="0">
                <a:solidFill>
                  <a:schemeClr val="accent1"/>
                </a:solidFill>
              </a:rPr>
              <a:t>) </a:t>
            </a:r>
            <a:r>
              <a:rPr lang="en-GB" sz="3200" b="1" dirty="0" err="1">
                <a:solidFill>
                  <a:srgbClr val="FF0000"/>
                </a:solidFill>
              </a:rPr>
              <a:t>w</a:t>
            </a:r>
            <a:r>
              <a:rPr lang="en-GB" sz="3200" b="1" dirty="0" err="1"/>
              <a:t>neud</a:t>
            </a:r>
            <a:r>
              <a:rPr lang="en-GB" sz="3200" b="1" dirty="0"/>
              <a:t>?</a:t>
            </a:r>
          </a:p>
          <a:p>
            <a:pPr marL="45720" indent="0">
              <a:buNone/>
            </a:pPr>
            <a:endParaRPr lang="en-GB" sz="3200" b="1" dirty="0"/>
          </a:p>
          <a:p>
            <a:pPr marL="45720" indent="0">
              <a:buNone/>
            </a:pPr>
            <a:r>
              <a:rPr lang="en-GB" sz="3200" b="1" dirty="0"/>
              <a:t>Beth </a:t>
            </a:r>
            <a:r>
              <a:rPr lang="en-GB" sz="3200" b="1" dirty="0" err="1"/>
              <a:t>mae</a:t>
            </a:r>
            <a:r>
              <a:rPr lang="en-GB" sz="3200" b="1" dirty="0"/>
              <a:t> </a:t>
            </a:r>
            <a:r>
              <a:rPr lang="en-GB" sz="3200" b="1" dirty="0" err="1"/>
              <a:t>hi’n</a:t>
            </a:r>
            <a:r>
              <a:rPr lang="en-GB" sz="3200" b="1" dirty="0"/>
              <a:t> </a:t>
            </a:r>
            <a:r>
              <a:rPr lang="en-GB" sz="3200" b="1" dirty="0" err="1">
                <a:solidFill>
                  <a:srgbClr val="FF0000"/>
                </a:solidFill>
              </a:rPr>
              <a:t>w</a:t>
            </a:r>
            <a:r>
              <a:rPr lang="en-GB" sz="3200" b="1" dirty="0" err="1"/>
              <a:t>isgo</a:t>
            </a:r>
            <a:r>
              <a:rPr lang="en-GB" sz="3200" b="1" dirty="0"/>
              <a:t>?</a:t>
            </a:r>
          </a:p>
          <a:p>
            <a:pPr marL="45720" indent="0">
              <a:buNone/>
            </a:pPr>
            <a:r>
              <a:rPr lang="en-GB" sz="3200" b="1" dirty="0"/>
              <a:t>Beth </a:t>
            </a:r>
            <a:r>
              <a:rPr lang="en-GB" sz="3200" b="1" dirty="0" err="1"/>
              <a:t>mae</a:t>
            </a:r>
            <a:r>
              <a:rPr lang="en-GB" sz="3200" b="1" dirty="0"/>
              <a:t> </a:t>
            </a:r>
            <a:r>
              <a:rPr lang="en-GB" sz="3200" b="1" dirty="0" err="1"/>
              <a:t>hi’n</a:t>
            </a:r>
            <a:r>
              <a:rPr lang="en-GB" sz="3200" b="1" dirty="0"/>
              <a:t> </a:t>
            </a:r>
            <a:r>
              <a:rPr lang="en-GB" sz="3200" b="1" dirty="0" err="1">
                <a:solidFill>
                  <a:srgbClr val="FF0000"/>
                </a:solidFill>
              </a:rPr>
              <a:t>b</a:t>
            </a:r>
            <a:r>
              <a:rPr lang="en-GB" sz="3200" b="1" dirty="0" err="1"/>
              <a:t>rynu</a:t>
            </a:r>
            <a:r>
              <a:rPr lang="en-GB" sz="3200" b="1" dirty="0"/>
              <a:t>?</a:t>
            </a:r>
          </a:p>
          <a:p>
            <a:pPr marL="45720" indent="0">
              <a:buNone/>
            </a:pPr>
            <a:r>
              <a:rPr lang="en-GB" sz="3200" b="1" dirty="0"/>
              <a:t>Beth </a:t>
            </a:r>
            <a:r>
              <a:rPr lang="en-GB" sz="3200" b="1" dirty="0" err="1"/>
              <a:t>mae</a:t>
            </a:r>
            <a:r>
              <a:rPr lang="en-GB" sz="3200" b="1" dirty="0"/>
              <a:t> </a:t>
            </a:r>
            <a:r>
              <a:rPr lang="en-GB" sz="3200" b="1" dirty="0" err="1"/>
              <a:t>hi’n</a:t>
            </a:r>
            <a:r>
              <a:rPr lang="en-GB" sz="3200" b="1" dirty="0"/>
              <a:t> </a:t>
            </a:r>
            <a:r>
              <a:rPr lang="en-GB" sz="3200" b="1" dirty="0" err="1">
                <a:solidFill>
                  <a:srgbClr val="FF0000"/>
                </a:solidFill>
              </a:rPr>
              <a:t>f</a:t>
            </a:r>
            <a:r>
              <a:rPr lang="en-GB" sz="3200" b="1" dirty="0" err="1"/>
              <a:t>wyta</a:t>
            </a:r>
            <a:r>
              <a:rPr lang="en-GB" sz="3200" b="1" dirty="0"/>
              <a:t>?</a:t>
            </a:r>
          </a:p>
          <a:p>
            <a:pPr marL="45720" indent="0">
              <a:buNone/>
            </a:pPr>
            <a:endParaRPr lang="en-GB" sz="3200" b="1" dirty="0"/>
          </a:p>
          <a:p>
            <a:pPr marL="45720" indent="0">
              <a:buNone/>
            </a:pPr>
            <a:r>
              <a:rPr lang="en-GB" sz="3200" b="1" dirty="0" err="1"/>
              <a:t>Coginio</a:t>
            </a:r>
            <a:r>
              <a:rPr lang="en-GB" sz="3200" b="1" dirty="0"/>
              <a:t>…</a:t>
            </a:r>
            <a:r>
              <a:rPr lang="en-GB" sz="3200" b="1" dirty="0" err="1"/>
              <a:t>paentio</a:t>
            </a:r>
            <a:r>
              <a:rPr lang="en-GB" sz="3200" b="1" dirty="0"/>
              <a:t>…</a:t>
            </a:r>
            <a:r>
              <a:rPr lang="en-GB" sz="3200" b="1" dirty="0" err="1"/>
              <a:t>gwisgo</a:t>
            </a:r>
            <a:r>
              <a:rPr lang="en-GB" sz="3200" b="1" dirty="0"/>
              <a:t>…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A4A64E8-568C-FF4E-88A2-38D8441A01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282F42D-D4B0-8C4B-A961-3F9156E1E25D}"/>
              </a:ext>
            </a:extLst>
          </p:cNvPr>
          <p:cNvSpPr txBox="1"/>
          <p:nvPr/>
        </p:nvSpPr>
        <p:spPr>
          <a:xfrm>
            <a:off x="304802" y="206117"/>
            <a:ext cx="3711388" cy="310854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US" sz="3200" b="1" dirty="0">
              <a:solidFill>
                <a:schemeClr val="accent1">
                  <a:lumMod val="5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4800" b="1" i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Beth </a:t>
            </a:r>
            <a:r>
              <a:rPr lang="en-US" sz="4800" b="1" i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</a:t>
            </a:r>
            <a:r>
              <a:rPr lang="en-US" sz="4800" b="1" i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800" b="1" i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hi’n</a:t>
            </a:r>
            <a:r>
              <a:rPr lang="en-US" sz="4800" b="1" i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800" b="1" i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wneud</a:t>
            </a:r>
            <a:r>
              <a:rPr lang="en-US" sz="4800" b="1" i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</a:p>
          <a:p>
            <a:pPr algn="ctr"/>
            <a:endParaRPr lang="en-US" sz="2800" b="1" i="1" dirty="0">
              <a:solidFill>
                <a:schemeClr val="accent1">
                  <a:lumMod val="5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2000" b="1" i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What is she doing?</a:t>
            </a:r>
          </a:p>
          <a:p>
            <a:pPr algn="ctr"/>
            <a:endParaRPr lang="en-US" sz="2000" b="1" i="1" dirty="0">
              <a:solidFill>
                <a:schemeClr val="accent1">
                  <a:lumMod val="5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707DC4E-7601-0748-B00B-115CB5F65ACD}"/>
              </a:ext>
            </a:extLst>
          </p:cNvPr>
          <p:cNvSpPr txBox="1"/>
          <p:nvPr/>
        </p:nvSpPr>
        <p:spPr>
          <a:xfrm>
            <a:off x="8910918" y="1434353"/>
            <a:ext cx="2850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solidFill>
                  <a:schemeClr val="accent1"/>
                </a:solidFill>
              </a:rPr>
              <a:t>treiglad</a:t>
            </a:r>
            <a:r>
              <a:rPr lang="en-US" sz="2800" b="1" dirty="0">
                <a:solidFill>
                  <a:schemeClr val="accent1"/>
                </a:solidFill>
              </a:rPr>
              <a:t> </a:t>
            </a:r>
            <a:r>
              <a:rPr lang="en-US" sz="2800" b="1" dirty="0" err="1">
                <a:solidFill>
                  <a:schemeClr val="accent1"/>
                </a:solidFill>
              </a:rPr>
              <a:t>meddal</a:t>
            </a:r>
            <a:endParaRPr lang="en-US" sz="2800" b="1" dirty="0">
              <a:solidFill>
                <a:schemeClr val="accent1"/>
              </a:solidFill>
            </a:endParaRPr>
          </a:p>
        </p:txBody>
      </p:sp>
      <p:sp>
        <p:nvSpPr>
          <p:cNvPr id="9" name="Left Arrow 8">
            <a:extLst>
              <a:ext uri="{FF2B5EF4-FFF2-40B4-BE49-F238E27FC236}">
                <a16:creationId xmlns:a16="http://schemas.microsoft.com/office/drawing/2014/main" id="{424E7D33-04E9-DB42-AF02-797E1E02036E}"/>
              </a:ext>
            </a:extLst>
          </p:cNvPr>
          <p:cNvSpPr/>
          <p:nvPr/>
        </p:nvSpPr>
        <p:spPr>
          <a:xfrm rot="1360008">
            <a:off x="7712112" y="1367885"/>
            <a:ext cx="1165412" cy="26581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8764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BD86F13-9C72-FC41-A00B-0973FFB62D9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EBD01F4-D0AE-8644-A2BD-9F45239F9F78}"/>
              </a:ext>
            </a:extLst>
          </p:cNvPr>
          <p:cNvGraphicFramePr>
            <a:graphicFrameLocks noGrp="1"/>
          </p:cNvGraphicFramePr>
          <p:nvPr/>
        </p:nvGraphicFramePr>
        <p:xfrm>
          <a:off x="975360" y="2081106"/>
          <a:ext cx="10627204" cy="3535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66329">
                  <a:extLst>
                    <a:ext uri="{9D8B030D-6E8A-4147-A177-3AD203B41FA5}">
                      <a16:colId xmlns:a16="http://schemas.microsoft.com/office/drawing/2014/main" val="301965323"/>
                    </a:ext>
                  </a:extLst>
                </a:gridCol>
                <a:gridCol w="2296508">
                  <a:extLst>
                    <a:ext uri="{9D8B030D-6E8A-4147-A177-3AD203B41FA5}">
                      <a16:colId xmlns:a16="http://schemas.microsoft.com/office/drawing/2014/main" val="3757481026"/>
                    </a:ext>
                  </a:extLst>
                </a:gridCol>
                <a:gridCol w="2964367">
                  <a:extLst>
                    <a:ext uri="{9D8B030D-6E8A-4147-A177-3AD203B41FA5}">
                      <a16:colId xmlns:a16="http://schemas.microsoft.com/office/drawing/2014/main" val="26575529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800" dirty="0"/>
                        <a:t>CWESTIWN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r>
                        <a:rPr lang="en-US" sz="2800" dirty="0"/>
                        <a:t>ATEB</a:t>
                      </a:r>
                    </a:p>
                    <a:p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224857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dirty="0"/>
                        <a:t>Beth </a:t>
                      </a:r>
                      <a:r>
                        <a:rPr lang="en-US" sz="2800" dirty="0" err="1"/>
                        <a:t>mae</a:t>
                      </a:r>
                      <a:r>
                        <a:rPr lang="en-US" sz="2800" dirty="0"/>
                        <a:t> Oliver a Sam  </a:t>
                      </a:r>
                      <a:r>
                        <a:rPr lang="en-US" sz="2800" dirty="0" err="1"/>
                        <a:t>yn</a:t>
                      </a:r>
                      <a:r>
                        <a:rPr lang="en-US" sz="2800" dirty="0"/>
                        <a:t> </a:t>
                      </a:r>
                      <a:r>
                        <a:rPr lang="en-US" sz="2800" dirty="0" err="1"/>
                        <a:t>wneud</a:t>
                      </a:r>
                      <a:r>
                        <a:rPr lang="en-US" sz="28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dirty="0"/>
                        <a:t>Mae </a:t>
                      </a:r>
                      <a:r>
                        <a:rPr lang="en-US" sz="2800" b="1" dirty="0" err="1">
                          <a:solidFill>
                            <a:srgbClr val="0070C0"/>
                          </a:solidFill>
                        </a:rPr>
                        <a:t>nhw</a:t>
                      </a:r>
                      <a:r>
                        <a:rPr lang="en-US" sz="2800" dirty="0" err="1"/>
                        <a:t>’n</a:t>
                      </a:r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torri</a:t>
                      </a:r>
                      <a:r>
                        <a:rPr lang="en-US" sz="2800" dirty="0"/>
                        <a:t> </a:t>
                      </a:r>
                      <a:r>
                        <a:rPr lang="en-US" sz="2800" dirty="0" err="1"/>
                        <a:t>papur</a:t>
                      </a:r>
                      <a:r>
                        <a:rPr lang="en-US" sz="2800" dirty="0"/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211741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gludo</a:t>
                      </a:r>
                      <a:r>
                        <a:rPr lang="en-US" sz="2800" dirty="0"/>
                        <a:t> </a:t>
                      </a:r>
                      <a:r>
                        <a:rPr lang="en-US" sz="2800" dirty="0" err="1"/>
                        <a:t>siapau</a:t>
                      </a:r>
                      <a:r>
                        <a:rPr lang="en-US" sz="2800" dirty="0"/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366012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peintio</a:t>
                      </a:r>
                      <a:r>
                        <a:rPr lang="en-US" sz="2800" dirty="0"/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6189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gwrando</a:t>
                      </a:r>
                      <a:r>
                        <a:rPr lang="en-US" sz="2800" dirty="0"/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328983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dirty="0" err="1"/>
                        <a:t>lliwio</a:t>
                      </a:r>
                      <a:r>
                        <a:rPr lang="en-US" sz="2800" dirty="0"/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43578017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E772F13B-CC6B-D441-8620-3ADA7F640CCA}"/>
              </a:ext>
            </a:extLst>
          </p:cNvPr>
          <p:cNvSpPr txBox="1"/>
          <p:nvPr/>
        </p:nvSpPr>
        <p:spPr>
          <a:xfrm>
            <a:off x="3942080" y="211736"/>
            <a:ext cx="4978400" cy="101566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200"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/>
              <a:t>nhw</a:t>
            </a:r>
            <a:r>
              <a:rPr lang="en-US" sz="6000" b="1" dirty="0"/>
              <a:t> </a:t>
            </a:r>
            <a:r>
              <a:rPr lang="en-US" sz="4400" b="1" i="1" dirty="0"/>
              <a:t>(them)</a:t>
            </a:r>
            <a:endParaRPr lang="en-US" sz="6000" b="1" i="1" dirty="0"/>
          </a:p>
        </p:txBody>
      </p:sp>
    </p:spTree>
    <p:extLst>
      <p:ext uri="{BB962C8B-B14F-4D97-AF65-F5344CB8AC3E}">
        <p14:creationId xmlns:p14="http://schemas.microsoft.com/office/powerpoint/2010/main" val="40961919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B7AB5971-3B37-EF47-9719-DFFAFE92BE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57835" y="186017"/>
            <a:ext cx="10273553" cy="5614345"/>
          </a:xfr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0BD7AF3-FA4B-A449-975B-874F8E8B6ED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11428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128451"/>
            <a:ext cx="10554242" cy="4738743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en-US" sz="9600" dirty="0"/>
          </a:p>
          <a:p>
            <a:pPr>
              <a:buNone/>
            </a:pPr>
            <a:endParaRPr lang="en-US" sz="9600" dirty="0"/>
          </a:p>
          <a:p>
            <a:pPr>
              <a:buNone/>
            </a:pPr>
            <a:r>
              <a:rPr lang="en-US" sz="9600" b="1" dirty="0" err="1"/>
              <a:t>Wyt</a:t>
            </a:r>
            <a:r>
              <a:rPr lang="en-US" sz="9600" b="1" dirty="0"/>
              <a:t> </a:t>
            </a:r>
            <a:r>
              <a:rPr lang="en-US" sz="9600" b="1" dirty="0" err="1"/>
              <a:t>ti’n</a:t>
            </a:r>
            <a:r>
              <a:rPr lang="en-US" sz="9600" b="1" dirty="0"/>
              <a:t>……?	      </a:t>
            </a:r>
            <a:r>
              <a:rPr lang="en-US" sz="8000" b="1" dirty="0" err="1"/>
              <a:t>Ydw</a:t>
            </a:r>
            <a:r>
              <a:rPr lang="en-US" sz="8000" b="1" dirty="0"/>
              <a:t>, </a:t>
            </a:r>
            <a:r>
              <a:rPr lang="en-US" sz="8000" b="1" dirty="0" err="1"/>
              <a:t>dw</a:t>
            </a:r>
            <a:r>
              <a:rPr lang="en-US" sz="8000" b="1" dirty="0"/>
              <a:t> </a:t>
            </a:r>
            <a:r>
              <a:rPr lang="en-US" sz="8000" b="1" dirty="0" err="1"/>
              <a:t>i’n</a:t>
            </a:r>
            <a:r>
              <a:rPr lang="en-US" sz="8000" b="1" dirty="0"/>
              <a:t>……..</a:t>
            </a:r>
            <a:r>
              <a:rPr lang="en-US" sz="9600" b="1" dirty="0"/>
              <a:t>              </a:t>
            </a:r>
            <a:r>
              <a:rPr lang="en-US" sz="8000" b="1" dirty="0" err="1"/>
              <a:t>Nac</a:t>
            </a:r>
            <a:r>
              <a:rPr lang="en-US" sz="8000" b="1" dirty="0"/>
              <a:t> </a:t>
            </a:r>
            <a:r>
              <a:rPr lang="en-US" sz="8000" b="1" dirty="0" err="1"/>
              <a:t>ydw</a:t>
            </a:r>
            <a:r>
              <a:rPr lang="en-US" sz="8000" b="1" dirty="0"/>
              <a:t>, </a:t>
            </a:r>
            <a:r>
              <a:rPr lang="en-US" sz="8000" b="1" dirty="0" err="1"/>
              <a:t>dw</a:t>
            </a:r>
            <a:r>
              <a:rPr lang="en-US" sz="8000" b="1" dirty="0"/>
              <a:t> </a:t>
            </a:r>
            <a:r>
              <a:rPr lang="en-US" sz="8000" b="1" dirty="0" err="1"/>
              <a:t>i</a:t>
            </a:r>
            <a:r>
              <a:rPr lang="en-US" sz="8000" b="1" dirty="0"/>
              <a:t> </a:t>
            </a:r>
            <a:r>
              <a:rPr lang="en-US" sz="8000" b="1" dirty="0" err="1"/>
              <a:t>ddim</a:t>
            </a:r>
            <a:r>
              <a:rPr lang="en-US" sz="8000" b="1" dirty="0"/>
              <a:t>	</a:t>
            </a:r>
          </a:p>
          <a:p>
            <a:pPr>
              <a:buNone/>
            </a:pPr>
            <a:r>
              <a:rPr lang="en-US" sz="9600" b="1" dirty="0" err="1"/>
              <a:t>Ydy</a:t>
            </a:r>
            <a:r>
              <a:rPr lang="en-US" sz="9600" b="1" dirty="0"/>
              <a:t> hi/</a:t>
            </a:r>
            <a:r>
              <a:rPr lang="en-US" sz="9600" b="1" dirty="0" err="1"/>
              <a:t>e’n</a:t>
            </a:r>
            <a:r>
              <a:rPr lang="en-US" sz="9600" b="1" dirty="0"/>
              <a:t>..?     	      </a:t>
            </a:r>
            <a:r>
              <a:rPr lang="en-US" sz="8000" b="1" dirty="0" err="1"/>
              <a:t>Ydy</a:t>
            </a:r>
            <a:r>
              <a:rPr lang="en-US" sz="8000" b="1" dirty="0"/>
              <a:t>, </a:t>
            </a:r>
            <a:r>
              <a:rPr lang="en-US" sz="8000" b="1" dirty="0" err="1"/>
              <a:t>mae</a:t>
            </a:r>
            <a:r>
              <a:rPr lang="en-US" sz="8000" b="1" dirty="0"/>
              <a:t> hi/</a:t>
            </a:r>
            <a:r>
              <a:rPr lang="en-US" sz="8000" b="1" dirty="0" err="1"/>
              <a:t>e’n</a:t>
            </a:r>
            <a:r>
              <a:rPr lang="en-US" sz="8000" b="1" dirty="0"/>
              <a:t>...         	</a:t>
            </a:r>
            <a:r>
              <a:rPr lang="en-US" sz="8000" b="1" dirty="0" err="1"/>
              <a:t>Nac</a:t>
            </a:r>
            <a:r>
              <a:rPr lang="en-US" sz="8000" b="1" dirty="0"/>
              <a:t> </a:t>
            </a:r>
            <a:r>
              <a:rPr lang="en-US" sz="8000" b="1" dirty="0" err="1"/>
              <a:t>ydy</a:t>
            </a:r>
            <a:r>
              <a:rPr lang="en-US" sz="8000" b="1" dirty="0"/>
              <a:t>, </a:t>
            </a:r>
            <a:r>
              <a:rPr lang="en-US" sz="8000" b="1" dirty="0" err="1"/>
              <a:t>dydy</a:t>
            </a:r>
            <a:r>
              <a:rPr lang="en-US" sz="8000" b="1" dirty="0"/>
              <a:t> hi/e </a:t>
            </a:r>
            <a:r>
              <a:rPr lang="en-US" sz="8000" b="1" dirty="0" err="1"/>
              <a:t>ddim</a:t>
            </a:r>
            <a:r>
              <a:rPr lang="en-US" sz="8000" b="1" dirty="0"/>
              <a:t>…..</a:t>
            </a:r>
          </a:p>
          <a:p>
            <a:pPr>
              <a:buNone/>
            </a:pPr>
            <a:endParaRPr lang="en-US" sz="9600" b="1" dirty="0"/>
          </a:p>
          <a:p>
            <a:pPr>
              <a:buNone/>
            </a:pPr>
            <a:r>
              <a:rPr lang="en-US" sz="9600" b="1" dirty="0" err="1"/>
              <a:t>Ydyn</a:t>
            </a:r>
            <a:r>
              <a:rPr lang="en-US" sz="9600" b="1" dirty="0"/>
              <a:t> </a:t>
            </a:r>
            <a:r>
              <a:rPr lang="en-US" sz="9600" b="1" dirty="0" err="1"/>
              <a:t>ni’n</a:t>
            </a:r>
            <a:r>
              <a:rPr lang="en-US" sz="9600" b="1" dirty="0"/>
              <a:t>…?	   	     </a:t>
            </a:r>
            <a:r>
              <a:rPr lang="en-US" sz="8000" b="1" dirty="0" err="1"/>
              <a:t>Ydyn</a:t>
            </a:r>
            <a:r>
              <a:rPr lang="en-US" sz="8000" b="1" dirty="0"/>
              <a:t>, </a:t>
            </a:r>
            <a:r>
              <a:rPr lang="en-US" sz="8000" b="1" dirty="0" err="1"/>
              <a:t>rydyn</a:t>
            </a:r>
            <a:r>
              <a:rPr lang="en-US" sz="8000" b="1" dirty="0"/>
              <a:t> </a:t>
            </a:r>
            <a:r>
              <a:rPr lang="en-US" sz="8000" b="1" dirty="0" err="1"/>
              <a:t>ni’n</a:t>
            </a:r>
            <a:r>
              <a:rPr lang="en-US" sz="8000" b="1" dirty="0"/>
              <a:t>……            </a:t>
            </a:r>
            <a:r>
              <a:rPr lang="en-US" sz="8000" b="1" dirty="0" err="1"/>
              <a:t>Nac</a:t>
            </a:r>
            <a:r>
              <a:rPr lang="en-US" sz="8000" b="1" dirty="0"/>
              <a:t> </a:t>
            </a:r>
            <a:r>
              <a:rPr lang="en-US" sz="8000" b="1" dirty="0" err="1"/>
              <a:t>ydyn</a:t>
            </a:r>
            <a:r>
              <a:rPr lang="en-US" sz="8000" b="1" dirty="0"/>
              <a:t>, </a:t>
            </a:r>
            <a:r>
              <a:rPr lang="en-US" sz="8000" b="1" dirty="0" err="1"/>
              <a:t>dydyn</a:t>
            </a:r>
            <a:r>
              <a:rPr lang="en-US" sz="8000" b="1" dirty="0"/>
              <a:t> </a:t>
            </a:r>
            <a:r>
              <a:rPr lang="en-US" sz="8000" b="1" dirty="0" err="1"/>
              <a:t>ni</a:t>
            </a:r>
            <a:r>
              <a:rPr lang="en-US" sz="8000" b="1" dirty="0"/>
              <a:t> </a:t>
            </a:r>
            <a:r>
              <a:rPr lang="en-US" sz="8000" b="1" dirty="0" err="1"/>
              <a:t>ddim</a:t>
            </a:r>
            <a:r>
              <a:rPr lang="en-US" sz="8000" b="1" dirty="0"/>
              <a:t> </a:t>
            </a:r>
            <a:r>
              <a:rPr lang="en-US" sz="8000" b="1" dirty="0" err="1"/>
              <a:t>yn</a:t>
            </a:r>
            <a:r>
              <a:rPr lang="en-US" sz="8000" b="1" dirty="0"/>
              <a:t>..</a:t>
            </a:r>
          </a:p>
          <a:p>
            <a:pPr>
              <a:buNone/>
            </a:pPr>
            <a:r>
              <a:rPr lang="en-US" sz="9600" b="1" dirty="0" err="1"/>
              <a:t>Ydych</a:t>
            </a:r>
            <a:r>
              <a:rPr lang="en-US" sz="9600" b="1" dirty="0"/>
              <a:t> </a:t>
            </a:r>
            <a:r>
              <a:rPr lang="en-US" sz="9600" b="1" dirty="0" err="1"/>
              <a:t>chi’n</a:t>
            </a:r>
            <a:r>
              <a:rPr lang="en-US" sz="9600" b="1" dirty="0"/>
              <a:t>…?	     </a:t>
            </a:r>
            <a:r>
              <a:rPr lang="en-US" sz="8000" b="1" dirty="0" err="1"/>
              <a:t>Ydw</a:t>
            </a:r>
            <a:r>
              <a:rPr lang="en-US" sz="8000" b="1" dirty="0"/>
              <a:t>, </a:t>
            </a:r>
            <a:r>
              <a:rPr lang="en-US" sz="8000" b="1" dirty="0" err="1"/>
              <a:t>dw</a:t>
            </a:r>
            <a:r>
              <a:rPr lang="en-US" sz="8000" b="1" dirty="0"/>
              <a:t> </a:t>
            </a:r>
            <a:r>
              <a:rPr lang="en-US" sz="8000" b="1" dirty="0" err="1"/>
              <a:t>i’n</a:t>
            </a:r>
            <a:r>
              <a:rPr lang="en-US" sz="8000" b="1" dirty="0"/>
              <a:t>………                </a:t>
            </a:r>
            <a:r>
              <a:rPr lang="en-US" sz="8000" b="1" dirty="0" err="1"/>
              <a:t>Nac</a:t>
            </a:r>
            <a:r>
              <a:rPr lang="en-US" sz="8000" b="1" dirty="0"/>
              <a:t> </a:t>
            </a:r>
            <a:r>
              <a:rPr lang="en-US" sz="8000" b="1" dirty="0" err="1"/>
              <a:t>ydw</a:t>
            </a:r>
            <a:r>
              <a:rPr lang="en-US" sz="8000" b="1" dirty="0"/>
              <a:t>, </a:t>
            </a:r>
            <a:r>
              <a:rPr lang="en-US" sz="8000" b="1" dirty="0" err="1"/>
              <a:t>dw</a:t>
            </a:r>
            <a:r>
              <a:rPr lang="en-US" sz="8000" b="1" dirty="0"/>
              <a:t> </a:t>
            </a:r>
            <a:r>
              <a:rPr lang="en-US" sz="8000" b="1" dirty="0" err="1"/>
              <a:t>i</a:t>
            </a:r>
            <a:r>
              <a:rPr lang="en-US" sz="8000" b="1" dirty="0"/>
              <a:t> </a:t>
            </a:r>
            <a:r>
              <a:rPr lang="en-US" sz="8000" b="1" dirty="0" err="1"/>
              <a:t>ddim</a:t>
            </a:r>
            <a:r>
              <a:rPr lang="en-US" sz="8000" b="1" dirty="0"/>
              <a:t> </a:t>
            </a:r>
            <a:r>
              <a:rPr lang="en-US" sz="8000" b="1" dirty="0" err="1"/>
              <a:t>yn</a:t>
            </a:r>
            <a:r>
              <a:rPr lang="en-US" sz="8000" b="1" dirty="0"/>
              <a:t>……..</a:t>
            </a:r>
          </a:p>
          <a:p>
            <a:pPr>
              <a:buNone/>
            </a:pPr>
            <a:r>
              <a:rPr lang="en-US" sz="8000" b="1" dirty="0"/>
              <a:t>			                    </a:t>
            </a:r>
            <a:r>
              <a:rPr lang="en-US" sz="8000" b="1" dirty="0" err="1"/>
              <a:t>Ydyn</a:t>
            </a:r>
            <a:r>
              <a:rPr lang="en-US" sz="8000" b="1" dirty="0"/>
              <a:t>, </a:t>
            </a:r>
            <a:r>
              <a:rPr lang="en-US" sz="8000" b="1" dirty="0" err="1"/>
              <a:t>rydyn</a:t>
            </a:r>
            <a:r>
              <a:rPr lang="en-US" sz="8000" b="1" dirty="0"/>
              <a:t> </a:t>
            </a:r>
            <a:r>
              <a:rPr lang="en-US" sz="8000" b="1" dirty="0" err="1"/>
              <a:t>ni’n</a:t>
            </a:r>
            <a:r>
              <a:rPr lang="en-US" sz="8000" b="1" dirty="0"/>
              <a:t>...	             </a:t>
            </a:r>
            <a:r>
              <a:rPr lang="en-US" sz="8000" b="1" dirty="0" err="1"/>
              <a:t>Nac</a:t>
            </a:r>
            <a:r>
              <a:rPr lang="en-US" sz="8000" b="1" dirty="0"/>
              <a:t> </a:t>
            </a:r>
            <a:r>
              <a:rPr lang="en-US" sz="8000" b="1" dirty="0" err="1"/>
              <a:t>ydyn</a:t>
            </a:r>
            <a:r>
              <a:rPr lang="en-US" sz="8000" b="1" dirty="0"/>
              <a:t>, </a:t>
            </a:r>
            <a:r>
              <a:rPr lang="en-US" sz="8000" b="1" dirty="0" err="1"/>
              <a:t>dydyn</a:t>
            </a:r>
            <a:r>
              <a:rPr lang="en-US" sz="8000" b="1" dirty="0"/>
              <a:t> </a:t>
            </a:r>
            <a:r>
              <a:rPr lang="en-US" sz="8000" b="1" dirty="0" err="1"/>
              <a:t>ni</a:t>
            </a:r>
            <a:r>
              <a:rPr lang="en-US" sz="8000" b="1" dirty="0"/>
              <a:t> </a:t>
            </a:r>
            <a:r>
              <a:rPr lang="en-US" sz="8000" b="1" dirty="0" err="1"/>
              <a:t>ddim</a:t>
            </a:r>
            <a:r>
              <a:rPr lang="en-US" sz="8000" b="1" dirty="0"/>
              <a:t>….</a:t>
            </a:r>
          </a:p>
          <a:p>
            <a:pPr>
              <a:buNone/>
            </a:pPr>
            <a:r>
              <a:rPr lang="en-US" sz="9600" b="1" dirty="0"/>
              <a:t>			</a:t>
            </a:r>
            <a:r>
              <a:rPr lang="en-US" b="1" dirty="0"/>
              <a:t>              </a:t>
            </a:r>
            <a:endParaRPr lang="en-US" sz="9600" b="1" dirty="0"/>
          </a:p>
          <a:p>
            <a:pPr>
              <a:buNone/>
            </a:pPr>
            <a:r>
              <a:rPr lang="en-US" sz="9600" b="1" dirty="0" err="1"/>
              <a:t>Ydyn</a:t>
            </a:r>
            <a:r>
              <a:rPr lang="en-US" sz="9600" b="1" dirty="0"/>
              <a:t> </a:t>
            </a:r>
            <a:r>
              <a:rPr lang="en-US" sz="9600" b="1" dirty="0" err="1"/>
              <a:t>nhw’n</a:t>
            </a:r>
            <a:r>
              <a:rPr lang="en-US" sz="9600" b="1" dirty="0"/>
              <a:t>…?            </a:t>
            </a:r>
            <a:r>
              <a:rPr lang="en-US" sz="8000" b="1" dirty="0" err="1"/>
              <a:t>Ydyn</a:t>
            </a:r>
            <a:r>
              <a:rPr lang="en-US" sz="8000" b="1" dirty="0"/>
              <a:t>, </a:t>
            </a:r>
            <a:r>
              <a:rPr lang="en-US" sz="8000" b="1" dirty="0" err="1"/>
              <a:t>maen</a:t>
            </a:r>
            <a:r>
              <a:rPr lang="en-US" sz="8000" b="1" dirty="0"/>
              <a:t> </a:t>
            </a:r>
            <a:r>
              <a:rPr lang="en-US" sz="8000" b="1" dirty="0" err="1"/>
              <a:t>nhw’n</a:t>
            </a:r>
            <a:r>
              <a:rPr lang="en-US" sz="8000" b="1" dirty="0"/>
              <a:t>…            </a:t>
            </a:r>
            <a:r>
              <a:rPr lang="en-US" sz="8000" b="1" dirty="0" err="1"/>
              <a:t>Nac</a:t>
            </a:r>
            <a:r>
              <a:rPr lang="en-US" sz="8000" b="1" dirty="0"/>
              <a:t> </a:t>
            </a:r>
            <a:r>
              <a:rPr lang="en-US" sz="8000" b="1" dirty="0" err="1"/>
              <a:t>ydyn</a:t>
            </a:r>
            <a:r>
              <a:rPr lang="en-US" sz="8000" b="1" dirty="0"/>
              <a:t>, </a:t>
            </a:r>
            <a:r>
              <a:rPr lang="en-US" sz="8000" b="1" dirty="0" err="1"/>
              <a:t>dydyn</a:t>
            </a:r>
            <a:r>
              <a:rPr lang="en-US" sz="8000" b="1" dirty="0"/>
              <a:t> </a:t>
            </a:r>
            <a:r>
              <a:rPr lang="en-US" sz="8000" b="1" dirty="0" err="1"/>
              <a:t>nhw</a:t>
            </a:r>
            <a:r>
              <a:rPr lang="en-US" sz="8000" b="1" dirty="0"/>
              <a:t> </a:t>
            </a:r>
            <a:r>
              <a:rPr lang="en-US" sz="8000" b="1" dirty="0" err="1"/>
              <a:t>ddim</a:t>
            </a:r>
            <a:r>
              <a:rPr lang="en-US" sz="8000" b="1" dirty="0"/>
              <a:t> </a:t>
            </a:r>
            <a:r>
              <a:rPr lang="en-US" sz="8000" b="1" dirty="0" err="1"/>
              <a:t>yn</a:t>
            </a:r>
            <a:r>
              <a:rPr lang="en-US" sz="8000" b="1" dirty="0"/>
              <a:t>.</a:t>
            </a:r>
          </a:p>
          <a:p>
            <a:pPr>
              <a:buNone/>
            </a:pPr>
            <a:r>
              <a:rPr lang="en-US" sz="12308" b="1" dirty="0"/>
              <a:t>										</a:t>
            </a:r>
            <a:r>
              <a:rPr lang="en-US" sz="12308" dirty="0"/>
              <a:t>																		</a:t>
            </a:r>
            <a:r>
              <a:rPr lang="en-US" dirty="0"/>
              <a:t>																																																	</a:t>
            </a:r>
          </a:p>
          <a:p>
            <a:pPr>
              <a:buNone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E88E950-0F85-E34A-BB7F-23DF27CB367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BE1D48A-CD00-4740-9513-B65DB723C97C}"/>
              </a:ext>
            </a:extLst>
          </p:cNvPr>
          <p:cNvSpPr txBox="1"/>
          <p:nvPr/>
        </p:nvSpPr>
        <p:spPr>
          <a:xfrm>
            <a:off x="2153920" y="211736"/>
            <a:ext cx="8798560" cy="101566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200"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i="1" dirty="0"/>
              <a:t>Holi ac </a:t>
            </a:r>
            <a:r>
              <a:rPr lang="en-US" sz="6000" b="1" i="1" dirty="0" err="1"/>
              <a:t>ateb</a:t>
            </a:r>
            <a:r>
              <a:rPr lang="en-US" sz="6000" b="1" i="1" dirty="0"/>
              <a:t> </a:t>
            </a:r>
            <a:r>
              <a:rPr lang="en-US" sz="6000" b="1" i="1" dirty="0" err="1"/>
              <a:t>cwestiynau</a:t>
            </a:r>
            <a:endParaRPr lang="en-US" sz="6000" b="1" i="1" dirty="0"/>
          </a:p>
        </p:txBody>
      </p:sp>
    </p:spTree>
    <p:extLst>
      <p:ext uri="{BB962C8B-B14F-4D97-AF65-F5344CB8AC3E}">
        <p14:creationId xmlns:p14="http://schemas.microsoft.com/office/powerpoint/2010/main" val="42482409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801036" y="331623"/>
            <a:ext cx="7960658" cy="56721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 err="1">
                <a:solidFill>
                  <a:srgbClr val="FF0000"/>
                </a:solidFill>
              </a:rPr>
              <a:t>hoff</a:t>
            </a:r>
            <a:r>
              <a:rPr lang="en-GB" sz="2800" b="1" dirty="0">
                <a:solidFill>
                  <a:srgbClr val="FF0000"/>
                </a:solidFill>
              </a:rPr>
              <a:t> + </a:t>
            </a:r>
            <a:r>
              <a:rPr lang="en-GB" sz="2800" b="1" dirty="0" err="1">
                <a:solidFill>
                  <a:srgbClr val="FF0000"/>
                </a:solidFill>
              </a:rPr>
              <a:t>treiglad</a:t>
            </a:r>
            <a:r>
              <a:rPr lang="en-GB" sz="2800" b="1" dirty="0">
                <a:solidFill>
                  <a:srgbClr val="FF0000"/>
                </a:solidFill>
              </a:rPr>
              <a:t> </a:t>
            </a:r>
            <a:r>
              <a:rPr lang="en-GB" sz="2800" b="1" dirty="0" err="1">
                <a:solidFill>
                  <a:srgbClr val="FF0000"/>
                </a:solidFill>
              </a:rPr>
              <a:t>meddal</a:t>
            </a:r>
            <a:endParaRPr lang="en-GB" sz="2800" b="1" dirty="0">
              <a:solidFill>
                <a:srgbClr val="FF0000"/>
              </a:solidFill>
            </a:endParaRPr>
          </a:p>
          <a:p>
            <a:endParaRPr lang="en-GB" b="1" dirty="0"/>
          </a:p>
          <a:p>
            <a:r>
              <a:rPr lang="en-GB" b="1" dirty="0" err="1"/>
              <a:t>Fy</a:t>
            </a:r>
            <a:r>
              <a:rPr lang="en-GB" b="1" dirty="0"/>
              <a:t> </a:t>
            </a:r>
            <a:r>
              <a:rPr lang="en-GB" b="1" dirty="0" err="1"/>
              <a:t>hoff</a:t>
            </a:r>
            <a:r>
              <a:rPr lang="en-GB" b="1" dirty="0"/>
              <a:t>  ….  </a:t>
            </a:r>
            <a:r>
              <a:rPr lang="en-GB" b="1" dirty="0" err="1"/>
              <a:t>i</a:t>
            </a:r>
            <a:r>
              <a:rPr lang="en-GB" b="1" dirty="0"/>
              <a:t>			</a:t>
            </a:r>
            <a:r>
              <a:rPr lang="en-GB" b="1" i="1" dirty="0"/>
              <a:t>My favourite</a:t>
            </a:r>
          </a:p>
          <a:p>
            <a:r>
              <a:rPr lang="en-GB" b="1" dirty="0" err="1"/>
              <a:t>Dy</a:t>
            </a:r>
            <a:r>
              <a:rPr lang="en-GB" b="1" dirty="0"/>
              <a:t> </a:t>
            </a:r>
            <a:r>
              <a:rPr lang="en-GB" b="1" dirty="0" err="1"/>
              <a:t>hoff</a:t>
            </a:r>
            <a:r>
              <a:rPr lang="en-GB" b="1" dirty="0"/>
              <a:t>  … di</a:t>
            </a:r>
            <a:r>
              <a:rPr lang="en-GB" b="1" i="1" dirty="0"/>
              <a:t>			Your favourite </a:t>
            </a:r>
          </a:p>
          <a:p>
            <a:endParaRPr lang="en-GB" b="1" i="1" dirty="0"/>
          </a:p>
          <a:p>
            <a:r>
              <a:rPr lang="en-GB" b="1" dirty="0"/>
              <a:t>Beth </a:t>
            </a:r>
            <a:r>
              <a:rPr lang="en-GB" b="1" dirty="0" err="1"/>
              <a:t>ydy</a:t>
            </a:r>
            <a:r>
              <a:rPr lang="en-GB" b="1" dirty="0"/>
              <a:t> </a:t>
            </a:r>
            <a:r>
              <a:rPr lang="en-GB" b="1" dirty="0" err="1"/>
              <a:t>dy</a:t>
            </a:r>
            <a:r>
              <a:rPr lang="en-GB" b="1" dirty="0"/>
              <a:t> </a:t>
            </a:r>
            <a:r>
              <a:rPr lang="en-GB" b="1" dirty="0" err="1"/>
              <a:t>hoff</a:t>
            </a:r>
            <a:r>
              <a:rPr lang="en-GB" b="1" dirty="0"/>
              <a:t> </a:t>
            </a:r>
            <a:r>
              <a:rPr lang="en-GB" b="1" dirty="0" err="1">
                <a:solidFill>
                  <a:srgbClr val="FF0000"/>
                </a:solidFill>
              </a:rPr>
              <a:t>l</a:t>
            </a:r>
            <a:r>
              <a:rPr lang="en-GB" b="1" dirty="0" err="1"/>
              <a:t>iw</a:t>
            </a:r>
            <a:r>
              <a:rPr lang="en-GB" b="1" dirty="0"/>
              <a:t> di?		</a:t>
            </a:r>
            <a:r>
              <a:rPr lang="en-GB" b="1" i="1" dirty="0" err="1"/>
              <a:t>Fy</a:t>
            </a:r>
            <a:r>
              <a:rPr lang="en-GB" b="1" i="1" dirty="0"/>
              <a:t> </a:t>
            </a:r>
            <a:r>
              <a:rPr lang="en-GB" b="1" i="1" dirty="0" err="1"/>
              <a:t>hoff</a:t>
            </a:r>
            <a:r>
              <a:rPr lang="en-GB" b="1" i="1" dirty="0"/>
              <a:t> </a:t>
            </a:r>
            <a:r>
              <a:rPr lang="en-GB" b="1" i="1" dirty="0" err="1">
                <a:solidFill>
                  <a:srgbClr val="FF0000"/>
                </a:solidFill>
              </a:rPr>
              <a:t>l</a:t>
            </a:r>
            <a:r>
              <a:rPr lang="en-GB" b="1" i="1" dirty="0" err="1"/>
              <a:t>iw</a:t>
            </a:r>
            <a:r>
              <a:rPr lang="en-GB" b="1" i="1" dirty="0"/>
              <a:t> </a:t>
            </a:r>
            <a:r>
              <a:rPr lang="en-GB" b="1" i="1" dirty="0" err="1"/>
              <a:t>i</a:t>
            </a:r>
            <a:r>
              <a:rPr lang="en-GB" b="1" i="1" dirty="0"/>
              <a:t> </a:t>
            </a:r>
            <a:r>
              <a:rPr lang="en-GB" b="1" i="1" dirty="0" err="1"/>
              <a:t>ydy</a:t>
            </a:r>
            <a:r>
              <a:rPr lang="en-GB" b="1" i="1" dirty="0"/>
              <a:t>….</a:t>
            </a:r>
          </a:p>
          <a:p>
            <a:r>
              <a:rPr lang="en-GB" b="1" dirty="0"/>
              <a:t>Beth </a:t>
            </a:r>
            <a:r>
              <a:rPr lang="en-GB" b="1" dirty="0" err="1"/>
              <a:t>ydy</a:t>
            </a:r>
            <a:r>
              <a:rPr lang="en-GB" b="1" dirty="0"/>
              <a:t> </a:t>
            </a:r>
            <a:r>
              <a:rPr lang="en-GB" b="1" dirty="0" err="1"/>
              <a:t>dy</a:t>
            </a:r>
            <a:r>
              <a:rPr lang="en-GB" b="1" dirty="0"/>
              <a:t> </a:t>
            </a:r>
            <a:r>
              <a:rPr lang="en-GB" b="1" dirty="0" err="1"/>
              <a:t>hoff</a:t>
            </a:r>
            <a:r>
              <a:rPr lang="en-GB" b="1" dirty="0"/>
              <a:t> </a:t>
            </a:r>
            <a:r>
              <a:rPr lang="en-GB" b="1" dirty="0" err="1">
                <a:solidFill>
                  <a:srgbClr val="FF0000"/>
                </a:solidFill>
              </a:rPr>
              <a:t>l</a:t>
            </a:r>
            <a:r>
              <a:rPr lang="en-GB" b="1" dirty="0" err="1"/>
              <a:t>yfr</a:t>
            </a:r>
            <a:r>
              <a:rPr lang="en-GB" b="1" dirty="0"/>
              <a:t> di?		</a:t>
            </a:r>
            <a:r>
              <a:rPr lang="en-GB" b="1" i="1" dirty="0" err="1"/>
              <a:t>Fy</a:t>
            </a:r>
            <a:r>
              <a:rPr lang="en-GB" b="1" i="1" dirty="0"/>
              <a:t> </a:t>
            </a:r>
            <a:r>
              <a:rPr lang="en-GB" b="1" i="1" dirty="0" err="1"/>
              <a:t>hoff</a:t>
            </a:r>
            <a:r>
              <a:rPr lang="en-GB" b="1" i="1" dirty="0"/>
              <a:t> </a:t>
            </a:r>
            <a:r>
              <a:rPr lang="en-GB" b="1" i="1" dirty="0" err="1">
                <a:solidFill>
                  <a:srgbClr val="FF0000"/>
                </a:solidFill>
              </a:rPr>
              <a:t>l</a:t>
            </a:r>
            <a:r>
              <a:rPr lang="en-GB" b="1" i="1" dirty="0" err="1"/>
              <a:t>yfr</a:t>
            </a:r>
            <a:r>
              <a:rPr lang="en-GB" b="1" i="1" dirty="0"/>
              <a:t> </a:t>
            </a:r>
            <a:r>
              <a:rPr lang="en-GB" b="1" i="1" dirty="0" err="1"/>
              <a:t>i</a:t>
            </a:r>
            <a:r>
              <a:rPr lang="en-GB" b="1" i="1" dirty="0"/>
              <a:t> </a:t>
            </a:r>
            <a:r>
              <a:rPr lang="en-GB" b="1" i="1" dirty="0" err="1"/>
              <a:t>ydy</a:t>
            </a:r>
            <a:r>
              <a:rPr lang="en-GB" b="1" i="1" dirty="0"/>
              <a:t>…</a:t>
            </a:r>
          </a:p>
          <a:p>
            <a:endParaRPr lang="en-GB" b="1" dirty="0"/>
          </a:p>
          <a:p>
            <a:r>
              <a:rPr lang="en-GB" b="1" dirty="0" err="1"/>
              <a:t>Pwy</a:t>
            </a:r>
            <a:r>
              <a:rPr lang="en-GB" b="1" dirty="0"/>
              <a:t> </a:t>
            </a:r>
            <a:r>
              <a:rPr lang="en-GB" b="1" dirty="0" err="1"/>
              <a:t>ydy</a:t>
            </a:r>
            <a:r>
              <a:rPr lang="en-GB" b="1" dirty="0"/>
              <a:t> </a:t>
            </a:r>
            <a:r>
              <a:rPr lang="en-GB" b="1" dirty="0" err="1"/>
              <a:t>dy</a:t>
            </a:r>
            <a:r>
              <a:rPr lang="en-GB" b="1" dirty="0"/>
              <a:t> </a:t>
            </a:r>
            <a:r>
              <a:rPr lang="en-GB" b="1" dirty="0" err="1"/>
              <a:t>hoff</a:t>
            </a:r>
            <a:r>
              <a:rPr lang="en-GB" b="1" dirty="0"/>
              <a:t> </a:t>
            </a:r>
            <a:r>
              <a:rPr lang="en-GB" b="1" dirty="0" err="1">
                <a:solidFill>
                  <a:srgbClr val="FF0000"/>
                </a:solidFill>
              </a:rPr>
              <a:t>g</a:t>
            </a:r>
            <a:r>
              <a:rPr lang="en-GB" b="1" dirty="0" err="1"/>
              <a:t>ymeriad</a:t>
            </a:r>
            <a:r>
              <a:rPr lang="en-GB" b="1" dirty="0"/>
              <a:t> di?             </a:t>
            </a:r>
            <a:r>
              <a:rPr lang="en-GB" b="1" dirty="0" err="1"/>
              <a:t>Fy</a:t>
            </a:r>
            <a:r>
              <a:rPr lang="en-GB" b="1" dirty="0"/>
              <a:t> </a:t>
            </a:r>
            <a:r>
              <a:rPr lang="en-GB" b="1" dirty="0" err="1"/>
              <a:t>hoff</a:t>
            </a:r>
            <a:r>
              <a:rPr lang="en-GB" b="1" dirty="0"/>
              <a:t> </a:t>
            </a:r>
            <a:r>
              <a:rPr lang="en-GB" b="1" dirty="0" err="1">
                <a:solidFill>
                  <a:srgbClr val="FF0000"/>
                </a:solidFill>
              </a:rPr>
              <a:t>g</a:t>
            </a:r>
            <a:r>
              <a:rPr lang="en-GB" b="1" dirty="0" err="1"/>
              <a:t>ymeriad</a:t>
            </a:r>
            <a:r>
              <a:rPr lang="en-GB" b="1" dirty="0"/>
              <a:t> </a:t>
            </a:r>
            <a:r>
              <a:rPr lang="en-GB" b="1" dirty="0" err="1"/>
              <a:t>ydy</a:t>
            </a:r>
            <a:r>
              <a:rPr lang="en-GB" b="1" dirty="0"/>
              <a:t> …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Beth </a:t>
            </a:r>
            <a:r>
              <a:rPr lang="en-GB" b="1" dirty="0" err="1"/>
              <a:t>ydy</a:t>
            </a:r>
            <a:r>
              <a:rPr lang="en-GB" b="1" dirty="0"/>
              <a:t> </a:t>
            </a:r>
            <a:r>
              <a:rPr lang="en-GB" b="1" dirty="0" err="1"/>
              <a:t>dy</a:t>
            </a:r>
            <a:r>
              <a:rPr lang="en-GB" b="1" dirty="0"/>
              <a:t> </a:t>
            </a:r>
            <a:r>
              <a:rPr lang="en-GB" b="1" dirty="0" err="1"/>
              <a:t>hoff</a:t>
            </a:r>
            <a:r>
              <a:rPr lang="en-GB" b="1" dirty="0"/>
              <a:t> </a:t>
            </a:r>
            <a:r>
              <a:rPr lang="en-GB" b="1" dirty="0" err="1">
                <a:solidFill>
                  <a:srgbClr val="FF0000"/>
                </a:solidFill>
              </a:rPr>
              <a:t>f</a:t>
            </a:r>
            <a:r>
              <a:rPr lang="en-GB" b="1" dirty="0" err="1"/>
              <a:t>wyd</a:t>
            </a:r>
            <a:r>
              <a:rPr lang="en-GB" b="1" dirty="0"/>
              <a:t> di?</a:t>
            </a:r>
          </a:p>
          <a:p>
            <a:r>
              <a:rPr lang="en-GB" b="1" dirty="0"/>
              <a:t>Beth </a:t>
            </a:r>
            <a:r>
              <a:rPr lang="en-GB" b="1" dirty="0" err="1"/>
              <a:t>ydy</a:t>
            </a:r>
            <a:r>
              <a:rPr lang="en-GB" b="1" dirty="0"/>
              <a:t> </a:t>
            </a:r>
            <a:r>
              <a:rPr lang="en-GB" b="1" dirty="0" err="1"/>
              <a:t>dy</a:t>
            </a:r>
            <a:r>
              <a:rPr lang="en-GB" b="1" dirty="0"/>
              <a:t> </a:t>
            </a:r>
            <a:r>
              <a:rPr lang="en-GB" b="1" dirty="0" err="1"/>
              <a:t>hoff</a:t>
            </a:r>
            <a:r>
              <a:rPr lang="en-GB" b="1" dirty="0"/>
              <a:t> </a:t>
            </a:r>
            <a:r>
              <a:rPr lang="en-GB" b="1" dirty="0" err="1">
                <a:solidFill>
                  <a:srgbClr val="FF0000"/>
                </a:solidFill>
              </a:rPr>
              <a:t>d</a:t>
            </a:r>
            <a:r>
              <a:rPr lang="en-GB" b="1" dirty="0" err="1"/>
              <a:t>egan</a:t>
            </a:r>
            <a:r>
              <a:rPr lang="en-GB" b="1" dirty="0"/>
              <a:t> di?</a:t>
            </a:r>
          </a:p>
          <a:p>
            <a:r>
              <a:rPr lang="en-GB" b="1" dirty="0"/>
              <a:t>Beth </a:t>
            </a:r>
            <a:r>
              <a:rPr lang="en-GB" b="1" dirty="0" err="1"/>
              <a:t>ydy</a:t>
            </a:r>
            <a:r>
              <a:rPr lang="en-GB" b="1" dirty="0"/>
              <a:t> </a:t>
            </a:r>
            <a:r>
              <a:rPr lang="en-GB" b="1" dirty="0" err="1"/>
              <a:t>dy</a:t>
            </a:r>
            <a:r>
              <a:rPr lang="en-GB" b="1" dirty="0"/>
              <a:t> </a:t>
            </a:r>
            <a:r>
              <a:rPr lang="en-GB" b="1" dirty="0" err="1"/>
              <a:t>hoff</a:t>
            </a:r>
            <a:r>
              <a:rPr lang="en-GB" b="1" dirty="0"/>
              <a:t> </a:t>
            </a:r>
            <a:r>
              <a:rPr lang="en-GB" b="1" dirty="0" err="1">
                <a:solidFill>
                  <a:srgbClr val="FF0000"/>
                </a:solidFill>
              </a:rPr>
              <a:t>g</a:t>
            </a:r>
            <a:r>
              <a:rPr lang="en-GB" b="1" dirty="0" err="1">
                <a:cs typeface="Arial"/>
              </a:rPr>
              <a:t>ân</a:t>
            </a:r>
            <a:r>
              <a:rPr lang="en-GB" b="1" dirty="0">
                <a:cs typeface="Arial"/>
              </a:rPr>
              <a:t> di?</a:t>
            </a:r>
            <a:endParaRPr lang="en-GB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AC9ECF6-E1AA-5B4E-BFD0-F7FBD6CAC57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1D52E83-0514-E040-97AF-129E517BD28E}"/>
              </a:ext>
            </a:extLst>
          </p:cNvPr>
          <p:cNvSpPr txBox="1"/>
          <p:nvPr/>
        </p:nvSpPr>
        <p:spPr>
          <a:xfrm>
            <a:off x="1036525" y="134400"/>
            <a:ext cx="2585216" cy="113877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i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Hoff</a:t>
            </a:r>
          </a:p>
          <a:p>
            <a:pPr algn="ctr"/>
            <a:r>
              <a:rPr lang="en-US" sz="2000" b="1" i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favourite</a:t>
            </a:r>
            <a:endParaRPr lang="en-US" sz="2000" b="1" i="1" dirty="0">
              <a:solidFill>
                <a:schemeClr val="accent1">
                  <a:lumMod val="5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11228DC-498E-5B48-9A28-0EB80A0DF5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004925" y="513347"/>
            <a:ext cx="1429085" cy="1429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0047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980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4682" y="206116"/>
            <a:ext cx="6279776" cy="5797621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2800" b="1" dirty="0"/>
              <a:t>Beth </a:t>
            </a:r>
            <a:r>
              <a:rPr lang="en-GB" sz="2800" b="1" dirty="0" err="1"/>
              <a:t>ydy</a:t>
            </a:r>
            <a:r>
              <a:rPr lang="en-GB" sz="2800" b="1" dirty="0"/>
              <a:t> </a:t>
            </a:r>
            <a:r>
              <a:rPr lang="en-GB" sz="2800" b="1" dirty="0" err="1"/>
              <a:t>dy</a:t>
            </a:r>
            <a:r>
              <a:rPr lang="en-GB" sz="2800" b="1" dirty="0"/>
              <a:t> </a:t>
            </a:r>
            <a:r>
              <a:rPr lang="en-GB" sz="2800" b="1" dirty="0" err="1"/>
              <a:t>hoff</a:t>
            </a:r>
            <a:r>
              <a:rPr lang="en-GB" sz="2800" b="1" dirty="0"/>
              <a:t> </a:t>
            </a:r>
            <a:r>
              <a:rPr lang="en-GB" sz="2800" b="1" dirty="0">
                <a:solidFill>
                  <a:srgbClr val="FF0000"/>
                </a:solidFill>
              </a:rPr>
              <a:t>r</a:t>
            </a:r>
            <a:r>
              <a:rPr lang="en-GB" sz="2800" b="1" dirty="0"/>
              <a:t>an di </a:t>
            </a:r>
            <a:r>
              <a:rPr lang="en-GB" sz="2800" b="1" dirty="0" err="1"/>
              <a:t>o’r</a:t>
            </a:r>
            <a:r>
              <a:rPr lang="en-GB" sz="2800" b="1" dirty="0"/>
              <a:t> </a:t>
            </a:r>
            <a:r>
              <a:rPr lang="en-GB" sz="2800" b="1" dirty="0" err="1"/>
              <a:t>stori</a:t>
            </a:r>
            <a:r>
              <a:rPr lang="en-GB" sz="2800" b="1" dirty="0"/>
              <a:t>?</a:t>
            </a:r>
          </a:p>
          <a:p>
            <a:pPr marL="0" indent="0">
              <a:buNone/>
            </a:pPr>
            <a:r>
              <a:rPr lang="en-GB" sz="2800" b="1" dirty="0"/>
              <a:t>	</a:t>
            </a:r>
            <a:r>
              <a:rPr lang="en-GB" sz="2800" i="1" dirty="0"/>
              <a:t>What is your favourite part of the story?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2800" b="1" dirty="0"/>
              <a:t>Beth </a:t>
            </a:r>
            <a:r>
              <a:rPr lang="en-GB" sz="2800" b="1" dirty="0" err="1"/>
              <a:t>ydy</a:t>
            </a:r>
            <a:r>
              <a:rPr lang="en-GB" sz="2800" b="1" dirty="0"/>
              <a:t> </a:t>
            </a:r>
            <a:r>
              <a:rPr lang="en-GB" sz="2800" b="1" dirty="0" err="1"/>
              <a:t>dy</a:t>
            </a:r>
            <a:r>
              <a:rPr lang="en-GB" sz="2800" b="1" dirty="0"/>
              <a:t> </a:t>
            </a:r>
            <a:r>
              <a:rPr lang="en-GB" sz="2800" b="1" dirty="0" err="1"/>
              <a:t>hoff</a:t>
            </a:r>
            <a:r>
              <a:rPr lang="en-GB" sz="2800" b="1" dirty="0"/>
              <a:t> </a:t>
            </a:r>
            <a:r>
              <a:rPr lang="en-GB" sz="2800" b="1" dirty="0">
                <a:solidFill>
                  <a:srgbClr val="FF0000"/>
                </a:solidFill>
              </a:rPr>
              <a:t>a</a:t>
            </a:r>
            <a:r>
              <a:rPr lang="en-GB" sz="2800" b="1" dirty="0"/>
              <a:t>ir di?</a:t>
            </a:r>
          </a:p>
          <a:p>
            <a:pPr marL="457200" lvl="1" indent="0">
              <a:buNone/>
            </a:pPr>
            <a:r>
              <a:rPr lang="en-GB" sz="2600" i="1" dirty="0"/>
              <a:t>What is your favourite word?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2800" b="1" dirty="0"/>
              <a:t>Beth </a:t>
            </a:r>
            <a:r>
              <a:rPr lang="en-GB" sz="2800" b="1" dirty="0" err="1"/>
              <a:t>sy’n</a:t>
            </a:r>
            <a:r>
              <a:rPr lang="en-GB" sz="2800" b="1" dirty="0"/>
              <a:t> </a:t>
            </a:r>
            <a:r>
              <a:rPr lang="en-GB" sz="2800" b="1" dirty="0" err="1"/>
              <a:t>digwydd</a:t>
            </a:r>
            <a:r>
              <a:rPr lang="en-GB" sz="2800" b="1" dirty="0"/>
              <a:t> </a:t>
            </a:r>
            <a:r>
              <a:rPr lang="en-GB" sz="2800" b="1" dirty="0" err="1"/>
              <a:t>ar</a:t>
            </a:r>
            <a:r>
              <a:rPr lang="en-GB" sz="2800" b="1" dirty="0"/>
              <a:t> y </a:t>
            </a:r>
            <a:r>
              <a:rPr lang="en-GB" sz="2800" b="1" dirty="0" err="1"/>
              <a:t>dechrau</a:t>
            </a:r>
            <a:r>
              <a:rPr lang="en-GB" sz="2800" b="1" dirty="0"/>
              <a:t>?</a:t>
            </a:r>
          </a:p>
          <a:p>
            <a:pPr marL="457200" lvl="1" indent="0">
              <a:buNone/>
            </a:pPr>
            <a:r>
              <a:rPr lang="en-GB" sz="2600" i="1" dirty="0"/>
              <a:t>What happens at the beginning?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2800" b="1" dirty="0"/>
              <a:t>Beth </a:t>
            </a:r>
            <a:r>
              <a:rPr lang="en-GB" sz="2800" b="1" dirty="0" err="1"/>
              <a:t>sy’n</a:t>
            </a:r>
            <a:r>
              <a:rPr lang="en-GB" sz="2800" b="1" dirty="0"/>
              <a:t> </a:t>
            </a:r>
            <a:r>
              <a:rPr lang="en-GB" sz="2800" b="1" dirty="0" err="1"/>
              <a:t>digwydd</a:t>
            </a:r>
            <a:r>
              <a:rPr lang="en-GB" sz="2800" b="1" dirty="0"/>
              <a:t> </a:t>
            </a:r>
            <a:r>
              <a:rPr lang="en-GB" sz="2800" b="1" dirty="0" err="1"/>
              <a:t>yn</a:t>
            </a:r>
            <a:r>
              <a:rPr lang="en-GB" sz="2800" b="1" dirty="0"/>
              <a:t> y </a:t>
            </a:r>
            <a:r>
              <a:rPr lang="en-GB" sz="2800" b="1" dirty="0" err="1"/>
              <a:t>canol</a:t>
            </a:r>
            <a:r>
              <a:rPr lang="en-GB" sz="2800" b="1" dirty="0"/>
              <a:t>?</a:t>
            </a:r>
          </a:p>
          <a:p>
            <a:pPr marL="457200" lvl="1" indent="0">
              <a:buNone/>
            </a:pPr>
            <a:r>
              <a:rPr lang="en-GB" sz="2600" i="1" dirty="0"/>
              <a:t>What happens in the middle?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2800" b="1" dirty="0"/>
              <a:t>Beth </a:t>
            </a:r>
            <a:r>
              <a:rPr lang="en-GB" sz="2800" b="1" dirty="0" err="1"/>
              <a:t>sy’n</a:t>
            </a:r>
            <a:r>
              <a:rPr lang="en-GB" sz="2800" b="1" dirty="0"/>
              <a:t> </a:t>
            </a:r>
            <a:r>
              <a:rPr lang="en-GB" sz="2800" b="1" dirty="0" err="1"/>
              <a:t>digwydd</a:t>
            </a:r>
            <a:r>
              <a:rPr lang="en-GB" sz="2800" b="1" dirty="0"/>
              <a:t> </a:t>
            </a:r>
            <a:r>
              <a:rPr lang="en-GB" sz="2800" b="1" dirty="0" err="1"/>
              <a:t>ar</a:t>
            </a:r>
            <a:r>
              <a:rPr lang="en-GB" sz="2800" b="1" dirty="0"/>
              <a:t> y </a:t>
            </a:r>
            <a:r>
              <a:rPr lang="en-GB" sz="2800" b="1" dirty="0" err="1"/>
              <a:t>diwedd</a:t>
            </a:r>
            <a:r>
              <a:rPr lang="en-GB" sz="2800" b="1" dirty="0"/>
              <a:t>?</a:t>
            </a:r>
          </a:p>
          <a:p>
            <a:pPr marL="457200" lvl="1" indent="0">
              <a:buNone/>
            </a:pPr>
            <a:r>
              <a:rPr lang="en-GB" sz="2600" i="1" dirty="0"/>
              <a:t>What happens at the end?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2800" b="1" dirty="0"/>
              <a:t>Pa </a:t>
            </a:r>
            <a:r>
              <a:rPr lang="en-GB" sz="2800" b="1" dirty="0" err="1">
                <a:solidFill>
                  <a:srgbClr val="FF0000"/>
                </a:solidFill>
              </a:rPr>
              <a:t>f</a:t>
            </a:r>
            <a:r>
              <a:rPr lang="en-GB" sz="2800" b="1" dirty="0" err="1"/>
              <a:t>ath</a:t>
            </a:r>
            <a:r>
              <a:rPr lang="en-GB" sz="2800" b="1" dirty="0"/>
              <a:t> o </a:t>
            </a:r>
            <a:r>
              <a:rPr lang="en-GB" sz="2800" b="1" dirty="0" err="1">
                <a:solidFill>
                  <a:srgbClr val="FF0000"/>
                </a:solidFill>
              </a:rPr>
              <a:t>l</a:t>
            </a:r>
            <a:r>
              <a:rPr lang="en-GB" sz="2800" b="1" dirty="0" err="1"/>
              <a:t>yfr</a:t>
            </a:r>
            <a:r>
              <a:rPr lang="en-GB" sz="2800" b="1" dirty="0"/>
              <a:t> </a:t>
            </a:r>
            <a:r>
              <a:rPr lang="en-GB" sz="2800" b="1" dirty="0" err="1"/>
              <a:t>ydy</a:t>
            </a:r>
            <a:r>
              <a:rPr lang="en-GB" sz="2800" b="1" dirty="0"/>
              <a:t> </a:t>
            </a:r>
            <a:r>
              <a:rPr lang="en-GB" sz="2800" b="1" dirty="0" err="1"/>
              <a:t>hwn</a:t>
            </a:r>
            <a:r>
              <a:rPr lang="en-GB" sz="2800" b="1" dirty="0"/>
              <a:t>?</a:t>
            </a:r>
          </a:p>
          <a:p>
            <a:pPr marL="457200" lvl="1" indent="0">
              <a:buNone/>
            </a:pPr>
            <a:r>
              <a:rPr lang="en-GB" sz="2600" i="1" dirty="0"/>
              <a:t>What kind of story is this?</a:t>
            </a:r>
          </a:p>
          <a:p>
            <a:pPr marL="0" indent="0">
              <a:buNone/>
            </a:pPr>
            <a:endParaRPr lang="en-GB" sz="2800" b="1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6766-4038-4FB7-AE8F-9830F1A8AC75}" type="slidenum">
              <a:rPr lang="en-GB" smtClean="0"/>
              <a:t>10</a:t>
            </a:fld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9C652E0-ABCF-1246-B7F1-5E4B712C2FBC}"/>
              </a:ext>
            </a:extLst>
          </p:cNvPr>
          <p:cNvSpPr txBox="1"/>
          <p:nvPr/>
        </p:nvSpPr>
        <p:spPr>
          <a:xfrm>
            <a:off x="1057838" y="197079"/>
            <a:ext cx="3711388" cy="255454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US" sz="3200" b="1" dirty="0">
              <a:solidFill>
                <a:schemeClr val="accent1">
                  <a:lumMod val="5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44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Ar</a:t>
            </a:r>
            <a:r>
              <a:rPr lang="en-US" sz="44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4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ôl</a:t>
            </a:r>
            <a:r>
              <a:rPr lang="en-US" sz="44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4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darllen</a:t>
            </a:r>
            <a:r>
              <a:rPr lang="en-US" sz="44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4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stori</a:t>
            </a:r>
            <a:endParaRPr lang="en-US" sz="4400" b="1" dirty="0">
              <a:solidFill>
                <a:schemeClr val="accent1">
                  <a:lumMod val="5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endParaRPr lang="en-US" sz="2000" b="1" i="1" dirty="0">
              <a:solidFill>
                <a:schemeClr val="accent1">
                  <a:lumMod val="5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2000" b="1" i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After reading a story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49D362D-EC37-7B44-97DB-6C2588847FD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1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9B1D48A-655A-B942-ACB3-1D6010964B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777508" y="1858834"/>
            <a:ext cx="1652492" cy="1652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4767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72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712A9D5-5B5C-884A-AA46-4B9986920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6766-4038-4FB7-AE8F-9830F1A8AC75}" type="slidenum">
              <a:rPr lang="en-GB" smtClean="0"/>
              <a:t>11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6D0365B-F33F-944F-9F86-BEC14BD5883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600" t="13106" r="6688" b="65783"/>
          <a:stretch/>
        </p:blipFill>
        <p:spPr>
          <a:xfrm>
            <a:off x="2223246" y="1232997"/>
            <a:ext cx="9206753" cy="4457855"/>
          </a:xfrm>
          <a:prstGeom prst="rect">
            <a:avLst/>
          </a:prstGeom>
        </p:spPr>
      </p:pic>
      <p:sp>
        <p:nvSpPr>
          <p:cNvPr id="8" name="Oval Callout 7">
            <a:extLst>
              <a:ext uri="{FF2B5EF4-FFF2-40B4-BE49-F238E27FC236}">
                <a16:creationId xmlns:a16="http://schemas.microsoft.com/office/drawing/2014/main" id="{17C3F09A-CC48-DE43-986F-69B06624C727}"/>
              </a:ext>
            </a:extLst>
          </p:cNvPr>
          <p:cNvSpPr/>
          <p:nvPr/>
        </p:nvSpPr>
        <p:spPr>
          <a:xfrm>
            <a:off x="212020" y="0"/>
            <a:ext cx="3630771" cy="1296144"/>
          </a:xfrm>
          <a:prstGeom prst="wedgeEllipseCallout">
            <a:avLst>
              <a:gd name="adj1" fmla="val 55661"/>
              <a:gd name="adj2" fmla="val 82453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500" b="1" dirty="0" err="1"/>
              <a:t>Ymarferwch</a:t>
            </a:r>
            <a:r>
              <a:rPr lang="en-GB" sz="2500" b="1" dirty="0"/>
              <a:t> </a:t>
            </a:r>
            <a:r>
              <a:rPr lang="en-GB" sz="2500" b="1" dirty="0" err="1"/>
              <a:t>gyda</a:t>
            </a:r>
            <a:r>
              <a:rPr lang="en-GB" sz="2500" b="1" dirty="0"/>
              <a:t> </a:t>
            </a:r>
            <a:r>
              <a:rPr lang="en-GB" sz="2500" b="1" dirty="0" err="1"/>
              <a:t>phartner</a:t>
            </a:r>
            <a:endParaRPr lang="en-GB" sz="2500" b="1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770AEB9-69FA-3F4F-AA84-573FD94F1BD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56624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712A9D5-5B5C-884A-AA46-4B9986920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6766-4038-4FB7-AE8F-9830F1A8AC75}" type="slidenum">
              <a:rPr lang="en-GB" smtClean="0"/>
              <a:t>12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DE95389-B1A4-2F4A-8711-8D11F5C06F8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600" t="35205" r="6688" b="35727"/>
          <a:stretch/>
        </p:blipFill>
        <p:spPr>
          <a:xfrm>
            <a:off x="3404145" y="609600"/>
            <a:ext cx="7812252" cy="5208167"/>
          </a:xfrm>
          <a:prstGeom prst="rect">
            <a:avLst/>
          </a:prstGeom>
        </p:spPr>
      </p:pic>
      <p:sp>
        <p:nvSpPr>
          <p:cNvPr id="8" name="Oval Callout 7">
            <a:extLst>
              <a:ext uri="{FF2B5EF4-FFF2-40B4-BE49-F238E27FC236}">
                <a16:creationId xmlns:a16="http://schemas.microsoft.com/office/drawing/2014/main" id="{17C3F09A-CC48-DE43-986F-69B06624C727}"/>
              </a:ext>
            </a:extLst>
          </p:cNvPr>
          <p:cNvSpPr/>
          <p:nvPr/>
        </p:nvSpPr>
        <p:spPr>
          <a:xfrm>
            <a:off x="0" y="0"/>
            <a:ext cx="3630771" cy="1296144"/>
          </a:xfrm>
          <a:prstGeom prst="wedgeEllipseCallout">
            <a:avLst>
              <a:gd name="adj1" fmla="val 55661"/>
              <a:gd name="adj2" fmla="val 82453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500" b="1" dirty="0" err="1"/>
              <a:t>Ymarferwch</a:t>
            </a:r>
            <a:r>
              <a:rPr lang="en-GB" sz="2500" b="1" dirty="0"/>
              <a:t> </a:t>
            </a:r>
            <a:r>
              <a:rPr lang="en-GB" sz="2500" b="1" dirty="0" err="1"/>
              <a:t>gyda</a:t>
            </a:r>
            <a:r>
              <a:rPr lang="en-GB" sz="2500" b="1" dirty="0"/>
              <a:t> </a:t>
            </a:r>
            <a:r>
              <a:rPr lang="en-GB" sz="2500" b="1" dirty="0" err="1"/>
              <a:t>phartner</a:t>
            </a:r>
            <a:endParaRPr lang="en-GB" sz="2500" b="1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62BE9A4-DEF7-114B-A517-FDE64A6F6E4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46559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712A9D5-5B5C-884A-AA46-4B9986920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86766-4038-4FB7-AE8F-9830F1A8AC75}" type="slidenum">
              <a:rPr lang="en-GB" smtClean="0"/>
              <a:t>13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456B564-2E54-3A4A-93F6-912CBB6C8EF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600" t="64533" r="6688" b="10871"/>
          <a:stretch/>
        </p:blipFill>
        <p:spPr>
          <a:xfrm>
            <a:off x="2898810" y="797964"/>
            <a:ext cx="8898741" cy="5019803"/>
          </a:xfrm>
          <a:prstGeom prst="rect">
            <a:avLst/>
          </a:prstGeom>
        </p:spPr>
      </p:pic>
      <p:sp>
        <p:nvSpPr>
          <p:cNvPr id="8" name="Oval Callout 7">
            <a:extLst>
              <a:ext uri="{FF2B5EF4-FFF2-40B4-BE49-F238E27FC236}">
                <a16:creationId xmlns:a16="http://schemas.microsoft.com/office/drawing/2014/main" id="{17C3F09A-CC48-DE43-986F-69B06624C727}"/>
              </a:ext>
            </a:extLst>
          </p:cNvPr>
          <p:cNvSpPr/>
          <p:nvPr/>
        </p:nvSpPr>
        <p:spPr>
          <a:xfrm>
            <a:off x="0" y="0"/>
            <a:ext cx="3630771" cy="1296144"/>
          </a:xfrm>
          <a:prstGeom prst="wedgeEllipseCallout">
            <a:avLst>
              <a:gd name="adj1" fmla="val 55661"/>
              <a:gd name="adj2" fmla="val 82453"/>
            </a:avLst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500" b="1" dirty="0" err="1"/>
              <a:t>Ymarferwch</a:t>
            </a:r>
            <a:r>
              <a:rPr lang="en-GB" sz="2500" b="1" dirty="0"/>
              <a:t> </a:t>
            </a:r>
            <a:r>
              <a:rPr lang="en-GB" sz="2500" b="1" dirty="0" err="1"/>
              <a:t>gyda</a:t>
            </a:r>
            <a:r>
              <a:rPr lang="en-GB" sz="2500" b="1" dirty="0"/>
              <a:t> </a:t>
            </a:r>
            <a:r>
              <a:rPr lang="en-GB" sz="2500" b="1" dirty="0" err="1"/>
              <a:t>phartner</a:t>
            </a:r>
            <a:endParaRPr lang="en-GB" sz="2500" b="1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E34CB9D-8F1C-5847-BEF0-7FFB720DD53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50281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D3E6174-8728-8840-9399-73892C32707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 t="8627" b="6928"/>
          <a:stretch/>
        </p:blipFill>
        <p:spPr>
          <a:xfrm>
            <a:off x="-1" y="-10484"/>
            <a:ext cx="12192001" cy="601422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8D6C062-3A06-634C-8CFF-A4EF1750838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D0943E4-7AF6-9940-8883-554E036A458F}"/>
              </a:ext>
            </a:extLst>
          </p:cNvPr>
          <p:cNvSpPr txBox="1"/>
          <p:nvPr/>
        </p:nvSpPr>
        <p:spPr>
          <a:xfrm>
            <a:off x="1362634" y="161365"/>
            <a:ext cx="9897035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 </a:t>
            </a:r>
            <a:r>
              <a:rPr lang="en-US" sz="66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hi’n</a:t>
            </a:r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amser</a:t>
            </a:r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stori</a:t>
            </a:r>
            <a:r>
              <a:rPr lang="en-US" sz="66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…</a:t>
            </a:r>
          </a:p>
          <a:p>
            <a:pPr algn="ctr"/>
            <a:r>
              <a:rPr lang="en-US" sz="2800" b="1" i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It’s story time …</a:t>
            </a:r>
          </a:p>
        </p:txBody>
      </p:sp>
    </p:spTree>
    <p:extLst>
      <p:ext uri="{BB962C8B-B14F-4D97-AF65-F5344CB8AC3E}">
        <p14:creationId xmlns:p14="http://schemas.microsoft.com/office/powerpoint/2010/main" val="36597914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1518313" y="-1877660"/>
            <a:ext cx="1915909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>
                <a:latin typeface="Arial" charset="0"/>
              </a:rPr>
              <a:t>Gweithgaredd 4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>
              <a:latin typeface="Arial" charset="0"/>
            </a:endParaRPr>
          </a:p>
        </p:txBody>
      </p:sp>
      <p:sp>
        <p:nvSpPr>
          <p:cNvPr id="5" name="Text Box 7"/>
          <p:cNvSpPr txBox="1"/>
          <p:nvPr/>
        </p:nvSpPr>
        <p:spPr>
          <a:xfrm>
            <a:off x="2062391" y="605951"/>
            <a:ext cx="8424936" cy="45365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76200">
            <a:solidFill>
              <a:schemeClr val="accent2"/>
            </a:solidFill>
          </a:ln>
          <a:effectLst/>
          <a:extLst>
            <a:ext uri="{C572A759-6A51-4108-AA02-DFA0A04FC94B}">
              <ma14:wrappingTextBoxFlag xmlns:ma14="http://schemas.microsoft.com/office/mac/drawingml/2011/main" xmlns=""/>
            </a:ext>
          </a:extLst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3600" b="1" u="sng" dirty="0" err="1">
                <a:solidFill>
                  <a:srgbClr val="000000"/>
                </a:solidFill>
                <a:latin typeface="Avenir Next Condensed" panose="020B0506020202020204" pitchFamily="34" charset="0"/>
                <a:ea typeface="ＭＳ 明朝" charset="-128"/>
                <a:cs typeface="Arial" charset="0"/>
              </a:rPr>
              <a:t>Gweithgaredd</a:t>
            </a:r>
            <a:r>
              <a:rPr lang="en-US" sz="3600" b="1" u="sng" dirty="0">
                <a:solidFill>
                  <a:srgbClr val="000000"/>
                </a:solidFill>
                <a:latin typeface="Avenir Next Condensed" panose="020B0506020202020204" pitchFamily="34" charset="0"/>
                <a:ea typeface="ＭＳ 明朝" charset="-128"/>
                <a:cs typeface="Arial" charset="0"/>
              </a:rPr>
              <a:t>: </a:t>
            </a:r>
            <a:r>
              <a:rPr lang="en-US" sz="3600" b="1" u="sng" dirty="0" err="1">
                <a:solidFill>
                  <a:srgbClr val="000000"/>
                </a:solidFill>
                <a:latin typeface="Avenir Next Condensed" panose="020B0506020202020204" pitchFamily="34" charset="0"/>
                <a:ea typeface="ＭＳ 明朝" charset="-128"/>
                <a:cs typeface="Arial" charset="0"/>
              </a:rPr>
              <a:t>Darllen</a:t>
            </a:r>
            <a:r>
              <a:rPr lang="en-US" sz="3600" b="1" u="sng" dirty="0">
                <a:solidFill>
                  <a:srgbClr val="000000"/>
                </a:solidFill>
                <a:latin typeface="Avenir Next Condensed" panose="020B0506020202020204" pitchFamily="34" charset="0"/>
                <a:ea typeface="ＭＳ 明朝" charset="-128"/>
                <a:cs typeface="Arial" charset="0"/>
              </a:rPr>
              <a:t> </a:t>
            </a:r>
            <a:r>
              <a:rPr lang="en-US" sz="3600" b="1" u="sng" dirty="0" err="1">
                <a:solidFill>
                  <a:srgbClr val="000000"/>
                </a:solidFill>
                <a:latin typeface="Avenir Next Condensed" panose="020B0506020202020204" pitchFamily="34" charset="0"/>
                <a:ea typeface="ＭＳ 明朝" charset="-128"/>
                <a:cs typeface="Arial" charset="0"/>
              </a:rPr>
              <a:t>Llyfr</a:t>
            </a:r>
            <a:endParaRPr lang="en-US" sz="3600" b="1" u="sng" dirty="0">
              <a:latin typeface="Avenir Next Condensed" panose="020B0506020202020204" pitchFamily="34" charset="0"/>
              <a:ea typeface="ＭＳ 明朝" charset="-128"/>
              <a:cs typeface="Times New Roman" charset="0"/>
            </a:endParaRPr>
          </a:p>
          <a:p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 </a:t>
            </a:r>
            <a:endParaRPr lang="en-US" sz="2400" dirty="0">
              <a:latin typeface="Cambria" charset="0"/>
              <a:ea typeface="ＭＳ 明朝" charset="-128"/>
              <a:cs typeface="Times New Roman" charset="0"/>
            </a:endParaRPr>
          </a:p>
          <a:p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Darllenwch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stori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i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Times New Roman" charset="0"/>
                <a:cs typeface="Arial" charset="0"/>
              </a:rPr>
              <a:t>grŵp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o “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blant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”. </a:t>
            </a:r>
            <a:endParaRPr lang="en-US" sz="2400" dirty="0">
              <a:latin typeface="Cambria" charset="0"/>
              <a:ea typeface="ＭＳ 明朝" charset="-128"/>
              <a:cs typeface="Times New Roman" charset="0"/>
            </a:endParaRPr>
          </a:p>
          <a:p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 </a:t>
            </a:r>
            <a:endParaRPr lang="en-US" sz="2400" dirty="0">
              <a:latin typeface="Cambria" charset="0"/>
              <a:ea typeface="ＭＳ 明朝" charset="-128"/>
              <a:cs typeface="Times New Roman" charset="0"/>
            </a:endParaRPr>
          </a:p>
          <a:p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Cofiwch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…</a:t>
            </a:r>
            <a:endParaRPr lang="en-US" sz="2400" dirty="0">
              <a:latin typeface="Cambria" charset="0"/>
              <a:ea typeface="ＭＳ 明朝" charset="-128"/>
              <a:cs typeface="Times New Roman" charset="0"/>
            </a:endParaRPr>
          </a:p>
          <a:p>
            <a:pPr marL="342900" indent="-342900">
              <a:buFont typeface="Arial" charset="0"/>
              <a:buChar char="•"/>
            </a:pP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dawelu’r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plant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ar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y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dechrau</a:t>
            </a:r>
            <a:endParaRPr lang="en-US" sz="2400" dirty="0">
              <a:latin typeface="Cambria" charset="0"/>
              <a:ea typeface="ＭＳ 明朝" charset="-128"/>
              <a:cs typeface="Times New Roman" charset="0"/>
            </a:endParaRPr>
          </a:p>
          <a:p>
            <a:pPr marL="342900" indent="-342900">
              <a:buFont typeface="Arial" charset="0"/>
              <a:buChar char="•"/>
            </a:pP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darllen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yn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uchel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ac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ynganu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(</a:t>
            </a:r>
            <a:r>
              <a:rPr lang="en-US" sz="2400" i="1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pronounce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) bob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gair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yn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ofalus</a:t>
            </a:r>
            <a:endParaRPr lang="en-US" sz="2400" dirty="0">
              <a:latin typeface="Cambria" charset="0"/>
              <a:ea typeface="ＭＳ 明朝" charset="-128"/>
              <a:cs typeface="Times New Roman" charset="0"/>
            </a:endParaRPr>
          </a:p>
          <a:p>
            <a:pPr marL="342900" indent="-342900">
              <a:buFont typeface="Arial" charset="0"/>
              <a:buChar char="•"/>
            </a:pP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gofyn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o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leiaf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(</a:t>
            </a:r>
            <a:r>
              <a:rPr lang="en-US" sz="2400" i="1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at least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) 5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cwestiwn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</a:t>
            </a:r>
            <a:r>
              <a:rPr lang="en-US" sz="2400" u="sng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gwahanol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am y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llyfr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i’r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ＭＳ 明朝" charset="-128"/>
                <a:cs typeface="Arial" charset="0"/>
              </a:rPr>
              <a:t> 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Times New Roman" charset="0"/>
                <a:cs typeface="Arial" charset="0"/>
              </a:rPr>
              <a:t>plant</a:t>
            </a:r>
            <a:endParaRPr lang="en-US" sz="2400" dirty="0">
              <a:latin typeface="Cambria" charset="0"/>
              <a:ea typeface="ＭＳ 明朝" charset="-128"/>
              <a:cs typeface="Times New Roman" charset="0"/>
            </a:endParaRPr>
          </a:p>
          <a:p>
            <a:pPr marL="342900" indent="-342900">
              <a:buFont typeface="Arial" charset="0"/>
              <a:buChar char="•"/>
            </a:pPr>
            <a:r>
              <a:rPr lang="en-US" sz="2400" dirty="0" err="1">
                <a:solidFill>
                  <a:srgbClr val="000000"/>
                </a:solidFill>
                <a:latin typeface="Calibri" charset="0"/>
                <a:ea typeface="Times New Roman" charset="0"/>
                <a:cs typeface="Arial" charset="0"/>
              </a:rPr>
              <a:t>defnyddio</a:t>
            </a:r>
            <a:r>
              <a:rPr lang="en-US" sz="2400" dirty="0">
                <a:solidFill>
                  <a:srgbClr val="000000"/>
                </a:solidFill>
                <a:latin typeface="Calibri" charset="0"/>
                <a:ea typeface="Times New Roman" charset="0"/>
                <a:cs typeface="Arial" charset="0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alibri" charset="0"/>
                <a:ea typeface="Times New Roman" charset="0"/>
                <a:cs typeface="Arial" charset="0"/>
              </a:rPr>
              <a:t>gorchmynion</a:t>
            </a:r>
            <a:endParaRPr lang="en-US" sz="2400" dirty="0">
              <a:solidFill>
                <a:srgbClr val="000000"/>
              </a:solidFill>
              <a:latin typeface="Calibri" charset="0"/>
              <a:ea typeface="Times New Roman" charset="0"/>
              <a:cs typeface="Arial" charset="0"/>
            </a:endParaRPr>
          </a:p>
          <a:p>
            <a:endParaRPr lang="en-US" sz="2400" dirty="0">
              <a:solidFill>
                <a:srgbClr val="000000"/>
              </a:solidFill>
              <a:latin typeface="Calibri" charset="0"/>
              <a:ea typeface="Times New Roman" charset="0"/>
              <a:cs typeface="Arial" charset="0"/>
            </a:endParaRPr>
          </a:p>
          <a:p>
            <a:pPr algn="ctr"/>
            <a:r>
              <a:rPr lang="en-US" sz="4000" b="1" dirty="0" err="1">
                <a:solidFill>
                  <a:srgbClr val="000000"/>
                </a:solidFill>
                <a:latin typeface="Avenir Next Condensed" panose="020B0506020202020204" pitchFamily="34" charset="0"/>
                <a:ea typeface="Times New Roman" charset="0"/>
                <a:cs typeface="Arial" charset="0"/>
              </a:rPr>
              <a:t>Mwynhewch</a:t>
            </a:r>
            <a:r>
              <a:rPr lang="en-US" sz="4000" b="1" dirty="0">
                <a:solidFill>
                  <a:srgbClr val="000000"/>
                </a:solidFill>
                <a:latin typeface="Avenir Next Condensed" panose="020B0506020202020204" pitchFamily="34" charset="0"/>
                <a:ea typeface="Times New Roman" charset="0"/>
                <a:cs typeface="Arial" charset="0"/>
              </a:rPr>
              <a:t>!</a:t>
            </a: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1518313" y="-1281961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DDE4AAD-5171-6D43-9F7E-F29DDF7F0F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78660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14C1A9F-8652-2F4A-8C91-B7215F15E1C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3290158"/>
              </p:ext>
            </p:extLst>
          </p:nvPr>
        </p:nvGraphicFramePr>
        <p:xfrm>
          <a:off x="492587" y="225534"/>
          <a:ext cx="11259670" cy="64380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51934">
                  <a:extLst>
                    <a:ext uri="{9D8B030D-6E8A-4147-A177-3AD203B41FA5}">
                      <a16:colId xmlns:a16="http://schemas.microsoft.com/office/drawing/2014/main" val="4048495510"/>
                    </a:ext>
                  </a:extLst>
                </a:gridCol>
                <a:gridCol w="2251934">
                  <a:extLst>
                    <a:ext uri="{9D8B030D-6E8A-4147-A177-3AD203B41FA5}">
                      <a16:colId xmlns:a16="http://schemas.microsoft.com/office/drawing/2014/main" val="2126744369"/>
                    </a:ext>
                  </a:extLst>
                </a:gridCol>
                <a:gridCol w="2251934">
                  <a:extLst>
                    <a:ext uri="{9D8B030D-6E8A-4147-A177-3AD203B41FA5}">
                      <a16:colId xmlns:a16="http://schemas.microsoft.com/office/drawing/2014/main" val="3216188834"/>
                    </a:ext>
                  </a:extLst>
                </a:gridCol>
                <a:gridCol w="2251934">
                  <a:extLst>
                    <a:ext uri="{9D8B030D-6E8A-4147-A177-3AD203B41FA5}">
                      <a16:colId xmlns:a16="http://schemas.microsoft.com/office/drawing/2014/main" val="893177134"/>
                    </a:ext>
                  </a:extLst>
                </a:gridCol>
                <a:gridCol w="2251934">
                  <a:extLst>
                    <a:ext uri="{9D8B030D-6E8A-4147-A177-3AD203B41FA5}">
                      <a16:colId xmlns:a16="http://schemas.microsoft.com/office/drawing/2014/main" val="1873649136"/>
                    </a:ext>
                  </a:extLst>
                </a:gridCol>
              </a:tblGrid>
              <a:tr h="992360">
                <a:tc gridSpan="5">
                  <a:txBody>
                    <a:bodyPr/>
                    <a:lstStyle/>
                    <a:p>
                      <a:pPr algn="ctr"/>
                      <a:r>
                        <a:rPr lang="en-US" sz="5400" b="1" i="0" dirty="0" err="1"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Darllen</a:t>
                      </a:r>
                      <a:r>
                        <a:rPr lang="en-US" sz="5400" b="1" i="0" dirty="0"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 </a:t>
                      </a:r>
                      <a:r>
                        <a:rPr lang="en-US" sz="5400" b="1" i="0" dirty="0" err="1"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stori</a:t>
                      </a:r>
                      <a:endParaRPr lang="en-US" sz="5400" b="1" i="0" dirty="0">
                        <a:latin typeface="Noteworthy Light" panose="02000400000000000000" pitchFamily="2" charset="77"/>
                        <a:ea typeface="Noteworthy Light" panose="02000400000000000000" pitchFamily="2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 b="0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 b="0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 b="0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 b="0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25183502"/>
                  </a:ext>
                </a:extLst>
              </a:tr>
              <a:tr h="992360">
                <a:tc>
                  <a:txBody>
                    <a:bodyPr/>
                    <a:lstStyle/>
                    <a:p>
                      <a:r>
                        <a:rPr lang="en-US" b="1" dirty="0" err="1"/>
                        <a:t>Dechrau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arni</a:t>
                      </a:r>
                      <a:endParaRPr lang="en-US" b="1" dirty="0"/>
                    </a:p>
                    <a:p>
                      <a:r>
                        <a:rPr lang="en-US" b="0" i="1" dirty="0"/>
                        <a:t>Getting started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/>
                        <a:t>Gorchmynion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defnyddiol</a:t>
                      </a:r>
                      <a:endParaRPr lang="en-US" b="1" dirty="0"/>
                    </a:p>
                    <a:p>
                      <a:r>
                        <a:rPr lang="en-US" b="0" i="1" dirty="0"/>
                        <a:t>Useful commands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/>
                        <a:t>Trafod</a:t>
                      </a:r>
                      <a:r>
                        <a:rPr lang="en-US" b="1" dirty="0"/>
                        <a:t> y </a:t>
                      </a:r>
                      <a:r>
                        <a:rPr lang="en-US" b="1" dirty="0" err="1"/>
                        <a:t>clawr</a:t>
                      </a:r>
                      <a:endParaRPr lang="en-US" b="1" dirty="0"/>
                    </a:p>
                    <a:p>
                      <a:r>
                        <a:rPr lang="en-US" b="0" i="1" dirty="0"/>
                        <a:t>Discussing the book cover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/>
                        <a:t>Cwestiynau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wrth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ddarllen</a:t>
                      </a:r>
                      <a:endParaRPr lang="en-US" b="1" dirty="0"/>
                    </a:p>
                    <a:p>
                      <a:r>
                        <a:rPr lang="en-US" b="0" i="1" dirty="0"/>
                        <a:t>Questions while reading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/>
                        <a:t>Cwestiynau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ar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ôl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darllen</a:t>
                      </a:r>
                      <a:endParaRPr lang="en-US" b="1" dirty="0"/>
                    </a:p>
                    <a:p>
                      <a:r>
                        <a:rPr lang="en-US" b="0" i="1" dirty="0"/>
                        <a:t>Questions after reading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66561276"/>
                  </a:ext>
                </a:extLst>
              </a:tr>
              <a:tr h="890663"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46778097"/>
                  </a:ext>
                </a:extLst>
              </a:tr>
              <a:tr h="890663"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29671597"/>
                  </a:ext>
                </a:extLst>
              </a:tr>
              <a:tr h="890663"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79663996"/>
                  </a:ext>
                </a:extLst>
              </a:tr>
              <a:tr h="890663"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75422143"/>
                  </a:ext>
                </a:extLst>
              </a:tr>
              <a:tr h="890663"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444493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510687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DDB52BC-B6B1-074B-A6E1-6F648A557D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6646241-6B10-1742-AB71-C55D4FC9CE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4711" y="132629"/>
            <a:ext cx="8495964" cy="572304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2CFC20B-2D60-2648-BC78-627054238C6A}"/>
              </a:ext>
            </a:extLst>
          </p:cNvPr>
          <p:cNvSpPr txBox="1"/>
          <p:nvPr/>
        </p:nvSpPr>
        <p:spPr>
          <a:xfrm>
            <a:off x="235528" y="132629"/>
            <a:ext cx="1413163" cy="92333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Welsh Government version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4D3A5906-FF4E-8944-A029-56754A0B484F}"/>
              </a:ext>
            </a:extLst>
          </p:cNvPr>
          <p:cNvSpPr/>
          <p:nvPr/>
        </p:nvSpPr>
        <p:spPr>
          <a:xfrm>
            <a:off x="2230582" y="3811979"/>
            <a:ext cx="775854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DDACCE3C-AC5F-F342-B02B-1C493A1C8845}"/>
              </a:ext>
            </a:extLst>
          </p:cNvPr>
          <p:cNvSpPr/>
          <p:nvPr/>
        </p:nvSpPr>
        <p:spPr>
          <a:xfrm>
            <a:off x="5534526" y="3558435"/>
            <a:ext cx="1347537" cy="1544120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FAB6B04A-06A9-E54B-9A88-B79EDA7B3F92}"/>
              </a:ext>
            </a:extLst>
          </p:cNvPr>
          <p:cNvSpPr/>
          <p:nvPr/>
        </p:nvSpPr>
        <p:spPr>
          <a:xfrm>
            <a:off x="4379495" y="3558435"/>
            <a:ext cx="1395663" cy="1586204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5261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7" grpId="0" animBg="1"/>
      <p:bldP spid="1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DDB52BC-B6B1-074B-A6E1-6F648A557D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DB6D4FF-3A0C-BF40-B7D3-7A7C8CA8B9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4630" y="243319"/>
            <a:ext cx="9479769" cy="5511037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9D41B1-11CD-7F44-A0C0-94BAF6130CB1}"/>
              </a:ext>
            </a:extLst>
          </p:cNvPr>
          <p:cNvSpPr txBox="1"/>
          <p:nvPr/>
        </p:nvSpPr>
        <p:spPr>
          <a:xfrm>
            <a:off x="387928" y="243319"/>
            <a:ext cx="1413163" cy="1200329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Original version</a:t>
            </a:r>
          </a:p>
          <a:p>
            <a:pPr algn="ctr"/>
            <a:r>
              <a:rPr lang="en-US" dirty="0"/>
              <a:t>(by </a:t>
            </a:r>
            <a:r>
              <a:rPr lang="en-US" dirty="0" err="1"/>
              <a:t>Rhagoriaith</a:t>
            </a:r>
            <a:r>
              <a:rPr lang="en-US" dirty="0"/>
              <a:t>)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4C2D3B6C-DB48-DD46-BB34-686E43B7E6C7}"/>
              </a:ext>
            </a:extLst>
          </p:cNvPr>
          <p:cNvSpPr/>
          <p:nvPr/>
        </p:nvSpPr>
        <p:spPr>
          <a:xfrm>
            <a:off x="6160168" y="3818021"/>
            <a:ext cx="5342021" cy="1122947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9848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DDB52BC-B6B1-074B-A6E1-6F648A557D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20BAC5B-D947-F544-8BFF-1442BC7C21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218" y="804023"/>
            <a:ext cx="11391900" cy="474980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1840A2C-7DB6-E941-AD52-1AE0D626838D}"/>
              </a:ext>
            </a:extLst>
          </p:cNvPr>
          <p:cNvSpPr txBox="1"/>
          <p:nvPr/>
        </p:nvSpPr>
        <p:spPr>
          <a:xfrm>
            <a:off x="4260273" y="157692"/>
            <a:ext cx="3671454" cy="646331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Original version</a:t>
            </a:r>
          </a:p>
          <a:p>
            <a:pPr algn="ctr"/>
            <a:r>
              <a:rPr lang="en-US" dirty="0"/>
              <a:t>(by </a:t>
            </a:r>
            <a:r>
              <a:rPr lang="en-US" dirty="0" err="1"/>
              <a:t>Rhagoriaith</a:t>
            </a:r>
            <a:r>
              <a:rPr lang="en-US" dirty="0"/>
              <a:t>)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0B8EBB84-AEEC-F94C-972A-F2EAC3713010}"/>
              </a:ext>
            </a:extLst>
          </p:cNvPr>
          <p:cNvSpPr/>
          <p:nvPr/>
        </p:nvSpPr>
        <p:spPr>
          <a:xfrm>
            <a:off x="5374105" y="3178923"/>
            <a:ext cx="6482013" cy="1248698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4009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670505C-ADC9-2947-A12E-C7798F8D80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272CB40-E1CB-3842-9CBF-76D8ADACE7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9512" y="5945950"/>
            <a:ext cx="2301335" cy="9120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0A92E96-7A9E-3B44-99B7-5E11E5E21668}"/>
              </a:ext>
            </a:extLst>
          </p:cNvPr>
          <p:cNvSpPr txBox="1"/>
          <p:nvPr/>
        </p:nvSpPr>
        <p:spPr>
          <a:xfrm>
            <a:off x="1647930" y="94549"/>
            <a:ext cx="8229600" cy="70788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Y </a:t>
            </a:r>
            <a:r>
              <a:rPr lang="en-US" sz="2000" dirty="0" err="1"/>
              <a:t>Portffolio</a:t>
            </a:r>
            <a:r>
              <a:rPr lang="en-US" sz="2000" dirty="0"/>
              <a:t>: </a:t>
            </a:r>
            <a:r>
              <a:rPr lang="en-US" sz="2000" dirty="0" err="1"/>
              <a:t>Canllaw</a:t>
            </a:r>
            <a:r>
              <a:rPr lang="en-US" sz="2000" dirty="0"/>
              <a:t> </a:t>
            </a:r>
            <a:r>
              <a:rPr lang="en-US" sz="2000" dirty="0" err="1"/>
              <a:t>i’r</a:t>
            </a:r>
            <a:r>
              <a:rPr lang="en-US" sz="2000" dirty="0"/>
              <a:t> </a:t>
            </a:r>
            <a:r>
              <a:rPr lang="en-US" sz="2000" dirty="0" err="1"/>
              <a:t>mathau</a:t>
            </a:r>
            <a:r>
              <a:rPr lang="en-US" sz="2000" dirty="0"/>
              <a:t> o </a:t>
            </a:r>
            <a:r>
              <a:rPr lang="en-US" sz="2000" dirty="0" err="1"/>
              <a:t>dystiolaeth</a:t>
            </a:r>
            <a:r>
              <a:rPr lang="en-US" sz="2000" dirty="0"/>
              <a:t> </a:t>
            </a:r>
            <a:r>
              <a:rPr lang="en-US" sz="2000" dirty="0" err="1"/>
              <a:t>i’w</a:t>
            </a:r>
            <a:r>
              <a:rPr lang="en-US" sz="2000" dirty="0"/>
              <a:t> </a:t>
            </a:r>
            <a:r>
              <a:rPr lang="en-US" sz="2000" dirty="0" err="1"/>
              <a:t>cynnwys</a:t>
            </a:r>
            <a:endParaRPr lang="en-US" sz="2000" dirty="0"/>
          </a:p>
          <a:p>
            <a:pPr algn="ctr"/>
            <a:r>
              <a:rPr lang="en-US" sz="2000" i="1" dirty="0"/>
              <a:t>The Portfolio: Guidelines on the types of evidence to be included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A3E38BB-80D8-C247-9A85-F3091897461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2706" y="862714"/>
            <a:ext cx="7685658" cy="491395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C56D119-F331-D946-A834-6C070BBAF3CE}"/>
              </a:ext>
            </a:extLst>
          </p:cNvPr>
          <p:cNvSpPr txBox="1"/>
          <p:nvPr/>
        </p:nvSpPr>
        <p:spPr>
          <a:xfrm>
            <a:off x="9170521" y="1835718"/>
            <a:ext cx="2351314" cy="92333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i="1" dirty="0"/>
              <a:t>Introduction and Guidelines available on Moodle.</a:t>
            </a:r>
            <a:endParaRPr lang="en-US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3605CDE8-97D7-8545-8967-23A2E4543059}"/>
              </a:ext>
            </a:extLst>
          </p:cNvPr>
          <p:cNvSpPr/>
          <p:nvPr/>
        </p:nvSpPr>
        <p:spPr>
          <a:xfrm>
            <a:off x="2679032" y="4507831"/>
            <a:ext cx="3080084" cy="1122947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454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670505C-ADC9-2947-A12E-C7798F8D80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272CB40-E1CB-3842-9CBF-76D8ADACE7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9512" y="5945950"/>
            <a:ext cx="2301335" cy="9120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0A92E96-7A9E-3B44-99B7-5E11E5E21668}"/>
              </a:ext>
            </a:extLst>
          </p:cNvPr>
          <p:cNvSpPr txBox="1"/>
          <p:nvPr/>
        </p:nvSpPr>
        <p:spPr>
          <a:xfrm>
            <a:off x="1647930" y="94549"/>
            <a:ext cx="8229600" cy="70788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Y </a:t>
            </a:r>
            <a:r>
              <a:rPr lang="en-US" sz="2000" dirty="0" err="1"/>
              <a:t>Portffolio</a:t>
            </a:r>
            <a:r>
              <a:rPr lang="en-US" sz="2000" dirty="0"/>
              <a:t>: </a:t>
            </a:r>
            <a:r>
              <a:rPr lang="en-US" sz="2000" dirty="0" err="1"/>
              <a:t>Canllaw</a:t>
            </a:r>
            <a:r>
              <a:rPr lang="en-US" sz="2000" dirty="0"/>
              <a:t> </a:t>
            </a:r>
            <a:r>
              <a:rPr lang="en-US" sz="2000" dirty="0" err="1"/>
              <a:t>i’r</a:t>
            </a:r>
            <a:r>
              <a:rPr lang="en-US" sz="2000" dirty="0"/>
              <a:t> </a:t>
            </a:r>
            <a:r>
              <a:rPr lang="en-US" sz="2000" dirty="0" err="1"/>
              <a:t>mathau</a:t>
            </a:r>
            <a:r>
              <a:rPr lang="en-US" sz="2000" dirty="0"/>
              <a:t> o </a:t>
            </a:r>
            <a:r>
              <a:rPr lang="en-US" sz="2000" dirty="0" err="1"/>
              <a:t>dystiolaeth</a:t>
            </a:r>
            <a:r>
              <a:rPr lang="en-US" sz="2000" dirty="0"/>
              <a:t> </a:t>
            </a:r>
            <a:r>
              <a:rPr lang="en-US" sz="2000" dirty="0" err="1"/>
              <a:t>i’w</a:t>
            </a:r>
            <a:r>
              <a:rPr lang="en-US" sz="2000" dirty="0"/>
              <a:t> </a:t>
            </a:r>
            <a:r>
              <a:rPr lang="en-US" sz="2000" dirty="0" err="1"/>
              <a:t>cynnwys</a:t>
            </a:r>
            <a:endParaRPr lang="en-US" sz="2000" dirty="0"/>
          </a:p>
          <a:p>
            <a:pPr algn="ctr"/>
            <a:r>
              <a:rPr lang="en-US" sz="2000" i="1" dirty="0"/>
              <a:t>The Portfolio: Guidelines on the types of evidence to be included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C56D119-F331-D946-A834-6C070BBAF3CE}"/>
              </a:ext>
            </a:extLst>
          </p:cNvPr>
          <p:cNvSpPr txBox="1"/>
          <p:nvPr/>
        </p:nvSpPr>
        <p:spPr>
          <a:xfrm>
            <a:off x="9170521" y="1835718"/>
            <a:ext cx="2351314" cy="92333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i="1" dirty="0"/>
              <a:t>Introduction and Guidelines available on Moodle.</a:t>
            </a:r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7C7FD29-0942-4C4C-94F9-F5251E26E23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69512" y="862714"/>
            <a:ext cx="7620000" cy="4953000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CF9CD709-D4FD-9C42-A04A-4C5C6B0D89C9}"/>
              </a:ext>
            </a:extLst>
          </p:cNvPr>
          <p:cNvSpPr/>
          <p:nvPr/>
        </p:nvSpPr>
        <p:spPr>
          <a:xfrm>
            <a:off x="2935705" y="2294022"/>
            <a:ext cx="3336758" cy="126732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662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7DDD7C9-5416-6745-9F52-9BFBAD6F41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B44EE40-93AD-A14D-B7EA-CF0221AFC2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1552" y="143435"/>
            <a:ext cx="5687228" cy="570155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3325BDB-4B09-C249-B405-C4457AFB594D}"/>
              </a:ext>
            </a:extLst>
          </p:cNvPr>
          <p:cNvSpPr txBox="1"/>
          <p:nvPr/>
        </p:nvSpPr>
        <p:spPr>
          <a:xfrm>
            <a:off x="7395414" y="393499"/>
            <a:ext cx="3711388" cy="520142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US" sz="3200" b="1" dirty="0">
              <a:solidFill>
                <a:schemeClr val="accent1">
                  <a:lumMod val="5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4000" b="1" dirty="0" err="1">
                <a:solidFill>
                  <a:srgbClr val="FF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Nadolig</a:t>
            </a:r>
            <a:r>
              <a:rPr lang="en-US" sz="4000" b="1" dirty="0">
                <a:solidFill>
                  <a:srgbClr val="FF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000" b="1" dirty="0" err="1">
                <a:solidFill>
                  <a:srgbClr val="FF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Llawen</a:t>
            </a:r>
            <a:r>
              <a:rPr lang="en-US" sz="4000" b="1" dirty="0">
                <a:solidFill>
                  <a:srgbClr val="FF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a </a:t>
            </a:r>
            <a:r>
              <a:rPr lang="en-US" sz="4000" b="1" dirty="0" err="1">
                <a:solidFill>
                  <a:srgbClr val="FF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Blwyddyn</a:t>
            </a:r>
            <a:r>
              <a:rPr lang="en-US" sz="4000" b="1" dirty="0">
                <a:solidFill>
                  <a:srgbClr val="FF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000" b="1" dirty="0" err="1">
                <a:solidFill>
                  <a:srgbClr val="FF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Newydd</a:t>
            </a:r>
            <a:r>
              <a:rPr lang="en-US" sz="4000" b="1" dirty="0">
                <a:solidFill>
                  <a:srgbClr val="FF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000" b="1" dirty="0" err="1">
                <a:solidFill>
                  <a:srgbClr val="FF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Dda</a:t>
            </a:r>
            <a:r>
              <a:rPr lang="en-US" sz="4000" b="1" dirty="0">
                <a:solidFill>
                  <a:srgbClr val="FF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i chi </a:t>
            </a:r>
            <a:r>
              <a:rPr lang="en-US" sz="4000" b="1" dirty="0" err="1">
                <a:solidFill>
                  <a:srgbClr val="FF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gyd</a:t>
            </a:r>
            <a:r>
              <a:rPr lang="en-US" sz="4000" b="1" dirty="0">
                <a:solidFill>
                  <a:srgbClr val="FF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!</a:t>
            </a:r>
          </a:p>
          <a:p>
            <a:pPr algn="ctr"/>
            <a:endParaRPr lang="en-US" sz="2800" b="1" i="1" dirty="0">
              <a:solidFill>
                <a:schemeClr val="accent1">
                  <a:lumMod val="5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endParaRPr lang="en-US" sz="2800" b="1" i="1" dirty="0">
              <a:solidFill>
                <a:schemeClr val="accent1">
                  <a:lumMod val="5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2800" b="1" u="sng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Top Tip:</a:t>
            </a:r>
          </a:p>
          <a:p>
            <a:pPr algn="ctr"/>
            <a:r>
              <a:rPr lang="en-US" sz="28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Cofiwch</a:t>
            </a:r>
            <a:r>
              <a:rPr lang="en-US" sz="28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8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ddefnyddio</a:t>
            </a:r>
            <a:r>
              <a:rPr lang="en-US" sz="28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8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eich</a:t>
            </a:r>
            <a:r>
              <a:rPr lang="en-US" sz="28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8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Cymraeg</a:t>
            </a:r>
            <a:r>
              <a:rPr lang="en-US" sz="28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8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yn</a:t>
            </a:r>
            <a:r>
              <a:rPr lang="en-US" sz="28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8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yr</a:t>
            </a:r>
            <a:r>
              <a:rPr lang="en-US" sz="28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800" b="1" dirty="0" err="1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ysgol</a:t>
            </a:r>
            <a:r>
              <a:rPr lang="en-US" sz="2800" b="1" dirty="0">
                <a:solidFill>
                  <a:schemeClr val="accent1">
                    <a:lumMod val="50000"/>
                  </a:schemeClr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!</a:t>
            </a:r>
            <a:endParaRPr lang="en-US" sz="2000" b="1" dirty="0">
              <a:solidFill>
                <a:schemeClr val="accent1">
                  <a:lumMod val="50000"/>
                </a:schemeClr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701287082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171312"/>
      </a:dk2>
      <a:lt2>
        <a:srgbClr val="F7F0DF"/>
      </a:lt2>
      <a:accent1>
        <a:srgbClr val="53AE6E"/>
      </a:accent1>
      <a:accent2>
        <a:srgbClr val="326267"/>
      </a:accent2>
      <a:accent3>
        <a:srgbClr val="C5C34A"/>
      </a:accent3>
      <a:accent4>
        <a:srgbClr val="BF6546"/>
      </a:accent4>
      <a:accent5>
        <a:srgbClr val="81B5A8"/>
      </a:accent5>
      <a:accent6>
        <a:srgbClr val="636455"/>
      </a:accent6>
      <a:hlink>
        <a:srgbClr val="81B5A8"/>
      </a:hlink>
      <a:folHlink>
        <a:srgbClr val="936888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A1A3E1F0-B5EF-49C5-810A-B1B32AEDDC8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{74AC2959-7A62-354B-B6A9-11FBF455158C}tf10001071</Template>
  <TotalTime>3061</TotalTime>
  <Words>730</Words>
  <Application>Microsoft Macintosh PowerPoint</Application>
  <PresentationFormat>Widescreen</PresentationFormat>
  <Paragraphs>148</Paragraphs>
  <Slides>22</Slides>
  <Notes>5</Notes>
  <HiddenSlides>0</HiddenSlides>
  <MMClips>2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2" baseType="lpstr">
      <vt:lpstr>ＭＳ 明朝</vt:lpstr>
      <vt:lpstr>Arial</vt:lpstr>
      <vt:lpstr>Avenir Next Condensed</vt:lpstr>
      <vt:lpstr>Calibri</vt:lpstr>
      <vt:lpstr>Cambria</vt:lpstr>
      <vt:lpstr>Gill Sans MT</vt:lpstr>
      <vt:lpstr>Impact</vt:lpstr>
      <vt:lpstr>Noteworthy Light</vt:lpstr>
      <vt:lpstr>Times New Roman</vt:lpstr>
      <vt:lpstr>Badge</vt:lpstr>
      <vt:lpstr>PowerPoint Presentation</vt:lpstr>
      <vt:lpstr>PowerPoint Presentation</vt:lpstr>
      <vt:lpstr>Cwestiynau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Uned 2</dc:title>
  <dc:creator>Microsoft Office User</dc:creator>
  <cp:lastModifiedBy>Nia Evans</cp:lastModifiedBy>
  <cp:revision>628</cp:revision>
  <cp:lastPrinted>2021-12-06T10:28:23Z</cp:lastPrinted>
  <dcterms:created xsi:type="dcterms:W3CDTF">2015-12-21T14:17:18Z</dcterms:created>
  <dcterms:modified xsi:type="dcterms:W3CDTF">2021-12-06T11:23:06Z</dcterms:modified>
</cp:coreProperties>
</file>