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12"/>
  </p:notesMasterIdLst>
  <p:handoutMasterIdLst>
    <p:handoutMasterId r:id="rId13"/>
  </p:handoutMasterIdLst>
  <p:sldIdLst>
    <p:sldId id="288" r:id="rId3"/>
    <p:sldId id="293" r:id="rId4"/>
    <p:sldId id="294" r:id="rId5"/>
    <p:sldId id="268" r:id="rId6"/>
    <p:sldId id="287" r:id="rId7"/>
    <p:sldId id="290" r:id="rId8"/>
    <p:sldId id="292" r:id="rId9"/>
    <p:sldId id="291" r:id="rId10"/>
    <p:sldId id="289"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d3y4jzjBhen8G3YPZxc7yg==" hashData="B7RzkCLoWYe1pI2uQyGWZdtUKzw3amK38ljXsl70/5Rdxm8VS71mxrmnS99LSgeVW77dTMQuDnnq8lFu9xrpUA=="/>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2" autoAdjust="0"/>
    <p:restoredTop sz="61395" autoAdjust="0"/>
  </p:normalViewPr>
  <p:slideViewPr>
    <p:cSldViewPr snapToGrid="0">
      <p:cViewPr varScale="1">
        <p:scale>
          <a:sx n="60" d="100"/>
          <a:sy n="60" d="100"/>
        </p:scale>
        <p:origin x="918" y="60"/>
      </p:cViewPr>
      <p:guideLst/>
    </p:cSldViewPr>
  </p:slideViewPr>
  <p:notesTextViewPr>
    <p:cViewPr>
      <p:scale>
        <a:sx n="1" d="1"/>
        <a:sy n="1" d="1"/>
      </p:scale>
      <p:origin x="0" y="0"/>
    </p:cViewPr>
  </p:notesTextViewPr>
  <p:notesViewPr>
    <p:cSldViewPr snapToGrid="0">
      <p:cViewPr varScale="1">
        <p:scale>
          <a:sx n="88" d="100"/>
          <a:sy n="88" d="100"/>
        </p:scale>
        <p:origin x="3822"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handoutMaster" Target="handoutMasters/handoutMaster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viewProps" Target="viewProps.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4B230C5-F3AE-4FB2-A9AE-27579EB9BB4A}"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F1F4B8AD-0DC9-4C7A-8E42-8115C8948956}">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A NO places a requirement on offenders who have been convicted or cautioned of SOs abroad, to comply with the notification requirements under Part 2 of SOA 2003 as if they have been convicted or cautioned in the UK</a:t>
          </a:r>
        </a:p>
      </dgm:t>
    </dgm:pt>
    <dgm:pt modelId="{180FA600-1168-420E-9922-2A465E60D51F}" type="parTrans" cxnId="{BD79143D-1D6A-42CE-A6B8-24899521B8B8}">
      <dgm:prSet/>
      <dgm:spPr/>
      <dgm:t>
        <a:bodyPr/>
        <a:lstStyle/>
        <a:p>
          <a:endParaRPr lang="en-GB"/>
        </a:p>
      </dgm:t>
    </dgm:pt>
    <dgm:pt modelId="{DBF0A65A-9328-4664-91D9-4F3034C108F6}" type="sibTrans" cxnId="{BD79143D-1D6A-42CE-A6B8-24899521B8B8}">
      <dgm:prSet/>
      <dgm:spPr/>
      <dgm:t>
        <a:bodyPr/>
        <a:lstStyle/>
        <a:p>
          <a:endParaRPr lang="en-GB"/>
        </a:p>
      </dgm:t>
    </dgm:pt>
    <dgm:pt modelId="{E9369C41-9925-4062-A5B4-AB048CA6646D}">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A NO issued against a person will require them to become subject to the notification requirements set out in S82 of the SOA 2003 and become a ‘registerable sexual offender’.</a:t>
          </a:r>
        </a:p>
      </dgm:t>
    </dgm:pt>
    <dgm:pt modelId="{B6EFA173-4D35-42A8-B6AB-EEB8914A0E71}" type="parTrans" cxnId="{C8399226-85B8-4045-85A8-AC13523957C2}">
      <dgm:prSet/>
      <dgm:spPr/>
      <dgm:t>
        <a:bodyPr/>
        <a:lstStyle/>
        <a:p>
          <a:endParaRPr lang="en-GB"/>
        </a:p>
      </dgm:t>
    </dgm:pt>
    <dgm:pt modelId="{DFB0D4C9-6ED1-4874-9416-D573CB321EF8}" type="sibTrans" cxnId="{C8399226-85B8-4045-85A8-AC13523957C2}">
      <dgm:prSet/>
      <dgm:spPr/>
      <dgm:t>
        <a:bodyPr/>
        <a:lstStyle/>
        <a:p>
          <a:endParaRPr lang="en-GB"/>
        </a:p>
      </dgm:t>
    </dgm:pt>
    <dgm:pt modelId="{469D5FE7-0E88-4A32-A598-5D58B2A975F1}">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NOs are required for British born offenders who are being deported after serving a sentence abroad for a ‘registerable sex offence’ OR for Foreign National Offenders (FNOs) who are arrested for other offences in your police area &amp; an ACRO police check reveals that  they have been convicted of a relevant offence abroad. The offence abroad must be equivalent to an offence under Schedule 2, SOA 2003</a:t>
          </a:r>
        </a:p>
      </dgm:t>
    </dgm:pt>
    <dgm:pt modelId="{5E3B4A1E-B1D4-4F1A-8FEC-A48672434504}" type="parTrans" cxnId="{CA2BBB55-7864-448F-8854-2367CF4CA434}">
      <dgm:prSet/>
      <dgm:spPr/>
      <dgm:t>
        <a:bodyPr/>
        <a:lstStyle/>
        <a:p>
          <a:endParaRPr lang="en-GB"/>
        </a:p>
      </dgm:t>
    </dgm:pt>
    <dgm:pt modelId="{23C72A8F-8098-4454-80D8-AB4E7C5B1D60}" type="sibTrans" cxnId="{CA2BBB55-7864-448F-8854-2367CF4CA434}">
      <dgm:prSet/>
      <dgm:spPr/>
      <dgm:t>
        <a:bodyPr/>
        <a:lstStyle/>
        <a:p>
          <a:endParaRPr lang="en-GB"/>
        </a:p>
      </dgm:t>
    </dgm:pt>
    <dgm:pt modelId="{E669B18E-7F72-4508-A5A0-3D20919FE441}" type="pres">
      <dgm:prSet presAssocID="{04B230C5-F3AE-4FB2-A9AE-27579EB9BB4A}" presName="diagram" presStyleCnt="0">
        <dgm:presLayoutVars>
          <dgm:dir/>
          <dgm:resizeHandles val="exact"/>
        </dgm:presLayoutVars>
      </dgm:prSet>
      <dgm:spPr/>
    </dgm:pt>
    <dgm:pt modelId="{489B703A-6135-4CCA-95BB-337C6E7D2D96}" type="pres">
      <dgm:prSet presAssocID="{F1F4B8AD-0DC9-4C7A-8E42-8115C8948956}" presName="node" presStyleLbl="node1" presStyleIdx="0" presStyleCnt="3" custScaleX="187916" custScaleY="138309">
        <dgm:presLayoutVars>
          <dgm:bulletEnabled val="1"/>
        </dgm:presLayoutVars>
      </dgm:prSet>
      <dgm:spPr/>
    </dgm:pt>
    <dgm:pt modelId="{CB3DA9B0-181F-4EBD-AE67-3BBCE52ECDF5}" type="pres">
      <dgm:prSet presAssocID="{DBF0A65A-9328-4664-91D9-4F3034C108F6}" presName="sibTrans" presStyleCnt="0"/>
      <dgm:spPr/>
    </dgm:pt>
    <dgm:pt modelId="{0569AB8E-258E-4C0D-B4F8-1FC3D60AC06C}" type="pres">
      <dgm:prSet presAssocID="{E9369C41-9925-4062-A5B4-AB048CA6646D}" presName="node" presStyleLbl="node1" presStyleIdx="1" presStyleCnt="3" custScaleX="182671" custScaleY="136591">
        <dgm:presLayoutVars>
          <dgm:bulletEnabled val="1"/>
        </dgm:presLayoutVars>
      </dgm:prSet>
      <dgm:spPr/>
    </dgm:pt>
    <dgm:pt modelId="{DF27F6CF-3FD3-4577-A1ED-A8588E02F145}" type="pres">
      <dgm:prSet presAssocID="{DFB0D4C9-6ED1-4874-9416-D573CB321EF8}" presName="sibTrans" presStyleCnt="0"/>
      <dgm:spPr/>
    </dgm:pt>
    <dgm:pt modelId="{9CAE9C56-A0E8-4AB7-BA72-3D97059AD8BA}" type="pres">
      <dgm:prSet presAssocID="{469D5FE7-0E88-4A32-A598-5D58B2A975F1}" presName="node" presStyleLbl="node1" presStyleIdx="2" presStyleCnt="3" custScaleX="381369">
        <dgm:presLayoutVars>
          <dgm:bulletEnabled val="1"/>
        </dgm:presLayoutVars>
      </dgm:prSet>
      <dgm:spPr/>
    </dgm:pt>
  </dgm:ptLst>
  <dgm:cxnLst>
    <dgm:cxn modelId="{C8399226-85B8-4045-85A8-AC13523957C2}" srcId="{04B230C5-F3AE-4FB2-A9AE-27579EB9BB4A}" destId="{E9369C41-9925-4062-A5B4-AB048CA6646D}" srcOrd="1" destOrd="0" parTransId="{B6EFA173-4D35-42A8-B6AB-EEB8914A0E71}" sibTransId="{DFB0D4C9-6ED1-4874-9416-D573CB321EF8}"/>
    <dgm:cxn modelId="{BD79143D-1D6A-42CE-A6B8-24899521B8B8}" srcId="{04B230C5-F3AE-4FB2-A9AE-27579EB9BB4A}" destId="{F1F4B8AD-0DC9-4C7A-8E42-8115C8948956}" srcOrd="0" destOrd="0" parTransId="{180FA600-1168-420E-9922-2A465E60D51F}" sibTransId="{DBF0A65A-9328-4664-91D9-4F3034C108F6}"/>
    <dgm:cxn modelId="{981BF364-E2A8-4F32-A697-16A3AAF10F1B}" type="presOf" srcId="{E9369C41-9925-4062-A5B4-AB048CA6646D}" destId="{0569AB8E-258E-4C0D-B4F8-1FC3D60AC06C}" srcOrd="0" destOrd="0" presId="urn:microsoft.com/office/officeart/2005/8/layout/default"/>
    <dgm:cxn modelId="{CA2BBB55-7864-448F-8854-2367CF4CA434}" srcId="{04B230C5-F3AE-4FB2-A9AE-27579EB9BB4A}" destId="{469D5FE7-0E88-4A32-A598-5D58B2A975F1}" srcOrd="2" destOrd="0" parTransId="{5E3B4A1E-B1D4-4F1A-8FEC-A48672434504}" sibTransId="{23C72A8F-8098-4454-80D8-AB4E7C5B1D60}"/>
    <dgm:cxn modelId="{734F81AC-4381-4CCF-8066-B3C18B944153}" type="presOf" srcId="{F1F4B8AD-0DC9-4C7A-8E42-8115C8948956}" destId="{489B703A-6135-4CCA-95BB-337C6E7D2D96}" srcOrd="0" destOrd="0" presId="urn:microsoft.com/office/officeart/2005/8/layout/default"/>
    <dgm:cxn modelId="{5F2EA2D5-FCF6-4A41-9A6D-92539F95914B}" type="presOf" srcId="{469D5FE7-0E88-4A32-A598-5D58B2A975F1}" destId="{9CAE9C56-A0E8-4AB7-BA72-3D97059AD8BA}" srcOrd="0" destOrd="0" presId="urn:microsoft.com/office/officeart/2005/8/layout/default"/>
    <dgm:cxn modelId="{A935C1EB-11E6-40C4-A714-2912C0CC5265}" type="presOf" srcId="{04B230C5-F3AE-4FB2-A9AE-27579EB9BB4A}" destId="{E669B18E-7F72-4508-A5A0-3D20919FE441}" srcOrd="0" destOrd="0" presId="urn:microsoft.com/office/officeart/2005/8/layout/default"/>
    <dgm:cxn modelId="{DAD554BA-BBC5-4E9A-A67A-6641D89CC13C}" type="presParOf" srcId="{E669B18E-7F72-4508-A5A0-3D20919FE441}" destId="{489B703A-6135-4CCA-95BB-337C6E7D2D96}" srcOrd="0" destOrd="0" presId="urn:microsoft.com/office/officeart/2005/8/layout/default"/>
    <dgm:cxn modelId="{22CAB5C9-F5C4-46FF-AE01-674A65732C2A}" type="presParOf" srcId="{E669B18E-7F72-4508-A5A0-3D20919FE441}" destId="{CB3DA9B0-181F-4EBD-AE67-3BBCE52ECDF5}" srcOrd="1" destOrd="0" presId="urn:microsoft.com/office/officeart/2005/8/layout/default"/>
    <dgm:cxn modelId="{F7E1B0E4-2B68-4741-8653-3B3DAED478E6}" type="presParOf" srcId="{E669B18E-7F72-4508-A5A0-3D20919FE441}" destId="{0569AB8E-258E-4C0D-B4F8-1FC3D60AC06C}" srcOrd="2" destOrd="0" presId="urn:microsoft.com/office/officeart/2005/8/layout/default"/>
    <dgm:cxn modelId="{F9581402-5CE9-4354-A6F2-BA87A9D33D55}" type="presParOf" srcId="{E669B18E-7F72-4508-A5A0-3D20919FE441}" destId="{DF27F6CF-3FD3-4577-A1ED-A8588E02F145}" srcOrd="3" destOrd="0" presId="urn:microsoft.com/office/officeart/2005/8/layout/default"/>
    <dgm:cxn modelId="{B4E7998D-84C1-4441-B44F-DABC4BF8AC5E}" type="presParOf" srcId="{E669B18E-7F72-4508-A5A0-3D20919FE441}" destId="{9CAE9C56-A0E8-4AB7-BA72-3D97059AD8BA}"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2EDEE93-E453-4688-B1EA-D8A8EF9615B9}"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4E64AC4E-03D2-406A-A792-7D99541EA8E5}">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The offender has been convicted of a relevant offence, or been found not guilty by reason of insanity, or has been cautioned in respect of a relevant offence, namely a Schedule 3 equivalent offence, outside the UK</a:t>
          </a:r>
        </a:p>
      </dgm:t>
    </dgm:pt>
    <dgm:pt modelId="{044DE899-A33D-4314-93D1-49FB7A5085AE}" type="parTrans" cxnId="{46999DBC-C228-40E3-84F5-F70984D06B2F}">
      <dgm:prSet/>
      <dgm:spPr/>
      <dgm:t>
        <a:bodyPr/>
        <a:lstStyle/>
        <a:p>
          <a:endParaRPr lang="en-GB"/>
        </a:p>
      </dgm:t>
    </dgm:pt>
    <dgm:pt modelId="{D8B009A6-7601-4B61-B6A3-D5C0161EDA6D}" type="sibTrans" cxnId="{46999DBC-C228-40E3-84F5-F70984D06B2F}">
      <dgm:prSet/>
      <dgm:spPr/>
      <dgm:t>
        <a:bodyPr/>
        <a:lstStyle/>
        <a:p>
          <a:endParaRPr lang="en-GB"/>
        </a:p>
      </dgm:t>
    </dgm:pt>
    <dgm:pt modelId="{2B8F39B2-C7CA-492C-B972-D0767B09EE82}">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That the conviction, finding or caution occurred on or after 1.9.97 or the conviction or finding occurred before 1.9.97 but the DP was sentenced on or after 1.9.97 or had yet to be dealt with in respect of it, or the conviction or finding occurred before 1.9.97 but on that date the DP was under sentence in respect of that offence </a:t>
          </a:r>
        </a:p>
      </dgm:t>
    </dgm:pt>
    <dgm:pt modelId="{FE8ACE45-08E9-4BC3-9A40-8A066FDAE593}" type="parTrans" cxnId="{EBAF0EFF-A088-41F9-ADDD-B94FBD9E6A53}">
      <dgm:prSet/>
      <dgm:spPr/>
      <dgm:t>
        <a:bodyPr/>
        <a:lstStyle/>
        <a:p>
          <a:endParaRPr lang="en-GB"/>
        </a:p>
      </dgm:t>
    </dgm:pt>
    <dgm:pt modelId="{1427B383-AFF6-40D7-AEBC-BCC272FB5817}" type="sibTrans" cxnId="{EBAF0EFF-A088-41F9-ADDD-B94FBD9E6A53}">
      <dgm:prSet/>
      <dgm:spPr/>
      <dgm:t>
        <a:bodyPr/>
        <a:lstStyle/>
        <a:p>
          <a:endParaRPr lang="en-GB"/>
        </a:p>
      </dgm:t>
    </dgm:pt>
    <dgm:pt modelId="{30262169-5FD6-4BE4-947E-C0ABDF9D15EB}">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The S82 notification period in respect of the relevant offence has not yet expired.</a:t>
          </a:r>
        </a:p>
      </dgm:t>
    </dgm:pt>
    <dgm:pt modelId="{2019D53D-AC4F-4544-ADD8-355169A93A13}" type="parTrans" cxnId="{712EF1F0-1891-4F65-96BD-16DF92656720}">
      <dgm:prSet/>
      <dgm:spPr/>
      <dgm:t>
        <a:bodyPr/>
        <a:lstStyle/>
        <a:p>
          <a:endParaRPr lang="en-GB"/>
        </a:p>
      </dgm:t>
    </dgm:pt>
    <dgm:pt modelId="{B7DCEA2E-3855-4448-93DE-184BD7B6654F}" type="sibTrans" cxnId="{712EF1F0-1891-4F65-96BD-16DF92656720}">
      <dgm:prSet/>
      <dgm:spPr/>
      <dgm:t>
        <a:bodyPr/>
        <a:lstStyle/>
        <a:p>
          <a:endParaRPr lang="en-GB"/>
        </a:p>
      </dgm:t>
    </dgm:pt>
    <dgm:pt modelId="{048A22BC-5FBA-4B00-B306-0ED53867C68E}" type="pres">
      <dgm:prSet presAssocID="{02EDEE93-E453-4688-B1EA-D8A8EF9615B9}" presName="diagram" presStyleCnt="0">
        <dgm:presLayoutVars>
          <dgm:dir/>
          <dgm:resizeHandles val="exact"/>
        </dgm:presLayoutVars>
      </dgm:prSet>
      <dgm:spPr/>
    </dgm:pt>
    <dgm:pt modelId="{E2EBBA43-1378-488F-899B-444EBB41811C}" type="pres">
      <dgm:prSet presAssocID="{4E64AC4E-03D2-406A-A792-7D99541EA8E5}" presName="node" presStyleLbl="node1" presStyleIdx="0" presStyleCnt="3" custScaleX="136503" custScaleY="105506">
        <dgm:presLayoutVars>
          <dgm:bulletEnabled val="1"/>
        </dgm:presLayoutVars>
      </dgm:prSet>
      <dgm:spPr/>
    </dgm:pt>
    <dgm:pt modelId="{C5CE4DA8-8D4E-4914-BE10-44A2A6778BE1}" type="pres">
      <dgm:prSet presAssocID="{D8B009A6-7601-4B61-B6A3-D5C0161EDA6D}" presName="sibTrans" presStyleCnt="0"/>
      <dgm:spPr/>
    </dgm:pt>
    <dgm:pt modelId="{36123CC8-B335-444D-A58E-112D88C05908}" type="pres">
      <dgm:prSet presAssocID="{2B8F39B2-C7CA-492C-B972-D0767B09EE82}" presName="node" presStyleLbl="node1" presStyleIdx="1" presStyleCnt="3" custScaleX="130642" custScaleY="106923">
        <dgm:presLayoutVars>
          <dgm:bulletEnabled val="1"/>
        </dgm:presLayoutVars>
      </dgm:prSet>
      <dgm:spPr/>
    </dgm:pt>
    <dgm:pt modelId="{EAB029A9-6360-4E1D-B07B-B43DB0DFDD4F}" type="pres">
      <dgm:prSet presAssocID="{1427B383-AFF6-40D7-AEBC-BCC272FB5817}" presName="sibTrans" presStyleCnt="0"/>
      <dgm:spPr/>
    </dgm:pt>
    <dgm:pt modelId="{524CB8D4-92DA-4A38-8095-BA73546DB50A}" type="pres">
      <dgm:prSet presAssocID="{30262169-5FD6-4BE4-947E-C0ABDF9D15EB}" presName="node" presStyleLbl="node1" presStyleIdx="2" presStyleCnt="3" custScaleX="161876" custScaleY="45777">
        <dgm:presLayoutVars>
          <dgm:bulletEnabled val="1"/>
        </dgm:presLayoutVars>
      </dgm:prSet>
      <dgm:spPr/>
    </dgm:pt>
  </dgm:ptLst>
  <dgm:cxnLst>
    <dgm:cxn modelId="{0020E531-DB8E-43A3-ADAD-01D6E33DBD08}" type="presOf" srcId="{2B8F39B2-C7CA-492C-B972-D0767B09EE82}" destId="{36123CC8-B335-444D-A58E-112D88C05908}" srcOrd="0" destOrd="0" presId="urn:microsoft.com/office/officeart/2005/8/layout/default"/>
    <dgm:cxn modelId="{A7DE3379-9411-4C35-845C-1C417F5F0C6D}" type="presOf" srcId="{02EDEE93-E453-4688-B1EA-D8A8EF9615B9}" destId="{048A22BC-5FBA-4B00-B306-0ED53867C68E}" srcOrd="0" destOrd="0" presId="urn:microsoft.com/office/officeart/2005/8/layout/default"/>
    <dgm:cxn modelId="{41F99C9E-D7E3-42C3-8DAC-3049117DA049}" type="presOf" srcId="{4E64AC4E-03D2-406A-A792-7D99541EA8E5}" destId="{E2EBBA43-1378-488F-899B-444EBB41811C}" srcOrd="0" destOrd="0" presId="urn:microsoft.com/office/officeart/2005/8/layout/default"/>
    <dgm:cxn modelId="{46999DBC-C228-40E3-84F5-F70984D06B2F}" srcId="{02EDEE93-E453-4688-B1EA-D8A8EF9615B9}" destId="{4E64AC4E-03D2-406A-A792-7D99541EA8E5}" srcOrd="0" destOrd="0" parTransId="{044DE899-A33D-4314-93D1-49FB7A5085AE}" sibTransId="{D8B009A6-7601-4B61-B6A3-D5C0161EDA6D}"/>
    <dgm:cxn modelId="{0209CEC0-FAE6-42B4-9AC3-3DE0DAB209E5}" type="presOf" srcId="{30262169-5FD6-4BE4-947E-C0ABDF9D15EB}" destId="{524CB8D4-92DA-4A38-8095-BA73546DB50A}" srcOrd="0" destOrd="0" presId="urn:microsoft.com/office/officeart/2005/8/layout/default"/>
    <dgm:cxn modelId="{712EF1F0-1891-4F65-96BD-16DF92656720}" srcId="{02EDEE93-E453-4688-B1EA-D8A8EF9615B9}" destId="{30262169-5FD6-4BE4-947E-C0ABDF9D15EB}" srcOrd="2" destOrd="0" parTransId="{2019D53D-AC4F-4544-ADD8-355169A93A13}" sibTransId="{B7DCEA2E-3855-4448-93DE-184BD7B6654F}"/>
    <dgm:cxn modelId="{EBAF0EFF-A088-41F9-ADDD-B94FBD9E6A53}" srcId="{02EDEE93-E453-4688-B1EA-D8A8EF9615B9}" destId="{2B8F39B2-C7CA-492C-B972-D0767B09EE82}" srcOrd="1" destOrd="0" parTransId="{FE8ACE45-08E9-4BC3-9A40-8A066FDAE593}" sibTransId="{1427B383-AFF6-40D7-AEBC-BCC272FB5817}"/>
    <dgm:cxn modelId="{288E9F2D-4F4A-4A28-AF13-F725ED170C40}" type="presParOf" srcId="{048A22BC-5FBA-4B00-B306-0ED53867C68E}" destId="{E2EBBA43-1378-488F-899B-444EBB41811C}" srcOrd="0" destOrd="0" presId="urn:microsoft.com/office/officeart/2005/8/layout/default"/>
    <dgm:cxn modelId="{CDD5A267-FFB1-4201-B86A-428A631CFA7E}" type="presParOf" srcId="{048A22BC-5FBA-4B00-B306-0ED53867C68E}" destId="{C5CE4DA8-8D4E-4914-BE10-44A2A6778BE1}" srcOrd="1" destOrd="0" presId="urn:microsoft.com/office/officeart/2005/8/layout/default"/>
    <dgm:cxn modelId="{A9D05CDA-5147-48E0-AAED-96FD8A69DAD4}" type="presParOf" srcId="{048A22BC-5FBA-4B00-B306-0ED53867C68E}" destId="{36123CC8-B335-444D-A58E-112D88C05908}" srcOrd="2" destOrd="0" presId="urn:microsoft.com/office/officeart/2005/8/layout/default"/>
    <dgm:cxn modelId="{EBBD3CA2-8FA4-4B1E-BD66-03261905A4E7}" type="presParOf" srcId="{048A22BC-5FBA-4B00-B306-0ED53867C68E}" destId="{EAB029A9-6360-4E1D-B07B-B43DB0DFDD4F}" srcOrd="3" destOrd="0" presId="urn:microsoft.com/office/officeart/2005/8/layout/default"/>
    <dgm:cxn modelId="{4F0609CB-7284-4B32-BBB4-42DC832C78C8}" type="presParOf" srcId="{048A22BC-5FBA-4B00-B306-0ED53867C68E}" destId="{524CB8D4-92DA-4A38-8095-BA73546DB50A}"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B938EE2-5E27-4ABA-9108-DD60A3A67EFD}"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76BA6D94-FB84-4135-BDF7-9F11E27BD5B3}">
      <dgm:prSet phldrT="[Text]" custT="1"/>
      <dgm:spPr>
        <a:solidFill>
          <a:schemeClr val="accent2">
            <a:lumMod val="20000"/>
            <a:lumOff val="80000"/>
          </a:schemeClr>
        </a:solidFill>
        <a:ln>
          <a:solidFill>
            <a:schemeClr val="tx1"/>
          </a:solidFill>
        </a:ln>
      </dgm:spPr>
      <dgm:t>
        <a:bodyPr/>
        <a:lstStyle/>
        <a:p>
          <a:r>
            <a:rPr lang="en-GB" sz="2400" b="1" u="sng" dirty="0">
              <a:solidFill>
                <a:schemeClr val="tx1"/>
              </a:solidFill>
            </a:rPr>
            <a:t>Purpose</a:t>
          </a:r>
        </a:p>
        <a:p>
          <a:r>
            <a:rPr lang="en-GB" sz="2400" dirty="0">
              <a:solidFill>
                <a:schemeClr val="tx1"/>
              </a:solidFill>
            </a:rPr>
            <a:t>To restrict the harmful behaviour of offenders who have been convicted of a sexual or violent or other dangerous offence listed in Schedule 3 or Schedul5 of the 2003 Act</a:t>
          </a:r>
        </a:p>
      </dgm:t>
    </dgm:pt>
    <dgm:pt modelId="{C26E8E2F-CB94-433D-90C5-5344CEE36E75}" type="parTrans" cxnId="{440B1BBD-A8B2-4BA0-817A-EA9BABB06633}">
      <dgm:prSet/>
      <dgm:spPr/>
      <dgm:t>
        <a:bodyPr/>
        <a:lstStyle/>
        <a:p>
          <a:endParaRPr lang="en-GB"/>
        </a:p>
      </dgm:t>
    </dgm:pt>
    <dgm:pt modelId="{5619015E-A6C3-498E-96A9-57076F921C12}" type="sibTrans" cxnId="{440B1BBD-A8B2-4BA0-817A-EA9BABB06633}">
      <dgm:prSet/>
      <dgm:spPr/>
      <dgm:t>
        <a:bodyPr/>
        <a:lstStyle/>
        <a:p>
          <a:endParaRPr lang="en-GB"/>
        </a:p>
      </dgm:t>
    </dgm:pt>
    <dgm:pt modelId="{3FEF88BC-1570-44CD-A72B-347AD17FE5F7}">
      <dgm:prSet phldrT="[Text]" custT="1"/>
      <dgm:spPr>
        <a:solidFill>
          <a:schemeClr val="accent2">
            <a:lumMod val="40000"/>
            <a:lumOff val="60000"/>
          </a:schemeClr>
        </a:solidFill>
        <a:ln>
          <a:solidFill>
            <a:schemeClr val="tx1"/>
          </a:solidFill>
        </a:ln>
      </dgm:spPr>
      <dgm:t>
        <a:bodyPr/>
        <a:lstStyle/>
        <a:p>
          <a:r>
            <a:rPr lang="en-GB" sz="2400" b="1" u="sng" dirty="0">
              <a:solidFill>
                <a:schemeClr val="tx1"/>
              </a:solidFill>
            </a:rPr>
            <a:t>Effect</a:t>
          </a:r>
        </a:p>
        <a:p>
          <a:r>
            <a:rPr lang="en-GB" sz="2400" dirty="0">
              <a:solidFill>
                <a:schemeClr val="tx1"/>
              </a:solidFill>
            </a:rPr>
            <a:t>To prohibit the offender from doing anything prescribed in the order. Additionally, it requires the offender to become subject to the notification requirements for the duration of the order (if they are not already subject).</a:t>
          </a:r>
        </a:p>
      </dgm:t>
    </dgm:pt>
    <dgm:pt modelId="{B788B52E-CC2A-4CAE-98CB-98DD7097C47D}" type="parTrans" cxnId="{6A223B6D-B97D-4E61-A1F1-5302CD6BB14B}">
      <dgm:prSet/>
      <dgm:spPr/>
      <dgm:t>
        <a:bodyPr/>
        <a:lstStyle/>
        <a:p>
          <a:endParaRPr lang="en-GB"/>
        </a:p>
      </dgm:t>
    </dgm:pt>
    <dgm:pt modelId="{BAB3993A-1787-4729-94F4-31F64CD45B44}" type="sibTrans" cxnId="{6A223B6D-B97D-4E61-A1F1-5302CD6BB14B}">
      <dgm:prSet/>
      <dgm:spPr/>
      <dgm:t>
        <a:bodyPr/>
        <a:lstStyle/>
        <a:p>
          <a:endParaRPr lang="en-GB"/>
        </a:p>
      </dgm:t>
    </dgm:pt>
    <dgm:pt modelId="{03726312-1D3A-4676-9B65-3BC724F9146A}" type="pres">
      <dgm:prSet presAssocID="{4B938EE2-5E27-4ABA-9108-DD60A3A67EFD}" presName="diagram" presStyleCnt="0">
        <dgm:presLayoutVars>
          <dgm:dir/>
          <dgm:resizeHandles val="exact"/>
        </dgm:presLayoutVars>
      </dgm:prSet>
      <dgm:spPr/>
    </dgm:pt>
    <dgm:pt modelId="{215DC044-7BA6-4A89-A9EE-8CF0C6D9FE3A}" type="pres">
      <dgm:prSet presAssocID="{76BA6D94-FB84-4135-BDF7-9F11E27BD5B3}" presName="node" presStyleLbl="node1" presStyleIdx="0" presStyleCnt="2" custScaleY="177798">
        <dgm:presLayoutVars>
          <dgm:bulletEnabled val="1"/>
        </dgm:presLayoutVars>
      </dgm:prSet>
      <dgm:spPr/>
    </dgm:pt>
    <dgm:pt modelId="{AE86A711-B6C3-4F30-839E-24A3E677962A}" type="pres">
      <dgm:prSet presAssocID="{5619015E-A6C3-498E-96A9-57076F921C12}" presName="sibTrans" presStyleCnt="0"/>
      <dgm:spPr/>
    </dgm:pt>
    <dgm:pt modelId="{86F94C63-E253-4F13-AFE9-91B5B5F0D270}" type="pres">
      <dgm:prSet presAssocID="{3FEF88BC-1570-44CD-A72B-347AD17FE5F7}" presName="node" presStyleLbl="node1" presStyleIdx="1" presStyleCnt="2" custScaleY="177798">
        <dgm:presLayoutVars>
          <dgm:bulletEnabled val="1"/>
        </dgm:presLayoutVars>
      </dgm:prSet>
      <dgm:spPr/>
    </dgm:pt>
  </dgm:ptLst>
  <dgm:cxnLst>
    <dgm:cxn modelId="{3096F130-0C9E-4265-8E0D-BFB6335415FE}" type="presOf" srcId="{3FEF88BC-1570-44CD-A72B-347AD17FE5F7}" destId="{86F94C63-E253-4F13-AFE9-91B5B5F0D270}" srcOrd="0" destOrd="0" presId="urn:microsoft.com/office/officeart/2005/8/layout/default"/>
    <dgm:cxn modelId="{6A223B6D-B97D-4E61-A1F1-5302CD6BB14B}" srcId="{4B938EE2-5E27-4ABA-9108-DD60A3A67EFD}" destId="{3FEF88BC-1570-44CD-A72B-347AD17FE5F7}" srcOrd="1" destOrd="0" parTransId="{B788B52E-CC2A-4CAE-98CB-98DD7097C47D}" sibTransId="{BAB3993A-1787-4729-94F4-31F64CD45B44}"/>
    <dgm:cxn modelId="{ED7158B1-47DE-4CF7-A7D3-5E7B106D407E}" type="presOf" srcId="{76BA6D94-FB84-4135-BDF7-9F11E27BD5B3}" destId="{215DC044-7BA6-4A89-A9EE-8CF0C6D9FE3A}" srcOrd="0" destOrd="0" presId="urn:microsoft.com/office/officeart/2005/8/layout/default"/>
    <dgm:cxn modelId="{440B1BBD-A8B2-4BA0-817A-EA9BABB06633}" srcId="{4B938EE2-5E27-4ABA-9108-DD60A3A67EFD}" destId="{76BA6D94-FB84-4135-BDF7-9F11E27BD5B3}" srcOrd="0" destOrd="0" parTransId="{C26E8E2F-CB94-433D-90C5-5344CEE36E75}" sibTransId="{5619015E-A6C3-498E-96A9-57076F921C12}"/>
    <dgm:cxn modelId="{225031E0-7026-4CA3-B78F-363B8139C63C}" type="presOf" srcId="{4B938EE2-5E27-4ABA-9108-DD60A3A67EFD}" destId="{03726312-1D3A-4676-9B65-3BC724F9146A}" srcOrd="0" destOrd="0" presId="urn:microsoft.com/office/officeart/2005/8/layout/default"/>
    <dgm:cxn modelId="{0E7C5001-C1F5-4907-ACD6-C1AC7C2B4B9C}" type="presParOf" srcId="{03726312-1D3A-4676-9B65-3BC724F9146A}" destId="{215DC044-7BA6-4A89-A9EE-8CF0C6D9FE3A}" srcOrd="0" destOrd="0" presId="urn:microsoft.com/office/officeart/2005/8/layout/default"/>
    <dgm:cxn modelId="{9EBD3A24-53C1-426E-A98C-97ED54EF4544}" type="presParOf" srcId="{03726312-1D3A-4676-9B65-3BC724F9146A}" destId="{AE86A711-B6C3-4F30-839E-24A3E677962A}" srcOrd="1" destOrd="0" presId="urn:microsoft.com/office/officeart/2005/8/layout/default"/>
    <dgm:cxn modelId="{96AA224D-3B9A-44BC-8DDC-A13247A6CA77}" type="presParOf" srcId="{03726312-1D3A-4676-9B65-3BC724F9146A}" destId="{86F94C63-E253-4F13-AFE9-91B5B5F0D270}"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44CDBF4-973B-4912-B45B-650B6C5C50D6}"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F648289F-0B20-409E-9D40-5A6E14760BDE}">
      <dgm:prSet phldrT="[Text]" custT="1"/>
      <dgm:spPr>
        <a:solidFill>
          <a:schemeClr val="accent2">
            <a:lumMod val="20000"/>
            <a:lumOff val="80000"/>
          </a:schemeClr>
        </a:solidFill>
        <a:ln>
          <a:solidFill>
            <a:schemeClr val="tx1"/>
          </a:solidFill>
        </a:ln>
      </dgm:spPr>
      <dgm:t>
        <a:bodyPr/>
        <a:lstStyle/>
        <a:p>
          <a:r>
            <a:rPr lang="en-GB" sz="2400" b="1" u="sng" dirty="0">
              <a:solidFill>
                <a:schemeClr val="tx1"/>
              </a:solidFill>
            </a:rPr>
            <a:t>Test</a:t>
          </a:r>
        </a:p>
        <a:p>
          <a:r>
            <a:rPr lang="en-GB" sz="2400" dirty="0">
              <a:solidFill>
                <a:schemeClr val="tx1"/>
              </a:solidFill>
            </a:rPr>
            <a:t>The order is necessary for protecting the public or any particular members of the public from sexual harm from the defendant, or protecting children or vulnerable adults generally, or any particular children or vulnerable adults, from sexual harm from the defendant outside of the UK</a:t>
          </a:r>
        </a:p>
      </dgm:t>
    </dgm:pt>
    <dgm:pt modelId="{416608A1-8032-4E94-AB3F-732C6C844614}" type="parTrans" cxnId="{5DB09542-DD07-41AB-A077-3E065D88B72E}">
      <dgm:prSet/>
      <dgm:spPr/>
      <dgm:t>
        <a:bodyPr/>
        <a:lstStyle/>
        <a:p>
          <a:endParaRPr lang="en-GB"/>
        </a:p>
      </dgm:t>
    </dgm:pt>
    <dgm:pt modelId="{6B28326A-099A-46B1-9274-4C41D393F2B2}" type="sibTrans" cxnId="{5DB09542-DD07-41AB-A077-3E065D88B72E}">
      <dgm:prSet/>
      <dgm:spPr/>
      <dgm:t>
        <a:bodyPr/>
        <a:lstStyle/>
        <a:p>
          <a:endParaRPr lang="en-GB"/>
        </a:p>
      </dgm:t>
    </dgm:pt>
    <dgm:pt modelId="{056B2D40-B877-4E1F-A82C-FDF3683148FE}">
      <dgm:prSet phldrT="[Text]" custT="1"/>
      <dgm:spPr>
        <a:solidFill>
          <a:schemeClr val="accent2">
            <a:lumMod val="40000"/>
            <a:lumOff val="60000"/>
          </a:schemeClr>
        </a:solidFill>
        <a:ln>
          <a:solidFill>
            <a:schemeClr val="tx1"/>
          </a:solidFill>
        </a:ln>
      </dgm:spPr>
      <dgm:t>
        <a:bodyPr/>
        <a:lstStyle/>
        <a:p>
          <a:r>
            <a:rPr lang="en-GB" sz="2400" b="1" u="sng" dirty="0">
              <a:solidFill>
                <a:schemeClr val="tx1"/>
              </a:solidFill>
            </a:rPr>
            <a:t>Duration</a:t>
          </a:r>
        </a:p>
        <a:p>
          <a:r>
            <a:rPr lang="en-GB" sz="2400" dirty="0">
              <a:solidFill>
                <a:schemeClr val="tx1"/>
              </a:solidFill>
            </a:rPr>
            <a:t>5 years to indefinite</a:t>
          </a:r>
        </a:p>
        <a:p>
          <a:r>
            <a:rPr lang="en-GB" sz="2400" dirty="0">
              <a:solidFill>
                <a:schemeClr val="tx1"/>
              </a:solidFill>
            </a:rPr>
            <a:t>Foreign travel restrictions can last for up to 5 years, after which they may be renewed</a:t>
          </a:r>
        </a:p>
        <a:p>
          <a:endParaRPr lang="en-GB" sz="2400" dirty="0"/>
        </a:p>
      </dgm:t>
    </dgm:pt>
    <dgm:pt modelId="{B3CC35B9-F583-467D-9F93-B35F8D913BF8}" type="parTrans" cxnId="{E2B44DBB-AAEA-4927-BF31-62071F5873F3}">
      <dgm:prSet/>
      <dgm:spPr/>
      <dgm:t>
        <a:bodyPr/>
        <a:lstStyle/>
        <a:p>
          <a:endParaRPr lang="en-GB"/>
        </a:p>
      </dgm:t>
    </dgm:pt>
    <dgm:pt modelId="{F82A3984-94B8-4CFF-BCF3-47FBFE4498CA}" type="sibTrans" cxnId="{E2B44DBB-AAEA-4927-BF31-62071F5873F3}">
      <dgm:prSet/>
      <dgm:spPr/>
      <dgm:t>
        <a:bodyPr/>
        <a:lstStyle/>
        <a:p>
          <a:endParaRPr lang="en-GB"/>
        </a:p>
      </dgm:t>
    </dgm:pt>
    <dgm:pt modelId="{0B8F9AEE-4271-4E5D-B101-95DD241EA73A}">
      <dgm:prSet phldrT="[Text]" custT="1"/>
      <dgm:spPr>
        <a:solidFill>
          <a:schemeClr val="accent2">
            <a:lumMod val="40000"/>
            <a:lumOff val="60000"/>
          </a:schemeClr>
        </a:solidFill>
        <a:ln>
          <a:solidFill>
            <a:schemeClr val="tx1"/>
          </a:solidFill>
        </a:ln>
      </dgm:spPr>
      <dgm:t>
        <a:bodyPr/>
        <a:lstStyle/>
        <a:p>
          <a:r>
            <a:rPr lang="en-GB" sz="2400" b="1" u="sng" dirty="0">
              <a:solidFill>
                <a:schemeClr val="tx1"/>
              </a:solidFill>
            </a:rPr>
            <a:t>Failure to comply</a:t>
          </a:r>
        </a:p>
        <a:p>
          <a:r>
            <a:rPr lang="en-GB" sz="2400" dirty="0">
              <a:solidFill>
                <a:schemeClr val="tx1"/>
              </a:solidFill>
            </a:rPr>
            <a:t>Breach of any prohibition of an order is a criminal offence, with a maximum penalty of 5 years imprisonment</a:t>
          </a:r>
        </a:p>
      </dgm:t>
    </dgm:pt>
    <dgm:pt modelId="{F585D3E8-19F9-40D8-915C-5BB6E6D50461}" type="parTrans" cxnId="{DA127AB6-7230-4C9B-B820-2C4F8BDFED7D}">
      <dgm:prSet/>
      <dgm:spPr/>
      <dgm:t>
        <a:bodyPr/>
        <a:lstStyle/>
        <a:p>
          <a:endParaRPr lang="en-GB"/>
        </a:p>
      </dgm:t>
    </dgm:pt>
    <dgm:pt modelId="{A1615D51-C28B-4317-A38A-7FE4883A7F57}" type="sibTrans" cxnId="{DA127AB6-7230-4C9B-B820-2C4F8BDFED7D}">
      <dgm:prSet/>
      <dgm:spPr/>
      <dgm:t>
        <a:bodyPr/>
        <a:lstStyle/>
        <a:p>
          <a:endParaRPr lang="en-GB"/>
        </a:p>
      </dgm:t>
    </dgm:pt>
    <dgm:pt modelId="{8A05E9C7-B64C-474B-90C4-FAB5F1C212E3}" type="pres">
      <dgm:prSet presAssocID="{F44CDBF4-973B-4912-B45B-650B6C5C50D6}" presName="diagram" presStyleCnt="0">
        <dgm:presLayoutVars>
          <dgm:dir/>
          <dgm:resizeHandles val="exact"/>
        </dgm:presLayoutVars>
      </dgm:prSet>
      <dgm:spPr/>
    </dgm:pt>
    <dgm:pt modelId="{F7E2257E-E068-4C36-9F78-BBBEB76D6E4B}" type="pres">
      <dgm:prSet presAssocID="{F648289F-0B20-409E-9D40-5A6E14760BDE}" presName="node" presStyleLbl="node1" presStyleIdx="0" presStyleCnt="3" custScaleX="250769" custScaleY="84848" custLinFactNeighborX="7331" custLinFactNeighborY="-42">
        <dgm:presLayoutVars>
          <dgm:bulletEnabled val="1"/>
        </dgm:presLayoutVars>
      </dgm:prSet>
      <dgm:spPr/>
    </dgm:pt>
    <dgm:pt modelId="{911C31F3-6C17-455A-B1E6-1A8B14C84DE0}" type="pres">
      <dgm:prSet presAssocID="{6B28326A-099A-46B1-9274-4C41D393F2B2}" presName="sibTrans" presStyleCnt="0"/>
      <dgm:spPr/>
    </dgm:pt>
    <dgm:pt modelId="{0BFF1511-2847-43E4-A5D0-A9244E8E9943}" type="pres">
      <dgm:prSet presAssocID="{056B2D40-B877-4E1F-A82C-FDF3683148FE}" presName="node" presStyleLbl="node1" presStyleIdx="1" presStyleCnt="3" custScaleX="126837" custScaleY="101395" custLinFactNeighborX="0" custLinFactNeighborY="-8333">
        <dgm:presLayoutVars>
          <dgm:bulletEnabled val="1"/>
        </dgm:presLayoutVars>
      </dgm:prSet>
      <dgm:spPr/>
    </dgm:pt>
    <dgm:pt modelId="{EAABAA10-EBB5-4E4C-8754-6F2A61EFAA6A}" type="pres">
      <dgm:prSet presAssocID="{F82A3984-94B8-4CFF-BCF3-47FBFE4498CA}" presName="sibTrans" presStyleCnt="0"/>
      <dgm:spPr/>
    </dgm:pt>
    <dgm:pt modelId="{A4105935-5103-4A8E-ACBE-2C8471168038}" type="pres">
      <dgm:prSet presAssocID="{0B8F9AEE-4271-4E5D-B101-95DD241EA73A}" presName="node" presStyleLbl="node1" presStyleIdx="2" presStyleCnt="3" custScaleX="123902" custScaleY="102724" custLinFactNeighborX="6692" custLinFactNeighborY="-6949">
        <dgm:presLayoutVars>
          <dgm:bulletEnabled val="1"/>
        </dgm:presLayoutVars>
      </dgm:prSet>
      <dgm:spPr/>
    </dgm:pt>
  </dgm:ptLst>
  <dgm:cxnLst>
    <dgm:cxn modelId="{BFE62803-692B-4D47-9D94-313296C90374}" type="presOf" srcId="{056B2D40-B877-4E1F-A82C-FDF3683148FE}" destId="{0BFF1511-2847-43E4-A5D0-A9244E8E9943}" srcOrd="0" destOrd="0" presId="urn:microsoft.com/office/officeart/2005/8/layout/default"/>
    <dgm:cxn modelId="{5DB09542-DD07-41AB-A077-3E065D88B72E}" srcId="{F44CDBF4-973B-4912-B45B-650B6C5C50D6}" destId="{F648289F-0B20-409E-9D40-5A6E14760BDE}" srcOrd="0" destOrd="0" parTransId="{416608A1-8032-4E94-AB3F-732C6C844614}" sibTransId="{6B28326A-099A-46B1-9274-4C41D393F2B2}"/>
    <dgm:cxn modelId="{79E428A2-687B-4CD9-996D-912CD9F48A6F}" type="presOf" srcId="{F44CDBF4-973B-4912-B45B-650B6C5C50D6}" destId="{8A05E9C7-B64C-474B-90C4-FAB5F1C212E3}" srcOrd="0" destOrd="0" presId="urn:microsoft.com/office/officeart/2005/8/layout/default"/>
    <dgm:cxn modelId="{9ACD75B4-A9E9-4BB4-8787-6F09514C68AC}" type="presOf" srcId="{F648289F-0B20-409E-9D40-5A6E14760BDE}" destId="{F7E2257E-E068-4C36-9F78-BBBEB76D6E4B}" srcOrd="0" destOrd="0" presId="urn:microsoft.com/office/officeart/2005/8/layout/default"/>
    <dgm:cxn modelId="{DA127AB6-7230-4C9B-B820-2C4F8BDFED7D}" srcId="{F44CDBF4-973B-4912-B45B-650B6C5C50D6}" destId="{0B8F9AEE-4271-4E5D-B101-95DD241EA73A}" srcOrd="2" destOrd="0" parTransId="{F585D3E8-19F9-40D8-915C-5BB6E6D50461}" sibTransId="{A1615D51-C28B-4317-A38A-7FE4883A7F57}"/>
    <dgm:cxn modelId="{E2B44DBB-AAEA-4927-BF31-62071F5873F3}" srcId="{F44CDBF4-973B-4912-B45B-650B6C5C50D6}" destId="{056B2D40-B877-4E1F-A82C-FDF3683148FE}" srcOrd="1" destOrd="0" parTransId="{B3CC35B9-F583-467D-9F93-B35F8D913BF8}" sibTransId="{F82A3984-94B8-4CFF-BCF3-47FBFE4498CA}"/>
    <dgm:cxn modelId="{EB446BBC-9CFC-4AC6-9EA0-F8A77CD59DC5}" type="presOf" srcId="{0B8F9AEE-4271-4E5D-B101-95DD241EA73A}" destId="{A4105935-5103-4A8E-ACBE-2C8471168038}" srcOrd="0" destOrd="0" presId="urn:microsoft.com/office/officeart/2005/8/layout/default"/>
    <dgm:cxn modelId="{909A0C73-AE94-4BCA-BCF6-7D28248B8960}" type="presParOf" srcId="{8A05E9C7-B64C-474B-90C4-FAB5F1C212E3}" destId="{F7E2257E-E068-4C36-9F78-BBBEB76D6E4B}" srcOrd="0" destOrd="0" presId="urn:microsoft.com/office/officeart/2005/8/layout/default"/>
    <dgm:cxn modelId="{0344940E-B97A-4232-A85F-ABE191889EF0}" type="presParOf" srcId="{8A05E9C7-B64C-474B-90C4-FAB5F1C212E3}" destId="{911C31F3-6C17-455A-B1E6-1A8B14C84DE0}" srcOrd="1" destOrd="0" presId="urn:microsoft.com/office/officeart/2005/8/layout/default"/>
    <dgm:cxn modelId="{990AB99E-4927-4854-8E04-86A1A85A193E}" type="presParOf" srcId="{8A05E9C7-B64C-474B-90C4-FAB5F1C212E3}" destId="{0BFF1511-2847-43E4-A5D0-A9244E8E9943}" srcOrd="2" destOrd="0" presId="urn:microsoft.com/office/officeart/2005/8/layout/default"/>
    <dgm:cxn modelId="{77F76662-189F-4DBC-AE6D-AB4EBFDA1194}" type="presParOf" srcId="{8A05E9C7-B64C-474B-90C4-FAB5F1C212E3}" destId="{EAABAA10-EBB5-4E4C-8754-6F2A61EFAA6A}" srcOrd="3" destOrd="0" presId="urn:microsoft.com/office/officeart/2005/8/layout/default"/>
    <dgm:cxn modelId="{DF1E9C11-C896-4170-B5D2-61B01AD6976B}" type="presParOf" srcId="{8A05E9C7-B64C-474B-90C4-FAB5F1C212E3}" destId="{A4105935-5103-4A8E-ACBE-2C8471168038}"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6001B48-E7E1-48CA-A524-FF59FD1E7DD2}"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09F4B518-CB42-498F-B27C-5214CA7DCAF5}">
      <dgm:prSet phldrT="[Text]" custT="1"/>
      <dgm:spPr>
        <a:solidFill>
          <a:schemeClr val="accent2">
            <a:lumMod val="20000"/>
            <a:lumOff val="80000"/>
          </a:schemeClr>
        </a:solidFill>
        <a:ln>
          <a:solidFill>
            <a:schemeClr val="tx1"/>
          </a:solidFill>
        </a:ln>
      </dgm:spPr>
      <dgm:t>
        <a:bodyPr/>
        <a:lstStyle/>
        <a:p>
          <a:r>
            <a:rPr lang="en-GB" sz="2400" b="1" u="sng" dirty="0">
              <a:solidFill>
                <a:schemeClr val="tx1"/>
              </a:solidFill>
            </a:rPr>
            <a:t>Purpose</a:t>
          </a:r>
        </a:p>
        <a:p>
          <a:r>
            <a:rPr lang="en-GB" sz="2400" dirty="0">
              <a:solidFill>
                <a:schemeClr val="tx1"/>
              </a:solidFill>
            </a:rPr>
            <a:t>To restrict the harmful behaviour of any individual who has not been cautioned or convicted of an offence in Schedule 3 or Schedule 5 of the Sexual Offences Act 2003, but who poses a risk of sexual harm</a:t>
          </a:r>
        </a:p>
      </dgm:t>
    </dgm:pt>
    <dgm:pt modelId="{C8E93ED8-6701-4B60-B96A-84780802BC55}" type="parTrans" cxnId="{6AA344C4-D459-44FE-98BC-896E489CAD46}">
      <dgm:prSet/>
      <dgm:spPr/>
      <dgm:t>
        <a:bodyPr/>
        <a:lstStyle/>
        <a:p>
          <a:endParaRPr lang="en-GB"/>
        </a:p>
      </dgm:t>
    </dgm:pt>
    <dgm:pt modelId="{3CBECCFF-9559-4EE1-AED2-23C52BE7AA98}" type="sibTrans" cxnId="{6AA344C4-D459-44FE-98BC-896E489CAD46}">
      <dgm:prSet/>
      <dgm:spPr/>
      <dgm:t>
        <a:bodyPr/>
        <a:lstStyle/>
        <a:p>
          <a:endParaRPr lang="en-GB"/>
        </a:p>
      </dgm:t>
    </dgm:pt>
    <dgm:pt modelId="{49C8BB36-9C37-4FB9-9A03-C3DAD75C6175}">
      <dgm:prSet phldrT="[Text]" custT="1"/>
      <dgm:spPr>
        <a:solidFill>
          <a:schemeClr val="accent2">
            <a:lumMod val="20000"/>
            <a:lumOff val="80000"/>
          </a:schemeClr>
        </a:solidFill>
        <a:ln>
          <a:solidFill>
            <a:schemeClr val="tx1"/>
          </a:solidFill>
        </a:ln>
      </dgm:spPr>
      <dgm:t>
        <a:bodyPr/>
        <a:lstStyle/>
        <a:p>
          <a:r>
            <a:rPr lang="en-GB" sz="2400" b="1" u="sng" dirty="0">
              <a:solidFill>
                <a:schemeClr val="tx1"/>
              </a:solidFill>
            </a:rPr>
            <a:t>Effect</a:t>
          </a:r>
        </a:p>
        <a:p>
          <a:r>
            <a:rPr lang="en-GB" sz="2400" dirty="0">
              <a:solidFill>
                <a:schemeClr val="tx1"/>
              </a:solidFill>
            </a:rPr>
            <a:t>To prohibit the defendant from doing anything described in the order. Additionally, it requires the defendant to become subject to a limited form of notification requirements for the duration of the order</a:t>
          </a:r>
        </a:p>
      </dgm:t>
    </dgm:pt>
    <dgm:pt modelId="{98372877-6973-46F7-B308-9C897FCD2C04}" type="parTrans" cxnId="{F247E684-88DB-4242-BAA5-FF257053D10C}">
      <dgm:prSet/>
      <dgm:spPr/>
      <dgm:t>
        <a:bodyPr/>
        <a:lstStyle/>
        <a:p>
          <a:endParaRPr lang="en-GB"/>
        </a:p>
      </dgm:t>
    </dgm:pt>
    <dgm:pt modelId="{2460C27F-0677-4AA5-9CED-DB5CE479F90C}" type="sibTrans" cxnId="{F247E684-88DB-4242-BAA5-FF257053D10C}">
      <dgm:prSet/>
      <dgm:spPr/>
      <dgm:t>
        <a:bodyPr/>
        <a:lstStyle/>
        <a:p>
          <a:endParaRPr lang="en-GB"/>
        </a:p>
      </dgm:t>
    </dgm:pt>
    <dgm:pt modelId="{1E8B0BAC-6D5C-4A8B-AA84-ABF450055CB5}" type="pres">
      <dgm:prSet presAssocID="{56001B48-E7E1-48CA-A524-FF59FD1E7DD2}" presName="diagram" presStyleCnt="0">
        <dgm:presLayoutVars>
          <dgm:dir/>
          <dgm:resizeHandles val="exact"/>
        </dgm:presLayoutVars>
      </dgm:prSet>
      <dgm:spPr/>
    </dgm:pt>
    <dgm:pt modelId="{A21AA43D-BBBC-4610-B8EE-C6DB44A32F89}" type="pres">
      <dgm:prSet presAssocID="{09F4B518-CB42-498F-B27C-5214CA7DCAF5}" presName="node" presStyleLbl="node1" presStyleIdx="0" presStyleCnt="2">
        <dgm:presLayoutVars>
          <dgm:bulletEnabled val="1"/>
        </dgm:presLayoutVars>
      </dgm:prSet>
      <dgm:spPr/>
    </dgm:pt>
    <dgm:pt modelId="{EA503BBF-2292-40F1-9605-476B5E453FE8}" type="pres">
      <dgm:prSet presAssocID="{3CBECCFF-9559-4EE1-AED2-23C52BE7AA98}" presName="sibTrans" presStyleCnt="0"/>
      <dgm:spPr/>
    </dgm:pt>
    <dgm:pt modelId="{EB1A5BD5-26FA-4882-92EA-7F441F52E763}" type="pres">
      <dgm:prSet presAssocID="{49C8BB36-9C37-4FB9-9A03-C3DAD75C6175}" presName="node" presStyleLbl="node1" presStyleIdx="1" presStyleCnt="2">
        <dgm:presLayoutVars>
          <dgm:bulletEnabled val="1"/>
        </dgm:presLayoutVars>
      </dgm:prSet>
      <dgm:spPr/>
    </dgm:pt>
  </dgm:ptLst>
  <dgm:cxnLst>
    <dgm:cxn modelId="{D4919C0B-0956-44B3-B5A8-D1139EBA4622}" type="presOf" srcId="{09F4B518-CB42-498F-B27C-5214CA7DCAF5}" destId="{A21AA43D-BBBC-4610-B8EE-C6DB44A32F89}" srcOrd="0" destOrd="0" presId="urn:microsoft.com/office/officeart/2005/8/layout/default"/>
    <dgm:cxn modelId="{39A85B60-B5FC-4F29-8B17-A82C64895FA2}" type="presOf" srcId="{49C8BB36-9C37-4FB9-9A03-C3DAD75C6175}" destId="{EB1A5BD5-26FA-4882-92EA-7F441F52E763}" srcOrd="0" destOrd="0" presId="urn:microsoft.com/office/officeart/2005/8/layout/default"/>
    <dgm:cxn modelId="{F247E684-88DB-4242-BAA5-FF257053D10C}" srcId="{56001B48-E7E1-48CA-A524-FF59FD1E7DD2}" destId="{49C8BB36-9C37-4FB9-9A03-C3DAD75C6175}" srcOrd="1" destOrd="0" parTransId="{98372877-6973-46F7-B308-9C897FCD2C04}" sibTransId="{2460C27F-0677-4AA5-9CED-DB5CE479F90C}"/>
    <dgm:cxn modelId="{6AA344C4-D459-44FE-98BC-896E489CAD46}" srcId="{56001B48-E7E1-48CA-A524-FF59FD1E7DD2}" destId="{09F4B518-CB42-498F-B27C-5214CA7DCAF5}" srcOrd="0" destOrd="0" parTransId="{C8E93ED8-6701-4B60-B96A-84780802BC55}" sibTransId="{3CBECCFF-9559-4EE1-AED2-23C52BE7AA98}"/>
    <dgm:cxn modelId="{69C386C4-1474-4CF9-8139-7D97F002B170}" type="presOf" srcId="{56001B48-E7E1-48CA-A524-FF59FD1E7DD2}" destId="{1E8B0BAC-6D5C-4A8B-AA84-ABF450055CB5}" srcOrd="0" destOrd="0" presId="urn:microsoft.com/office/officeart/2005/8/layout/default"/>
    <dgm:cxn modelId="{C6E8BFDE-F96D-49BE-A6DA-23162C86220F}" type="presParOf" srcId="{1E8B0BAC-6D5C-4A8B-AA84-ABF450055CB5}" destId="{A21AA43D-BBBC-4610-B8EE-C6DB44A32F89}" srcOrd="0" destOrd="0" presId="urn:microsoft.com/office/officeart/2005/8/layout/default"/>
    <dgm:cxn modelId="{1B66DABC-B34E-4618-A2CD-CC6D19A61B77}" type="presParOf" srcId="{1E8B0BAC-6D5C-4A8B-AA84-ABF450055CB5}" destId="{EA503BBF-2292-40F1-9605-476B5E453FE8}" srcOrd="1" destOrd="0" presId="urn:microsoft.com/office/officeart/2005/8/layout/default"/>
    <dgm:cxn modelId="{2BA15D74-5EA3-4A48-9712-05FCAC1467EE}" type="presParOf" srcId="{1E8B0BAC-6D5C-4A8B-AA84-ABF450055CB5}" destId="{EB1A5BD5-26FA-4882-92EA-7F441F52E763}"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D5863C1-0A7A-4C66-A59C-BF96FF36F8B4}" type="doc">
      <dgm:prSet loTypeId="urn:microsoft.com/office/officeart/2005/8/layout/process4" loCatId="list" qsTypeId="urn:microsoft.com/office/officeart/2005/8/quickstyle/simple1" qsCatId="simple" csTypeId="urn:microsoft.com/office/officeart/2005/8/colors/accent1_2" csCatId="accent1" phldr="1"/>
      <dgm:spPr/>
      <dgm:t>
        <a:bodyPr/>
        <a:lstStyle/>
        <a:p>
          <a:endParaRPr lang="en-GB"/>
        </a:p>
      </dgm:t>
    </dgm:pt>
    <dgm:pt modelId="{1B2907DE-1FCF-4EE8-880A-9CA7451CD77A}">
      <dgm:prSet phldrT="[Text]" custT="1"/>
      <dgm:spPr>
        <a:solidFill>
          <a:schemeClr val="accent2">
            <a:lumMod val="60000"/>
            <a:lumOff val="40000"/>
          </a:schemeClr>
        </a:solidFill>
        <a:ln>
          <a:solidFill>
            <a:schemeClr val="tx1"/>
          </a:solidFill>
        </a:ln>
      </dgm:spPr>
      <dgm:t>
        <a:bodyPr/>
        <a:lstStyle/>
        <a:p>
          <a:r>
            <a:rPr lang="en-GB" sz="2800" b="1" u="sng" dirty="0">
              <a:solidFill>
                <a:schemeClr val="tx1"/>
              </a:solidFill>
            </a:rPr>
            <a:t>Test</a:t>
          </a:r>
        </a:p>
        <a:p>
          <a:r>
            <a:rPr lang="en-GB" sz="2400" dirty="0"/>
            <a:t> </a:t>
          </a:r>
          <a:r>
            <a:rPr lang="en-GB" sz="2400" dirty="0">
              <a:solidFill>
                <a:schemeClr val="tx1"/>
              </a:solidFill>
            </a:rPr>
            <a:t>The defendant has done an act of a sexual nature as a result of which it is necessary to make such an order for the purpose of</a:t>
          </a:r>
        </a:p>
      </dgm:t>
    </dgm:pt>
    <dgm:pt modelId="{B40AEFF0-C097-459D-AA40-7324FD801C4A}" type="parTrans" cxnId="{8AFB9918-7C9D-4E90-8C7A-55CCBD784E53}">
      <dgm:prSet/>
      <dgm:spPr/>
      <dgm:t>
        <a:bodyPr/>
        <a:lstStyle/>
        <a:p>
          <a:endParaRPr lang="en-GB"/>
        </a:p>
      </dgm:t>
    </dgm:pt>
    <dgm:pt modelId="{7717273A-BF28-4D75-A765-590FE603BDFC}" type="sibTrans" cxnId="{8AFB9918-7C9D-4E90-8C7A-55CCBD784E53}">
      <dgm:prSet/>
      <dgm:spPr/>
      <dgm:t>
        <a:bodyPr/>
        <a:lstStyle/>
        <a:p>
          <a:endParaRPr lang="en-GB"/>
        </a:p>
      </dgm:t>
    </dgm:pt>
    <dgm:pt modelId="{63065DD1-26DF-441E-AC72-AA85FBDE78C9}">
      <dgm:prSet phldrT="[Text]" custT="1"/>
      <dgm:spPr>
        <a:solidFill>
          <a:schemeClr val="accent2">
            <a:lumMod val="20000"/>
            <a:lumOff val="80000"/>
            <a:alpha val="90000"/>
          </a:schemeClr>
        </a:solidFill>
        <a:ln>
          <a:solidFill>
            <a:schemeClr val="tx1">
              <a:alpha val="90000"/>
            </a:schemeClr>
          </a:solidFill>
        </a:ln>
      </dgm:spPr>
      <dgm:t>
        <a:bodyPr/>
        <a:lstStyle/>
        <a:p>
          <a:r>
            <a:rPr lang="en-GB" sz="2400" dirty="0"/>
            <a:t>(a) protecting the public or any particular members of the public from harm from the defendant, or </a:t>
          </a:r>
        </a:p>
      </dgm:t>
    </dgm:pt>
    <dgm:pt modelId="{0D6E88A8-9BFD-4B45-A7D4-D4018DF924A6}" type="parTrans" cxnId="{4EDBCF88-BE4E-42CA-9D81-C2E72BD84EFE}">
      <dgm:prSet/>
      <dgm:spPr/>
      <dgm:t>
        <a:bodyPr/>
        <a:lstStyle/>
        <a:p>
          <a:endParaRPr lang="en-GB"/>
        </a:p>
      </dgm:t>
    </dgm:pt>
    <dgm:pt modelId="{5924ECD4-BADD-463A-AFD7-F4669DC7FDB0}" type="sibTrans" cxnId="{4EDBCF88-BE4E-42CA-9D81-C2E72BD84EFE}">
      <dgm:prSet/>
      <dgm:spPr/>
      <dgm:t>
        <a:bodyPr/>
        <a:lstStyle/>
        <a:p>
          <a:endParaRPr lang="en-GB"/>
        </a:p>
      </dgm:t>
    </dgm:pt>
    <dgm:pt modelId="{792E0EE4-615F-4008-85E3-CDD6A322A484}">
      <dgm:prSet phldrT="[Text]" custT="1"/>
      <dgm:spPr>
        <a:solidFill>
          <a:schemeClr val="accent2">
            <a:lumMod val="20000"/>
            <a:lumOff val="80000"/>
            <a:alpha val="90000"/>
          </a:schemeClr>
        </a:solidFill>
        <a:ln>
          <a:solidFill>
            <a:schemeClr val="tx1">
              <a:alpha val="90000"/>
            </a:schemeClr>
          </a:solidFill>
        </a:ln>
      </dgm:spPr>
      <dgm:t>
        <a:bodyPr/>
        <a:lstStyle/>
        <a:p>
          <a:r>
            <a:rPr lang="en-GB" sz="2400" dirty="0"/>
            <a:t>(b) protecting children or vulnerable adults generally, or any particular children or vulnerable adults, from harm from the defendant outside the UK </a:t>
          </a:r>
        </a:p>
      </dgm:t>
    </dgm:pt>
    <dgm:pt modelId="{5457D5BD-D088-4F13-8D0A-CE848850AC44}" type="parTrans" cxnId="{0A4918E1-8331-4561-A73F-8C544B3CFBF4}">
      <dgm:prSet/>
      <dgm:spPr/>
      <dgm:t>
        <a:bodyPr/>
        <a:lstStyle/>
        <a:p>
          <a:endParaRPr lang="en-GB"/>
        </a:p>
      </dgm:t>
    </dgm:pt>
    <dgm:pt modelId="{E68196DE-3790-425B-9EBB-C5E31324E18E}" type="sibTrans" cxnId="{0A4918E1-8331-4561-A73F-8C544B3CFBF4}">
      <dgm:prSet/>
      <dgm:spPr/>
      <dgm:t>
        <a:bodyPr/>
        <a:lstStyle/>
        <a:p>
          <a:endParaRPr lang="en-GB"/>
        </a:p>
      </dgm:t>
    </dgm:pt>
    <dgm:pt modelId="{EB74D074-9585-447A-ADA6-9308909AE6F2}" type="pres">
      <dgm:prSet presAssocID="{6D5863C1-0A7A-4C66-A59C-BF96FF36F8B4}" presName="Name0" presStyleCnt="0">
        <dgm:presLayoutVars>
          <dgm:dir/>
          <dgm:animLvl val="lvl"/>
          <dgm:resizeHandles val="exact"/>
        </dgm:presLayoutVars>
      </dgm:prSet>
      <dgm:spPr/>
    </dgm:pt>
    <dgm:pt modelId="{ABB23162-1B5E-42D3-A242-44B9BC8573D8}" type="pres">
      <dgm:prSet presAssocID="{1B2907DE-1FCF-4EE8-880A-9CA7451CD77A}" presName="boxAndChildren" presStyleCnt="0"/>
      <dgm:spPr/>
    </dgm:pt>
    <dgm:pt modelId="{7ABDF70E-4622-4953-B42E-202EEC5E623E}" type="pres">
      <dgm:prSet presAssocID="{1B2907DE-1FCF-4EE8-880A-9CA7451CD77A}" presName="parentTextBox" presStyleLbl="node1" presStyleIdx="0" presStyleCnt="1"/>
      <dgm:spPr/>
    </dgm:pt>
    <dgm:pt modelId="{A9D2D8D0-5409-47E6-B0E1-BDCEE8805C0C}" type="pres">
      <dgm:prSet presAssocID="{1B2907DE-1FCF-4EE8-880A-9CA7451CD77A}" presName="entireBox" presStyleLbl="node1" presStyleIdx="0" presStyleCnt="1"/>
      <dgm:spPr/>
    </dgm:pt>
    <dgm:pt modelId="{600DCBB9-3A13-4B39-962A-424DA6A4D3F9}" type="pres">
      <dgm:prSet presAssocID="{1B2907DE-1FCF-4EE8-880A-9CA7451CD77A}" presName="descendantBox" presStyleCnt="0"/>
      <dgm:spPr/>
    </dgm:pt>
    <dgm:pt modelId="{FDA5CA35-E792-46A5-BE27-09FDADF05723}" type="pres">
      <dgm:prSet presAssocID="{63065DD1-26DF-441E-AC72-AA85FBDE78C9}" presName="childTextBox" presStyleLbl="fgAccFollowNode1" presStyleIdx="0" presStyleCnt="2">
        <dgm:presLayoutVars>
          <dgm:bulletEnabled val="1"/>
        </dgm:presLayoutVars>
      </dgm:prSet>
      <dgm:spPr/>
    </dgm:pt>
    <dgm:pt modelId="{4B6FB451-6B39-435E-AD68-E6436E4A5980}" type="pres">
      <dgm:prSet presAssocID="{792E0EE4-615F-4008-85E3-CDD6A322A484}" presName="childTextBox" presStyleLbl="fgAccFollowNode1" presStyleIdx="1" presStyleCnt="2">
        <dgm:presLayoutVars>
          <dgm:bulletEnabled val="1"/>
        </dgm:presLayoutVars>
      </dgm:prSet>
      <dgm:spPr/>
    </dgm:pt>
  </dgm:ptLst>
  <dgm:cxnLst>
    <dgm:cxn modelId="{8AFB9918-7C9D-4E90-8C7A-55CCBD784E53}" srcId="{6D5863C1-0A7A-4C66-A59C-BF96FF36F8B4}" destId="{1B2907DE-1FCF-4EE8-880A-9CA7451CD77A}" srcOrd="0" destOrd="0" parTransId="{B40AEFF0-C097-459D-AA40-7324FD801C4A}" sibTransId="{7717273A-BF28-4D75-A765-590FE603BDFC}"/>
    <dgm:cxn modelId="{617B841C-FD5C-49FB-B16C-2F3254CD8B01}" type="presOf" srcId="{1B2907DE-1FCF-4EE8-880A-9CA7451CD77A}" destId="{A9D2D8D0-5409-47E6-B0E1-BDCEE8805C0C}" srcOrd="1" destOrd="0" presId="urn:microsoft.com/office/officeart/2005/8/layout/process4"/>
    <dgm:cxn modelId="{D009AA31-E0CD-440E-84AE-6E0C5EDAEDB8}" type="presOf" srcId="{6D5863C1-0A7A-4C66-A59C-BF96FF36F8B4}" destId="{EB74D074-9585-447A-ADA6-9308909AE6F2}" srcOrd="0" destOrd="0" presId="urn:microsoft.com/office/officeart/2005/8/layout/process4"/>
    <dgm:cxn modelId="{907DDD47-2595-45B1-B284-955F0CC2E2F9}" type="presOf" srcId="{1B2907DE-1FCF-4EE8-880A-9CA7451CD77A}" destId="{7ABDF70E-4622-4953-B42E-202EEC5E623E}" srcOrd="0" destOrd="0" presId="urn:microsoft.com/office/officeart/2005/8/layout/process4"/>
    <dgm:cxn modelId="{7E688E52-4189-4FF1-8849-072E57BAE28E}" type="presOf" srcId="{63065DD1-26DF-441E-AC72-AA85FBDE78C9}" destId="{FDA5CA35-E792-46A5-BE27-09FDADF05723}" srcOrd="0" destOrd="0" presId="urn:microsoft.com/office/officeart/2005/8/layout/process4"/>
    <dgm:cxn modelId="{4EDBCF88-BE4E-42CA-9D81-C2E72BD84EFE}" srcId="{1B2907DE-1FCF-4EE8-880A-9CA7451CD77A}" destId="{63065DD1-26DF-441E-AC72-AA85FBDE78C9}" srcOrd="0" destOrd="0" parTransId="{0D6E88A8-9BFD-4B45-A7D4-D4018DF924A6}" sibTransId="{5924ECD4-BADD-463A-AFD7-F4669DC7FDB0}"/>
    <dgm:cxn modelId="{B0D14EBA-E428-4B61-8622-D82B21750356}" type="presOf" srcId="{792E0EE4-615F-4008-85E3-CDD6A322A484}" destId="{4B6FB451-6B39-435E-AD68-E6436E4A5980}" srcOrd="0" destOrd="0" presId="urn:microsoft.com/office/officeart/2005/8/layout/process4"/>
    <dgm:cxn modelId="{0A4918E1-8331-4561-A73F-8C544B3CFBF4}" srcId="{1B2907DE-1FCF-4EE8-880A-9CA7451CD77A}" destId="{792E0EE4-615F-4008-85E3-CDD6A322A484}" srcOrd="1" destOrd="0" parTransId="{5457D5BD-D088-4F13-8D0A-CE848850AC44}" sibTransId="{E68196DE-3790-425B-9EBB-C5E31324E18E}"/>
    <dgm:cxn modelId="{F46E027B-9D15-4410-B432-B667DF7B8A8D}" type="presParOf" srcId="{EB74D074-9585-447A-ADA6-9308909AE6F2}" destId="{ABB23162-1B5E-42D3-A242-44B9BC8573D8}" srcOrd="0" destOrd="0" presId="urn:microsoft.com/office/officeart/2005/8/layout/process4"/>
    <dgm:cxn modelId="{DF5600B1-359C-40F8-9A93-2CB7B9528DF1}" type="presParOf" srcId="{ABB23162-1B5E-42D3-A242-44B9BC8573D8}" destId="{7ABDF70E-4622-4953-B42E-202EEC5E623E}" srcOrd="0" destOrd="0" presId="urn:microsoft.com/office/officeart/2005/8/layout/process4"/>
    <dgm:cxn modelId="{17D6A4CC-DD11-4A92-B461-FACD7245916C}" type="presParOf" srcId="{ABB23162-1B5E-42D3-A242-44B9BC8573D8}" destId="{A9D2D8D0-5409-47E6-B0E1-BDCEE8805C0C}" srcOrd="1" destOrd="0" presId="urn:microsoft.com/office/officeart/2005/8/layout/process4"/>
    <dgm:cxn modelId="{2D6F117D-30E1-4241-8385-68CE22E15587}" type="presParOf" srcId="{ABB23162-1B5E-42D3-A242-44B9BC8573D8}" destId="{600DCBB9-3A13-4B39-962A-424DA6A4D3F9}" srcOrd="2" destOrd="0" presId="urn:microsoft.com/office/officeart/2005/8/layout/process4"/>
    <dgm:cxn modelId="{CBCD5947-3283-472F-A583-0AE390685B8E}" type="presParOf" srcId="{600DCBB9-3A13-4B39-962A-424DA6A4D3F9}" destId="{FDA5CA35-E792-46A5-BE27-09FDADF05723}" srcOrd="0" destOrd="0" presId="urn:microsoft.com/office/officeart/2005/8/layout/process4"/>
    <dgm:cxn modelId="{DB8945D4-92B4-490E-BC79-4F851E503F18}" type="presParOf" srcId="{600DCBB9-3A13-4B39-962A-424DA6A4D3F9}" destId="{4B6FB451-6B39-435E-AD68-E6436E4A5980}" srcOrd="1"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220126C-469B-41FE-98F7-3E406658580D}"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6B84462A-D01A-43F8-A6AF-CF9FEBCD0ED8}">
      <dgm:prSet phldrT="[Text]" custT="1"/>
      <dgm:spPr>
        <a:solidFill>
          <a:schemeClr val="accent2">
            <a:lumMod val="40000"/>
            <a:lumOff val="60000"/>
          </a:schemeClr>
        </a:solidFill>
        <a:ln>
          <a:solidFill>
            <a:schemeClr val="tx1"/>
          </a:solidFill>
        </a:ln>
      </dgm:spPr>
      <dgm:t>
        <a:bodyPr/>
        <a:lstStyle/>
        <a:p>
          <a:r>
            <a:rPr lang="en-GB" sz="2400" b="1" u="sng" dirty="0">
              <a:solidFill>
                <a:schemeClr val="tx1"/>
              </a:solidFill>
            </a:rPr>
            <a:t>Duration</a:t>
          </a:r>
        </a:p>
        <a:p>
          <a:r>
            <a:rPr lang="en-GB" sz="2400" dirty="0">
              <a:solidFill>
                <a:schemeClr val="tx1"/>
              </a:solidFill>
            </a:rPr>
            <a:t>2 years to indefinite.</a:t>
          </a:r>
        </a:p>
        <a:p>
          <a:r>
            <a:rPr lang="en-GB" sz="2400" dirty="0">
              <a:solidFill>
                <a:schemeClr val="tx1"/>
              </a:solidFill>
            </a:rPr>
            <a:t>Foreign travel restrictions can last for up to 5 years, after which they may be renewed</a:t>
          </a:r>
        </a:p>
      </dgm:t>
    </dgm:pt>
    <dgm:pt modelId="{9EF4ABC3-6756-4342-BDC2-6FE92D367FDC}" type="parTrans" cxnId="{89A3C66E-8C42-4B98-A024-ABF44B6DC3C1}">
      <dgm:prSet/>
      <dgm:spPr/>
      <dgm:t>
        <a:bodyPr/>
        <a:lstStyle/>
        <a:p>
          <a:endParaRPr lang="en-GB"/>
        </a:p>
      </dgm:t>
    </dgm:pt>
    <dgm:pt modelId="{F16B0749-A830-440E-9A07-3C3F128531B0}" type="sibTrans" cxnId="{89A3C66E-8C42-4B98-A024-ABF44B6DC3C1}">
      <dgm:prSet/>
      <dgm:spPr/>
      <dgm:t>
        <a:bodyPr/>
        <a:lstStyle/>
        <a:p>
          <a:endParaRPr lang="en-GB"/>
        </a:p>
      </dgm:t>
    </dgm:pt>
    <dgm:pt modelId="{A15A19A4-D9AD-445B-ACA5-C2E3980F132E}">
      <dgm:prSet phldrT="[Text]" custT="1"/>
      <dgm:spPr>
        <a:solidFill>
          <a:schemeClr val="accent2">
            <a:lumMod val="20000"/>
            <a:lumOff val="80000"/>
          </a:schemeClr>
        </a:solidFill>
        <a:ln>
          <a:solidFill>
            <a:schemeClr val="tx1"/>
          </a:solidFill>
        </a:ln>
      </dgm:spPr>
      <dgm:t>
        <a:bodyPr/>
        <a:lstStyle/>
        <a:p>
          <a:r>
            <a:rPr lang="en-GB" sz="2400" b="1" u="sng" dirty="0">
              <a:solidFill>
                <a:schemeClr val="tx1"/>
              </a:solidFill>
            </a:rPr>
            <a:t>Failure to comply</a:t>
          </a:r>
        </a:p>
        <a:p>
          <a:r>
            <a:rPr lang="en-GB" sz="2400" dirty="0">
              <a:solidFill>
                <a:schemeClr val="tx1"/>
              </a:solidFill>
            </a:rPr>
            <a:t>Breach of any prohibition of a full or interim order is a criminal offence with a maximum penalty of 5 years imprisonment.</a:t>
          </a:r>
        </a:p>
        <a:p>
          <a:r>
            <a:rPr lang="en-GB" sz="2400" dirty="0">
              <a:solidFill>
                <a:schemeClr val="tx1"/>
              </a:solidFill>
            </a:rPr>
            <a:t>Offenders who breach an order also become subject to a limited form of notification requirements</a:t>
          </a:r>
        </a:p>
      </dgm:t>
    </dgm:pt>
    <dgm:pt modelId="{3FEFAD62-A296-41AF-A144-BB5A4CB1FFFB}" type="parTrans" cxnId="{5A2D9C48-CA80-4409-8BFB-66807E9C2FAC}">
      <dgm:prSet/>
      <dgm:spPr/>
      <dgm:t>
        <a:bodyPr/>
        <a:lstStyle/>
        <a:p>
          <a:endParaRPr lang="en-GB"/>
        </a:p>
      </dgm:t>
    </dgm:pt>
    <dgm:pt modelId="{DF93879C-3D09-49A0-AA6C-30E215C12FFB}" type="sibTrans" cxnId="{5A2D9C48-CA80-4409-8BFB-66807E9C2FAC}">
      <dgm:prSet/>
      <dgm:spPr/>
      <dgm:t>
        <a:bodyPr/>
        <a:lstStyle/>
        <a:p>
          <a:endParaRPr lang="en-GB"/>
        </a:p>
      </dgm:t>
    </dgm:pt>
    <dgm:pt modelId="{C26D62B3-C47D-45CB-A67B-64FA7AC2C9CD}" type="pres">
      <dgm:prSet presAssocID="{5220126C-469B-41FE-98F7-3E406658580D}" presName="diagram" presStyleCnt="0">
        <dgm:presLayoutVars>
          <dgm:dir/>
          <dgm:resizeHandles val="exact"/>
        </dgm:presLayoutVars>
      </dgm:prSet>
      <dgm:spPr/>
    </dgm:pt>
    <dgm:pt modelId="{50E613C1-860F-4800-B4A3-9A7211C5B4C4}" type="pres">
      <dgm:prSet presAssocID="{6B84462A-D01A-43F8-A6AF-CF9FEBCD0ED8}" presName="node" presStyleLbl="node1" presStyleIdx="0" presStyleCnt="2" custScaleX="172073" custScaleY="69307">
        <dgm:presLayoutVars>
          <dgm:bulletEnabled val="1"/>
        </dgm:presLayoutVars>
      </dgm:prSet>
      <dgm:spPr/>
    </dgm:pt>
    <dgm:pt modelId="{5812009D-A15C-468D-A025-F053BCF404AB}" type="pres">
      <dgm:prSet presAssocID="{F16B0749-A830-440E-9A07-3C3F128531B0}" presName="sibTrans" presStyleCnt="0"/>
      <dgm:spPr/>
    </dgm:pt>
    <dgm:pt modelId="{471D310B-AA22-430C-AFEE-7630DBD33CEC}" type="pres">
      <dgm:prSet presAssocID="{A15A19A4-D9AD-445B-ACA5-C2E3980F132E}" presName="node" presStyleLbl="node1" presStyleIdx="1" presStyleCnt="2" custScaleX="199238" custScaleY="95315">
        <dgm:presLayoutVars>
          <dgm:bulletEnabled val="1"/>
        </dgm:presLayoutVars>
      </dgm:prSet>
      <dgm:spPr/>
    </dgm:pt>
  </dgm:ptLst>
  <dgm:cxnLst>
    <dgm:cxn modelId="{5A2D9C48-CA80-4409-8BFB-66807E9C2FAC}" srcId="{5220126C-469B-41FE-98F7-3E406658580D}" destId="{A15A19A4-D9AD-445B-ACA5-C2E3980F132E}" srcOrd="1" destOrd="0" parTransId="{3FEFAD62-A296-41AF-A144-BB5A4CB1FFFB}" sibTransId="{DF93879C-3D09-49A0-AA6C-30E215C12FFB}"/>
    <dgm:cxn modelId="{89A3C66E-8C42-4B98-A024-ABF44B6DC3C1}" srcId="{5220126C-469B-41FE-98F7-3E406658580D}" destId="{6B84462A-D01A-43F8-A6AF-CF9FEBCD0ED8}" srcOrd="0" destOrd="0" parTransId="{9EF4ABC3-6756-4342-BDC2-6FE92D367FDC}" sibTransId="{F16B0749-A830-440E-9A07-3C3F128531B0}"/>
    <dgm:cxn modelId="{57951C6F-3859-4ABE-8DE0-C52005817B6F}" type="presOf" srcId="{A15A19A4-D9AD-445B-ACA5-C2E3980F132E}" destId="{471D310B-AA22-430C-AFEE-7630DBD33CEC}" srcOrd="0" destOrd="0" presId="urn:microsoft.com/office/officeart/2005/8/layout/default"/>
    <dgm:cxn modelId="{6FC891D6-2D83-459C-886A-06D92366A747}" type="presOf" srcId="{5220126C-469B-41FE-98F7-3E406658580D}" destId="{C26D62B3-C47D-45CB-A67B-64FA7AC2C9CD}" srcOrd="0" destOrd="0" presId="urn:microsoft.com/office/officeart/2005/8/layout/default"/>
    <dgm:cxn modelId="{7E1724FB-7305-401E-951E-499D653107F1}" type="presOf" srcId="{6B84462A-D01A-43F8-A6AF-CF9FEBCD0ED8}" destId="{50E613C1-860F-4800-B4A3-9A7211C5B4C4}" srcOrd="0" destOrd="0" presId="urn:microsoft.com/office/officeart/2005/8/layout/default"/>
    <dgm:cxn modelId="{84015D54-08BA-49FE-B4B9-F39DEEE88CA5}" type="presParOf" srcId="{C26D62B3-C47D-45CB-A67B-64FA7AC2C9CD}" destId="{50E613C1-860F-4800-B4A3-9A7211C5B4C4}" srcOrd="0" destOrd="0" presId="urn:microsoft.com/office/officeart/2005/8/layout/default"/>
    <dgm:cxn modelId="{6BE23511-19AB-498E-85D6-ACC96577D841}" type="presParOf" srcId="{C26D62B3-C47D-45CB-A67B-64FA7AC2C9CD}" destId="{5812009D-A15C-468D-A025-F053BCF404AB}" srcOrd="1" destOrd="0" presId="urn:microsoft.com/office/officeart/2005/8/layout/default"/>
    <dgm:cxn modelId="{BE691B64-980D-4E7A-9A6E-E4E65D78F194}" type="presParOf" srcId="{C26D62B3-C47D-45CB-A67B-64FA7AC2C9CD}" destId="{471D310B-AA22-430C-AFEE-7630DBD33CEC}"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9B703A-6135-4CCA-95BB-337C6E7D2D96}">
      <dsp:nvSpPr>
        <dsp:cNvPr id="0" name=""/>
        <dsp:cNvSpPr/>
      </dsp:nvSpPr>
      <dsp:spPr>
        <a:xfrm>
          <a:off x="11891" y="205613"/>
          <a:ext cx="5649914" cy="2495053"/>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 NO places a requirement on offenders who have been convicted or cautioned of SOs abroad, to comply with the notification requirements under Part 2 of SOA 2003 as if they have been convicted or cautioned in the UK</a:t>
          </a:r>
        </a:p>
      </dsp:txBody>
      <dsp:txXfrm>
        <a:off x="11891" y="205613"/>
        <a:ext cx="5649914" cy="2495053"/>
      </dsp:txXfrm>
    </dsp:sp>
    <dsp:sp modelId="{0569AB8E-258E-4C0D-B4F8-1FC3D60AC06C}">
      <dsp:nvSpPr>
        <dsp:cNvPr id="0" name=""/>
        <dsp:cNvSpPr/>
      </dsp:nvSpPr>
      <dsp:spPr>
        <a:xfrm>
          <a:off x="5962467" y="221109"/>
          <a:ext cx="5492217" cy="2464060"/>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 NO issued against a person will require them to become subject to the notification requirements set out in S82 of the SOA 2003 and become a ‘registerable sexual offender’.</a:t>
          </a:r>
        </a:p>
      </dsp:txBody>
      <dsp:txXfrm>
        <a:off x="5962467" y="221109"/>
        <a:ext cx="5492217" cy="2464060"/>
      </dsp:txXfrm>
    </dsp:sp>
    <dsp:sp modelId="{9CAE9C56-A0E8-4AB7-BA72-3D97059AD8BA}">
      <dsp:nvSpPr>
        <dsp:cNvPr id="0" name=""/>
        <dsp:cNvSpPr/>
      </dsp:nvSpPr>
      <dsp:spPr>
        <a:xfrm>
          <a:off x="135" y="3001328"/>
          <a:ext cx="11466304" cy="1803970"/>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NOs are required for British born offenders who are being deported after serving a sentence abroad for a ‘registerable sex offence’ OR for Foreign National Offenders (FNOs) who are arrested for other offences in your police area &amp; an ACRO police check reveals that  they have been convicted of a relevant offence abroad. The offence abroad must be equivalent to an offence under Schedule 2, SOA 2003</a:t>
          </a:r>
        </a:p>
      </dsp:txBody>
      <dsp:txXfrm>
        <a:off x="135" y="3001328"/>
        <a:ext cx="11466304" cy="18039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EBBA43-1378-488F-899B-444EBB41811C}">
      <dsp:nvSpPr>
        <dsp:cNvPr id="0" name=""/>
        <dsp:cNvSpPr/>
      </dsp:nvSpPr>
      <dsp:spPr>
        <a:xfrm>
          <a:off x="7780" y="493776"/>
          <a:ext cx="5871191" cy="2722779"/>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offender has been convicted of a relevant offence, or been found not guilty by reason of insanity, or has been cautioned in respect of a relevant offence, namely a Schedule 3 equivalent offence, outside the UK</a:t>
          </a:r>
        </a:p>
      </dsp:txBody>
      <dsp:txXfrm>
        <a:off x="7780" y="493776"/>
        <a:ext cx="5871191" cy="2722779"/>
      </dsp:txXfrm>
    </dsp:sp>
    <dsp:sp modelId="{36123CC8-B335-444D-A58E-112D88C05908}">
      <dsp:nvSpPr>
        <dsp:cNvPr id="0" name=""/>
        <dsp:cNvSpPr/>
      </dsp:nvSpPr>
      <dsp:spPr>
        <a:xfrm>
          <a:off x="6309086" y="475492"/>
          <a:ext cx="5619101" cy="2759347"/>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That the conviction, finding or caution occurred on or after 1.9.97 or the conviction or finding occurred before 1.9.97 but the DP was sentenced on or after 1.9.97 or had yet to be dealt with in respect of it, or the conviction or finding occurred before 1.9.97 but on that date the DP was under sentence in respect of that offence </a:t>
          </a:r>
        </a:p>
      </dsp:txBody>
      <dsp:txXfrm>
        <a:off x="6309086" y="475492"/>
        <a:ext cx="5619101" cy="2759347"/>
      </dsp:txXfrm>
    </dsp:sp>
    <dsp:sp modelId="{524CB8D4-92DA-4A38-8095-BA73546DB50A}">
      <dsp:nvSpPr>
        <dsp:cNvPr id="0" name=""/>
        <dsp:cNvSpPr/>
      </dsp:nvSpPr>
      <dsp:spPr>
        <a:xfrm>
          <a:off x="2486723" y="3664954"/>
          <a:ext cx="6962521" cy="1181361"/>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S82 notification period in respect of the relevant offence has not yet expired.</a:t>
          </a:r>
        </a:p>
      </dsp:txBody>
      <dsp:txXfrm>
        <a:off x="2486723" y="3664954"/>
        <a:ext cx="6962521" cy="118136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5DC044-7BA6-4A89-A9EE-8CF0C6D9FE3A}">
      <dsp:nvSpPr>
        <dsp:cNvPr id="0" name=""/>
        <dsp:cNvSpPr/>
      </dsp:nvSpPr>
      <dsp:spPr>
        <a:xfrm>
          <a:off x="1603269" y="1306"/>
          <a:ext cx="3639339" cy="3882403"/>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u="sng" kern="1200" dirty="0">
              <a:solidFill>
                <a:schemeClr val="tx1"/>
              </a:solidFill>
            </a:rPr>
            <a:t>Purpose</a:t>
          </a:r>
        </a:p>
        <a:p>
          <a:pPr marL="0" lvl="0" indent="0" algn="ctr" defTabSz="1066800">
            <a:lnSpc>
              <a:spcPct val="90000"/>
            </a:lnSpc>
            <a:spcBef>
              <a:spcPct val="0"/>
            </a:spcBef>
            <a:spcAft>
              <a:spcPct val="35000"/>
            </a:spcAft>
            <a:buNone/>
          </a:pPr>
          <a:r>
            <a:rPr lang="en-GB" sz="2400" kern="1200" dirty="0">
              <a:solidFill>
                <a:schemeClr val="tx1"/>
              </a:solidFill>
            </a:rPr>
            <a:t>To restrict the harmful behaviour of offenders who have been convicted of a sexual or violent or other dangerous offence listed in Schedule 3 or Schedul5 of the 2003 Act</a:t>
          </a:r>
        </a:p>
      </dsp:txBody>
      <dsp:txXfrm>
        <a:off x="1603269" y="1306"/>
        <a:ext cx="3639339" cy="3882403"/>
      </dsp:txXfrm>
    </dsp:sp>
    <dsp:sp modelId="{86F94C63-E253-4F13-AFE9-91B5B5F0D270}">
      <dsp:nvSpPr>
        <dsp:cNvPr id="0" name=""/>
        <dsp:cNvSpPr/>
      </dsp:nvSpPr>
      <dsp:spPr>
        <a:xfrm>
          <a:off x="5606542" y="1306"/>
          <a:ext cx="3639339" cy="3882403"/>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u="sng" kern="1200" dirty="0">
              <a:solidFill>
                <a:schemeClr val="tx1"/>
              </a:solidFill>
            </a:rPr>
            <a:t>Effect</a:t>
          </a:r>
        </a:p>
        <a:p>
          <a:pPr marL="0" lvl="0" indent="0" algn="ctr" defTabSz="1066800">
            <a:lnSpc>
              <a:spcPct val="90000"/>
            </a:lnSpc>
            <a:spcBef>
              <a:spcPct val="0"/>
            </a:spcBef>
            <a:spcAft>
              <a:spcPct val="35000"/>
            </a:spcAft>
            <a:buNone/>
          </a:pPr>
          <a:r>
            <a:rPr lang="en-GB" sz="2400" kern="1200" dirty="0">
              <a:solidFill>
                <a:schemeClr val="tx1"/>
              </a:solidFill>
            </a:rPr>
            <a:t>To prohibit the offender from doing anything prescribed in the order. Additionally, it requires the offender to become subject to the notification requirements for the duration of the order (if they are not already subject).</a:t>
          </a:r>
        </a:p>
      </dsp:txBody>
      <dsp:txXfrm>
        <a:off x="5606542" y="1306"/>
        <a:ext cx="3639339" cy="388240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E2257E-E068-4C36-9F78-BBBEB76D6E4B}">
      <dsp:nvSpPr>
        <dsp:cNvPr id="0" name=""/>
        <dsp:cNvSpPr/>
      </dsp:nvSpPr>
      <dsp:spPr>
        <a:xfrm>
          <a:off x="428875" y="112332"/>
          <a:ext cx="10624490" cy="2156885"/>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u="sng" kern="1200" dirty="0">
              <a:solidFill>
                <a:schemeClr val="tx1"/>
              </a:solidFill>
            </a:rPr>
            <a:t>Test</a:t>
          </a:r>
        </a:p>
        <a:p>
          <a:pPr marL="0" lvl="0" indent="0" algn="ctr" defTabSz="1066800">
            <a:lnSpc>
              <a:spcPct val="90000"/>
            </a:lnSpc>
            <a:spcBef>
              <a:spcPct val="0"/>
            </a:spcBef>
            <a:spcAft>
              <a:spcPct val="35000"/>
            </a:spcAft>
            <a:buNone/>
          </a:pPr>
          <a:r>
            <a:rPr lang="en-GB" sz="2400" kern="1200" dirty="0">
              <a:solidFill>
                <a:schemeClr val="tx1"/>
              </a:solidFill>
            </a:rPr>
            <a:t>The order is necessary for protecting the public or any particular members of the public from sexual harm from the defendant, or protecting children or vulnerable adults generally, or any particular children or vulnerable adults, from sexual harm from the defendant outside of the UK</a:t>
          </a:r>
        </a:p>
      </dsp:txBody>
      <dsp:txXfrm>
        <a:off x="428875" y="112332"/>
        <a:ext cx="10624490" cy="2156885"/>
      </dsp:txXfrm>
    </dsp:sp>
    <dsp:sp modelId="{0BFF1511-2847-43E4-A5D0-A9244E8E9943}">
      <dsp:nvSpPr>
        <dsp:cNvPr id="0" name=""/>
        <dsp:cNvSpPr/>
      </dsp:nvSpPr>
      <dsp:spPr>
        <a:xfrm>
          <a:off x="3235" y="2499024"/>
          <a:ext cx="5373784" cy="2577520"/>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u="sng" kern="1200" dirty="0">
              <a:solidFill>
                <a:schemeClr val="tx1"/>
              </a:solidFill>
            </a:rPr>
            <a:t>Duration</a:t>
          </a:r>
        </a:p>
        <a:p>
          <a:pPr marL="0" lvl="0" indent="0" algn="ctr" defTabSz="1066800">
            <a:lnSpc>
              <a:spcPct val="90000"/>
            </a:lnSpc>
            <a:spcBef>
              <a:spcPct val="0"/>
            </a:spcBef>
            <a:spcAft>
              <a:spcPct val="35000"/>
            </a:spcAft>
            <a:buNone/>
          </a:pPr>
          <a:r>
            <a:rPr lang="en-GB" sz="2400" kern="1200" dirty="0">
              <a:solidFill>
                <a:schemeClr val="tx1"/>
              </a:solidFill>
            </a:rPr>
            <a:t>5 years to indefinite</a:t>
          </a:r>
        </a:p>
        <a:p>
          <a:pPr marL="0" lvl="0" indent="0" algn="ctr" defTabSz="1066800">
            <a:lnSpc>
              <a:spcPct val="90000"/>
            </a:lnSpc>
            <a:spcBef>
              <a:spcPct val="0"/>
            </a:spcBef>
            <a:spcAft>
              <a:spcPct val="35000"/>
            </a:spcAft>
            <a:buNone/>
          </a:pPr>
          <a:r>
            <a:rPr lang="en-GB" sz="2400" kern="1200" dirty="0">
              <a:solidFill>
                <a:schemeClr val="tx1"/>
              </a:solidFill>
            </a:rPr>
            <a:t>Foreign travel restrictions can last for up to 5 years, after which they may be renewed</a:t>
          </a:r>
        </a:p>
        <a:p>
          <a:pPr marL="0" lvl="0" indent="0" algn="ctr" defTabSz="1066800">
            <a:lnSpc>
              <a:spcPct val="90000"/>
            </a:lnSpc>
            <a:spcBef>
              <a:spcPct val="0"/>
            </a:spcBef>
            <a:spcAft>
              <a:spcPct val="35000"/>
            </a:spcAft>
            <a:buNone/>
          </a:pPr>
          <a:endParaRPr lang="en-GB" sz="2400" kern="1200" dirty="0"/>
        </a:p>
      </dsp:txBody>
      <dsp:txXfrm>
        <a:off x="3235" y="2499024"/>
        <a:ext cx="5373784" cy="2577520"/>
      </dsp:txXfrm>
    </dsp:sp>
    <dsp:sp modelId="{A4105935-5103-4A8E-ACBE-2C8471168038}">
      <dsp:nvSpPr>
        <dsp:cNvPr id="0" name=""/>
        <dsp:cNvSpPr/>
      </dsp:nvSpPr>
      <dsp:spPr>
        <a:xfrm>
          <a:off x="5803930" y="2517314"/>
          <a:ext cx="5249435" cy="2611303"/>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u="sng" kern="1200" dirty="0">
              <a:solidFill>
                <a:schemeClr val="tx1"/>
              </a:solidFill>
            </a:rPr>
            <a:t>Failure to comply</a:t>
          </a:r>
        </a:p>
        <a:p>
          <a:pPr marL="0" lvl="0" indent="0" algn="ctr" defTabSz="1066800">
            <a:lnSpc>
              <a:spcPct val="90000"/>
            </a:lnSpc>
            <a:spcBef>
              <a:spcPct val="0"/>
            </a:spcBef>
            <a:spcAft>
              <a:spcPct val="35000"/>
            </a:spcAft>
            <a:buNone/>
          </a:pPr>
          <a:r>
            <a:rPr lang="en-GB" sz="2400" kern="1200" dirty="0">
              <a:solidFill>
                <a:schemeClr val="tx1"/>
              </a:solidFill>
            </a:rPr>
            <a:t>Breach of any prohibition of an order is a criminal offence, with a maximum penalty of 5 years imprisonment</a:t>
          </a:r>
        </a:p>
      </dsp:txBody>
      <dsp:txXfrm>
        <a:off x="5803930" y="2517314"/>
        <a:ext cx="5249435" cy="261130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1AA43D-BBBC-4610-B8EE-C6DB44A32F89}">
      <dsp:nvSpPr>
        <dsp:cNvPr id="0" name=""/>
        <dsp:cNvSpPr/>
      </dsp:nvSpPr>
      <dsp:spPr>
        <a:xfrm>
          <a:off x="1333" y="1225108"/>
          <a:ext cx="5201980" cy="3121188"/>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u="sng" kern="1200" dirty="0">
              <a:solidFill>
                <a:schemeClr val="tx1"/>
              </a:solidFill>
            </a:rPr>
            <a:t>Purpose</a:t>
          </a:r>
        </a:p>
        <a:p>
          <a:pPr marL="0" lvl="0" indent="0" algn="ctr" defTabSz="1066800">
            <a:lnSpc>
              <a:spcPct val="90000"/>
            </a:lnSpc>
            <a:spcBef>
              <a:spcPct val="0"/>
            </a:spcBef>
            <a:spcAft>
              <a:spcPct val="35000"/>
            </a:spcAft>
            <a:buNone/>
          </a:pPr>
          <a:r>
            <a:rPr lang="en-GB" sz="2400" kern="1200" dirty="0">
              <a:solidFill>
                <a:schemeClr val="tx1"/>
              </a:solidFill>
            </a:rPr>
            <a:t>To restrict the harmful behaviour of any individual who has not been cautioned or convicted of an offence in Schedule 3 or Schedule 5 of the Sexual Offences Act 2003, but who poses a risk of sexual harm</a:t>
          </a:r>
        </a:p>
      </dsp:txBody>
      <dsp:txXfrm>
        <a:off x="1333" y="1225108"/>
        <a:ext cx="5201980" cy="3121188"/>
      </dsp:txXfrm>
    </dsp:sp>
    <dsp:sp modelId="{EB1A5BD5-26FA-4882-92EA-7F441F52E763}">
      <dsp:nvSpPr>
        <dsp:cNvPr id="0" name=""/>
        <dsp:cNvSpPr/>
      </dsp:nvSpPr>
      <dsp:spPr>
        <a:xfrm>
          <a:off x="5723512" y="1225108"/>
          <a:ext cx="5201980" cy="3121188"/>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u="sng" kern="1200" dirty="0">
              <a:solidFill>
                <a:schemeClr val="tx1"/>
              </a:solidFill>
            </a:rPr>
            <a:t>Effect</a:t>
          </a:r>
        </a:p>
        <a:p>
          <a:pPr marL="0" lvl="0" indent="0" algn="ctr" defTabSz="1066800">
            <a:lnSpc>
              <a:spcPct val="90000"/>
            </a:lnSpc>
            <a:spcBef>
              <a:spcPct val="0"/>
            </a:spcBef>
            <a:spcAft>
              <a:spcPct val="35000"/>
            </a:spcAft>
            <a:buNone/>
          </a:pPr>
          <a:r>
            <a:rPr lang="en-GB" sz="2400" kern="1200" dirty="0">
              <a:solidFill>
                <a:schemeClr val="tx1"/>
              </a:solidFill>
            </a:rPr>
            <a:t>To prohibit the defendant from doing anything described in the order. Additionally, it requires the defendant to become subject to a limited form of notification requirements for the duration of the order</a:t>
          </a:r>
        </a:p>
      </dsp:txBody>
      <dsp:txXfrm>
        <a:off x="5723512" y="1225108"/>
        <a:ext cx="5201980" cy="312118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D2D8D0-5409-47E6-B0E1-BDCEE8805C0C}">
      <dsp:nvSpPr>
        <dsp:cNvPr id="0" name=""/>
        <dsp:cNvSpPr/>
      </dsp:nvSpPr>
      <dsp:spPr>
        <a:xfrm>
          <a:off x="0" y="0"/>
          <a:ext cx="10607040" cy="4517136"/>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b="1" u="sng" kern="1200" dirty="0">
              <a:solidFill>
                <a:schemeClr val="tx1"/>
              </a:solidFill>
            </a:rPr>
            <a:t>Test</a:t>
          </a:r>
        </a:p>
        <a:p>
          <a:pPr marL="0" lvl="0" indent="0" algn="ctr" defTabSz="1244600">
            <a:lnSpc>
              <a:spcPct val="90000"/>
            </a:lnSpc>
            <a:spcBef>
              <a:spcPct val="0"/>
            </a:spcBef>
            <a:spcAft>
              <a:spcPct val="35000"/>
            </a:spcAft>
            <a:buNone/>
          </a:pPr>
          <a:r>
            <a:rPr lang="en-GB" sz="2400" kern="1200" dirty="0"/>
            <a:t> </a:t>
          </a:r>
          <a:r>
            <a:rPr lang="en-GB" sz="2400" kern="1200" dirty="0">
              <a:solidFill>
                <a:schemeClr val="tx1"/>
              </a:solidFill>
            </a:rPr>
            <a:t>The defendant has done an act of a sexual nature as a result of which it is necessary to make such an order for the purpose of</a:t>
          </a:r>
        </a:p>
      </dsp:txBody>
      <dsp:txXfrm>
        <a:off x="0" y="0"/>
        <a:ext cx="10607040" cy="2439253"/>
      </dsp:txXfrm>
    </dsp:sp>
    <dsp:sp modelId="{FDA5CA35-E792-46A5-BE27-09FDADF05723}">
      <dsp:nvSpPr>
        <dsp:cNvPr id="0" name=""/>
        <dsp:cNvSpPr/>
      </dsp:nvSpPr>
      <dsp:spPr>
        <a:xfrm>
          <a:off x="0" y="2348910"/>
          <a:ext cx="5303519" cy="2077882"/>
        </a:xfrm>
        <a:prstGeom prst="rect">
          <a:avLst/>
        </a:prstGeom>
        <a:solidFill>
          <a:schemeClr val="accent2">
            <a:lumMod val="20000"/>
            <a:lumOff val="8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GB" sz="2400" kern="1200" dirty="0"/>
            <a:t>(a) protecting the public or any particular members of the public from harm from the defendant, or </a:t>
          </a:r>
        </a:p>
      </dsp:txBody>
      <dsp:txXfrm>
        <a:off x="0" y="2348910"/>
        <a:ext cx="5303519" cy="2077882"/>
      </dsp:txXfrm>
    </dsp:sp>
    <dsp:sp modelId="{4B6FB451-6B39-435E-AD68-E6436E4A5980}">
      <dsp:nvSpPr>
        <dsp:cNvPr id="0" name=""/>
        <dsp:cNvSpPr/>
      </dsp:nvSpPr>
      <dsp:spPr>
        <a:xfrm>
          <a:off x="5303520" y="2348910"/>
          <a:ext cx="5303519" cy="2077882"/>
        </a:xfrm>
        <a:prstGeom prst="rect">
          <a:avLst/>
        </a:prstGeom>
        <a:solidFill>
          <a:schemeClr val="accent2">
            <a:lumMod val="20000"/>
            <a:lumOff val="8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GB" sz="2400" kern="1200" dirty="0"/>
            <a:t>(b) protecting children or vulnerable adults generally, or any particular children or vulnerable adults, from harm from the defendant outside the UK </a:t>
          </a:r>
        </a:p>
      </dsp:txBody>
      <dsp:txXfrm>
        <a:off x="5303520" y="2348910"/>
        <a:ext cx="5303519" cy="207788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E613C1-860F-4800-B4A3-9A7211C5B4C4}">
      <dsp:nvSpPr>
        <dsp:cNvPr id="0" name=""/>
        <dsp:cNvSpPr/>
      </dsp:nvSpPr>
      <dsp:spPr>
        <a:xfrm>
          <a:off x="1386398" y="208"/>
          <a:ext cx="8147933" cy="1969078"/>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u="sng" kern="1200" dirty="0">
              <a:solidFill>
                <a:schemeClr val="tx1"/>
              </a:solidFill>
            </a:rPr>
            <a:t>Duration</a:t>
          </a:r>
        </a:p>
        <a:p>
          <a:pPr marL="0" lvl="0" indent="0" algn="ctr" defTabSz="1066800">
            <a:lnSpc>
              <a:spcPct val="90000"/>
            </a:lnSpc>
            <a:spcBef>
              <a:spcPct val="0"/>
            </a:spcBef>
            <a:spcAft>
              <a:spcPct val="35000"/>
            </a:spcAft>
            <a:buNone/>
          </a:pPr>
          <a:r>
            <a:rPr lang="en-GB" sz="2400" kern="1200" dirty="0">
              <a:solidFill>
                <a:schemeClr val="tx1"/>
              </a:solidFill>
            </a:rPr>
            <a:t>2 years to indefinite.</a:t>
          </a:r>
        </a:p>
        <a:p>
          <a:pPr marL="0" lvl="0" indent="0" algn="ctr" defTabSz="1066800">
            <a:lnSpc>
              <a:spcPct val="90000"/>
            </a:lnSpc>
            <a:spcBef>
              <a:spcPct val="0"/>
            </a:spcBef>
            <a:spcAft>
              <a:spcPct val="35000"/>
            </a:spcAft>
            <a:buNone/>
          </a:pPr>
          <a:r>
            <a:rPr lang="en-GB" sz="2400" kern="1200" dirty="0">
              <a:solidFill>
                <a:schemeClr val="tx1"/>
              </a:solidFill>
            </a:rPr>
            <a:t>Foreign travel restrictions can last for up to 5 years, after which they may be renewed</a:t>
          </a:r>
        </a:p>
      </dsp:txBody>
      <dsp:txXfrm>
        <a:off x="1386398" y="208"/>
        <a:ext cx="8147933" cy="1969078"/>
      </dsp:txXfrm>
    </dsp:sp>
    <dsp:sp modelId="{471D310B-AA22-430C-AFEE-7630DBD33CEC}">
      <dsp:nvSpPr>
        <dsp:cNvPr id="0" name=""/>
        <dsp:cNvSpPr/>
      </dsp:nvSpPr>
      <dsp:spPr>
        <a:xfrm>
          <a:off x="743245" y="2442802"/>
          <a:ext cx="9434239" cy="2707991"/>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u="sng" kern="1200" dirty="0">
              <a:solidFill>
                <a:schemeClr val="tx1"/>
              </a:solidFill>
            </a:rPr>
            <a:t>Failure to comply</a:t>
          </a:r>
        </a:p>
        <a:p>
          <a:pPr marL="0" lvl="0" indent="0" algn="ctr" defTabSz="1066800">
            <a:lnSpc>
              <a:spcPct val="90000"/>
            </a:lnSpc>
            <a:spcBef>
              <a:spcPct val="0"/>
            </a:spcBef>
            <a:spcAft>
              <a:spcPct val="35000"/>
            </a:spcAft>
            <a:buNone/>
          </a:pPr>
          <a:r>
            <a:rPr lang="en-GB" sz="2400" kern="1200" dirty="0">
              <a:solidFill>
                <a:schemeClr val="tx1"/>
              </a:solidFill>
            </a:rPr>
            <a:t>Breach of any prohibition of a full or interim order is a criminal offence with a maximum penalty of 5 years imprisonment.</a:t>
          </a:r>
        </a:p>
        <a:p>
          <a:pPr marL="0" lvl="0" indent="0" algn="ctr" defTabSz="1066800">
            <a:lnSpc>
              <a:spcPct val="90000"/>
            </a:lnSpc>
            <a:spcBef>
              <a:spcPct val="0"/>
            </a:spcBef>
            <a:spcAft>
              <a:spcPct val="35000"/>
            </a:spcAft>
            <a:buNone/>
          </a:pPr>
          <a:r>
            <a:rPr lang="en-GB" sz="2400" kern="1200" dirty="0">
              <a:solidFill>
                <a:schemeClr val="tx1"/>
              </a:solidFill>
            </a:rPr>
            <a:t>Offenders who breach an order also become subject to a limited form of notification requirements</a:t>
          </a:r>
        </a:p>
      </dsp:txBody>
      <dsp:txXfrm>
        <a:off x="743245" y="2442802"/>
        <a:ext cx="9434239" cy="270799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10/03/2023</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10/03/2023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gov.uk/government/uploads/system/uploads/attachment_data/file/442151/2015-07-03_FINAL_Guidance_Part_2_SOA_2003.pdf#page=50" TargetMode="External"/><Relationship Id="rId2" Type="http://schemas.openxmlformats.org/officeDocument/2006/relationships/slide" Target="../slides/slide8.xml"/><Relationship Id="rId1" Type="http://schemas.openxmlformats.org/officeDocument/2006/relationships/notesMaster" Target="../notesMasters/notesMaster1.xml"/><Relationship Id="rId4" Type="http://schemas.openxmlformats.org/officeDocument/2006/relationships/hyperlink" Target="https://www.gov.uk/government/publications/guidance-on-part-2-of-the-sexual-offences-act-2003"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Gotham"/>
              </a:rPr>
              <a:t>A range of orders is available to police to prevent sexual harm and safeguard potential victims. The suitability of a particular order depends on the nature of the </a:t>
            </a:r>
          </a:p>
          <a:p>
            <a:r>
              <a:rPr lang="en-GB" b="0" i="0" dirty="0">
                <a:solidFill>
                  <a:srgbClr val="000000"/>
                </a:solidFill>
                <a:effectLst/>
                <a:latin typeface="Gotham"/>
              </a:rPr>
              <a:t>risk posed by the individual offender and the circumstances involved.</a:t>
            </a:r>
          </a:p>
          <a:p>
            <a:endParaRPr lang="en-GB" b="0" i="0" dirty="0">
              <a:solidFill>
                <a:srgbClr val="000000"/>
              </a:solidFill>
              <a:effectLst/>
              <a:latin typeface="Gotham"/>
            </a:endParaRPr>
          </a:p>
          <a:p>
            <a:r>
              <a:rPr lang="en-GB" b="0" i="0" dirty="0">
                <a:solidFill>
                  <a:srgbClr val="000000"/>
                </a:solidFill>
                <a:effectLst/>
                <a:latin typeface="Gotham"/>
              </a:rPr>
              <a:t>Sexual offences prevention order (SOPO), the risk of sexual harm order (RSHO) and foreign travel order (FTO) were replaced by the Sexual Harm Prevention Order (SHPO) and Sexual Risk Order (SRO) on 8 March 2015 following amendments to the Sexual Offences Act 2003 by the Anti-social Behaviour, Crime and Policing Act 2014.</a:t>
            </a:r>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9118914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 Sexual Offence</a:t>
            </a:r>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37541493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DP – Defendant</a:t>
            </a:r>
          </a:p>
          <a:p>
            <a:endParaRPr lang="en-GB" dirty="0"/>
          </a:p>
          <a:p>
            <a:r>
              <a:rPr lang="en-GB" b="0" i="0" dirty="0">
                <a:solidFill>
                  <a:srgbClr val="000000"/>
                </a:solidFill>
                <a:effectLst/>
                <a:latin typeface="Gotham"/>
              </a:rPr>
              <a:t>If the above requirements are met the Court must make a Notification Order.  There is no discretion.</a:t>
            </a: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11674924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6848292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not that some phone apps and social media platforms such as  such as </a:t>
            </a:r>
            <a:r>
              <a:rPr lang="en-GB" dirty="0" err="1"/>
              <a:t>Snapchap</a:t>
            </a:r>
            <a:r>
              <a:rPr lang="en-GB" dirty="0"/>
              <a:t> may also constitute a breach if it is on their phone and retains </a:t>
            </a:r>
            <a:r>
              <a:rPr lang="en-GB"/>
              <a:t>a history.  </a:t>
            </a: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22744200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31264280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40624848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Gotham"/>
              </a:rPr>
              <a:t>SHPOs and SROs may both contain foreign travel prohibitions in order to protect children or vulnerable adults abroad. Restrictions may include prohibition on travelling to a certain country or countries named or described in the order, or all countries outside the UK. Further information about foreign travel restrictions can be found at </a:t>
            </a:r>
            <a:r>
              <a:rPr lang="en-GB" b="1" i="0" u="sng" dirty="0">
                <a:solidFill>
                  <a:srgbClr val="2E2C70"/>
                </a:solidFill>
                <a:effectLst/>
                <a:latin typeface="Gotham"/>
                <a:hlinkClick r:id="rId3"/>
              </a:rPr>
              <a:t>page 54</a:t>
            </a:r>
            <a:r>
              <a:rPr lang="en-GB" b="1" i="0" u="sng" dirty="0">
                <a:solidFill>
                  <a:srgbClr val="2E2C70"/>
                </a:solidFill>
                <a:effectLst/>
                <a:latin typeface="Gotham"/>
              </a:rPr>
              <a:t> </a:t>
            </a:r>
            <a:r>
              <a:rPr lang="en-GB" b="0" i="0" dirty="0">
                <a:solidFill>
                  <a:srgbClr val="000000"/>
                </a:solidFill>
                <a:effectLst/>
                <a:latin typeface="Gotham"/>
              </a:rPr>
              <a:t>of the </a:t>
            </a:r>
            <a:r>
              <a:rPr lang="en-GB" b="1" i="0" u="sng" dirty="0">
                <a:solidFill>
                  <a:srgbClr val="2E2C70"/>
                </a:solidFill>
                <a:effectLst/>
                <a:latin typeface="Gotham"/>
                <a:hlinkClick r:id="rId4"/>
              </a:rPr>
              <a:t>statutory guidance on Part 2 of the SOA</a:t>
            </a:r>
            <a:endParaRPr lang="en-GB" b="1" i="0" u="sng" dirty="0">
              <a:solidFill>
                <a:srgbClr val="2E2C70"/>
              </a:solidFill>
              <a:effectLst/>
              <a:latin typeface="Gotham"/>
            </a:endParaRPr>
          </a:p>
          <a:p>
            <a:endParaRPr lang="en-GB" b="1" i="0" u="sng" dirty="0">
              <a:solidFill>
                <a:srgbClr val="2E2C70"/>
              </a:solidFill>
              <a:effectLst/>
              <a:latin typeface="Gotham"/>
            </a:endParaRPr>
          </a:p>
          <a:p>
            <a:r>
              <a:rPr lang="en-GB" b="0" i="0" dirty="0">
                <a:solidFill>
                  <a:srgbClr val="000000"/>
                </a:solidFill>
                <a:effectLst/>
                <a:latin typeface="Gotham"/>
              </a:rPr>
              <a:t>For both SHPOs and SROs the criminal standard of ‘beyond reasonable doubt’ applies. Where SHPOs are sought post-conviction this has already been proven because of the criminal trial. </a:t>
            </a:r>
            <a:r>
              <a:rPr lang="en-GB" b="0" i="0">
                <a:solidFill>
                  <a:srgbClr val="000000"/>
                </a:solidFill>
                <a:effectLst/>
                <a:latin typeface="Gotham"/>
              </a:rPr>
              <a:t>In instances where an application is made by the police or NCA via the magistrates’ court for a SRO, the behaviour causing concern needs to be proved beyond reasonable doubt.</a:t>
            </a: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599744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5406363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10/03/2023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10/03/2023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10/03/2023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10/03/2023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10/03/2023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0843597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508505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10/03/2023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0886409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10/03/2023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5143036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10/03/2023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6519058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10/03/2023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5007451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10/03/2023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128356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3302950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718530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039618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2462653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10/03/2023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10/03/2023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426876912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sky, outdoor, silhouette&#10;&#10;Description automatically generated">
            <a:extLst>
              <a:ext uri="{FF2B5EF4-FFF2-40B4-BE49-F238E27FC236}">
                <a16:creationId xmlns:a16="http://schemas.microsoft.com/office/drawing/2014/main" id="{27C766DE-5A6F-47BB-A75B-0A869F5FF5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63471"/>
            <a:ext cx="12192000" cy="6857999"/>
          </a:xfrm>
          <a:prstGeom prst="rect">
            <a:avLst/>
          </a:prstGeom>
        </p:spPr>
      </p:pic>
      <p:pic>
        <p:nvPicPr>
          <p:cNvPr id="3" name="Picture 2">
            <a:extLst>
              <a:ext uri="{FF2B5EF4-FFF2-40B4-BE49-F238E27FC236}">
                <a16:creationId xmlns:a16="http://schemas.microsoft.com/office/drawing/2014/main" id="{2C699B1C-38D3-437B-ACD1-4D50A7AD5B2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 y="0"/>
            <a:ext cx="12191996" cy="2161031"/>
          </a:xfrm>
          <a:prstGeom prst="rect">
            <a:avLst/>
          </a:prstGeom>
        </p:spPr>
      </p:pic>
      <p:sp>
        <p:nvSpPr>
          <p:cNvPr id="10" name="TextBox 9">
            <a:extLst>
              <a:ext uri="{FF2B5EF4-FFF2-40B4-BE49-F238E27FC236}">
                <a16:creationId xmlns:a16="http://schemas.microsoft.com/office/drawing/2014/main" id="{D11BBBE3-89BD-4392-B5CB-F459ACD19BC8}"/>
              </a:ext>
            </a:extLst>
          </p:cNvPr>
          <p:cNvSpPr txBox="1"/>
          <p:nvPr/>
        </p:nvSpPr>
        <p:spPr>
          <a:xfrm>
            <a:off x="7561115" y="4359985"/>
            <a:ext cx="4271221" cy="2015936"/>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500" b="1" i="0" u="none" strike="noStrike" kern="1200" cap="none" spc="0" normalizeH="0" baseline="0" noProof="0" dirty="0">
                <a:ln>
                  <a:noFill/>
                </a:ln>
                <a:solidFill>
                  <a:srgbClr val="002A68"/>
                </a:solidFill>
                <a:effectLst/>
                <a:uLnTx/>
                <a:uFillTx/>
                <a:latin typeface="Arial Nova Cond" panose="020B0604020202020204" pitchFamily="34" charset="0"/>
                <a:ea typeface="Tahoma" panose="020B0604030504040204" pitchFamily="34" charset="0"/>
                <a:cs typeface="Tahoma" panose="020B0604030504040204" pitchFamily="34" charset="0"/>
              </a:rPr>
              <a:t>Civil</a:t>
            </a:r>
            <a:r>
              <a:rPr kumimoji="0" lang="en-GB" sz="3500" b="1" i="0" u="none" strike="noStrike" kern="1200" cap="none" spc="0" normalizeH="0" noProof="0" dirty="0">
                <a:ln>
                  <a:noFill/>
                </a:ln>
                <a:solidFill>
                  <a:srgbClr val="002A68"/>
                </a:solidFill>
                <a:effectLst/>
                <a:uLnTx/>
                <a:uFillTx/>
                <a:latin typeface="Arial Nova Cond" panose="020B0604020202020204" pitchFamily="34" charset="0"/>
                <a:ea typeface="Tahoma" panose="020B0604030504040204" pitchFamily="34" charset="0"/>
                <a:cs typeface="Tahoma" panose="020B0604030504040204" pitchFamily="34" charset="0"/>
              </a:rPr>
              <a:t> Orders: Prevention of Sexual Offences.</a:t>
            </a:r>
            <a:endParaRPr kumimoji="0" lang="en-GB" sz="1600" b="0" i="0" u="none" strike="noStrike" kern="1200" cap="none" spc="0" normalizeH="0" baseline="0" noProof="0" dirty="0">
              <a:ln>
                <a:noFill/>
              </a:ln>
              <a:solidFill>
                <a:prstClr val="black"/>
              </a:solidFill>
              <a:effectLst/>
              <a:uLnTx/>
              <a:uFillTx/>
              <a:latin typeface="Arial Nova" panose="020B050402020202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42516F"/>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7598609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CCE315-8083-438D-A8DB-A4F3E3C1E0E5}"/>
              </a:ext>
            </a:extLst>
          </p:cNvPr>
          <p:cNvSpPr>
            <a:spLocks noGrp="1"/>
          </p:cNvSpPr>
          <p:nvPr>
            <p:ph type="title"/>
          </p:nvPr>
        </p:nvSpPr>
        <p:spPr>
          <a:xfrm>
            <a:off x="838200" y="201168"/>
            <a:ext cx="10515600" cy="512699"/>
          </a:xfrm>
          <a:solidFill>
            <a:srgbClr val="002060"/>
          </a:solidFill>
        </p:spPr>
        <p:txBody>
          <a:bodyPr>
            <a:normAutofit fontScale="90000"/>
          </a:bodyPr>
          <a:lstStyle/>
          <a:p>
            <a:pPr algn="ctr"/>
            <a:r>
              <a:rPr lang="en-GB" sz="3200" b="1" dirty="0">
                <a:solidFill>
                  <a:schemeClr val="bg1"/>
                </a:solidFill>
                <a:latin typeface="+mn-lt"/>
              </a:rPr>
              <a:t>Notification Orders (NO) – S97, SOA 2003</a:t>
            </a:r>
          </a:p>
        </p:txBody>
      </p:sp>
      <p:graphicFrame>
        <p:nvGraphicFramePr>
          <p:cNvPr id="4" name="Diagram 3">
            <a:extLst>
              <a:ext uri="{FF2B5EF4-FFF2-40B4-BE49-F238E27FC236}">
                <a16:creationId xmlns:a16="http://schemas.microsoft.com/office/drawing/2014/main" id="{785DA270-43BE-4B49-860A-7FC97A68913F}"/>
              </a:ext>
            </a:extLst>
          </p:cNvPr>
          <p:cNvGraphicFramePr/>
          <p:nvPr>
            <p:extLst>
              <p:ext uri="{D42A27DB-BD31-4B8C-83A1-F6EECF244321}">
                <p14:modId xmlns:p14="http://schemas.microsoft.com/office/powerpoint/2010/main" val="1221693980"/>
              </p:ext>
            </p:extLst>
          </p:nvPr>
        </p:nvGraphicFramePr>
        <p:xfrm>
          <a:off x="362712" y="713867"/>
          <a:ext cx="11466576" cy="5010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178735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489B703A-6135-4CCA-95BB-337C6E7D2D96}"/>
                                            </p:graphicEl>
                                          </p:spTgt>
                                        </p:tgtEl>
                                        <p:attrNameLst>
                                          <p:attrName>style.visibility</p:attrName>
                                        </p:attrNameLst>
                                      </p:cBhvr>
                                      <p:to>
                                        <p:strVal val="visible"/>
                                      </p:to>
                                    </p:set>
                                    <p:animEffect transition="in" filter="fade">
                                      <p:cBhvr>
                                        <p:cTn id="7" dur="500"/>
                                        <p:tgtEl>
                                          <p:spTgt spid="4">
                                            <p:graphicEl>
                                              <a:dgm id="{489B703A-6135-4CCA-95BB-337C6E7D2D9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0569AB8E-258E-4C0D-B4F8-1FC3D60AC06C}"/>
                                            </p:graphicEl>
                                          </p:spTgt>
                                        </p:tgtEl>
                                        <p:attrNameLst>
                                          <p:attrName>style.visibility</p:attrName>
                                        </p:attrNameLst>
                                      </p:cBhvr>
                                      <p:to>
                                        <p:strVal val="visible"/>
                                      </p:to>
                                    </p:set>
                                    <p:animEffect transition="in" filter="fade">
                                      <p:cBhvr>
                                        <p:cTn id="12" dur="500"/>
                                        <p:tgtEl>
                                          <p:spTgt spid="4">
                                            <p:graphicEl>
                                              <a:dgm id="{0569AB8E-258E-4C0D-B4F8-1FC3D60AC06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9CAE9C56-A0E8-4AB7-BA72-3D97059AD8BA}"/>
                                            </p:graphicEl>
                                          </p:spTgt>
                                        </p:tgtEl>
                                        <p:attrNameLst>
                                          <p:attrName>style.visibility</p:attrName>
                                        </p:attrNameLst>
                                      </p:cBhvr>
                                      <p:to>
                                        <p:strVal val="visible"/>
                                      </p:to>
                                    </p:set>
                                    <p:animEffect transition="in" filter="fade">
                                      <p:cBhvr>
                                        <p:cTn id="17" dur="500"/>
                                        <p:tgtEl>
                                          <p:spTgt spid="4">
                                            <p:graphicEl>
                                              <a:dgm id="{9CAE9C56-A0E8-4AB7-BA72-3D97059AD8B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B044B-4A13-453C-AF41-0142939D798C}"/>
              </a:ext>
            </a:extLst>
          </p:cNvPr>
          <p:cNvSpPr txBox="1">
            <a:spLocks/>
          </p:cNvSpPr>
          <p:nvPr/>
        </p:nvSpPr>
        <p:spPr>
          <a:xfrm>
            <a:off x="493776" y="201168"/>
            <a:ext cx="11320272" cy="512699"/>
          </a:xfrm>
          <a:prstGeom prst="rect">
            <a:avLst/>
          </a:prstGeom>
          <a:solidFill>
            <a:srgbClr val="002060"/>
          </a:solidFill>
        </p:spPr>
        <p:txBody>
          <a:bodyPr>
            <a:normAutofit fontScale="97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a:solidFill>
                  <a:schemeClr val="bg1"/>
                </a:solidFill>
                <a:latin typeface="+mn-lt"/>
              </a:rPr>
              <a:t>Notification Orders (NO) – S97, SOA 2003</a:t>
            </a:r>
            <a:endParaRPr lang="en-GB" sz="3200" b="1" dirty="0">
              <a:solidFill>
                <a:schemeClr val="bg1"/>
              </a:solidFill>
              <a:latin typeface="+mn-lt"/>
            </a:endParaRPr>
          </a:p>
        </p:txBody>
      </p:sp>
      <p:sp>
        <p:nvSpPr>
          <p:cNvPr id="3" name="Rectangle 2">
            <a:extLst>
              <a:ext uri="{FF2B5EF4-FFF2-40B4-BE49-F238E27FC236}">
                <a16:creationId xmlns:a16="http://schemas.microsoft.com/office/drawing/2014/main" id="{C8FEE480-9132-44F0-B7B0-E7FACC935632}"/>
              </a:ext>
            </a:extLst>
          </p:cNvPr>
          <p:cNvSpPr/>
          <p:nvPr/>
        </p:nvSpPr>
        <p:spPr>
          <a:xfrm>
            <a:off x="694944" y="713867"/>
            <a:ext cx="11003280" cy="1078357"/>
          </a:xfrm>
          <a:prstGeom prst="rec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An application for a NO can be made in the police area where the offender currently resides, or where they are intending to reside. In order to obtain a NO the court must be satisfied that the following 3 criteria are met:</a:t>
            </a:r>
          </a:p>
        </p:txBody>
      </p:sp>
      <p:graphicFrame>
        <p:nvGraphicFramePr>
          <p:cNvPr id="4" name="Diagram 3">
            <a:extLst>
              <a:ext uri="{FF2B5EF4-FFF2-40B4-BE49-F238E27FC236}">
                <a16:creationId xmlns:a16="http://schemas.microsoft.com/office/drawing/2014/main" id="{599F0E44-65DE-416E-ADEA-E4EF6A076845}"/>
              </a:ext>
            </a:extLst>
          </p:cNvPr>
          <p:cNvGraphicFramePr/>
          <p:nvPr>
            <p:extLst>
              <p:ext uri="{D42A27DB-BD31-4B8C-83A1-F6EECF244321}">
                <p14:modId xmlns:p14="http://schemas.microsoft.com/office/powerpoint/2010/main" val="2764640808"/>
              </p:ext>
            </p:extLst>
          </p:nvPr>
        </p:nvGraphicFramePr>
        <p:xfrm>
          <a:off x="256032" y="1555115"/>
          <a:ext cx="11935968" cy="53218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377906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E2EBBA43-1378-488F-899B-444EBB41811C}"/>
                                            </p:graphicEl>
                                          </p:spTgt>
                                        </p:tgtEl>
                                        <p:attrNameLst>
                                          <p:attrName>style.visibility</p:attrName>
                                        </p:attrNameLst>
                                      </p:cBhvr>
                                      <p:to>
                                        <p:strVal val="visible"/>
                                      </p:to>
                                    </p:set>
                                    <p:animEffect transition="in" filter="fade">
                                      <p:cBhvr>
                                        <p:cTn id="12" dur="500"/>
                                        <p:tgtEl>
                                          <p:spTgt spid="4">
                                            <p:graphicEl>
                                              <a:dgm id="{E2EBBA43-1378-488F-899B-444EBB41811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36123CC8-B335-444D-A58E-112D88C05908}"/>
                                            </p:graphicEl>
                                          </p:spTgt>
                                        </p:tgtEl>
                                        <p:attrNameLst>
                                          <p:attrName>style.visibility</p:attrName>
                                        </p:attrNameLst>
                                      </p:cBhvr>
                                      <p:to>
                                        <p:strVal val="visible"/>
                                      </p:to>
                                    </p:set>
                                    <p:animEffect transition="in" filter="fade">
                                      <p:cBhvr>
                                        <p:cTn id="17" dur="500"/>
                                        <p:tgtEl>
                                          <p:spTgt spid="4">
                                            <p:graphicEl>
                                              <a:dgm id="{36123CC8-B335-444D-A58E-112D88C0590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524CB8D4-92DA-4A38-8095-BA73546DB50A}"/>
                                            </p:graphicEl>
                                          </p:spTgt>
                                        </p:tgtEl>
                                        <p:attrNameLst>
                                          <p:attrName>style.visibility</p:attrName>
                                        </p:attrNameLst>
                                      </p:cBhvr>
                                      <p:to>
                                        <p:strVal val="visible"/>
                                      </p:to>
                                    </p:set>
                                    <p:animEffect transition="in" filter="fade">
                                      <p:cBhvr>
                                        <p:cTn id="22" dur="500"/>
                                        <p:tgtEl>
                                          <p:spTgt spid="4">
                                            <p:graphicEl>
                                              <a:dgm id="{524CB8D4-92DA-4A38-8095-BA73546DB50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4" grpId="0">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3"/>
          <p:cNvSpPr txBox="1">
            <a:spLocks noChangeArrowheads="1"/>
          </p:cNvSpPr>
          <p:nvPr/>
        </p:nvSpPr>
        <p:spPr bwMode="auto">
          <a:xfrm>
            <a:off x="539749" y="134892"/>
            <a:ext cx="11388393" cy="584775"/>
          </a:xfrm>
          <a:prstGeom prst="rect">
            <a:avLst/>
          </a:prstGeom>
          <a:solidFill>
            <a:srgbClr val="002060"/>
          </a:solidFill>
          <a:ln>
            <a:noFill/>
          </a:ln>
        </p:spPr>
        <p:txBody>
          <a:bodyPr wrap="square">
            <a:spAutoFit/>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algn="ctr" eaLnBrk="0" fontAlgn="base" hangingPunct="0">
              <a:spcBef>
                <a:spcPct val="0"/>
              </a:spcBef>
              <a:spcAft>
                <a:spcPct val="0"/>
              </a:spcAft>
              <a:buFontTx/>
              <a:buNone/>
            </a:pPr>
            <a:r>
              <a:rPr lang="en-GB" altLang="en-US" sz="3200" dirty="0">
                <a:solidFill>
                  <a:schemeClr val="bg1"/>
                </a:solidFill>
                <a:latin typeface="+mn-lt"/>
                <a:ea typeface="ＭＳ Ｐゴシック" panose="020B0600070205080204" pitchFamily="34" charset="-128"/>
                <a:cs typeface="Arial" panose="020B0604020202020204" pitchFamily="34" charset="0"/>
              </a:rPr>
              <a:t>Orders to prevent Sexual Harm - SHPO</a:t>
            </a:r>
          </a:p>
        </p:txBody>
      </p:sp>
      <p:sp>
        <p:nvSpPr>
          <p:cNvPr id="3" name="TextBox 2"/>
          <p:cNvSpPr txBox="1">
            <a:spLocks noChangeArrowheads="1"/>
          </p:cNvSpPr>
          <p:nvPr/>
        </p:nvSpPr>
        <p:spPr bwMode="auto">
          <a:xfrm>
            <a:off x="539749" y="2456795"/>
            <a:ext cx="11388393" cy="26776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eaLnBrk="0" fontAlgn="base" hangingPunct="0">
              <a:spcBef>
                <a:spcPct val="0"/>
              </a:spcBef>
              <a:spcAft>
                <a:spcPct val="0"/>
              </a:spcAft>
              <a:buFontTx/>
              <a:buNone/>
            </a:pPr>
            <a:endParaRPr lang="en-GB" altLang="en-US" b="0" dirty="0">
              <a:solidFill>
                <a:srgbClr val="FFFFFF"/>
              </a:solidFill>
              <a:latin typeface="Arial" panose="020B0604020202020204" pitchFamily="34" charset="0"/>
              <a:ea typeface="ＭＳ Ｐゴシック" panose="020B0600070205080204" pitchFamily="34" charset="-128"/>
              <a:cs typeface="Arial" panose="020B0604020202020204" pitchFamily="34" charset="0"/>
            </a:endParaRPr>
          </a:p>
          <a:p>
            <a:pPr eaLnBrk="0" fontAlgn="base" hangingPunct="0">
              <a:spcBef>
                <a:spcPct val="0"/>
              </a:spcBef>
              <a:spcAft>
                <a:spcPct val="0"/>
              </a:spcAft>
              <a:buFontTx/>
              <a:buNone/>
            </a:pPr>
            <a:endParaRPr lang="en-GB" altLang="en-US" b="0" dirty="0">
              <a:solidFill>
                <a:srgbClr val="FFFFFF"/>
              </a:solidFill>
              <a:latin typeface="Arial" panose="020B0604020202020204" pitchFamily="34" charset="0"/>
              <a:ea typeface="ＭＳ Ｐゴシック" panose="020B0600070205080204" pitchFamily="34" charset="-128"/>
              <a:cs typeface="Arial" panose="020B0604020202020204" pitchFamily="34" charset="0"/>
            </a:endParaRPr>
          </a:p>
          <a:p>
            <a:pPr eaLnBrk="0" fontAlgn="base" hangingPunct="0">
              <a:spcBef>
                <a:spcPct val="0"/>
              </a:spcBef>
              <a:spcAft>
                <a:spcPct val="0"/>
              </a:spcAft>
              <a:buFontTx/>
              <a:buNone/>
            </a:pPr>
            <a:endParaRPr lang="en-GB" altLang="en-US" b="0" dirty="0">
              <a:solidFill>
                <a:srgbClr val="FFFFFF"/>
              </a:solidFill>
              <a:latin typeface="Arial" panose="020B0604020202020204" pitchFamily="34" charset="0"/>
              <a:ea typeface="ＭＳ Ｐゴシック" panose="020B0600070205080204" pitchFamily="34" charset="-128"/>
              <a:cs typeface="Arial" panose="020B0604020202020204" pitchFamily="34" charset="0"/>
            </a:endParaRPr>
          </a:p>
          <a:p>
            <a:pPr eaLnBrk="0" fontAlgn="base" hangingPunct="0">
              <a:spcBef>
                <a:spcPct val="0"/>
              </a:spcBef>
              <a:spcAft>
                <a:spcPct val="0"/>
              </a:spcAft>
              <a:buFontTx/>
              <a:buNone/>
            </a:pPr>
            <a:endParaRPr lang="en-GB" altLang="en-US" b="0" dirty="0">
              <a:solidFill>
                <a:srgbClr val="FFFFFF"/>
              </a:solidFill>
              <a:latin typeface="Arial" panose="020B0604020202020204" pitchFamily="34" charset="0"/>
              <a:ea typeface="ＭＳ Ｐゴシック" panose="020B0600070205080204" pitchFamily="34" charset="-128"/>
              <a:cs typeface="Arial" panose="020B0604020202020204" pitchFamily="34" charset="0"/>
            </a:endParaRPr>
          </a:p>
          <a:p>
            <a:pPr eaLnBrk="0" fontAlgn="base" hangingPunct="0">
              <a:spcBef>
                <a:spcPct val="0"/>
              </a:spcBef>
              <a:spcAft>
                <a:spcPct val="0"/>
              </a:spcAft>
              <a:buFontTx/>
              <a:buNone/>
            </a:pPr>
            <a:endParaRPr lang="en-GB" altLang="en-US" b="0" dirty="0">
              <a:solidFill>
                <a:srgbClr val="FFFFFF"/>
              </a:solidFill>
              <a:latin typeface="Arial" panose="020B0604020202020204" pitchFamily="34" charset="0"/>
              <a:ea typeface="ＭＳ Ｐゴシック" panose="020B0600070205080204" pitchFamily="34" charset="-128"/>
              <a:cs typeface="Arial" panose="020B0604020202020204" pitchFamily="34" charset="0"/>
            </a:endParaRPr>
          </a:p>
          <a:p>
            <a:pPr eaLnBrk="0" fontAlgn="base" hangingPunct="0">
              <a:spcBef>
                <a:spcPct val="0"/>
              </a:spcBef>
              <a:spcAft>
                <a:spcPct val="0"/>
              </a:spcAft>
              <a:buFontTx/>
              <a:buNone/>
            </a:pPr>
            <a:endParaRPr lang="en-GB" altLang="en-US" b="0" dirty="0">
              <a:solidFill>
                <a:srgbClr val="FFFFFF"/>
              </a:solidFill>
              <a:latin typeface="Arial" panose="020B0604020202020204" pitchFamily="34" charset="0"/>
              <a:ea typeface="ＭＳ Ｐゴシック" panose="020B0600070205080204" pitchFamily="34" charset="-128"/>
              <a:cs typeface="Arial" panose="020B0604020202020204" pitchFamily="34" charset="0"/>
            </a:endParaRPr>
          </a:p>
          <a:p>
            <a:pPr eaLnBrk="0" fontAlgn="base" hangingPunct="0">
              <a:spcBef>
                <a:spcPct val="0"/>
              </a:spcBef>
              <a:spcAft>
                <a:spcPct val="0"/>
              </a:spcAft>
              <a:buFontTx/>
              <a:buNone/>
            </a:pPr>
            <a:endParaRPr lang="en-GB" altLang="en-US" b="0" dirty="0">
              <a:solidFill>
                <a:srgbClr val="FFFFFF"/>
              </a:solidFill>
              <a:latin typeface="Arial" panose="020B0604020202020204" pitchFamily="34" charset="0"/>
              <a:ea typeface="ＭＳ Ｐゴシック" panose="020B0600070205080204" pitchFamily="34" charset="-128"/>
              <a:cs typeface="Arial" panose="020B0604020202020204" pitchFamily="34" charset="0"/>
            </a:endParaRPr>
          </a:p>
        </p:txBody>
      </p:sp>
      <p:sp>
        <p:nvSpPr>
          <p:cNvPr id="5" name="Rectangle 4">
            <a:extLst>
              <a:ext uri="{FF2B5EF4-FFF2-40B4-BE49-F238E27FC236}">
                <a16:creationId xmlns:a16="http://schemas.microsoft.com/office/drawing/2014/main" id="{3616AED8-BA5A-4BFD-B04B-DE642D16DC21}"/>
              </a:ext>
            </a:extLst>
          </p:cNvPr>
          <p:cNvSpPr/>
          <p:nvPr/>
        </p:nvSpPr>
        <p:spPr>
          <a:xfrm>
            <a:off x="539749" y="868138"/>
            <a:ext cx="11388393" cy="584775"/>
          </a:xfrm>
          <a:prstGeom prst="rect">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Sexual Harm Prevention Order (SHPO) – Sexual Offences Act 2003 S103A to 103K</a:t>
            </a:r>
          </a:p>
        </p:txBody>
      </p:sp>
      <p:graphicFrame>
        <p:nvGraphicFramePr>
          <p:cNvPr id="6" name="Diagram 5">
            <a:extLst>
              <a:ext uri="{FF2B5EF4-FFF2-40B4-BE49-F238E27FC236}">
                <a16:creationId xmlns:a16="http://schemas.microsoft.com/office/drawing/2014/main" id="{8857456C-A5C5-4350-AF35-B695F8D01D2E}"/>
              </a:ext>
            </a:extLst>
          </p:cNvPr>
          <p:cNvGraphicFramePr/>
          <p:nvPr>
            <p:extLst>
              <p:ext uri="{D42A27DB-BD31-4B8C-83A1-F6EECF244321}">
                <p14:modId xmlns:p14="http://schemas.microsoft.com/office/powerpoint/2010/main" val="748496746"/>
              </p:ext>
            </p:extLst>
          </p:nvPr>
        </p:nvGraphicFramePr>
        <p:xfrm>
          <a:off x="1078991" y="1601384"/>
          <a:ext cx="10849151" cy="38850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474836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215DC044-7BA6-4A89-A9EE-8CF0C6D9FE3A}"/>
                                            </p:graphicEl>
                                          </p:spTgt>
                                        </p:tgtEl>
                                        <p:attrNameLst>
                                          <p:attrName>style.visibility</p:attrName>
                                        </p:attrNameLst>
                                      </p:cBhvr>
                                      <p:to>
                                        <p:strVal val="visible"/>
                                      </p:to>
                                    </p:set>
                                    <p:animEffect transition="in" filter="fade">
                                      <p:cBhvr>
                                        <p:cTn id="12" dur="500"/>
                                        <p:tgtEl>
                                          <p:spTgt spid="6">
                                            <p:graphicEl>
                                              <a:dgm id="{215DC044-7BA6-4A89-A9EE-8CF0C6D9FE3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86F94C63-E253-4F13-AFE9-91B5B5F0D270}"/>
                                            </p:graphicEl>
                                          </p:spTgt>
                                        </p:tgtEl>
                                        <p:attrNameLst>
                                          <p:attrName>style.visibility</p:attrName>
                                        </p:attrNameLst>
                                      </p:cBhvr>
                                      <p:to>
                                        <p:strVal val="visible"/>
                                      </p:to>
                                    </p:set>
                                    <p:animEffect transition="in" filter="fade">
                                      <p:cBhvr>
                                        <p:cTn id="17" dur="500"/>
                                        <p:tgtEl>
                                          <p:spTgt spid="6">
                                            <p:graphicEl>
                                              <a:dgm id="{86F94C63-E253-4F13-AFE9-91B5B5F0D27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Graphic spid="6"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3">
            <a:extLst>
              <a:ext uri="{FF2B5EF4-FFF2-40B4-BE49-F238E27FC236}">
                <a16:creationId xmlns:a16="http://schemas.microsoft.com/office/drawing/2014/main" id="{A5C783FD-17A7-4B63-B4F2-E4419EA931AA}"/>
              </a:ext>
            </a:extLst>
          </p:cNvPr>
          <p:cNvSpPr txBox="1">
            <a:spLocks noChangeArrowheads="1"/>
          </p:cNvSpPr>
          <p:nvPr/>
        </p:nvSpPr>
        <p:spPr bwMode="auto">
          <a:xfrm>
            <a:off x="539749" y="134892"/>
            <a:ext cx="11388393" cy="584775"/>
          </a:xfrm>
          <a:prstGeom prst="rect">
            <a:avLst/>
          </a:prstGeom>
          <a:solidFill>
            <a:srgbClr val="002060"/>
          </a:solidFill>
          <a:ln>
            <a:noFill/>
          </a:ln>
        </p:spPr>
        <p:txBody>
          <a:bodyPr wrap="square">
            <a:spAutoFit/>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algn="ctr" eaLnBrk="0" fontAlgn="base" hangingPunct="0">
              <a:spcBef>
                <a:spcPct val="0"/>
              </a:spcBef>
              <a:spcAft>
                <a:spcPct val="0"/>
              </a:spcAft>
              <a:buFontTx/>
              <a:buNone/>
            </a:pPr>
            <a:r>
              <a:rPr lang="en-GB" altLang="en-US" sz="3200" dirty="0">
                <a:solidFill>
                  <a:schemeClr val="bg1"/>
                </a:solidFill>
                <a:latin typeface="+mn-lt"/>
                <a:ea typeface="ＭＳ Ｐゴシック" panose="020B0600070205080204" pitchFamily="34" charset="-128"/>
                <a:cs typeface="Arial" panose="020B0604020202020204" pitchFamily="34" charset="0"/>
              </a:rPr>
              <a:t>Orders to prevent Sexual Harm - SHPO</a:t>
            </a:r>
          </a:p>
        </p:txBody>
      </p:sp>
      <p:graphicFrame>
        <p:nvGraphicFramePr>
          <p:cNvPr id="4" name="Diagram 3">
            <a:extLst>
              <a:ext uri="{FF2B5EF4-FFF2-40B4-BE49-F238E27FC236}">
                <a16:creationId xmlns:a16="http://schemas.microsoft.com/office/drawing/2014/main" id="{20E2072A-2947-41CD-9054-8FFF54102C05}"/>
              </a:ext>
            </a:extLst>
          </p:cNvPr>
          <p:cNvGraphicFramePr/>
          <p:nvPr>
            <p:extLst>
              <p:ext uri="{D42A27DB-BD31-4B8C-83A1-F6EECF244321}">
                <p14:modId xmlns:p14="http://schemas.microsoft.com/office/powerpoint/2010/main" val="2417149975"/>
              </p:ext>
            </p:extLst>
          </p:nvPr>
        </p:nvGraphicFramePr>
        <p:xfrm>
          <a:off x="707262" y="719667"/>
          <a:ext cx="11053366" cy="54186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64317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F7E2257E-E068-4C36-9F78-BBBEB76D6E4B}"/>
                                            </p:graphicEl>
                                          </p:spTgt>
                                        </p:tgtEl>
                                        <p:attrNameLst>
                                          <p:attrName>style.visibility</p:attrName>
                                        </p:attrNameLst>
                                      </p:cBhvr>
                                      <p:to>
                                        <p:strVal val="visible"/>
                                      </p:to>
                                    </p:set>
                                    <p:animEffect transition="in" filter="fade">
                                      <p:cBhvr>
                                        <p:cTn id="7" dur="500"/>
                                        <p:tgtEl>
                                          <p:spTgt spid="4">
                                            <p:graphicEl>
                                              <a:dgm id="{F7E2257E-E068-4C36-9F78-BBBEB76D6E4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0BFF1511-2847-43E4-A5D0-A9244E8E9943}"/>
                                            </p:graphicEl>
                                          </p:spTgt>
                                        </p:tgtEl>
                                        <p:attrNameLst>
                                          <p:attrName>style.visibility</p:attrName>
                                        </p:attrNameLst>
                                      </p:cBhvr>
                                      <p:to>
                                        <p:strVal val="visible"/>
                                      </p:to>
                                    </p:set>
                                    <p:animEffect transition="in" filter="fade">
                                      <p:cBhvr>
                                        <p:cTn id="12" dur="500"/>
                                        <p:tgtEl>
                                          <p:spTgt spid="4">
                                            <p:graphicEl>
                                              <a:dgm id="{0BFF1511-2847-43E4-A5D0-A9244E8E9943}"/>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A4105935-5103-4A8E-ACBE-2C8471168038}"/>
                                            </p:graphicEl>
                                          </p:spTgt>
                                        </p:tgtEl>
                                        <p:attrNameLst>
                                          <p:attrName>style.visibility</p:attrName>
                                        </p:attrNameLst>
                                      </p:cBhvr>
                                      <p:to>
                                        <p:strVal val="visible"/>
                                      </p:to>
                                    </p:set>
                                    <p:animEffect transition="in" filter="fade">
                                      <p:cBhvr>
                                        <p:cTn id="17" dur="500"/>
                                        <p:tgtEl>
                                          <p:spTgt spid="4">
                                            <p:graphicEl>
                                              <a:dgm id="{A4105935-5103-4A8E-ACBE-2C847116803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3">
            <a:extLst>
              <a:ext uri="{FF2B5EF4-FFF2-40B4-BE49-F238E27FC236}">
                <a16:creationId xmlns:a16="http://schemas.microsoft.com/office/drawing/2014/main" id="{84B4864D-7AB1-4DDD-9147-8474403EC05B}"/>
              </a:ext>
            </a:extLst>
          </p:cNvPr>
          <p:cNvSpPr txBox="1">
            <a:spLocks noChangeArrowheads="1"/>
          </p:cNvSpPr>
          <p:nvPr/>
        </p:nvSpPr>
        <p:spPr bwMode="auto">
          <a:xfrm>
            <a:off x="539749" y="134892"/>
            <a:ext cx="11388393" cy="584775"/>
          </a:xfrm>
          <a:prstGeom prst="rect">
            <a:avLst/>
          </a:prstGeom>
          <a:solidFill>
            <a:srgbClr val="002060"/>
          </a:solidFill>
          <a:ln>
            <a:noFill/>
          </a:ln>
        </p:spPr>
        <p:txBody>
          <a:bodyPr wrap="square">
            <a:spAutoFit/>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algn="ctr" eaLnBrk="0" fontAlgn="base" hangingPunct="0">
              <a:spcBef>
                <a:spcPct val="0"/>
              </a:spcBef>
              <a:spcAft>
                <a:spcPct val="0"/>
              </a:spcAft>
              <a:buFontTx/>
              <a:buNone/>
            </a:pPr>
            <a:r>
              <a:rPr lang="en-GB" altLang="en-US" sz="3200" dirty="0">
                <a:solidFill>
                  <a:schemeClr val="bg1"/>
                </a:solidFill>
                <a:latin typeface="+mn-lt"/>
                <a:ea typeface="ＭＳ Ｐゴシック" panose="020B0600070205080204" pitchFamily="34" charset="-128"/>
                <a:cs typeface="Arial" panose="020B0604020202020204" pitchFamily="34" charset="0"/>
              </a:rPr>
              <a:t>Orders to prevent Sexual Harm - SRO</a:t>
            </a:r>
          </a:p>
        </p:txBody>
      </p:sp>
      <p:sp>
        <p:nvSpPr>
          <p:cNvPr id="4" name="Rectangle 3">
            <a:extLst>
              <a:ext uri="{FF2B5EF4-FFF2-40B4-BE49-F238E27FC236}">
                <a16:creationId xmlns:a16="http://schemas.microsoft.com/office/drawing/2014/main" id="{4FD7C7B8-1EDC-4AE0-88C8-1489F729E36B}"/>
              </a:ext>
            </a:extLst>
          </p:cNvPr>
          <p:cNvSpPr/>
          <p:nvPr/>
        </p:nvSpPr>
        <p:spPr>
          <a:xfrm>
            <a:off x="539749" y="868138"/>
            <a:ext cx="11388393" cy="584775"/>
          </a:xfrm>
          <a:prstGeom prst="rect">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Sexual Risk Order (SRO) – Sexual Offences Act 2003 S122A to 122K</a:t>
            </a:r>
          </a:p>
        </p:txBody>
      </p:sp>
      <p:graphicFrame>
        <p:nvGraphicFramePr>
          <p:cNvPr id="5" name="Diagram 4">
            <a:extLst>
              <a:ext uri="{FF2B5EF4-FFF2-40B4-BE49-F238E27FC236}">
                <a16:creationId xmlns:a16="http://schemas.microsoft.com/office/drawing/2014/main" id="{13F9B5B2-E822-4F6A-BD81-5AE1E8AA40AF}"/>
              </a:ext>
            </a:extLst>
          </p:cNvPr>
          <p:cNvGraphicFramePr/>
          <p:nvPr>
            <p:extLst>
              <p:ext uri="{D42A27DB-BD31-4B8C-83A1-F6EECF244321}">
                <p14:modId xmlns:p14="http://schemas.microsoft.com/office/powerpoint/2010/main" val="3487317622"/>
              </p:ext>
            </p:extLst>
          </p:nvPr>
        </p:nvGraphicFramePr>
        <p:xfrm>
          <a:off x="770531" y="643297"/>
          <a:ext cx="10926827" cy="5571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213843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A21AA43D-BBBC-4610-B8EE-C6DB44A32F89}"/>
                                            </p:graphicEl>
                                          </p:spTgt>
                                        </p:tgtEl>
                                        <p:attrNameLst>
                                          <p:attrName>style.visibility</p:attrName>
                                        </p:attrNameLst>
                                      </p:cBhvr>
                                      <p:to>
                                        <p:strVal val="visible"/>
                                      </p:to>
                                    </p:set>
                                    <p:animEffect transition="in" filter="fade">
                                      <p:cBhvr>
                                        <p:cTn id="12" dur="500"/>
                                        <p:tgtEl>
                                          <p:spTgt spid="5">
                                            <p:graphicEl>
                                              <a:dgm id="{A21AA43D-BBBC-4610-B8EE-C6DB44A32F8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EB1A5BD5-26FA-4882-92EA-7F441F52E763}"/>
                                            </p:graphicEl>
                                          </p:spTgt>
                                        </p:tgtEl>
                                        <p:attrNameLst>
                                          <p:attrName>style.visibility</p:attrName>
                                        </p:attrNameLst>
                                      </p:cBhvr>
                                      <p:to>
                                        <p:strVal val="visible"/>
                                      </p:to>
                                    </p:set>
                                    <p:animEffect transition="in" filter="fade">
                                      <p:cBhvr>
                                        <p:cTn id="17" dur="500"/>
                                        <p:tgtEl>
                                          <p:spTgt spid="5">
                                            <p:graphicEl>
                                              <a:dgm id="{EB1A5BD5-26FA-4882-92EA-7F441F52E76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Graphic spid="5"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4AE492F2-F0D3-4848-B410-755BB9107B34}"/>
              </a:ext>
            </a:extLst>
          </p:cNvPr>
          <p:cNvSpPr txBox="1">
            <a:spLocks noChangeArrowheads="1"/>
          </p:cNvSpPr>
          <p:nvPr/>
        </p:nvSpPr>
        <p:spPr bwMode="auto">
          <a:xfrm>
            <a:off x="539749" y="134892"/>
            <a:ext cx="11388393" cy="584775"/>
          </a:xfrm>
          <a:prstGeom prst="rect">
            <a:avLst/>
          </a:prstGeom>
          <a:solidFill>
            <a:srgbClr val="002060"/>
          </a:solidFill>
          <a:ln>
            <a:noFill/>
          </a:ln>
        </p:spPr>
        <p:txBody>
          <a:bodyPr wrap="square">
            <a:spAutoFit/>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algn="ctr" eaLnBrk="0" fontAlgn="base" hangingPunct="0">
              <a:spcBef>
                <a:spcPct val="0"/>
              </a:spcBef>
              <a:spcAft>
                <a:spcPct val="0"/>
              </a:spcAft>
              <a:buFontTx/>
              <a:buNone/>
            </a:pPr>
            <a:r>
              <a:rPr lang="en-GB" altLang="en-US" sz="3200" dirty="0">
                <a:solidFill>
                  <a:schemeClr val="bg1"/>
                </a:solidFill>
                <a:latin typeface="+mn-lt"/>
                <a:ea typeface="ＭＳ Ｐゴシック" panose="020B0600070205080204" pitchFamily="34" charset="-128"/>
                <a:cs typeface="Arial" panose="020B0604020202020204" pitchFamily="34" charset="0"/>
              </a:rPr>
              <a:t>Orders to prevent Sexual Harm - SRO</a:t>
            </a:r>
          </a:p>
        </p:txBody>
      </p:sp>
      <p:graphicFrame>
        <p:nvGraphicFramePr>
          <p:cNvPr id="3" name="Diagram 2">
            <a:extLst>
              <a:ext uri="{FF2B5EF4-FFF2-40B4-BE49-F238E27FC236}">
                <a16:creationId xmlns:a16="http://schemas.microsoft.com/office/drawing/2014/main" id="{A21EC886-0461-435A-BAC3-BFCFF2C43B18}"/>
              </a:ext>
            </a:extLst>
          </p:cNvPr>
          <p:cNvGraphicFramePr/>
          <p:nvPr>
            <p:extLst>
              <p:ext uri="{D42A27DB-BD31-4B8C-83A1-F6EECF244321}">
                <p14:modId xmlns:p14="http://schemas.microsoft.com/office/powerpoint/2010/main" val="920578819"/>
              </p:ext>
            </p:extLst>
          </p:nvPr>
        </p:nvGraphicFramePr>
        <p:xfrm>
          <a:off x="896112" y="1024128"/>
          <a:ext cx="10607040" cy="45171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544931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A9D2D8D0-5409-47E6-B0E1-BDCEE8805C0C}"/>
                                            </p:graphicEl>
                                          </p:spTgt>
                                        </p:tgtEl>
                                        <p:attrNameLst>
                                          <p:attrName>style.visibility</p:attrName>
                                        </p:attrNameLst>
                                      </p:cBhvr>
                                      <p:to>
                                        <p:strVal val="visible"/>
                                      </p:to>
                                    </p:set>
                                    <p:animEffect transition="in" filter="fade">
                                      <p:cBhvr>
                                        <p:cTn id="7" dur="500"/>
                                        <p:tgtEl>
                                          <p:spTgt spid="3">
                                            <p:graphicEl>
                                              <a:dgm id="{A9D2D8D0-5409-47E6-B0E1-BDCEE8805C0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FDA5CA35-E792-46A5-BE27-09FDADF05723}"/>
                                            </p:graphicEl>
                                          </p:spTgt>
                                        </p:tgtEl>
                                        <p:attrNameLst>
                                          <p:attrName>style.visibility</p:attrName>
                                        </p:attrNameLst>
                                      </p:cBhvr>
                                      <p:to>
                                        <p:strVal val="visible"/>
                                      </p:to>
                                    </p:set>
                                    <p:animEffect transition="in" filter="fade">
                                      <p:cBhvr>
                                        <p:cTn id="12" dur="500"/>
                                        <p:tgtEl>
                                          <p:spTgt spid="3">
                                            <p:graphicEl>
                                              <a:dgm id="{FDA5CA35-E792-46A5-BE27-09FDADF05723}"/>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4B6FB451-6B39-435E-AD68-E6436E4A5980}"/>
                                            </p:graphicEl>
                                          </p:spTgt>
                                        </p:tgtEl>
                                        <p:attrNameLst>
                                          <p:attrName>style.visibility</p:attrName>
                                        </p:attrNameLst>
                                      </p:cBhvr>
                                      <p:to>
                                        <p:strVal val="visible"/>
                                      </p:to>
                                    </p:set>
                                    <p:animEffect transition="in" filter="fade">
                                      <p:cBhvr>
                                        <p:cTn id="17" dur="500"/>
                                        <p:tgtEl>
                                          <p:spTgt spid="3">
                                            <p:graphicEl>
                                              <a:dgm id="{4B6FB451-6B39-435E-AD68-E6436E4A598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C17D493A-D586-4312-B1F1-18010DB2558E}"/>
              </a:ext>
            </a:extLst>
          </p:cNvPr>
          <p:cNvSpPr txBox="1">
            <a:spLocks noChangeArrowheads="1"/>
          </p:cNvSpPr>
          <p:nvPr/>
        </p:nvSpPr>
        <p:spPr bwMode="auto">
          <a:xfrm>
            <a:off x="539749" y="134892"/>
            <a:ext cx="11388393" cy="584775"/>
          </a:xfrm>
          <a:prstGeom prst="rect">
            <a:avLst/>
          </a:prstGeom>
          <a:solidFill>
            <a:srgbClr val="002060"/>
          </a:solidFill>
          <a:ln>
            <a:noFill/>
          </a:ln>
        </p:spPr>
        <p:txBody>
          <a:bodyPr wrap="square">
            <a:spAutoFit/>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algn="ctr" eaLnBrk="0" fontAlgn="base" hangingPunct="0">
              <a:spcBef>
                <a:spcPct val="0"/>
              </a:spcBef>
              <a:spcAft>
                <a:spcPct val="0"/>
              </a:spcAft>
              <a:buFontTx/>
              <a:buNone/>
            </a:pPr>
            <a:r>
              <a:rPr lang="en-GB" altLang="en-US" sz="3200" dirty="0">
                <a:solidFill>
                  <a:schemeClr val="bg1"/>
                </a:solidFill>
                <a:latin typeface="+mn-lt"/>
                <a:ea typeface="ＭＳ Ｐゴシック" panose="020B0600070205080204" pitchFamily="34" charset="-128"/>
                <a:cs typeface="Arial" panose="020B0604020202020204" pitchFamily="34" charset="0"/>
              </a:rPr>
              <a:t>Orders to prevent Sexual Harm - SRO</a:t>
            </a:r>
          </a:p>
        </p:txBody>
      </p:sp>
      <p:graphicFrame>
        <p:nvGraphicFramePr>
          <p:cNvPr id="3" name="Diagram 2">
            <a:extLst>
              <a:ext uri="{FF2B5EF4-FFF2-40B4-BE49-F238E27FC236}">
                <a16:creationId xmlns:a16="http://schemas.microsoft.com/office/drawing/2014/main" id="{F8E30A18-0DB2-44F4-855F-22D2F5D17C4C}"/>
              </a:ext>
            </a:extLst>
          </p:cNvPr>
          <p:cNvGraphicFramePr/>
          <p:nvPr>
            <p:extLst>
              <p:ext uri="{D42A27DB-BD31-4B8C-83A1-F6EECF244321}">
                <p14:modId xmlns:p14="http://schemas.microsoft.com/office/powerpoint/2010/main" val="2577745795"/>
              </p:ext>
            </p:extLst>
          </p:nvPr>
        </p:nvGraphicFramePr>
        <p:xfrm>
          <a:off x="731520" y="719667"/>
          <a:ext cx="10920731" cy="51510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79302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50E613C1-860F-4800-B4A3-9A7211C5B4C4}"/>
                                            </p:graphicEl>
                                          </p:spTgt>
                                        </p:tgtEl>
                                        <p:attrNameLst>
                                          <p:attrName>style.visibility</p:attrName>
                                        </p:attrNameLst>
                                      </p:cBhvr>
                                      <p:to>
                                        <p:strVal val="visible"/>
                                      </p:to>
                                    </p:set>
                                    <p:animEffect transition="in" filter="fade">
                                      <p:cBhvr>
                                        <p:cTn id="7" dur="500"/>
                                        <p:tgtEl>
                                          <p:spTgt spid="3">
                                            <p:graphicEl>
                                              <a:dgm id="{50E613C1-860F-4800-B4A3-9A7211C5B4C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471D310B-AA22-430C-AFEE-7630DBD33CEC}"/>
                                            </p:graphicEl>
                                          </p:spTgt>
                                        </p:tgtEl>
                                        <p:attrNameLst>
                                          <p:attrName>style.visibility</p:attrName>
                                        </p:attrNameLst>
                                      </p:cBhvr>
                                      <p:to>
                                        <p:strVal val="visible"/>
                                      </p:to>
                                    </p:set>
                                    <p:animEffect transition="in" filter="fade">
                                      <p:cBhvr>
                                        <p:cTn id="12" dur="500"/>
                                        <p:tgtEl>
                                          <p:spTgt spid="3">
                                            <p:graphicEl>
                                              <a:dgm id="{471D310B-AA22-430C-AFEE-7630DBD33CE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6503439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271</TotalTime>
  <Words>1082</Words>
  <Application>Microsoft Office PowerPoint</Application>
  <PresentationFormat>Widescreen</PresentationFormat>
  <Paragraphs>68</Paragraphs>
  <Slides>9</Slides>
  <Notes>9</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9</vt:i4>
      </vt:variant>
    </vt:vector>
  </HeadingPairs>
  <TitlesOfParts>
    <vt:vector size="19" baseType="lpstr">
      <vt:lpstr>Arial</vt:lpstr>
      <vt:lpstr>Arial Nova</vt:lpstr>
      <vt:lpstr>Arial Nova Cond</vt:lpstr>
      <vt:lpstr>Calibri</vt:lpstr>
      <vt:lpstr>Calibri Light</vt:lpstr>
      <vt:lpstr>Gotham</vt:lpstr>
      <vt:lpstr>Microsoft Sans Serif</vt:lpstr>
      <vt:lpstr>Tahoma</vt:lpstr>
      <vt:lpstr>Office Theme</vt:lpstr>
      <vt:lpstr>1_Office Theme</vt:lpstr>
      <vt:lpstr>PowerPoint Presentation</vt:lpstr>
      <vt:lpstr>Notification Orders (NO) – S97, SOA 2003</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Neil,Sharon swp3514</cp:lastModifiedBy>
  <cp:revision>49</cp:revision>
  <dcterms:created xsi:type="dcterms:W3CDTF">2018-01-30T11:09:50Z</dcterms:created>
  <dcterms:modified xsi:type="dcterms:W3CDTF">2023-03-10T11:27:59Z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0e5233a2-02bd-475e-ab65-006b631733b6</vt:lpwstr>
  </property>
  <property fmtid="{D5CDD505-2E9C-101B-9397-08002B2CF9AE}" pid="3" name="MSIP_Label_66cf8fe5-b7b7-4df7-b38d-1c61ac2f6639_Enabled">
    <vt:lpwstr>true</vt:lpwstr>
  </property>
  <property fmtid="{D5CDD505-2E9C-101B-9397-08002B2CF9AE}" pid="4" name="MSIP_Label_66cf8fe5-b7b7-4df7-b38d-1c61ac2f6639_SetDate">
    <vt:lpwstr>2022-06-23T07:07:52Z</vt:lpwstr>
  </property>
  <property fmtid="{D5CDD505-2E9C-101B-9397-08002B2CF9AE}" pid="5" name="MSIP_Label_66cf8fe5-b7b7-4df7-b38d-1c61ac2f6639_Method">
    <vt:lpwstr>Standard</vt:lpwstr>
  </property>
  <property fmtid="{D5CDD505-2E9C-101B-9397-08002B2CF9AE}" pid="6" name="MSIP_Label_66cf8fe5-b7b7-4df7-b38d-1c61ac2f6639_Name">
    <vt:lpwstr>66cf8fe5-b7b7-4df7-b38d-1c61ac2f6639</vt:lpwstr>
  </property>
  <property fmtid="{D5CDD505-2E9C-101B-9397-08002B2CF9AE}" pid="7" name="MSIP_Label_66cf8fe5-b7b7-4df7-b38d-1c61ac2f6639_SiteId">
    <vt:lpwstr>270c2f4d-fd0c-4f08-92a9-e5bdd8a87e09</vt:lpwstr>
  </property>
  <property fmtid="{D5CDD505-2E9C-101B-9397-08002B2CF9AE}" pid="8" name="MSIP_Label_66cf8fe5-b7b7-4df7-b38d-1c61ac2f6639_ActionId">
    <vt:lpwstr>250d2c74-a12f-44ac-a22f-25df9b69e703</vt:lpwstr>
  </property>
  <property fmtid="{D5CDD505-2E9C-101B-9397-08002B2CF9AE}" pid="9" name="MSIP_Label_66cf8fe5-b7b7-4df7-b38d-1c61ac2f6639_ContentBits">
    <vt:lpwstr>0</vt:lpwstr>
  </property>
  <property fmtid="{D5CDD505-2E9C-101B-9397-08002B2CF9AE}" pid="10" name="Classification">
    <vt:lpwstr>OFFICIAL</vt:lpwstr>
  </property>
  <property fmtid="{D5CDD505-2E9C-101B-9397-08002B2CF9AE}" pid="11" name="Visibility">
    <vt:lpwstr>NOT VISIBLE</vt:lpwstr>
  </property>
</Properties>
</file>