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1" r:id="rId1"/>
  </p:sldMasterIdLst>
  <p:notesMasterIdLst>
    <p:notesMasterId r:id="rId30"/>
  </p:notesMasterIdLst>
  <p:sldIdLst>
    <p:sldId id="256" r:id="rId2"/>
    <p:sldId id="257" r:id="rId3"/>
    <p:sldId id="779" r:id="rId4"/>
    <p:sldId id="769" r:id="rId5"/>
    <p:sldId id="377" r:id="rId6"/>
    <p:sldId id="770" r:id="rId7"/>
    <p:sldId id="375" r:id="rId8"/>
    <p:sldId id="376" r:id="rId9"/>
    <p:sldId id="780" r:id="rId10"/>
    <p:sldId id="782" r:id="rId11"/>
    <p:sldId id="795" r:id="rId12"/>
    <p:sldId id="364" r:id="rId13"/>
    <p:sldId id="781" r:id="rId14"/>
    <p:sldId id="790" r:id="rId15"/>
    <p:sldId id="791" r:id="rId16"/>
    <p:sldId id="792" r:id="rId17"/>
    <p:sldId id="793" r:id="rId18"/>
    <p:sldId id="794" r:id="rId19"/>
    <p:sldId id="382" r:id="rId20"/>
    <p:sldId id="771" r:id="rId21"/>
    <p:sldId id="611" r:id="rId22"/>
    <p:sldId id="605" r:id="rId23"/>
    <p:sldId id="773" r:id="rId24"/>
    <p:sldId id="788" r:id="rId25"/>
    <p:sldId id="789" r:id="rId26"/>
    <p:sldId id="786" r:id="rId27"/>
    <p:sldId id="778" r:id="rId28"/>
    <p:sldId id="772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4" autoAdjust="0"/>
    <p:restoredTop sz="76667" autoAdjust="0"/>
  </p:normalViewPr>
  <p:slideViewPr>
    <p:cSldViewPr snapToGrid="0">
      <p:cViewPr varScale="1">
        <p:scale>
          <a:sx n="75" d="100"/>
          <a:sy n="75" d="100"/>
        </p:scale>
        <p:origin x="7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969960-2F78-46F0-BD09-DCF76EF0B89A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A5AA75-38C3-4CD8-A0CC-2519A0D456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429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A5AA75-38C3-4CD8-A0CC-2519A0D456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6019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Your brand is derived from who you are, who you want to be and who people perceive you to be.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Your brand strategy is how, what, where, when and to whom you plan on communicating to and delivering on your brand messages.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Your distribution channels are also part of your brand strategy. And what you communicate visually and verbally is part of your brand strategy, too.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Consistent, strategic branding leads to strong brand equity: the commercial value that derives from consumer perception of the brand name of a particular product or service, rather than from the product or service itself.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means the added value brought to your company's products or services that allows you to charge more for your brand than what identical, unbranded products command.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Coke vs. a generic soda: Coca-Cola has built a powerful brand equity, it can charge more for its product - and customers will pay that higher price.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Added value intrinsic to brand equity frequently comes in the form of perceived quality or emotional attachment.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A5AA75-38C3-4CD8-A0CC-2519A0D456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8963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917581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874428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75340-3DAA-BF9A-2CBA-7C2C84A72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20A4C6AE-568D-546F-DCCA-3A7119178C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CCA2B62F-FFFB-E963-8B36-46285F22EE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7A93D09-7621-AC51-9571-A44D53F9731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585417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693748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9FA53F-1268-B73D-D948-BFDB8B822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6894843E-F08B-AAA2-C3A2-CBE9A5BA766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17FD0BC-C214-0A9E-A928-E7F59AE9DBA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7D021F5D-AE80-4A52-94CF-C10215BF66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808904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C0D6B0-A08C-29C9-4E25-55EB22C30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383B2F67-4D28-E739-27A6-97823FB65D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D35B692F-DB85-CBA9-A9C1-2DFC9569B0B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E7BC382F-2CEA-B7DB-AF4D-FB8FE1866E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780731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54E33-BFBF-C8C6-BEAA-11E7B5043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8ADA6A27-73FF-9FA5-1033-EB136F1027D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9419C28A-AB7A-3F69-8B14-FFE042DEE3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3A777F89-2C69-6741-45D8-CFA8BD3F1C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477461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8F175-1BEB-962C-58A5-2583A4C0EE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3ACD6913-ED76-7183-3A1B-C1D49D5DF87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8663516D-AAE4-D592-A735-515A61A436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8A87855B-D7B1-0E78-9669-10992E04E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12059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8F4EBF-A3AF-7F23-4338-A8CF2C496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30054F31-C091-BF55-3BB6-1192BAAA6D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18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E8642505-4E3D-2DB4-96EC-E18A387F91A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8B3A8F05-1852-61A8-7833-D0F952FA00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26262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30DB8F-3556-BB66-65EF-CDD6CFC3B6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5EFE5F83-1B2E-FC55-54EC-CBA32DF755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2432A630-6DA1-69DC-2848-2938B1D8B96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1F80BC98-B14D-8513-6410-A34FA8616B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166440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5682F7-6540-8022-1E1D-C3601024F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E16C8E1B-E56B-7625-1652-AB03AEAE095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D2B760DF-FE3F-AC13-6D64-F388F31F61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CA3DCEB8-B163-BB44-27DE-00CF782449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201278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CFD74A42-81E2-4C2E-966C-7F1E1F41E18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9B9C99D-3C4E-4759-B5A3-89EB0C6C7852}" type="slidenum">
              <a:rPr lang="en-US" altLang="en-US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26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0A12E027-72CC-4801-BDDE-D0EBC06A737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DF305759-AAA2-4984-B787-206A292D185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7779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9789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406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86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964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22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305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38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11/13/2025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466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9201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369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480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1219200" y="1524000"/>
            <a:ext cx="9550400" cy="381000"/>
          </a:xfrm>
        </p:spPr>
        <p:txBody>
          <a:bodyPr/>
          <a:lstStyle>
            <a:lvl1pPr algn="ctr">
              <a:buNone/>
              <a:defRPr sz="2800" b="1" i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57CDB042-C9E2-4402-B780-1CC90DF4B69F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4400" y="6248400"/>
            <a:ext cx="25400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8687AC2-30FE-4DAA-AE9F-F250E08BD3E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4165600" y="6248400"/>
            <a:ext cx="3860800" cy="457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defRPr>
                <a:ea typeface="ヒラギノ角ゴ Pro W3" charset="-128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185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193F01-6650-49B0-9768-5148F66CC2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D0B3B-07FE-48C1-BDBC-694480A88D7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07903C-D237-4019-9E81-B63328BD06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976D14-98C3-496F-B524-6DA63D2D65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5374202"/>
      </p:ext>
    </p:extLst>
  </p:cSld>
  <p:clrMapOvr>
    <a:masterClrMapping/>
  </p:clrMapOvr>
  <p:transition spd="slow">
    <p:blinds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19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35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6" r:id="rId11"/>
    <p:sldLayoutId id="2147483742" r:id="rId12"/>
    <p:sldLayoutId id="2147483743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0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_cj6TJfLYVI?feature=oembed" TargetMode="Externa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g.co.uk/brands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YM3t3j5UVw?feature=oembed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3.xml"/><Relationship Id="rId1" Type="http://schemas.openxmlformats.org/officeDocument/2006/relationships/video" Target="https://www.youtube.com/embed/WH5BsgTTOX4?feature=oembed" TargetMode="External"/><Relationship Id="rId4" Type="http://schemas.openxmlformats.org/officeDocument/2006/relationships/image" Target="../media/image1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tFffkU_DwvI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interbrand.com/best-brand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2A4F94B-EAC7-4067-B62F-FC5CC42B25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90000"/>
          </a:blip>
          <a:srcRect t="15730"/>
          <a:stretch/>
        </p:blipFill>
        <p:spPr>
          <a:xfrm>
            <a:off x="1" y="10"/>
            <a:ext cx="12191999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B4A12B6-EF0D-43E8-8C17-4FAD4D276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>
              <a:lumMod val="85000"/>
              <a:lumOff val="15000"/>
              <a:alpha val="93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107525-0C02-447F-8A3F-553320A72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2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4265D3-299F-45AA-9A6C-D82E0F7E5D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BMBM4005 Marketing Fundamentals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BE401-C149-4472-9815-F2D1AD08E7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Gwyneth Jones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AB7A42E3-05D8-4A0B-9D4E-20EF581E5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14">
            <a:extLst>
              <a:ext uri="{FF2B5EF4-FFF2-40B4-BE49-F238E27FC236}">
                <a16:creationId xmlns:a16="http://schemas.microsoft.com/office/drawing/2014/main" id="{6EE9A54B-189D-4645-8254-FDC4210EC6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16">
            <a:extLst>
              <a:ext uri="{FF2B5EF4-FFF2-40B4-BE49-F238E27FC236}">
                <a16:creationId xmlns:a16="http://schemas.microsoft.com/office/drawing/2014/main" id="{511CE48F-D5E4-4520-AF1E-8F85CFBDA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1448851-39AD-4943-BF9C-C50704E08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913025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68375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BA3794-C83C-4CE5-9655-44B63155B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40600-9AF1-4669-A856-3AED649E6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36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</a:p>
          <a:p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880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15598-2435-0B78-53CA-B3F33352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5748F-B606-BD6F-1EFA-0670E731F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400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Branding in marketing is the strategic process of creating a unique identity, perception, and recognition for a product, service, or company in the minds of consumers. </a:t>
            </a:r>
          </a:p>
          <a:p>
            <a:endParaRPr lang="en-GB" sz="2400" dirty="0">
              <a:solidFill>
                <a:srgbClr val="0F0F0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0" i="0" dirty="0">
                <a:solidFill>
                  <a:srgbClr val="0F0F0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encompasses various elements and strategies aimed at establishing a distinct image that differentiates a brand from its competitors.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2DE904-531D-EA6C-1202-D75D0F4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75512" y="6221173"/>
            <a:ext cx="521208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55157-360F-564A-5024-D913B4C4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04680" y="6221173"/>
            <a:ext cx="146304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234977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15598-2435-0B78-53CA-B3F3335270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is a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5748F-B606-BD6F-1EFA-0670E731F5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512" y="2557849"/>
            <a:ext cx="9792208" cy="340786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brand is a name, term, sign, symbol, or design that identifies a product/service - differentiating it from competition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Customers attach meanings to brands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Customers develop brand relationships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2DE904-531D-EA6C-1202-D75D0F452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75512" y="6221173"/>
            <a:ext cx="521208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55157-360F-564A-5024-D913B4C46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04680" y="6221173"/>
            <a:ext cx="1463040" cy="27432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8316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04BED5A-E98E-4DA0-BAA5-4F6AB2492D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64B94A-E40E-48CE-BD7B-C1A30AE57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3982" y="488542"/>
            <a:ext cx="11244036" cy="5880916"/>
          </a:xfrm>
          <a:prstGeom prst="rect">
            <a:avLst/>
          </a:prstGeom>
          <a:ln w="158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9EC5CA6-6479-49D5-B4B5-5643D26B8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4442" y="2057401"/>
            <a:ext cx="0" cy="27432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D1B26337-5AA4-470D-9687-5907CB53B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685800"/>
            <a:ext cx="10853928" cy="5486400"/>
          </a:xfrm>
          <a:prstGeom prst="rect">
            <a:avLst/>
          </a:prstGeom>
          <a:noFill/>
          <a:ln w="6350" cap="sq" cmpd="sng" algn="ctr">
            <a:solidFill>
              <a:srgbClr val="FFFFFF"/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A5F7F-3998-4B11-88C5-65CB3CEE3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6440" y="1000370"/>
            <a:ext cx="3462079" cy="4857262"/>
          </a:xfrm>
        </p:spPr>
        <p:txBody>
          <a:bodyPr>
            <a:normAutofit/>
          </a:bodyPr>
          <a:lstStyle/>
          <a:p>
            <a:pPr algn="r"/>
            <a:r>
              <a:rPr lang="en-GB" sz="4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2369F-145F-4226-987C-D84F69A38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3691" y="1000370"/>
            <a:ext cx="6212310" cy="4857262"/>
          </a:xfrm>
        </p:spPr>
        <p:txBody>
          <a:bodyPr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company’s brand is their promise to their customer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tells them what they can expect from your products and services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differentiates your offering from that of your competitors. 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effective </a:t>
            </a:r>
            <a:r>
              <a:rPr lang="en-GB" sz="2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 strategy </a:t>
            </a: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you a major edge in increasingly competitive markets</a:t>
            </a:r>
          </a:p>
          <a:p>
            <a:pPr>
              <a:lnSpc>
                <a:spcPct val="90000"/>
              </a:lnSpc>
            </a:pPr>
            <a:endParaRPr lang="en-GB" sz="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foundation of your brand is your logo:</a:t>
            </a:r>
          </a:p>
          <a:p>
            <a:pPr marL="548640" lvl="2" indent="0">
              <a:lnSpc>
                <a:spcPct val="90000"/>
              </a:lnSpc>
              <a:buNone/>
            </a:pPr>
            <a:r>
              <a:rPr lang="en-GB" sz="2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website, packaging and promotional materials should integrate your logo</a:t>
            </a:r>
          </a:p>
        </p:txBody>
      </p:sp>
    </p:spTree>
    <p:extLst>
      <p:ext uri="{BB962C8B-B14F-4D97-AF65-F5344CB8AC3E}">
        <p14:creationId xmlns:p14="http://schemas.microsoft.com/office/powerpoint/2010/main" val="189481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DF1F5-E6F9-81A5-E0C1-8E3AF8C5CD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GB" sz="4400">
                <a:latin typeface="Arial" panose="020B0604020202020204" pitchFamily="34" charset="0"/>
                <a:cs typeface="Arial" panose="020B0604020202020204" pitchFamily="34" charset="0"/>
              </a:rPr>
              <a:t>Exercise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75EC-632F-8B73-21A5-78937E41D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3656" y="936416"/>
            <a:ext cx="4870512" cy="4985169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many of the following brand logos can you identify from the images shown on the next slide?</a:t>
            </a:r>
          </a:p>
        </p:txBody>
      </p:sp>
    </p:spTree>
    <p:extLst>
      <p:ext uri="{BB962C8B-B14F-4D97-AF65-F5344CB8AC3E}">
        <p14:creationId xmlns:p14="http://schemas.microsoft.com/office/powerpoint/2010/main" val="7837709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60" name="Rectangle 4915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2" name="Rectangle 49161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9164" name="Rectangle 49163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9166" name="Rectangle 49165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4D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168" name="Rectangle 49167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155" name="Content Placeholder 3" descr="logos.bmp">
            <a:extLst>
              <a:ext uri="{FF2B5EF4-FFF2-40B4-BE49-F238E27FC236}">
                <a16:creationId xmlns:a16="http://schemas.microsoft.com/office/drawing/2014/main" id="{ACA4CA70-1BD6-4B4D-9029-FD23B7B2E6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683056"/>
            <a:ext cx="8290559" cy="56583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3" name="Rectangle 50182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85" name="Rectangle 50184">
            <a:extLst>
              <a:ext uri="{FF2B5EF4-FFF2-40B4-BE49-F238E27FC236}">
                <a16:creationId xmlns:a16="http://schemas.microsoft.com/office/drawing/2014/main" id="{4EC7E010-C712-408D-9787-0842AFC9F4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0187" name="Rectangle 50186">
            <a:extLst>
              <a:ext uri="{FF2B5EF4-FFF2-40B4-BE49-F238E27FC236}">
                <a16:creationId xmlns:a16="http://schemas.microsoft.com/office/drawing/2014/main" id="{0503FCEF-A9BA-4991-9220-E36615FB8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0189" name="Rectangle 50188">
            <a:extLst>
              <a:ext uri="{FF2B5EF4-FFF2-40B4-BE49-F238E27FC236}">
                <a16:creationId xmlns:a16="http://schemas.microsoft.com/office/drawing/2014/main" id="{9664D085-C814-4D74-BCE0-2059F0DC04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B24DC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91" name="Rectangle 50190">
            <a:extLst>
              <a:ext uri="{FF2B5EF4-FFF2-40B4-BE49-F238E27FC236}">
                <a16:creationId xmlns:a16="http://schemas.microsoft.com/office/drawing/2014/main" id="{DDA5539E-D8B4-4F5A-B46F-C304F5D7A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178" name="Content Placeholder 3" descr="logos revealed.bmp">
            <a:extLst>
              <a:ext uri="{FF2B5EF4-FFF2-40B4-BE49-F238E27FC236}">
                <a16:creationId xmlns:a16="http://schemas.microsoft.com/office/drawing/2014/main" id="{FCCCE119-3FF9-48EC-BD16-E4B3F51EA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1536" y="483352"/>
            <a:ext cx="8790432" cy="59994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Why Use Branding?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is a </a:t>
            </a:r>
            <a:r>
              <a:rPr lang="en-US" altLang="en-US" sz="2700" b="1" dirty="0"/>
              <a:t>differentiator </a:t>
            </a:r>
            <a:r>
              <a:rPr lang="en-US" altLang="en-US" sz="2700" dirty="0"/>
              <a:t>from competing products (differentiation, segmentation)</a:t>
            </a:r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en-US" sz="2700" dirty="0"/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results in </a:t>
            </a:r>
            <a:r>
              <a:rPr lang="en-US" altLang="en-US" sz="2700" b="1" dirty="0"/>
              <a:t>customer loyalty</a:t>
            </a:r>
            <a:r>
              <a:rPr lang="en-US" altLang="en-US" sz="2700" dirty="0"/>
              <a:t> and </a:t>
            </a:r>
            <a:r>
              <a:rPr lang="en-US" altLang="en-US" sz="2700" b="1" dirty="0"/>
              <a:t>purchases</a:t>
            </a:r>
            <a:r>
              <a:rPr lang="en-US" altLang="en-US" sz="2700" dirty="0"/>
              <a:t> (selection, awareness, recall, recognition)</a:t>
            </a:r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altLang="en-US" sz="2700" dirty="0"/>
          </a:p>
          <a:p>
            <a:pPr indent="-182880">
              <a:lnSpc>
                <a:spcPct val="90000"/>
              </a:lnSpc>
              <a:spcBef>
                <a:spcPct val="30000"/>
              </a:spcBef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r>
              <a:rPr lang="en-US" altLang="en-US" sz="2700" dirty="0"/>
              <a:t>A strong brand adds </a:t>
            </a:r>
            <a:r>
              <a:rPr lang="en-US" altLang="en-US" sz="2700" b="1" dirty="0"/>
              <a:t>value </a:t>
            </a:r>
            <a:r>
              <a:rPr lang="en-US" altLang="en-US" sz="2700" dirty="0"/>
              <a:t>and can be an enduring asset (brand equity)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9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464712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altLang="en-US" b="1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buNone/>
            </a:pPr>
            <a:endParaRPr lang="en-GB" b="1" i="0" dirty="0">
              <a:effectLst/>
              <a:latin typeface="Söhne"/>
            </a:endParaRP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10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" name="Online Media 1" title="What Is Branding? 3 Minute Crash Course.">
            <a:hlinkClick r:id="" action="ppaction://media"/>
            <a:extLst>
              <a:ext uri="{FF2B5EF4-FFF2-40B4-BE49-F238E27FC236}">
                <a16:creationId xmlns:a16="http://schemas.microsoft.com/office/drawing/2014/main" id="{A07889FF-F210-2E17-A53B-5EC46F1D373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988" y="0"/>
            <a:ext cx="121380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37038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3CA906-9322-714F-B4E4-C76C549478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DEEEDC14-261C-8316-9A5F-BCD22BA07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2F59AD6E-557C-7428-2944-2C4AA0BC5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57244D67-A5F1-B60F-EE99-436E5CBBF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516F398E-0095-298B-AEED-90F98D83C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1F8D7E6C-A159-9EDA-2D8B-6CAADDD71E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1FB2075E-AC26-249B-7CCF-07A1D81F6C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Positioning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89C90B3D-A1F2-3BB3-C922-C84592961B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buNone/>
            </a:pPr>
            <a:endParaRPr lang="en-GB" b="1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Determining where the brand stands in relation to competitors in the minds of consumers.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Söhne"/>
              </a:rPr>
              <a:t>Highlighting unique value propositions to occupy a distinct place in the market.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19F12C84-DC9B-2320-8E00-83F1A832D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11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8020857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7136" y="548640"/>
            <a:ext cx="10260584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Identity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136" y="1932432"/>
            <a:ext cx="10692384" cy="42763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lnSpcReduction="1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r>
              <a:rPr lang="en-GB" b="1" dirty="0"/>
              <a:t>The way the company views the brand and wants it to be seen by the consumer</a:t>
            </a:r>
          </a:p>
          <a:p>
            <a:pPr>
              <a:buNone/>
            </a:pPr>
            <a:r>
              <a:rPr lang="en-GB" b="1" dirty="0"/>
              <a:t> </a:t>
            </a:r>
          </a:p>
          <a:p>
            <a:r>
              <a:rPr lang="en-GB" b="1" dirty="0"/>
              <a:t>Visual Elements:</a:t>
            </a:r>
            <a:r>
              <a:rPr lang="en-GB" dirty="0"/>
              <a:t> Logos, colours, typography, and symbols that visually represent the brand.</a:t>
            </a:r>
          </a:p>
          <a:p>
            <a:pPr>
              <a:buNone/>
            </a:pPr>
            <a:endParaRPr lang="en-GB" dirty="0"/>
          </a:p>
          <a:p>
            <a:r>
              <a:rPr lang="en-GB" b="1" dirty="0"/>
              <a:t>Brand Voice:</a:t>
            </a:r>
            <a:r>
              <a:rPr lang="en-GB" dirty="0"/>
              <a:t> Tone, messaging, and communication style used to convey the brand's personality.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12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Image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r>
              <a:rPr lang="en-GB" dirty="0"/>
              <a:t>How the brand is perceived by consumers.</a:t>
            </a:r>
          </a:p>
          <a:p>
            <a:endParaRPr lang="en-GB" dirty="0"/>
          </a:p>
          <a:p>
            <a:r>
              <a:rPr lang="en-GB" dirty="0"/>
              <a:t>Formed through experiences, interactions, and communication with the brand.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13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8599278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C55496-7315-FB8F-8111-9FC1680157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971D202B-C597-026D-7B2D-85896A4BF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3D3639C6-5EE9-70AE-60EC-F7EEDC155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489E017F-24D7-D436-2226-5EA89D9B1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F06A4908-0FE9-1D2B-6FFD-B60A7B1D5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C0B02D2E-2B5B-7089-CC0D-06403FAFD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4B2E145A-7CB1-7E0E-27AA-7C38E0C812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9056" y="548640"/>
            <a:ext cx="10138664" cy="11460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The Role of The Tagline in Branding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FC2C7F2A-445E-72B1-C6AE-FB6D155AE8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056" y="1705768"/>
            <a:ext cx="10138664" cy="42599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r>
              <a:rPr lang="en-GB" dirty="0"/>
              <a:t>A </a:t>
            </a:r>
            <a:r>
              <a:rPr lang="en-GB" b="1" dirty="0"/>
              <a:t>tagline</a:t>
            </a:r>
            <a:r>
              <a:rPr lang="en-GB" dirty="0"/>
              <a:t> plays a key strategic role in branding. </a:t>
            </a:r>
          </a:p>
          <a:p>
            <a:endParaRPr lang="en-GB" dirty="0"/>
          </a:p>
          <a:p>
            <a:r>
              <a:rPr lang="en-GB" dirty="0"/>
              <a:t>It is a short, memorable phrase that communicates the </a:t>
            </a:r>
            <a:r>
              <a:rPr lang="en-GB" b="1" dirty="0"/>
              <a:t>essence of a brand</a:t>
            </a:r>
            <a:r>
              <a:rPr lang="en-GB" dirty="0"/>
              <a:t> and reinforces how the brand wants to be perceived. 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0D5CAF44-C6AF-4800-8E08-41FF780E1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14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229908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2E5687-33CB-3423-839F-9357005134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CB1F33B4-0DFF-24BA-F11C-E22432984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BCD49A93-A3D0-642E-B8BC-1DA6C8D260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F8104ADF-54BC-B20F-1497-C0FB6116F7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2F47F4FD-5024-7E1E-8787-6D1AE6812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E94A6CA7-0ADE-67E5-3DC9-BBB49B858E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B6719407-2689-89E4-C06B-581D5C9CF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9056" y="548640"/>
            <a:ext cx="10138664" cy="6397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 b="1" spc="0" dirty="0">
                <a:latin typeface="Arial" panose="020B0604020202020204" pitchFamily="34" charset="0"/>
                <a:cs typeface="Arial" panose="020B0604020202020204" pitchFamily="34" charset="0"/>
              </a:rPr>
              <a:t>Which of These Tagline Do You </a:t>
            </a:r>
            <a:r>
              <a:rPr lang="en-US" altLang="en-US" sz="3600" b="1" spc="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altLang="en-US" sz="3600" b="1" spc="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91F1CC1D-43E5-7BAF-8509-2C842BCF74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056" y="1705768"/>
            <a:ext cx="10138664" cy="42599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C454C1E6-56C6-7437-35D8-F45C47770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15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FCF3786-B608-A187-FA61-44EFEA1018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8102297"/>
              </p:ext>
            </p:extLst>
          </p:nvPr>
        </p:nvGraphicFramePr>
        <p:xfrm>
          <a:off x="234695" y="1188384"/>
          <a:ext cx="11585448" cy="5538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61816">
                  <a:extLst>
                    <a:ext uri="{9D8B030D-6E8A-4147-A177-3AD203B41FA5}">
                      <a16:colId xmlns:a16="http://schemas.microsoft.com/office/drawing/2014/main" val="625729369"/>
                    </a:ext>
                  </a:extLst>
                </a:gridCol>
                <a:gridCol w="3861816">
                  <a:extLst>
                    <a:ext uri="{9D8B030D-6E8A-4147-A177-3AD203B41FA5}">
                      <a16:colId xmlns:a16="http://schemas.microsoft.com/office/drawing/2014/main" val="3837253710"/>
                    </a:ext>
                  </a:extLst>
                </a:gridCol>
                <a:gridCol w="3861816">
                  <a:extLst>
                    <a:ext uri="{9D8B030D-6E8A-4147-A177-3AD203B41FA5}">
                      <a16:colId xmlns:a16="http://schemas.microsoft.com/office/drawing/2014/main" val="772630619"/>
                    </a:ext>
                  </a:extLst>
                </a:gridCol>
              </a:tblGrid>
              <a:tr h="54479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5173912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 Do 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 Happiness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 Are The Competition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36177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Think Different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Best a Man Can Get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It’s Not Just Food – It’s ** Food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5954273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Lovin’ 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Little Helps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 Our Way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253835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Because You’re Worth 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Should’ve Gone to **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Exceedingly Good Cakes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0287660"/>
                  </a:ext>
                </a:extLst>
              </a:tr>
              <a:tr h="68855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Ultimate Driving Machine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Love it or Hate It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Made Like No Other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099405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Finger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Lickin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’ Good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 Easy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Everyone Has A Favourite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681551"/>
                  </a:ext>
                </a:extLst>
              </a:tr>
              <a:tr h="68855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** Gives You Wings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Food for All of 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Shockingly Affordable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78040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a Break, Have a **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Driven By Dreams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Tastes Good, Does Good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924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05220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212D8FA-1EC1-601B-86E3-89AA90D0AF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53AAF2EC-E3F4-11BB-50B4-354077B95D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B92E077D-F568-0393-CA20-99469B643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3FE95CF-ECB2-D0F9-F184-685E4DE91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46AFEA76-4DF4-7166-B5B1-8323EFB2D1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49636D16-9C7D-55C1-C74E-B781ABBE45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ED5FD7BD-2205-274D-AFF1-02B775ACD6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9056" y="548640"/>
            <a:ext cx="10138664" cy="6397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3600" b="1" spc="0" dirty="0">
                <a:latin typeface="Arial" panose="020B0604020202020204" pitchFamily="34" charset="0"/>
                <a:cs typeface="Arial" panose="020B0604020202020204" pitchFamily="34" charset="0"/>
              </a:rPr>
              <a:t>Which of These Tagline Do You </a:t>
            </a:r>
            <a:r>
              <a:rPr lang="en-US" altLang="en-US" sz="3600" b="1" spc="0" dirty="0" err="1">
                <a:latin typeface="Arial" panose="020B0604020202020204" pitchFamily="34" charset="0"/>
                <a:cs typeface="Arial" panose="020B0604020202020204" pitchFamily="34" charset="0"/>
              </a:rPr>
              <a:t>Recognise</a:t>
            </a:r>
            <a:r>
              <a:rPr lang="en-US" altLang="en-US" sz="3600" b="1" spc="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CD0D3D76-2A86-BB5E-14A5-77D6A9CFC7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9056" y="1705768"/>
            <a:ext cx="10138664" cy="425994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49CAA329-AC8F-1E42-4C02-22BD6698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16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C64CC48-2C56-CE55-D4E9-E8BF9EE16785}"/>
              </a:ext>
            </a:extLst>
          </p:cNvPr>
          <p:cNvGraphicFramePr>
            <a:graphicFrameLocks noGrp="1"/>
          </p:cNvGraphicFramePr>
          <p:nvPr/>
        </p:nvGraphicFramePr>
        <p:xfrm>
          <a:off x="234695" y="1188384"/>
          <a:ext cx="11585448" cy="55387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61816">
                  <a:extLst>
                    <a:ext uri="{9D8B030D-6E8A-4147-A177-3AD203B41FA5}">
                      <a16:colId xmlns:a16="http://schemas.microsoft.com/office/drawing/2014/main" val="625729369"/>
                    </a:ext>
                  </a:extLst>
                </a:gridCol>
                <a:gridCol w="3861816">
                  <a:extLst>
                    <a:ext uri="{9D8B030D-6E8A-4147-A177-3AD203B41FA5}">
                      <a16:colId xmlns:a16="http://schemas.microsoft.com/office/drawing/2014/main" val="3837253710"/>
                    </a:ext>
                  </a:extLst>
                </a:gridCol>
                <a:gridCol w="3861816">
                  <a:extLst>
                    <a:ext uri="{9D8B030D-6E8A-4147-A177-3AD203B41FA5}">
                      <a16:colId xmlns:a16="http://schemas.microsoft.com/office/drawing/2014/main" val="772630619"/>
                    </a:ext>
                  </a:extLst>
                </a:gridCol>
              </a:tblGrid>
              <a:tr h="54479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5173912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 Do It - Nike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 Happiness – Coca Cola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 Are The Competition - Ferrari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736177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Think Different - Apple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Best a Man Can Get - Gillette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It’s Not Just Food – It’s ** Food –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M&amp;S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5954273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I’m Lovin’ it – McDonald’s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Little Helps - Tesco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 Our Way - Uber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253835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Because You’re Worth It – L’oreal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Should’ve Gone to ** - Specsavers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Exceedingly Good Cakes – Mr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Kippling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0287660"/>
                  </a:ext>
                </a:extLst>
              </a:tr>
              <a:tr h="68855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Ultimate Driving Machine - BMW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Love it or Hate It - Marmite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Made Like No Other – Haagen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Dazs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099405"/>
                  </a:ext>
                </a:extLst>
              </a:tr>
              <a:tr h="66080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Finger </a:t>
                      </a:r>
                      <a:r>
                        <a:rPr lang="en-GB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Lickin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’ Good - KFC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Rest Easy – Premier Inn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Everyone Has A Favourite – Walkers Crisps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681551"/>
                  </a:ext>
                </a:extLst>
              </a:tr>
              <a:tr h="68855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** Gives You Wings – Red Bull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 Food for All of Us – Sainsbury’s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Shockingly Affordable - Dacia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78040"/>
                  </a:ext>
                </a:extLst>
              </a:tr>
              <a:tr h="544793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a Break, Have a ** - KitKat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Driven By Dreams - Porsche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Tastes Good, Does Good - Innocent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49246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7537257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6A55DDD-C15F-C4F8-4F5E-3DA3160213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5719EF96-5F8E-528E-DAB5-37E262D9A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4E7EBC76-A969-0468-565F-BC7E3FE13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2CD2839E-C2AA-12B0-B236-0BB145621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19BB20E1-453E-057B-3869-01A8D7F4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C495F02E-5377-1D44-AB83-338F16230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4FF92809-044F-6C97-9902-FD0AE36B3C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9056" y="548640"/>
            <a:ext cx="10138664" cy="11460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The Role of The Tagline in Branding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FA26E1E1-F617-08C4-63E7-517FC9062F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024" y="1524000"/>
            <a:ext cx="10972800" cy="4785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700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1</a:t>
            </a:r>
            <a:r>
              <a:rPr lang="en-GB" sz="3400" b="1" dirty="0"/>
              <a:t>. Summarises the Brand Promise or benefit</a:t>
            </a:r>
            <a:r>
              <a:rPr lang="en-GB" sz="3400" dirty="0"/>
              <a:t> in a concise way.</a:t>
            </a:r>
          </a:p>
          <a:p>
            <a:r>
              <a:rPr lang="en-GB" sz="3400" dirty="0"/>
              <a:t>It tells customers what they can expect.</a:t>
            </a:r>
          </a:p>
          <a:p>
            <a:r>
              <a:rPr lang="en-GB" sz="3400" dirty="0"/>
              <a:t>It reinforces the value the brand aims to deliver.</a:t>
            </a:r>
          </a:p>
          <a:p>
            <a:endParaRPr lang="en-GB" sz="3400" dirty="0"/>
          </a:p>
          <a:p>
            <a:pPr>
              <a:buNone/>
            </a:pPr>
            <a:r>
              <a:rPr lang="en-GB" sz="3400" b="1" dirty="0"/>
              <a:t>2. Enhances Brand Recognition</a:t>
            </a:r>
          </a:p>
          <a:p>
            <a:r>
              <a:rPr lang="en-GB" sz="3400" dirty="0"/>
              <a:t>Helps consumers </a:t>
            </a:r>
            <a:r>
              <a:rPr lang="en-GB" sz="3400" b="1" dirty="0"/>
              <a:t>quickly identify and recall</a:t>
            </a:r>
            <a:r>
              <a:rPr lang="en-GB" sz="3400" dirty="0"/>
              <a:t> the brand.</a:t>
            </a:r>
          </a:p>
          <a:p>
            <a:r>
              <a:rPr lang="en-GB" sz="3400" dirty="0"/>
              <a:t>Works with the logo and brand</a:t>
            </a:r>
          </a:p>
          <a:p>
            <a:pPr>
              <a:buNone/>
            </a:pPr>
            <a:endParaRPr lang="en-GB" sz="3400" dirty="0"/>
          </a:p>
          <a:p>
            <a:pPr>
              <a:buNone/>
            </a:pPr>
            <a:r>
              <a:rPr lang="en-GB" sz="3400" b="1" dirty="0"/>
              <a:t>3. Differentiates the Brand</a:t>
            </a:r>
          </a:p>
          <a:p>
            <a:r>
              <a:rPr lang="en-GB" sz="3400" dirty="0"/>
              <a:t>A tagline can articulate what makes the brand </a:t>
            </a:r>
            <a:r>
              <a:rPr lang="en-GB" sz="3400" b="1" dirty="0"/>
              <a:t>unique</a:t>
            </a:r>
            <a:r>
              <a:rPr lang="en-GB" sz="3400" dirty="0"/>
              <a:t> compared to competitors.</a:t>
            </a:r>
          </a:p>
          <a:p>
            <a:r>
              <a:rPr lang="en-GB" sz="3400" dirty="0"/>
              <a:t>Highlights a key benefit, personality or brand positioning.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93CD4C90-F740-0504-9222-B435E275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8452987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244922-4045-D35E-264E-26B960262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BBAD6A58-BBC5-F022-625B-1F4E24AD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73E30D1-8984-B2F4-C123-5BA317878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A2E1859-2E3A-05F7-FA61-7AFF75DC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E5086D23-8B1A-05E7-D170-DCE926369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73ECDF27-8DC0-23EF-FBC5-D44C38CBD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5F23C666-893E-BD37-12F3-C006307EE0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9056" y="548640"/>
            <a:ext cx="10138664" cy="114604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The Role of The Tagline in Branding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4BB178F7-EC55-B407-228C-4709FF0BE7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3024" y="1524000"/>
            <a:ext cx="10972800" cy="4785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625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sz="3400" b="1" dirty="0"/>
              <a:t>4. </a:t>
            </a:r>
            <a:r>
              <a:rPr lang="en-GB" sz="3600" b="1" dirty="0"/>
              <a:t>Communicates Brand Personality and Tone</a:t>
            </a:r>
          </a:p>
          <a:p>
            <a:r>
              <a:rPr lang="en-GB" sz="3600" dirty="0"/>
              <a:t>Taglines often reveal the </a:t>
            </a:r>
            <a:r>
              <a:rPr lang="en-GB" sz="3600" b="1" dirty="0"/>
              <a:t>character</a:t>
            </a:r>
            <a:r>
              <a:rPr lang="en-GB" sz="3600" dirty="0"/>
              <a:t> of the brand — playful, serious, bold, innovative, or caring.</a:t>
            </a:r>
          </a:p>
          <a:p>
            <a:r>
              <a:rPr lang="en-GB" sz="3600" dirty="0"/>
              <a:t>They shape emotional response and set expectations for the customer experience.</a:t>
            </a:r>
          </a:p>
          <a:p>
            <a:endParaRPr lang="en-GB" sz="3400" dirty="0"/>
          </a:p>
          <a:p>
            <a:pPr>
              <a:buNone/>
            </a:pPr>
            <a:r>
              <a:rPr lang="en-GB" sz="3400" b="1" dirty="0"/>
              <a:t>5. </a:t>
            </a:r>
            <a:r>
              <a:rPr lang="en-GB" sz="3600" b="1" dirty="0"/>
              <a:t>Supports Marketing Consistency</a:t>
            </a:r>
          </a:p>
          <a:p>
            <a:r>
              <a:rPr lang="en-GB" sz="3600" dirty="0"/>
              <a:t>A tagline gives consistency to brand communications across advertising, packaging and social media.</a:t>
            </a:r>
          </a:p>
          <a:p>
            <a:pPr>
              <a:buNone/>
            </a:pPr>
            <a:endParaRPr lang="en-GB" sz="3400" dirty="0"/>
          </a:p>
          <a:p>
            <a:pPr>
              <a:buNone/>
            </a:pPr>
            <a:r>
              <a:rPr lang="en-GB" sz="3600" b="1" dirty="0"/>
              <a:t>6. Creates Emotional Connection</a:t>
            </a:r>
          </a:p>
          <a:p>
            <a:r>
              <a:rPr lang="en-GB" sz="3600" dirty="0"/>
              <a:t>Many taglines evoke feelings, not just facts.</a:t>
            </a:r>
          </a:p>
          <a:p>
            <a:r>
              <a:rPr lang="en-GB" sz="3600" dirty="0"/>
              <a:t>They tap into consumer motivations or aspirations to create strong connections.</a:t>
            </a:r>
          </a:p>
          <a:p>
            <a:pPr>
              <a:buNone/>
            </a:pPr>
            <a:endParaRPr lang="en-GB" sz="3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9F22838F-1B46-02D7-5A07-831352E85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18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7695736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263" name="Rectangle 53262">
            <a:extLst>
              <a:ext uri="{FF2B5EF4-FFF2-40B4-BE49-F238E27FC236}">
                <a16:creationId xmlns:a16="http://schemas.microsoft.com/office/drawing/2014/main" id="{065FAA58-0EDC-412F-A5F8-01968BE605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5" name="Rectangle 53264">
            <a:extLst>
              <a:ext uri="{FF2B5EF4-FFF2-40B4-BE49-F238E27FC236}">
                <a16:creationId xmlns:a16="http://schemas.microsoft.com/office/drawing/2014/main" id="{C8089CB0-2F03-4E3C-ADBB-570A3BE78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081" y="0"/>
            <a:ext cx="5510773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67" name="Rectangle 53266">
            <a:extLst>
              <a:ext uri="{FF2B5EF4-FFF2-40B4-BE49-F238E27FC236}">
                <a16:creationId xmlns:a16="http://schemas.microsoft.com/office/drawing/2014/main" id="{0DBA80B1-3B69-49C0-8AC9-716ABA57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6197" y="643464"/>
            <a:ext cx="4143830" cy="5566305"/>
          </a:xfrm>
          <a:prstGeom prst="rect">
            <a:avLst/>
          </a:prstGeom>
          <a:solidFill>
            <a:srgbClr val="D9D9D9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69" name="Rectangle 53268">
            <a:extLst>
              <a:ext uri="{FF2B5EF4-FFF2-40B4-BE49-F238E27FC236}">
                <a16:creationId xmlns:a16="http://schemas.microsoft.com/office/drawing/2014/main" id="{047E1103-B264-49BE-BC2A-F4E40BD3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1587" y="806860"/>
            <a:ext cx="3813048" cy="5239512"/>
          </a:xfrm>
          <a:prstGeom prst="rect">
            <a:avLst/>
          </a:prstGeom>
          <a:solidFill>
            <a:schemeClr val="bg1"/>
          </a:solidFill>
          <a:ln w="9525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887" y="1185059"/>
            <a:ext cx="3491832" cy="4487882"/>
          </a:xfrm>
        </p:spPr>
        <p:txBody>
          <a:bodyPr>
            <a:normAutofit/>
          </a:bodyPr>
          <a:lstStyle/>
          <a:p>
            <a:pPr algn="ctr"/>
            <a:r>
              <a:rPr lang="en-US" altLang="en-US" sz="4400" b="1">
                <a:latin typeface="Arial" panose="020B0604020202020204" pitchFamily="34" charset="0"/>
                <a:cs typeface="Arial" panose="020B0604020202020204" pitchFamily="34" charset="0"/>
              </a:rPr>
              <a:t>Your Brand Experience</a:t>
            </a:r>
            <a:endParaRPr lang="en-GB" altLang="en-US" sz="4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71" name="Rectangle 53270">
            <a:extLst>
              <a:ext uri="{FF2B5EF4-FFF2-40B4-BE49-F238E27FC236}">
                <a16:creationId xmlns:a16="http://schemas.microsoft.com/office/drawing/2014/main" id="{52DA11B6-B538-4624-9628-98B823D761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59939" y="276008"/>
            <a:ext cx="6146615" cy="6305984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73" name="Rectangle 53272">
            <a:extLst>
              <a:ext uri="{FF2B5EF4-FFF2-40B4-BE49-F238E27FC236}">
                <a16:creationId xmlns:a16="http://schemas.microsoft.com/office/drawing/2014/main" id="{CFB1CB5B-67A5-45DB-B8E1-7A09A642E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5455" y="438912"/>
            <a:ext cx="5815584" cy="598017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3251" name="Content Placeholder 2">
            <a:extLst>
              <a:ext uri="{FF2B5EF4-FFF2-40B4-BE49-F238E27FC236}">
                <a16:creationId xmlns:a16="http://schemas.microsoft.com/office/drawing/2014/main" id="{30770EF6-AECC-4A9C-975A-E793859181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5889" y="936415"/>
            <a:ext cx="5144228" cy="498516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Think of a brand you identify with </a:t>
            </a:r>
            <a:r>
              <a:rPr lang="en-US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write down all the words (except the brand name) that you associate with that brand.</a:t>
            </a:r>
          </a:p>
          <a:p>
            <a:pPr marL="0" indent="0"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In pairs, see if you can guess the other person’s brand based on just the words they have written down.</a:t>
            </a: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altLang="en-US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Rectangle 53255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258" name="Rectangle 53257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202764"/>
          </a:xfrm>
        </p:spPr>
        <p:txBody>
          <a:bodyPr>
            <a:normAutofit fontScale="90000"/>
          </a:bodyPr>
          <a:lstStyle/>
          <a:p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DD9692DC-D92F-179D-2518-E7F6F25AF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1815269"/>
              </p:ext>
            </p:extLst>
          </p:nvPr>
        </p:nvGraphicFramePr>
        <p:xfrm>
          <a:off x="707136" y="1463040"/>
          <a:ext cx="10777728" cy="4291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2576">
                  <a:extLst>
                    <a:ext uri="{9D8B030D-6E8A-4147-A177-3AD203B41FA5}">
                      <a16:colId xmlns:a16="http://schemas.microsoft.com/office/drawing/2014/main" val="3446101787"/>
                    </a:ext>
                  </a:extLst>
                </a:gridCol>
                <a:gridCol w="3592576">
                  <a:extLst>
                    <a:ext uri="{9D8B030D-6E8A-4147-A177-3AD203B41FA5}">
                      <a16:colId xmlns:a16="http://schemas.microsoft.com/office/drawing/2014/main" val="4140589753"/>
                    </a:ext>
                  </a:extLst>
                </a:gridCol>
                <a:gridCol w="3592576">
                  <a:extLst>
                    <a:ext uri="{9D8B030D-6E8A-4147-A177-3AD203B41FA5}">
                      <a16:colId xmlns:a16="http://schemas.microsoft.com/office/drawing/2014/main" val="4002084413"/>
                    </a:ext>
                  </a:extLst>
                </a:gridCol>
              </a:tblGrid>
              <a:tr h="1072897">
                <a:tc gridSpan="3"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TYPES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610684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Corporate umbrella 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(Family Brands)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products use the corporate brand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Heinz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19035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(Stand Alone)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Each product has its own brand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Procter and Gamble</a:t>
                      </a:r>
                    </a:p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  <a:hlinkClick r:id="rId2"/>
                        </a:rPr>
                        <a:t>Brands | P&amp;G (pg.co.uk)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3978091"/>
                  </a:ext>
                </a:extLst>
              </a:tr>
              <a:tr h="107289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Own Label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Products bear the retailer’s (or wholesale’s)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E.g. Tesco own brands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9422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13053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1657BF2-BFFB-4FF0-9FE2-4D7F7A7C9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397171-E233-4F26-9A8C-29C436537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A830B9C-C9EB-4D80-9552-AE9DE30758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553" y="374904"/>
            <a:ext cx="734015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F96AA-E1E4-368D-EA81-BEC195D3C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499873"/>
            <a:ext cx="6492240" cy="65836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Brand Tracking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8617F-DC43-C881-C0B4-9AC4B0292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4" y="1283209"/>
            <a:ext cx="7095094" cy="5074917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900" b="1" dirty="0">
                <a:latin typeface="Arial" panose="020B0604020202020204" pitchFamily="34" charset="0"/>
                <a:cs typeface="Arial" panose="020B0604020202020204" pitchFamily="34" charset="0"/>
              </a:rPr>
              <a:t>Brand tracking: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is the process of continuously measuring a brand by looking at six variables: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Awareness.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Preference.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Usage.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Attitudes.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Perceptions.</a:t>
            </a:r>
          </a:p>
          <a:p>
            <a:pPr lvl="1"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Judgement. 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Allows company to track how the brand is going in the marketplace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Provides information relating to the product's health or perception by the consumer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Assists the marketing team in making appropriate adjustments to their brand strategy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Involves quantitative and qualitative methods of data collection - using tools such as questionnaires, surveys, etc.</a:t>
            </a:r>
          </a:p>
        </p:txBody>
      </p:sp>
      <p:pic>
        <p:nvPicPr>
          <p:cNvPr id="7" name="Picture 6" descr="Close-up of market graph analysis">
            <a:extLst>
              <a:ext uri="{FF2B5EF4-FFF2-40B4-BE49-F238E27FC236}">
                <a16:creationId xmlns:a16="http://schemas.microsoft.com/office/drawing/2014/main" id="{0EEAEBE5-0CBF-299C-DBE2-227FA4583F8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1096" r="25771" b="2"/>
          <a:stretch/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4A5350-AA87-D438-245F-9EC8C40F0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48535" y="6217920"/>
            <a:ext cx="1463040" cy="256032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0026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552A7-FD8A-2FAD-E7ED-75296671D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820446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Advantages of a Strong Brand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4E24D-34F6-5BBD-5EFC-9D1A087AB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743456"/>
            <a:ext cx="5386494" cy="429158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Brands can form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barrier to entry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 new competitors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strong brand can be enough to see off even highly legitimate new entrants:</a:t>
            </a:r>
          </a:p>
          <a:p>
            <a:pPr lvl="1">
              <a:lnSpc>
                <a:spcPct val="9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Virgin Cola failed to make a dent in Coca-Cola’s domination of the market, despite being associated with a strong brand and financial position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Strong brand allows companies to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charge premium prices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 consumers will pay more for a well-renowned brand</a:t>
            </a:r>
          </a:p>
          <a:p>
            <a:pPr>
              <a:lnSpc>
                <a:spcPct val="90000"/>
              </a:lnSpc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Brands can also serve as a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base for brand extensions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>
              <a:lnSpc>
                <a:spcPct val="90000"/>
              </a:lnSpc>
            </a:pP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Companies can leverage their brand when launching new offerings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F36330E-7111-5CC6-3D37-E63209D02C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62" b="-2"/>
          <a:stretch/>
        </p:blipFill>
        <p:spPr>
          <a:xfrm>
            <a:off x="6256864" y="2190751"/>
            <a:ext cx="2468880" cy="18764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D0A84F-6F6C-EFEB-945E-7C97D71BF8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45" r="4201"/>
          <a:stretch/>
        </p:blipFill>
        <p:spPr>
          <a:xfrm>
            <a:off x="8809811" y="2190750"/>
            <a:ext cx="2468880" cy="1876424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F9011F-E733-22BF-D3A4-7B24FA513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035040"/>
            <a:ext cx="58166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b="0" i="0" u="none" strike="noStrike" kern="1200" cap="all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12C8CA-71E7-FBBD-772E-C917E2935F8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671" r="9142" b="4"/>
          <a:stretch/>
        </p:blipFill>
        <p:spPr>
          <a:xfrm>
            <a:off x="8807738" y="4143839"/>
            <a:ext cx="2468880" cy="189120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48C1C94-775D-098B-5570-0434B779FE0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2717" r="1" b="26319"/>
          <a:stretch/>
        </p:blipFill>
        <p:spPr>
          <a:xfrm>
            <a:off x="6256865" y="4158614"/>
            <a:ext cx="2468880" cy="1876425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C20A94-A2C7-A46D-30EC-F2FEA9483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b="0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0439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Rectangle 53255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3258" name="Rectangle 53257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3250" name="Title 1">
            <a:extLst>
              <a:ext uri="{FF2B5EF4-FFF2-40B4-BE49-F238E27FC236}">
                <a16:creationId xmlns:a16="http://schemas.microsoft.com/office/drawing/2014/main" id="{9ABFE84D-278B-4FD5-9CB2-5EBCD60EEA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5512" y="870132"/>
            <a:ext cx="9792208" cy="1527078"/>
          </a:xfrm>
        </p:spPr>
        <p:txBody>
          <a:bodyPr>
            <a:normAutofit/>
          </a:bodyPr>
          <a:lstStyle/>
          <a:p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Online Media 1" title="The Benefits of Strong Branding">
            <a:hlinkClick r:id="" action="ppaction://media"/>
            <a:extLst>
              <a:ext uri="{FF2B5EF4-FFF2-40B4-BE49-F238E27FC236}">
                <a16:creationId xmlns:a16="http://schemas.microsoft.com/office/drawing/2014/main" id="{3C9F76B0-5766-7F93-F802-34607957B04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10312" y="117363"/>
            <a:ext cx="11722608" cy="662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011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2E692B-F998-1BB0-E491-86BBE8066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BBA0CAB3-73C7-2BBE-8FEF-DD295E0A9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AEF79C4B-E79C-E26C-3530-C102FD416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DBC4804D-EB7C-B3BF-8F67-16F73CEF4D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E62F224A-311C-8AB7-C78E-7796BCD27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6DE6DD30-2AC8-3714-10EF-4E0800F41B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D07249E-3620-46C2-7DD4-CA1BD14DB5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2336" y="374904"/>
            <a:ext cx="10692384" cy="6337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A9B34D20-726D-CD64-6F34-3513DCA55E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2336" y="1019761"/>
            <a:ext cx="11301984" cy="90637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 fontScale="92500" lnSpcReduction="20000"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r>
              <a:rPr lang="en-GB" dirty="0"/>
              <a:t>Working in groups of 3-4 choose a brand you are familiar with. Discuss the following elements of the brand: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EB7C8D46-13C1-288B-A561-C010F1C08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24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C7C1C5B-82D6-B340-B594-798738F539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8047046"/>
              </p:ext>
            </p:extLst>
          </p:nvPr>
        </p:nvGraphicFramePr>
        <p:xfrm>
          <a:off x="402336" y="1938527"/>
          <a:ext cx="11301984" cy="454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20178">
                  <a:extLst>
                    <a:ext uri="{9D8B030D-6E8A-4147-A177-3AD203B41FA5}">
                      <a16:colId xmlns:a16="http://schemas.microsoft.com/office/drawing/2014/main" val="1477338607"/>
                    </a:ext>
                  </a:extLst>
                </a:gridCol>
                <a:gridCol w="5781806">
                  <a:extLst>
                    <a:ext uri="{9D8B030D-6E8A-4147-A177-3AD203B41FA5}">
                      <a16:colId xmlns:a16="http://schemas.microsoft.com/office/drawing/2014/main" val="2068066550"/>
                    </a:ext>
                  </a:extLst>
                </a:gridCol>
              </a:tblGrid>
              <a:tr h="458856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418417"/>
                  </a:ext>
                </a:extLst>
              </a:tr>
              <a:tr h="791998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IDENTITY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does the brand stand for? What are its values?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861502"/>
                  </a:ext>
                </a:extLst>
              </a:tr>
              <a:tr h="791998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PERSONALITY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 the brand was a person, what would it be like? E.g. fun, ethical, on trend etc?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0016692"/>
                  </a:ext>
                </a:extLst>
              </a:tr>
              <a:tr h="791998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VISUAL AND VERBAL IDENTITY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do logos, colours, typography, tone of voice support its identity?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3038085"/>
                  </a:ext>
                </a:extLst>
              </a:tr>
              <a:tr h="458856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TARGET AUDIENCE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brand appealing to and how?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5312568"/>
                  </a:ext>
                </a:extLst>
              </a:tr>
              <a:tr h="791998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 EQUITY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makes the brand distinctive in the market?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7550407"/>
                  </a:ext>
                </a:extLst>
              </a:tr>
              <a:tr h="458856"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EMOTIONAL CONNECTION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does it make customers feel?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00559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2456823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93F656-81B5-2FB0-A342-B55E3386BD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9EC57333-EDAC-A7BF-52EC-AEF99BFF9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E7AB7BC8-E5BA-4A8E-7A77-A59513D01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1B16BDE0-832A-2CE3-D8AF-E575BA942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81BAEC67-F6BB-9575-AE4D-02A42FED6D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F070A264-F531-3DF1-F404-B1F533EB3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2287C1B-4B67-AAC0-851B-1D8277B359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Brand Adaptation and Evolution </a:t>
            </a: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5F627347-CF88-FA36-A29C-C6976BC89D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  <a:p>
            <a:r>
              <a:rPr lang="en-GB" dirty="0"/>
              <a:t>Successful brands evolve and develop over time to keep up with market trends, consumer preferences and technologies.</a:t>
            </a:r>
          </a:p>
          <a:p>
            <a:endParaRPr lang="en-GB" dirty="0"/>
          </a:p>
          <a:p>
            <a:r>
              <a:rPr lang="en-GB" dirty="0"/>
              <a:t>A successful brand can evolve while staying true to its core identity.</a:t>
            </a:r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3497A279-E19E-B9B8-30E5-82AEC1C4BA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25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90472961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9" name="Rectangle 51208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1" name="Rectangle 51210">
            <a:extLst>
              <a:ext uri="{FF2B5EF4-FFF2-40B4-BE49-F238E27FC236}">
                <a16:creationId xmlns:a16="http://schemas.microsoft.com/office/drawing/2014/main" id="{88DE9B99-ADEF-4DA4-A716-52D0A8BE5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13" name="Rectangle 51212">
            <a:extLst>
              <a:ext uri="{FF2B5EF4-FFF2-40B4-BE49-F238E27FC236}">
                <a16:creationId xmlns:a16="http://schemas.microsoft.com/office/drawing/2014/main" id="{6E20860D-8992-496E-BC22-8450E344B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51215" name="Rectangle 51214">
            <a:extLst>
              <a:ext uri="{FF2B5EF4-FFF2-40B4-BE49-F238E27FC236}">
                <a16:creationId xmlns:a16="http://schemas.microsoft.com/office/drawing/2014/main" id="{70120F84-A866-4D9F-8B1C-9120A013D6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51217" name="Rectangle 51216">
            <a:extLst>
              <a:ext uri="{FF2B5EF4-FFF2-40B4-BE49-F238E27FC236}">
                <a16:creationId xmlns:a16="http://schemas.microsoft.com/office/drawing/2014/main" id="{252FEFEF-6AC0-46B6-AC09-11FC56196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0312" y="226665"/>
            <a:ext cx="11722608" cy="6382512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F7F1AB9F-8499-4204-8510-C9F19C8897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75512" y="548640"/>
            <a:ext cx="9792208" cy="1146048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altLang="en-US" b="1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4" name="Rectangle 15">
            <a:extLst>
              <a:ext uri="{FF2B5EF4-FFF2-40B4-BE49-F238E27FC236}">
                <a16:creationId xmlns:a16="http://schemas.microsoft.com/office/drawing/2014/main" id="{181008B9-B425-4A49-9B4F-E6C271F89B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5512" y="1932432"/>
            <a:ext cx="9792208" cy="40332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None/>
            </a:pPr>
            <a:endParaRPr lang="en-GB" b="1" dirty="0"/>
          </a:p>
        </p:txBody>
      </p:sp>
      <p:sp>
        <p:nvSpPr>
          <p:cNvPr id="51202" name="Slide Number Placeholder 6">
            <a:extLst>
              <a:ext uri="{FF2B5EF4-FFF2-40B4-BE49-F238E27FC236}">
                <a16:creationId xmlns:a16="http://schemas.microsoft.com/office/drawing/2014/main" id="{235EB7B9-2AA4-4457-A772-63DE34ED1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9504680" y="6221173"/>
            <a:ext cx="1463040" cy="27432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defTabSz="457200">
              <a:spcBef>
                <a:spcPct val="0"/>
              </a:spcBef>
              <a:spcAft>
                <a:spcPts val="600"/>
              </a:spcAft>
              <a:buFontTx/>
              <a:buNone/>
            </a:pPr>
            <a:fld id="{3A84731A-55FF-412B-98D8-8F81783B812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+mn-cs"/>
              </a:rPr>
              <a:pPr defTabSz="457200"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26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" name="Online Media 1" title="Innovation Lessons: 5 Brands that Failed to Adapt">
            <a:hlinkClick r:id="" action="ppaction://media"/>
            <a:extLst>
              <a:ext uri="{FF2B5EF4-FFF2-40B4-BE49-F238E27FC236}">
                <a16:creationId xmlns:a16="http://schemas.microsoft.com/office/drawing/2014/main" id="{4C3249D2-687B-E9EB-CAC1-45F2A36E0B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84980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3EBFBD2-DA69-40F0-9B41-6AA12C08FC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6E085B8-E6D9-4530-9AE3-4C2B79CE4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1279" y="237744"/>
            <a:ext cx="7652977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982" y="642593"/>
            <a:ext cx="6736084" cy="1744183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Brand Marketing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BB442C-7085-579B-F54D-A73BAF75D7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25" r="7756" b="-1"/>
          <a:stretch/>
        </p:blipFill>
        <p:spPr>
          <a:xfrm>
            <a:off x="911513" y="484635"/>
            <a:ext cx="2469677" cy="27900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A4812F-CE0A-DDA5-B818-AB33B2515D6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78" r="27569" b="-1"/>
          <a:stretch/>
        </p:blipFill>
        <p:spPr>
          <a:xfrm>
            <a:off x="1096258" y="3435520"/>
            <a:ext cx="2025745" cy="279002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4965" y="2386584"/>
            <a:ext cx="6608101" cy="364845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Apple's Award Winning Strategy for Marketing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ThoughtCatalyst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this video and take notes: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are the key messages that you take away from this?</a:t>
            </a:r>
          </a:p>
          <a:p>
            <a:pPr lvl="1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discuss this together after the video.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https://youtu.be/tFffkU_DwvI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F2304C2-1AD0-4AFD-93A0-BB1D998E0F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1371" y="374904"/>
            <a:ext cx="737877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34965" y="6035040"/>
            <a:ext cx="5214291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all" spc="0" normalizeH="0" baseline="0" noProof="0">
                <a:ln>
                  <a:noFill/>
                </a:ln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9:02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87000" y="6035040"/>
            <a:ext cx="838200" cy="365760"/>
          </a:xfrm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72723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8993E-67D4-B899-23D7-9C7A844E0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World’s Most Valuable Brands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C4AE3B-C2BE-5C25-BF17-CD1CACD11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Best Global Brands - The 100 Most Valuable Global Brands (interbrand.com)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1729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DarkSeedRightStep">
      <a:dk1>
        <a:srgbClr val="000000"/>
      </a:dk1>
      <a:lt1>
        <a:srgbClr val="FFFFFF"/>
      </a:lt1>
      <a:dk2>
        <a:srgbClr val="413324"/>
      </a:dk2>
      <a:lt2>
        <a:srgbClr val="E3E8E2"/>
      </a:lt2>
      <a:accent1>
        <a:srgbClr val="B24DC3"/>
      </a:accent1>
      <a:accent2>
        <a:srgbClr val="B13B92"/>
      </a:accent2>
      <a:accent3>
        <a:srgbClr val="C34D72"/>
      </a:accent3>
      <a:accent4>
        <a:srgbClr val="B1473B"/>
      </a:accent4>
      <a:accent5>
        <a:srgbClr val="C38A4D"/>
      </a:accent5>
      <a:accent6>
        <a:srgbClr val="AEA63A"/>
      </a:accent6>
      <a:hlink>
        <a:srgbClr val="3C8AB4"/>
      </a:hlink>
      <a:folHlink>
        <a:srgbClr val="7F7F7F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1566</Words>
  <Application>Microsoft Office PowerPoint</Application>
  <PresentationFormat>Widescreen</PresentationFormat>
  <Paragraphs>245</Paragraphs>
  <Slides>28</Slides>
  <Notes>15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Söhne</vt:lpstr>
      <vt:lpstr>ヒラギノ角ゴ Pro W3</vt:lpstr>
      <vt:lpstr>Arial</vt:lpstr>
      <vt:lpstr>Calibri</vt:lpstr>
      <vt:lpstr>Franklin Gothic Book</vt:lpstr>
      <vt:lpstr>Garamond</vt:lpstr>
      <vt:lpstr>SavonVTI</vt:lpstr>
      <vt:lpstr>BMBM4005 Marketing Fundamentals Week 7 </vt:lpstr>
      <vt:lpstr>Today</vt:lpstr>
      <vt:lpstr>What is Branding</vt:lpstr>
      <vt:lpstr>What is a brand?</vt:lpstr>
      <vt:lpstr>Branding</vt:lpstr>
      <vt:lpstr>Exercise</vt:lpstr>
      <vt:lpstr>PowerPoint Presentation</vt:lpstr>
      <vt:lpstr>PowerPoint Presentation</vt:lpstr>
      <vt:lpstr>Why Use Branding?</vt:lpstr>
      <vt:lpstr>PowerPoint Presentation</vt:lpstr>
      <vt:lpstr>Brand Positioning</vt:lpstr>
      <vt:lpstr>Brand Identity</vt:lpstr>
      <vt:lpstr>Brand Image</vt:lpstr>
      <vt:lpstr>The Role of The Tagline in Branding</vt:lpstr>
      <vt:lpstr>Which of These Tagline Do You Recognise?</vt:lpstr>
      <vt:lpstr>Which of These Tagline Do You Recognise?</vt:lpstr>
      <vt:lpstr>The Role of The Tagline in Branding</vt:lpstr>
      <vt:lpstr>The Role of The Tagline in Branding</vt:lpstr>
      <vt:lpstr>Your Brand Experience</vt:lpstr>
      <vt:lpstr>PowerPoint Presentation</vt:lpstr>
      <vt:lpstr>Brand Tracking</vt:lpstr>
      <vt:lpstr>Advantages of a Strong Brand</vt:lpstr>
      <vt:lpstr>PowerPoint Presentation</vt:lpstr>
      <vt:lpstr>Activity</vt:lpstr>
      <vt:lpstr>Brand Adaptation and Evolution </vt:lpstr>
      <vt:lpstr>PowerPoint Presentation</vt:lpstr>
      <vt:lpstr>Brand Marketing</vt:lpstr>
      <vt:lpstr>The World’s Most Valuable Brands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Fundamentals Tutorial 4</dc:title>
  <dc:creator>Rachel Cook</dc:creator>
  <cp:lastModifiedBy>Gwyneth Jones</cp:lastModifiedBy>
  <cp:revision>82</cp:revision>
  <dcterms:created xsi:type="dcterms:W3CDTF">2020-02-19T10:23:55Z</dcterms:created>
  <dcterms:modified xsi:type="dcterms:W3CDTF">2025-11-14T00:49:48Z</dcterms:modified>
</cp:coreProperties>
</file>