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98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085850"/>
            <a:ext cx="6619244" cy="2497186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21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630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146300"/>
            <a:ext cx="6619243" cy="143673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717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1545432"/>
            <a:ext cx="3297254" cy="3146822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1542069"/>
            <a:ext cx="3297256" cy="315018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344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58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412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351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085850"/>
            <a:ext cx="2550798" cy="10858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085850"/>
            <a:ext cx="3896998" cy="3429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2346961"/>
            <a:ext cx="2550797" cy="217169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376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390644"/>
            <a:ext cx="3819680" cy="1181106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857250"/>
            <a:ext cx="2400300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3813734" cy="10287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97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3600440"/>
            <a:ext cx="6619243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7305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4025494"/>
            <a:ext cx="6619242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95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085850"/>
            <a:ext cx="6619244" cy="14859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6619244" cy="177165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13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085850"/>
            <a:ext cx="5999486" cy="1742531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2828380"/>
            <a:ext cx="5459737" cy="25663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262993"/>
            <a:ext cx="6619244" cy="12573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721" y="728440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1960341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99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343151"/>
            <a:ext cx="6619245" cy="123988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70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485900"/>
            <a:ext cx="221015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000250"/>
            <a:ext cx="2195513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485900"/>
            <a:ext cx="220218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000250"/>
            <a:ext cx="2210096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485900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000250"/>
            <a:ext cx="2199085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52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3188212"/>
            <a:ext cx="220503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1657350"/>
            <a:ext cx="2205038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3620409"/>
            <a:ext cx="220503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3188212"/>
            <a:ext cx="21978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1657350"/>
            <a:ext cx="2197894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3620408"/>
            <a:ext cx="2200805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3188212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1657350"/>
            <a:ext cx="2199085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3620406"/>
            <a:ext cx="220199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750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3838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322660"/>
            <a:ext cx="1314451" cy="4369594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665561"/>
            <a:ext cx="5567362" cy="402669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113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4"/>
            <a:ext cx="3027759" cy="31412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1"/>
            <a:ext cx="1141809" cy="177409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1"/>
            <a:ext cx="1202540" cy="856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339538"/>
            <a:ext cx="7053542" cy="1050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1539689"/>
            <a:ext cx="6709906" cy="3146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616730" y="1343026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713680" y="2418973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1814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7950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erve360.marriott.com/" TargetMode="External"/><Relationship Id="rId2" Type="http://schemas.openxmlformats.org/officeDocument/2006/relationships/hyperlink" Target="https://esg.hilton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khospitality.org.uk/" TargetMode="External"/><Relationship Id="rId5" Type="http://schemas.openxmlformats.org/officeDocument/2006/relationships/hyperlink" Target="https://dynamic-media-cdn.tripadvisor.com/media/photo-o/1d/75/9c/c7/the-beautyful-icelandic.jpg" TargetMode="External"/><Relationship Id="rId4" Type="http://schemas.openxmlformats.org/officeDocument/2006/relationships/hyperlink" Target="https://www.travelandtourworld.com/news/article/discover-marriotts-sustainability-journey-in-the-new-serve-360-repor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0333" y="876986"/>
            <a:ext cx="7608498" cy="1732734"/>
          </a:xfrm>
        </p:spPr>
        <p:txBody>
          <a:bodyPr>
            <a:normAutofit fontScale="90000"/>
          </a:bodyPr>
          <a:lstStyle/>
          <a:p>
            <a:pPr algn="ctr">
              <a:lnSpc>
                <a:spcPct val="90000"/>
              </a:lnSpc>
              <a:defRPr sz="5200"/>
            </a:pPr>
            <a:r>
              <a:rPr lang="en-GB" sz="3900" dirty="0">
                <a:solidFill>
                  <a:schemeClr val="tx2"/>
                </a:solidFill>
              </a:rPr>
              <a:t>Sustainability in Hospitality: Net-Zero Carbon Operations</a:t>
            </a:r>
            <a:br>
              <a:rPr lang="en-GB" sz="3900" dirty="0">
                <a:solidFill>
                  <a:schemeClr val="tx2"/>
                </a:solidFill>
              </a:rPr>
            </a:br>
            <a:br>
              <a:rPr lang="en-GB" sz="3900" dirty="0">
                <a:solidFill>
                  <a:schemeClr val="tx2"/>
                </a:solidFill>
              </a:rPr>
            </a:br>
            <a:r>
              <a:rPr lang="en-GB" sz="3900" dirty="0">
                <a:solidFill>
                  <a:schemeClr val="tx2"/>
                </a:solidFill>
              </a:rPr>
              <a:t>Conference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50483" y="3123864"/>
            <a:ext cx="4320635" cy="51155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Denis Daniel Dinu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44026"/>
            <a:ext cx="3276451" cy="146763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200" dirty="0"/>
              <a:t>Sustainability in Hospitality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154674"/>
            <a:ext cx="3182691" cy="2490501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</a:pPr>
            <a:r>
              <a:rPr lang="en-GB" sz="1200" dirty="0"/>
              <a:t>Introduction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Industry Background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Literature Review - Key Theories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Sustainable Energy Management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Waste Management and Circular Economy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Water Conservation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Sustainable Sourcing and Ethical Supply Chains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PESTEL Analysis – Political &amp; Economic Factors</a:t>
            </a:r>
          </a:p>
          <a:p>
            <a:r>
              <a:rPr lang="en-GB" sz="1200" dirty="0"/>
              <a:t>Case Study - Marriott’s Sustainability Journey</a:t>
            </a:r>
          </a:p>
          <a:p>
            <a:r>
              <a:rPr lang="en-GB" sz="1200" dirty="0"/>
              <a:t>Challenges &amp; Barriers</a:t>
            </a:r>
          </a:p>
          <a:p>
            <a:r>
              <a:rPr lang="en-GB" sz="1200" dirty="0"/>
              <a:t> Recommendations</a:t>
            </a:r>
          </a:p>
          <a:p>
            <a:r>
              <a:rPr lang="en-GB" sz="1200" dirty="0"/>
              <a:t>Conclusion</a:t>
            </a:r>
          </a:p>
          <a:p>
            <a:r>
              <a:rPr lang="en-GB" sz="1200" dirty="0"/>
              <a:t>References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C6011C-B552-D315-7CEA-342C36AA16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057" r="14735" b="1"/>
          <a:stretch/>
        </p:blipFill>
        <p:spPr>
          <a:xfrm>
            <a:off x="3983776" y="10"/>
            <a:ext cx="5159081" cy="51434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177" y="11354"/>
            <a:ext cx="8229600" cy="721891"/>
          </a:xfrm>
        </p:spPr>
        <p:txBody>
          <a:bodyPr/>
          <a:lstStyle/>
          <a:p>
            <a:pPr algn="l"/>
            <a:r>
              <a:rPr lang="en-GB" sz="18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Marriott, Hilton, and The Green House Hotel  examples of green practices</a:t>
            </a:r>
            <a:endParaRPr sz="2200" dirty="0"/>
          </a:p>
        </p:txBody>
      </p:sp>
      <p:pic>
        <p:nvPicPr>
          <p:cNvPr id="1026" name="Picture 2" descr="THE GREENHOUSE HOTEL - Updated 2024 Reviews, Photos &amp; Prices">
            <a:extLst>
              <a:ext uri="{FF2B5EF4-FFF2-40B4-BE49-F238E27FC236}">
                <a16:creationId xmlns:a16="http://schemas.microsoft.com/office/drawing/2014/main" id="{52B21F95-CFD2-D502-7870-AE3F231C494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9" y="3244280"/>
            <a:ext cx="3448648" cy="1899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02B819-87F5-69D7-2B4C-3C886A7E995C}"/>
              </a:ext>
            </a:extLst>
          </p:cNvPr>
          <p:cNvSpPr txBox="1"/>
          <p:nvPr/>
        </p:nvSpPr>
        <p:spPr>
          <a:xfrm>
            <a:off x="931398" y="2894976"/>
            <a:ext cx="25706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Green House Hotel </a:t>
            </a:r>
            <a:endParaRPr lang="en-GB" dirty="0"/>
          </a:p>
        </p:txBody>
      </p:sp>
      <p:pic>
        <p:nvPicPr>
          <p:cNvPr id="1028" name="Picture 4" descr="How sustainable is Hilton? – Business Traveller">
            <a:extLst>
              <a:ext uri="{FF2B5EF4-FFF2-40B4-BE49-F238E27FC236}">
                <a16:creationId xmlns:a16="http://schemas.microsoft.com/office/drawing/2014/main" id="{4FFED88A-2A40-E4EC-06C7-4CE9D30E0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389" y="2165207"/>
            <a:ext cx="451485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 Marriott’s Sustainability Journey in the New Serve 360 Report ...">
            <a:extLst>
              <a:ext uri="{FF2B5EF4-FFF2-40B4-BE49-F238E27FC236}">
                <a16:creationId xmlns:a16="http://schemas.microsoft.com/office/drawing/2014/main" id="{993B89F9-2A48-258A-0A20-FAE47BDF4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09" y="569695"/>
            <a:ext cx="4069242" cy="2325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EF182F-0A5D-48AE-A794-70A772A09F0F}"/>
              </a:ext>
            </a:extLst>
          </p:cNvPr>
          <p:cNvSpPr txBox="1"/>
          <p:nvPr/>
        </p:nvSpPr>
        <p:spPr>
          <a:xfrm>
            <a:off x="7013814" y="1795875"/>
            <a:ext cx="8966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Hilton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arbon footprint of a Hotel Stay Has Decreased on Average by 10 Percent ...">
            <a:extLst>
              <a:ext uri="{FF2B5EF4-FFF2-40B4-BE49-F238E27FC236}">
                <a16:creationId xmlns:a16="http://schemas.microsoft.com/office/drawing/2014/main" id="{216481A9-4B18-7839-4F0A-C301BB106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11" r="5644"/>
          <a:stretch/>
        </p:blipFill>
        <p:spPr bwMode="auto">
          <a:xfrm>
            <a:off x="20" y="-1"/>
            <a:ext cx="457198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7383D7A-A617-A0C7-86DB-E45A2BA6B83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102556" y="1852683"/>
            <a:ext cx="3117384" cy="28273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Hotels account for about 1% of world carbon emissions, which emphasises the crucial need of sustainability in running operations. </a:t>
            </a:r>
            <a:br>
              <a:rPr kumimoji="0" lang="en-US" altLang="en-US" sz="15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</a:br>
            <a:r>
              <a:rPr kumimoji="0" lang="en-US" altLang="en-US" sz="15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Growing customer choices for environmentally friendly travel call for urgent sustainability projects inside hotel operations.</a:t>
            </a:r>
            <a:br>
              <a:rPr kumimoji="0" lang="en-US" altLang="en-US" sz="15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</a:br>
            <a:r>
              <a:rPr kumimoji="0" lang="en-US" altLang="en-US" sz="15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Emphasising sustainability not only improves competitive advantage but also fits with world emission reduction goals.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Buildings and reflections">
            <a:extLst>
              <a:ext uri="{FF2B5EF4-FFF2-40B4-BE49-F238E27FC236}">
                <a16:creationId xmlns:a16="http://schemas.microsoft.com/office/drawing/2014/main" id="{EB6FAED4-C0EC-0316-A301-E90BA3AAC0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26" r="20328" b="2"/>
          <a:stretch/>
        </p:blipFill>
        <p:spPr>
          <a:xfrm>
            <a:off x="1" y="1190"/>
            <a:ext cx="4571999" cy="5142310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10" name="Rectangle 1">
            <a:extLst>
              <a:ext uri="{FF2B5EF4-FFF2-40B4-BE49-F238E27FC236}">
                <a16:creationId xmlns:a16="http://schemas.microsoft.com/office/drawing/2014/main" id="{9F4E72B9-B609-6A36-EC93-DD5D98710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6068" y="642490"/>
            <a:ext cx="3579961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Energy management is a crucial hospitality sustainability concern. Hotels need a lot of energy for heating, cooling, and lighting. LEED-certified buildings, smart thermostats, and motion-sensor lighting save energy. </a:t>
            </a:r>
            <a:b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Case studies show Marriott and Hilton cut energy use by investing in solar and wind power. Work must continue towards 100% renewable energy and carbon reduction.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B1D9650-4FD6-9567-116A-E70B98DC83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86697" y="1828800"/>
            <a:ext cx="4641142" cy="283906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Waste Management &amp; Circular Economy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Waste management is crucial to sustainability. Hotels produce tonnes of food, plastic, and trash daily. Industry leaders are implementing food waste tracking, composting, and single-use plastic bans to address this.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Premier Inn uses zero-plastic, and Hilton uses AI-powered food waste monitoring to minimise waste by 50%. These examples demonstrate how sustainability may reduce costs and improve efficiency.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61980" y="0"/>
            <a:ext cx="419604" cy="2782230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6" name="Picture 5" descr="Fruits and vegetables in bags">
            <a:extLst>
              <a:ext uri="{FF2B5EF4-FFF2-40B4-BE49-F238E27FC236}">
                <a16:creationId xmlns:a16="http://schemas.microsoft.com/office/drawing/2014/main" id="{496E8B78-F0C0-DC79-10A1-FC4E7ECC03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07"/>
          <a:stretch/>
        </p:blipFill>
        <p:spPr>
          <a:xfrm>
            <a:off x="5422764" y="1"/>
            <a:ext cx="3721551" cy="2571749"/>
          </a:xfrm>
          <a:custGeom>
            <a:avLst/>
            <a:gdLst/>
            <a:ahLst/>
            <a:cxnLst/>
            <a:rect l="l" t="t" r="r" b="b"/>
            <a:pathLst>
              <a:path w="4962068" h="3428999">
                <a:moveTo>
                  <a:pt x="0" y="0"/>
                </a:moveTo>
                <a:lnTo>
                  <a:pt x="1343538" y="0"/>
                </a:lnTo>
                <a:lnTo>
                  <a:pt x="1343538" y="1"/>
                </a:lnTo>
                <a:lnTo>
                  <a:pt x="4962068" y="1"/>
                </a:lnTo>
                <a:lnTo>
                  <a:pt x="4962067" y="3428999"/>
                </a:lnTo>
                <a:lnTo>
                  <a:pt x="250957" y="3428999"/>
                </a:lnTo>
                <a:lnTo>
                  <a:pt x="250957" y="3343961"/>
                </a:lnTo>
                <a:lnTo>
                  <a:pt x="251965" y="3201315"/>
                </a:lnTo>
                <a:lnTo>
                  <a:pt x="250957" y="3057297"/>
                </a:lnTo>
                <a:lnTo>
                  <a:pt x="248940" y="2911221"/>
                </a:lnTo>
                <a:lnTo>
                  <a:pt x="247091" y="2765146"/>
                </a:lnTo>
                <a:lnTo>
                  <a:pt x="243057" y="2617013"/>
                </a:lnTo>
                <a:lnTo>
                  <a:pt x="238855" y="2467509"/>
                </a:lnTo>
                <a:lnTo>
                  <a:pt x="233980" y="2318004"/>
                </a:lnTo>
                <a:lnTo>
                  <a:pt x="227089" y="2167128"/>
                </a:lnTo>
                <a:lnTo>
                  <a:pt x="218852" y="2014881"/>
                </a:lnTo>
                <a:lnTo>
                  <a:pt x="210952" y="1861947"/>
                </a:lnTo>
                <a:lnTo>
                  <a:pt x="200867" y="1709014"/>
                </a:lnTo>
                <a:lnTo>
                  <a:pt x="188764" y="1554023"/>
                </a:lnTo>
                <a:lnTo>
                  <a:pt x="176662" y="1401090"/>
                </a:lnTo>
                <a:lnTo>
                  <a:pt x="162710" y="1245413"/>
                </a:lnTo>
                <a:lnTo>
                  <a:pt x="147414" y="1089051"/>
                </a:lnTo>
                <a:lnTo>
                  <a:pt x="131278" y="934746"/>
                </a:lnTo>
                <a:lnTo>
                  <a:pt x="112452" y="778383"/>
                </a:lnTo>
                <a:lnTo>
                  <a:pt x="92281" y="622707"/>
                </a:lnTo>
                <a:lnTo>
                  <a:pt x="72278" y="466344"/>
                </a:lnTo>
                <a:lnTo>
                  <a:pt x="48914" y="310668"/>
                </a:lnTo>
                <a:lnTo>
                  <a:pt x="25045" y="155677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A26052-6DEB-C6D8-A5D1-1A05E606F51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376" r="-1" b="9993"/>
          <a:stretch/>
        </p:blipFill>
        <p:spPr>
          <a:xfrm>
            <a:off x="5261981" y="2571747"/>
            <a:ext cx="3882020" cy="2571752"/>
          </a:xfrm>
          <a:custGeom>
            <a:avLst/>
            <a:gdLst/>
            <a:ahLst/>
            <a:cxnLst/>
            <a:rect l="l" t="t" r="r" b="b"/>
            <a:pathLst>
              <a:path w="4963244" h="3429002">
                <a:moveTo>
                  <a:pt x="252134" y="0"/>
                </a:moveTo>
                <a:lnTo>
                  <a:pt x="4963244" y="0"/>
                </a:lnTo>
                <a:lnTo>
                  <a:pt x="4963244" y="3429002"/>
                </a:lnTo>
                <a:lnTo>
                  <a:pt x="900697" y="3429002"/>
                </a:lnTo>
                <a:lnTo>
                  <a:pt x="900697" y="3429001"/>
                </a:lnTo>
                <a:lnTo>
                  <a:pt x="0" y="3429001"/>
                </a:lnTo>
                <a:lnTo>
                  <a:pt x="5883" y="3388539"/>
                </a:lnTo>
                <a:lnTo>
                  <a:pt x="23196" y="3269895"/>
                </a:lnTo>
                <a:lnTo>
                  <a:pt x="35299" y="3183484"/>
                </a:lnTo>
                <a:lnTo>
                  <a:pt x="48073" y="3080614"/>
                </a:lnTo>
                <a:lnTo>
                  <a:pt x="63369" y="2958542"/>
                </a:lnTo>
                <a:lnTo>
                  <a:pt x="79506" y="2823439"/>
                </a:lnTo>
                <a:lnTo>
                  <a:pt x="96483" y="2671192"/>
                </a:lnTo>
                <a:lnTo>
                  <a:pt x="114469" y="2505228"/>
                </a:lnTo>
                <a:lnTo>
                  <a:pt x="132454" y="2324863"/>
                </a:lnTo>
                <a:lnTo>
                  <a:pt x="150776" y="2132839"/>
                </a:lnTo>
                <a:lnTo>
                  <a:pt x="167753" y="1925727"/>
                </a:lnTo>
                <a:lnTo>
                  <a:pt x="184058" y="1709014"/>
                </a:lnTo>
                <a:lnTo>
                  <a:pt x="198849" y="1479957"/>
                </a:lnTo>
                <a:lnTo>
                  <a:pt x="212969" y="1241299"/>
                </a:lnTo>
                <a:lnTo>
                  <a:pt x="226248" y="992353"/>
                </a:lnTo>
                <a:lnTo>
                  <a:pt x="230955" y="864794"/>
                </a:lnTo>
                <a:lnTo>
                  <a:pt x="236165" y="734493"/>
                </a:lnTo>
                <a:lnTo>
                  <a:pt x="241040" y="602134"/>
                </a:lnTo>
                <a:lnTo>
                  <a:pt x="244234" y="469088"/>
                </a:lnTo>
                <a:lnTo>
                  <a:pt x="247091" y="333300"/>
                </a:lnTo>
                <a:lnTo>
                  <a:pt x="250117" y="196140"/>
                </a:lnTo>
                <a:lnTo>
                  <a:pt x="252134" y="56237"/>
                </a:lnTo>
                <a:close/>
              </a:path>
            </a:pathLst>
          </a:cu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412E3267-7ABE-412B-8580-47EC0D1F6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3"/>
            <a:ext cx="3027759" cy="31412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0B62C5A-2250-4380-AB23-DB87446CC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0"/>
            <a:ext cx="1141809" cy="1774090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D42CF425-7213-4F89-B0FF-4C2BDDD9C6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D35DA97D-88F8-4249-B650-4FC9FD50A3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85605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3F38673-6E30-4BAE-AC67-0B283EBF4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202A25CB-1ED1-4C87-AB49-8D3BC684D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ADB8294-BBF5-4EE7-8D08-DDECD12A1E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9143771" cy="35480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2AA68CD-BBCC-4482-B4F9-3EBE3A75D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7" name="Freeform 15">
            <a:extLst>
              <a:ext uri="{FF2B5EF4-FFF2-40B4-BE49-F238E27FC236}">
                <a16:creationId xmlns:a16="http://schemas.microsoft.com/office/drawing/2014/main" id="{B58816D9-9E81-4B2B-95D3-C398BF15E1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2815271"/>
            <a:ext cx="2604045" cy="619449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7"/>
          <a:srcRect t="17647"/>
          <a:stretch/>
        </p:blipFill>
        <p:spPr>
          <a:xfrm>
            <a:off x="4714277" y="783832"/>
            <a:ext cx="2625421" cy="2162113"/>
          </a:xfrm>
          <a:prstGeom prst="rect">
            <a:avLst/>
          </a:prstGeom>
          <a:effectLst/>
        </p:spPr>
      </p:pic>
      <p:sp useBgFill="1">
        <p:nvSpPr>
          <p:cNvPr id="49" name="Freeform 5">
            <a:extLst>
              <a:ext uri="{FF2B5EF4-FFF2-40B4-BE49-F238E27FC236}">
                <a16:creationId xmlns:a16="http://schemas.microsoft.com/office/drawing/2014/main" id="{BD26E291-370D-448F-BDB9-9A5999D46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3041649"/>
            <a:ext cx="9143772" cy="2101850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93" y="3640758"/>
            <a:ext cx="7008866" cy="646351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/>
            <a:r>
              <a:rPr lang="en-US" sz="3600"/>
              <a:t>Water Conservation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F711033-25F6-64A7-EA5B-1A1AEC8C61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/>
          <a:srcRect r="-4" b="8862"/>
          <a:stretch/>
        </p:blipFill>
        <p:spPr>
          <a:xfrm>
            <a:off x="31956" y="138024"/>
            <a:ext cx="4201557" cy="3158976"/>
          </a:xfrm>
          <a:prstGeom prst="rect">
            <a:avLst/>
          </a:prstGeom>
          <a:effectLst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FB3AC4F-DE34-1FCC-8916-5413E554234E}"/>
              </a:ext>
            </a:extLst>
          </p:cNvPr>
          <p:cNvSpPr txBox="1"/>
          <p:nvPr/>
        </p:nvSpPr>
        <p:spPr>
          <a:xfrm>
            <a:off x="2032503" y="3371850"/>
            <a:ext cx="221815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dirty="0"/>
              <a:t>Robinson &amp; Patel (2024)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9ECDD5C-152A-4CC7-8333-0F367B3A6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3"/>
            <a:ext cx="3027759" cy="31412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F5C92A3-369B-43F3-BDCE-E560B1B0E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0"/>
            <a:ext cx="1141809" cy="1774090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AEBE9F1A-B38D-446E-83AE-14B17CE77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15B5014-A7EC-4BA6-9C83-8840CF81D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85605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22C43AB-86D7-420D-8AD7-DC0A15FDD0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E3EB826-A471-488F-9E8A-D65528A3C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85D5AA8-773B-469A-8802-9645A4DC9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3405B7FF-EB23-38C1-3E77-2C5319869C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8060" y="482600"/>
            <a:ext cx="6477984" cy="417829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C75AF42C-C556-454E-B2D3-2C917CB81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ffice building overlayed with stock market graphs">
            <a:extLst>
              <a:ext uri="{FF2B5EF4-FFF2-40B4-BE49-F238E27FC236}">
                <a16:creationId xmlns:a16="http://schemas.microsoft.com/office/drawing/2014/main" id="{E807AF9E-B0FE-4904-EC3B-053A9C5390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148" r="6910" b="-2"/>
          <a:stretch/>
        </p:blipFill>
        <p:spPr>
          <a:xfrm>
            <a:off x="20" y="10"/>
            <a:ext cx="3475989" cy="51434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7658DC6-CBFE-0A81-8D57-130B0E14B5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4096" y="159741"/>
            <a:ext cx="3992057" cy="47831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3"/>
            <a:ext cx="3027759" cy="31412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0"/>
            <a:ext cx="1141809" cy="177409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85605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6584" y="1091222"/>
            <a:ext cx="3601640" cy="2481285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>
              <a:lnSpc>
                <a:spcPct val="90000"/>
              </a:lnSpc>
            </a:pPr>
            <a:r>
              <a:rPr lang="en-US" sz="3400"/>
              <a:t>PESTEL Analysis – Social &amp; Technological Factors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2B24AE-14AF-035B-5DA6-6849CBEAF83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7812" b="4"/>
          <a:stretch/>
        </p:blipFill>
        <p:spPr>
          <a:xfrm>
            <a:off x="455886" y="457200"/>
            <a:ext cx="4114920" cy="422909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7329D4F-5A01-4BB4-A35D-781D1E1D6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3"/>
            <a:ext cx="3027759" cy="31412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48B185-C68B-4495-B065-281A0FAB6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0"/>
            <a:ext cx="1141809" cy="1774090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F07F078-164B-492F-91EE-8AAFB69D2A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5A5E009-BF31-4C8C-8BE8-6E85E414C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8560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D896669-65D0-40FA-8B5A-1746A0B03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BBB11FD-F6B4-44FE-885F-5A744BC95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7BC10B99-9EF4-4D7F-8F2A-FF90F4DDA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1CF4BE-9054-3B98-4B13-00355AC3925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3669" r="4" b="4"/>
          <a:stretch/>
        </p:blipFill>
        <p:spPr>
          <a:xfrm>
            <a:off x="482599" y="482600"/>
            <a:ext cx="3968750" cy="4178299"/>
          </a:xfrm>
          <a:prstGeom prst="rect">
            <a:avLst/>
          </a:prstGeom>
        </p:spPr>
      </p:pic>
      <p:pic>
        <p:nvPicPr>
          <p:cNvPr id="5" name="Picture 4" descr="Low angle view of building corner against the clear blue sky">
            <a:extLst>
              <a:ext uri="{FF2B5EF4-FFF2-40B4-BE49-F238E27FC236}">
                <a16:creationId xmlns:a16="http://schemas.microsoft.com/office/drawing/2014/main" id="{0BDE9F0A-6C03-4F62-61A1-B112715D235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7" r="28716" b="2"/>
          <a:stretch/>
        </p:blipFill>
        <p:spPr>
          <a:xfrm>
            <a:off x="4692650" y="482600"/>
            <a:ext cx="3968749" cy="417829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C9ECDD5C-152A-4CC7-8333-0F367B3A6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3"/>
            <a:ext cx="3027759" cy="31412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F5C92A3-369B-43F3-BDCE-E560B1B0E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0"/>
            <a:ext cx="1141809" cy="1774090"/>
          </a:xfrm>
          <a:prstGeom prst="rect">
            <a:avLst/>
          </a:pr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AEBE9F1A-B38D-446E-83AE-14B17CE77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15B5014-A7EC-4BA6-9C83-8840CF81D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85605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22C43AB-86D7-420D-8AD7-DC0A15FDD0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5E3EB826-A471-488F-9E8A-D65528A3C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85D5AA8-773B-469A-8802-9645A4DC9B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9BE617-459C-CD82-A564-41EC34B74B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2217" y="482600"/>
            <a:ext cx="7216142" cy="4401847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C75AF42C-C556-454E-B2D3-2C917CB81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095172"/>
            <a:ext cx="2604045" cy="619449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7" y="471950"/>
            <a:ext cx="6939116" cy="76249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Future Recommendations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321550"/>
            <a:ext cx="9144312" cy="3821950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31D2541-BCA0-8F5D-045F-8DB3C538F8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697" y="1889694"/>
            <a:ext cx="8431693" cy="30783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DE3FFEF-55C0-AA65-45F6-1BEAC0B55580}"/>
              </a:ext>
            </a:extLst>
          </p:cNvPr>
          <p:cNvSpPr txBox="1"/>
          <p:nvPr/>
        </p:nvSpPr>
        <p:spPr>
          <a:xfrm flipH="1">
            <a:off x="7231891" y="2051933"/>
            <a:ext cx="17993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dirty="0"/>
              <a:t>Smith &amp; Brown (2023)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3"/>
            <a:ext cx="3027759" cy="31412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0"/>
            <a:ext cx="1141809" cy="1774090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85605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0289" y="2531085"/>
            <a:ext cx="4696438" cy="248163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/>
            <a:r>
              <a:rPr lang="en-US" sz="6100" dirty="0"/>
              <a:t>Conclusion</a:t>
            </a:r>
          </a:p>
        </p:txBody>
      </p:sp>
      <p:pic>
        <p:nvPicPr>
          <p:cNvPr id="17" name="Picture 16" descr="Pen placed on top of a signature line">
            <a:extLst>
              <a:ext uri="{FF2B5EF4-FFF2-40B4-BE49-F238E27FC236}">
                <a16:creationId xmlns:a16="http://schemas.microsoft.com/office/drawing/2014/main" id="{AEB54600-F404-D0EC-2D7F-D7B2DA065D0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2391" r="2499"/>
          <a:stretch/>
        </p:blipFill>
        <p:spPr>
          <a:xfrm>
            <a:off x="20" y="10"/>
            <a:ext cx="3475990" cy="51434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7E9DF0-D968-3041-876F-DCDCDB68E3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11742" y="186057"/>
            <a:ext cx="5433646" cy="31857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sz="2200" dirty="0"/>
              <a:t>References</a:t>
            </a:r>
            <a:r>
              <a:rPr lang="en-GB" sz="2200" dirty="0"/>
              <a:t>:</a:t>
            </a:r>
            <a:endParaRPr sz="22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6BC4997-F2F1-57BC-9123-1F7BE24A3A3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98407" y="732149"/>
            <a:ext cx="7746521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Davis, M., Green, L. &amp; Anderson, P. (2022)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Sustainable Food Practices in Hospitality.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London: Routledge.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Evans, J. &amp; Morgan, R. (2024)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Corporate Social Responsibility in Tourism and Hospitality.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Oxford: Oxford University Press.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Greenly (n.d.)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Carbon Footprint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[Online]. Available at: https://greenly.earth/en-gb/carbon-footprint [Accessed: 24 February 2025].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Hilton (2020)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Hilton </a:t>
            </a:r>
            <a:r>
              <a:rPr lang="en-GB" sz="900" i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LightStay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Driving Sustainability and Corporate Responsibility.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https://esg.hilton.com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[Accessed 07 Feb 2025].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Hilton (2024)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Sustainability Report.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https://esg.hilton.com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[Accessed 07 Feb 2025].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Jones, P. &amp; Comfort, D. (2020) ‘The circular economy and the hospitality and tourism industry’,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International Journal of Contemporary Hospitality Management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32(3), pp. 901-918.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Marriott International (2024)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Marriott’s Sustainability and Social Impact.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https://serve360.marriott.com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[Accessed 07 Feb 2025].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Mousavi, S. S., Rahimi, R. &amp; </a:t>
            </a:r>
            <a:r>
              <a:rPr lang="en-GB" sz="900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Okumus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F. (2017) ‘Energy management in hotels: A case study approach’,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Journal of Hospitality and Tourism Research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41(4), pp. 471-489.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Parker, S. (2023)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Green Certifications and the Future of Hospitality.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Cambridge: Cambridge University Press.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Pereira, R., Teixeira, J. &amp; Silva, F. (2014) ‘Solar energy solutions for hotels: Case studies and recommendations’,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Renewable Energy in Tourism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18(2), pp. 99-112.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Robinson, A. &amp; Patel, K. (2024) ‘Water conservation in hotels: A review of best practices’,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Sustainable Tourism Journal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9(1), pp. 47-62.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Robinson, A., Evans, J. &amp; Morgan, R. (2024) ‘The role of smart technology in sustainable hotel management’,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Hospitality Technology Review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7(2), pp. 121-139.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Sharma, V. (2023) ‘Weak vs. strong sustainability: Examining the contradictions in the hospitality sector’,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International Journal of Hospitality and Tourism Sustainability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11(3), pp. 98-114.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Smith, J. &amp; Brown, P. (2023) ‘Energy efficiency and smart technology in hotels’,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Hospitality and Environment Review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15(2), pp. 62-78.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Tanveer, M.I., </a:t>
            </a:r>
            <a:r>
              <a:rPr lang="en-GB" sz="900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Yusliza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M.Y. &amp; Fawehinmi, O. (2024) ‘Green HRM and hospitality industry: Challenges and barriers in adopting environmentally friendly practices’,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Journal of Hospitality and Tourism Insights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8(1), pp. 20-38.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Thompson, C. (2023)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Sustainable Water Management in Tourism.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London: Palgrave Macmillan.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Travel and Tour World (n.d.)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Discover Marriott's sustainability journey in the new Serve 360 report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[Online]. 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https://www.travelandtourworld.com/news/article/discover-marriotts-sustainability-journey-in-the-new-serve-360-report/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24 February 2025).</a:t>
            </a:r>
          </a:p>
          <a:p>
            <a:pPr marL="228600">
              <a:spcBef>
                <a:spcPts val="0"/>
              </a:spcBef>
            </a:pPr>
            <a:r>
              <a:rPr lang="en-US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TripAdvisor (2024) </a:t>
            </a:r>
            <a:r>
              <a:rPr lang="en-US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the-</a:t>
            </a:r>
            <a:r>
              <a:rPr lang="en-US" sz="900" i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beautyful</a:t>
            </a:r>
            <a:r>
              <a:rPr lang="en-US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-</a:t>
            </a:r>
            <a:r>
              <a:rPr lang="en-US" sz="900" i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icelandic</a:t>
            </a:r>
            <a:r>
              <a:rPr lang="en-US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[photograph]. Available at: </a:t>
            </a:r>
            <a:r>
              <a:rPr lang="en-US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5"/>
              </a:rPr>
              <a:t>https://dynamic-media-cdn.tripadvisor.com/media/photo-o/1d/75/9c/c7/the-beautyful-icelandic.jpg</a:t>
            </a:r>
            <a:r>
              <a:rPr lang="en-US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24 February 2025).</a:t>
            </a:r>
            <a:endParaRPr lang="en-GB" sz="9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UK Hospitality (2023)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Environmental Sustainability Commitment – UK Hospitality.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/>
              </a:rPr>
              <a:t>https://www.ukhospitality.org.uk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[Accessed 09 Feb 2025].</a:t>
            </a:r>
          </a:p>
          <a:p>
            <a:pPr marL="228600">
              <a:spcBef>
                <a:spcPts val="0"/>
              </a:spcBef>
            </a:pP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Williams, D. (2024)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Renewable Energy in Hospitality: Trends and Challenges.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Oxford: Wiley.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465</TotalTime>
  <Words>939</Words>
  <Application>Microsoft Office PowerPoint</Application>
  <PresentationFormat>On-screen Show (16:9)</PresentationFormat>
  <Paragraphs>51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Century Gothic</vt:lpstr>
      <vt:lpstr>Wingdings 3</vt:lpstr>
      <vt:lpstr>Ion</vt:lpstr>
      <vt:lpstr>Sustainability in Hospitality: Net-Zero Carbon Operations  Conference</vt:lpstr>
      <vt:lpstr>Sustainability in Hospitality</vt:lpstr>
      <vt:lpstr>Marriott, Hilton, and The Green House Hotel  examples of green practices</vt:lpstr>
      <vt:lpstr>PowerPoint Presentation</vt:lpstr>
      <vt:lpstr>PowerPoint Presentation</vt:lpstr>
      <vt:lpstr>PowerPoint Presentation</vt:lpstr>
      <vt:lpstr>Water Conservation</vt:lpstr>
      <vt:lpstr>PowerPoint Presentation</vt:lpstr>
      <vt:lpstr>PowerPoint Presentation</vt:lpstr>
      <vt:lpstr>PESTEL Analysis – Social &amp; Technological Factors</vt:lpstr>
      <vt:lpstr>PowerPoint Presentation</vt:lpstr>
      <vt:lpstr>PowerPoint Presentation</vt:lpstr>
      <vt:lpstr>Future Recommendations</vt:lpstr>
      <vt:lpstr>Conclusion</vt:lpstr>
      <vt:lpstr>References: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Denis Daniel Dinu (2025759)</dc:creator>
  <cp:keywords/>
  <dc:description>generated using python-pptx</dc:description>
  <cp:lastModifiedBy>ioana petrosanu</cp:lastModifiedBy>
  <cp:revision>3</cp:revision>
  <dcterms:created xsi:type="dcterms:W3CDTF">2013-01-27T09:14:16Z</dcterms:created>
  <dcterms:modified xsi:type="dcterms:W3CDTF">2025-02-24T20:22:13Z</dcterms:modified>
  <cp:category/>
</cp:coreProperties>
</file>