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6"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91" d="100"/>
          <a:sy n="91" d="100"/>
        </p:scale>
        <p:origin x="370" y="62"/>
      </p:cViewPr>
      <p:guideLst>
        <p:guide orient="horz" pos="2160"/>
        <p:guide pos="3840"/>
      </p:guideLst>
    </p:cSldViewPr>
  </p:slideViewPr>
  <p:notesTextViewPr>
    <p:cViewPr>
      <p:scale>
        <a:sx n="1" d="1"/>
        <a:sy n="1" d="1"/>
      </p:scale>
      <p:origin x="0" y="0"/>
    </p:cViewPr>
  </p:notesTextViewPr>
  <p:gridSpacing cx="1440000" cy="1440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86737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16421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045491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546200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7987F0-6C5F-4F80-83FD-0BBEE734CF00}" type="datetimeFigureOut">
              <a:rPr lang="en-GB" smtClean="0"/>
              <a:t>21/07/2024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229892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7987F0-6C5F-4F80-83FD-0BBEE734CF00}" type="datetimeFigureOut">
              <a:rPr lang="en-GB" smtClean="0"/>
              <a:t>21/07/2024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7534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7987F0-6C5F-4F80-83FD-0BBEE734CF00}" type="datetimeFigureOut">
              <a:rPr lang="en-GB" smtClean="0"/>
              <a:t>21/07/2024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51205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099703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74125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7987F0-6C5F-4F80-83FD-0BBEE734CF00}" type="datetimeFigureOut">
              <a:rPr lang="en-GB" smtClean="0"/>
              <a:t>21/07/2024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7558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097511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373844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940468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2992103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838732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39418884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7987F0-6C5F-4F80-83FD-0BBEE734CF00}" type="datetimeFigureOut">
              <a:rPr lang="en-GB" smtClean="0"/>
              <a:t>21/07/2024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189A1-EB13-437E-B748-19CF3ABA8B45}" type="slidenum">
              <a:rPr lang="en-GB" smtClean="0"/>
              <a:t>‹#›</a:t>
            </a:fld>
            <a:endParaRPr lang="en-GB"/>
          </a:p>
        </p:txBody>
      </p:sp>
    </p:spTree>
    <p:extLst>
      <p:ext uri="{BB962C8B-B14F-4D97-AF65-F5344CB8AC3E}">
        <p14:creationId xmlns:p14="http://schemas.microsoft.com/office/powerpoint/2010/main" val="165646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47987F0-6C5F-4F80-83FD-0BBEE734CF00}" type="datetimeFigureOut">
              <a:rPr lang="en-GB" smtClean="0"/>
              <a:t>21/07/2024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F189A1-EB13-437E-B748-19CF3ABA8B45}" type="slidenum">
              <a:rPr lang="en-GB" smtClean="0"/>
              <a:t>‹#›</a:t>
            </a:fld>
            <a:endParaRPr lang="en-GB"/>
          </a:p>
        </p:txBody>
      </p:sp>
    </p:spTree>
    <p:extLst>
      <p:ext uri="{BB962C8B-B14F-4D97-AF65-F5344CB8AC3E}">
        <p14:creationId xmlns:p14="http://schemas.microsoft.com/office/powerpoint/2010/main" val="32972672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uigroup.com/en-en/responsibility/sustainability" TargetMode="External"/><Relationship Id="rId3" Type="http://schemas.openxmlformats.org/officeDocument/2006/relationships/hyperlink" Target="https://doi.org/10.1016/j.ssci.2020.104791" TargetMode="External"/><Relationship Id="rId7" Type="http://schemas.openxmlformats.org/officeDocument/2006/relationships/hyperlink" Target="https://www.tuigroup.com/en-en/about-us/about-tui-group/vision-values" TargetMode="External"/><Relationship Id="rId2" Type="http://schemas.openxmlformats.org/officeDocument/2006/relationships/hyperlink" Target="https://doi.org/10.1016/j.jastp.2018.08.006" TargetMode="External"/><Relationship Id="rId1" Type="http://schemas.openxmlformats.org/officeDocument/2006/relationships/slideLayout" Target="../slideLayouts/slideLayout2.xml"/><Relationship Id="rId6" Type="http://schemas.openxmlformats.org/officeDocument/2006/relationships/hyperlink" Target="https://www.cityam.com/tui-swings-to-first-post-pandemic-profit-with-this-summer-going-very-well-despite-deadly-heatwaves/" TargetMode="External"/><Relationship Id="rId5" Type="http://schemas.openxmlformats.org/officeDocument/2006/relationships/hyperlink" Target="https://research-ebsco-com.ezproxy.uwtsd.ac.uk/c/onvpsy/viewer/html/tgyoopwuuj" TargetMode="External"/><Relationship Id="rId4" Type="http://schemas.openxmlformats.org/officeDocument/2006/relationships/hyperlink" Target="https://travelweekly.co.uk/news/air/tui-group-outlines-ambitious-emissions-cutting-targets" TargetMode="External"/><Relationship Id="rId9" Type="http://schemas.openxmlformats.org/officeDocument/2006/relationships/hyperlink" Target="https://www.forbes.com/companies/tu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0"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1"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2"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3"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4"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16" name="Rectangle 15">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8" name="Freeform: Shape 17">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1"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E9E64403-D38F-0E78-5CCE-F6540CE74B29}"/>
              </a:ext>
            </a:extLst>
          </p:cNvPr>
          <p:cNvSpPr>
            <a:spLocks noGrp="1"/>
          </p:cNvSpPr>
          <p:nvPr>
            <p:ph type="ctrTitle"/>
          </p:nvPr>
        </p:nvSpPr>
        <p:spPr>
          <a:xfrm>
            <a:off x="1836013" y="1072609"/>
            <a:ext cx="3041557" cy="4522647"/>
          </a:xfrm>
          <a:effectLst/>
        </p:spPr>
        <p:txBody>
          <a:bodyPr vert="horz" lIns="91440" tIns="45720" rIns="91440" bIns="45720" rtlCol="0" anchor="ctr">
            <a:normAutofit/>
          </a:bodyPr>
          <a:lstStyle/>
          <a:p>
            <a:pPr algn="l"/>
            <a:r>
              <a:rPr lang="en-US" sz="3200" dirty="0">
                <a:solidFill>
                  <a:schemeClr val="tx2"/>
                </a:solidFill>
              </a:rPr>
              <a:t>PESTEL ANALYSIS FOR TUI AG</a:t>
            </a:r>
          </a:p>
        </p:txBody>
      </p:sp>
      <p:sp>
        <p:nvSpPr>
          <p:cNvPr id="3" name="Subtitle 2">
            <a:extLst>
              <a:ext uri="{FF2B5EF4-FFF2-40B4-BE49-F238E27FC236}">
                <a16:creationId xmlns:a16="http://schemas.microsoft.com/office/drawing/2014/main" id="{D282ADD7-34CF-6507-6792-0A0A544B5473}"/>
              </a:ext>
            </a:extLst>
          </p:cNvPr>
          <p:cNvSpPr>
            <a:spLocks noGrp="1"/>
          </p:cNvSpPr>
          <p:nvPr>
            <p:ph type="subTitle" idx="1"/>
          </p:nvPr>
        </p:nvSpPr>
        <p:spPr>
          <a:xfrm>
            <a:off x="5149032" y="1072609"/>
            <a:ext cx="6383207" cy="4522647"/>
          </a:xfrm>
        </p:spPr>
        <p:txBody>
          <a:bodyPr vert="horz" lIns="91440" tIns="45720" rIns="91440" bIns="45720" rtlCol="0" anchor="ctr">
            <a:normAutofit/>
          </a:bodyPr>
          <a:lstStyle/>
          <a:p>
            <a:pPr algn="l">
              <a:buFont typeface="Arial"/>
              <a:buChar char="•"/>
            </a:pPr>
            <a:r>
              <a:rPr lang="en-US" sz="2000" dirty="0" err="1"/>
              <a:t>Catalin</a:t>
            </a:r>
            <a:r>
              <a:rPr lang="en-US" sz="2000" dirty="0"/>
              <a:t> Alexandru </a:t>
            </a:r>
            <a:r>
              <a:rPr lang="en-US" sz="2000" dirty="0" err="1"/>
              <a:t>Artenie</a:t>
            </a:r>
            <a:r>
              <a:rPr lang="en-US" sz="2000" dirty="0"/>
              <a:t> 2240460</a:t>
            </a:r>
          </a:p>
          <a:p>
            <a:pPr algn="l">
              <a:buFont typeface="Arial"/>
              <a:buChar char="•"/>
            </a:pPr>
            <a:r>
              <a:rPr lang="en-US" sz="2000" dirty="0"/>
              <a:t>Daniela Munteanu 224058</a:t>
            </a:r>
          </a:p>
          <a:p>
            <a:pPr algn="l">
              <a:buFont typeface="Arial"/>
              <a:buChar char="•"/>
            </a:pPr>
            <a:r>
              <a:rPr lang="en-US" sz="2000" dirty="0" err="1"/>
              <a:t>Liuba</a:t>
            </a:r>
            <a:r>
              <a:rPr lang="en-US" sz="2000" dirty="0"/>
              <a:t> </a:t>
            </a:r>
            <a:r>
              <a:rPr lang="en-US" sz="2000" dirty="0" err="1"/>
              <a:t>Furnica</a:t>
            </a:r>
            <a:r>
              <a:rPr lang="en-US" sz="2000" dirty="0"/>
              <a:t> 2324363</a:t>
            </a:r>
          </a:p>
          <a:p>
            <a:pPr algn="l">
              <a:buFont typeface="Arial"/>
              <a:buChar char="•"/>
            </a:pPr>
            <a:r>
              <a:rPr lang="en-US" sz="2000" dirty="0"/>
              <a:t>Mariana-Janeta </a:t>
            </a:r>
            <a:r>
              <a:rPr lang="en-US" sz="2000" dirty="0" err="1"/>
              <a:t>Cucu</a:t>
            </a:r>
            <a:r>
              <a:rPr lang="en-US" sz="2000" dirty="0"/>
              <a:t> 2238838</a:t>
            </a:r>
          </a:p>
          <a:p>
            <a:pPr algn="l"/>
            <a:endParaRPr lang="en-US" sz="2000" dirty="0"/>
          </a:p>
          <a:p>
            <a:pPr algn="l"/>
            <a:endParaRPr lang="en-US" sz="2000" dirty="0"/>
          </a:p>
          <a:p>
            <a:pPr algn="l"/>
            <a:r>
              <a:rPr lang="en-US" sz="2400" dirty="0">
                <a:latin typeface="Corbel" panose="020B0503020204020204" pitchFamily="34" charset="0"/>
              </a:rPr>
              <a:t>Lecturer: </a:t>
            </a:r>
            <a:r>
              <a:rPr lang="en-GB" sz="2400" kern="0" dirty="0" err="1">
                <a:effectLst/>
                <a:latin typeface="Corbel" panose="020B0503020204020204" pitchFamily="34" charset="0"/>
                <a:ea typeface="Times New Roman" panose="02020603050405020304" pitchFamily="18" charset="0"/>
              </a:rPr>
              <a:t>Dr.</a:t>
            </a:r>
            <a:r>
              <a:rPr lang="en-GB" sz="2400" kern="0" dirty="0">
                <a:effectLst/>
                <a:latin typeface="Corbel" panose="020B0503020204020204" pitchFamily="34" charset="0"/>
                <a:ea typeface="Times New Roman" panose="02020603050405020304" pitchFamily="18" charset="0"/>
              </a:rPr>
              <a:t> </a:t>
            </a:r>
            <a:r>
              <a:rPr lang="en-GB" sz="2400" kern="0" dirty="0" err="1">
                <a:effectLst/>
                <a:latin typeface="Corbel" panose="020B0503020204020204" pitchFamily="34" charset="0"/>
                <a:ea typeface="Times New Roman" panose="02020603050405020304" pitchFamily="18" charset="0"/>
              </a:rPr>
              <a:t>Aderemi</a:t>
            </a:r>
            <a:r>
              <a:rPr lang="en-GB" sz="2400" kern="0" dirty="0">
                <a:effectLst/>
                <a:latin typeface="Corbel" panose="020B0503020204020204" pitchFamily="34" charset="0"/>
                <a:ea typeface="Times New Roman" panose="02020603050405020304" pitchFamily="18" charset="0"/>
              </a:rPr>
              <a:t> </a:t>
            </a:r>
            <a:r>
              <a:rPr lang="en-GB" sz="2400" kern="0" dirty="0" err="1">
                <a:effectLst/>
                <a:latin typeface="Corbel" panose="020B0503020204020204" pitchFamily="34" charset="0"/>
                <a:ea typeface="Times New Roman" panose="02020603050405020304" pitchFamily="18" charset="0"/>
              </a:rPr>
              <a:t>Ojebode</a:t>
            </a:r>
            <a:endParaRPr lang="en-US" sz="2400" dirty="0">
              <a:latin typeface="Corbel" panose="020B0503020204020204" pitchFamily="34" charset="0"/>
            </a:endParaRPr>
          </a:p>
        </p:txBody>
      </p:sp>
    </p:spTree>
    <p:extLst>
      <p:ext uri="{BB962C8B-B14F-4D97-AF65-F5344CB8AC3E}">
        <p14:creationId xmlns:p14="http://schemas.microsoft.com/office/powerpoint/2010/main" val="1945195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2B710-18F7-C9E9-D560-4E0F066FA6DC}"/>
              </a:ext>
            </a:extLst>
          </p:cNvPr>
          <p:cNvSpPr>
            <a:spLocks noGrp="1"/>
          </p:cNvSpPr>
          <p:nvPr>
            <p:ph type="title"/>
          </p:nvPr>
        </p:nvSpPr>
        <p:spPr>
          <a:xfrm>
            <a:off x="1324291" y="106681"/>
            <a:ext cx="10018713" cy="464573"/>
          </a:xfrm>
        </p:spPr>
        <p:txBody>
          <a:bodyPr>
            <a:normAutofit fontScale="90000"/>
          </a:bodyPr>
          <a:lstStyle/>
          <a:p>
            <a:r>
              <a:rPr lang="en-GB" dirty="0"/>
              <a:t>Overview</a:t>
            </a:r>
          </a:p>
        </p:txBody>
      </p:sp>
      <p:sp>
        <p:nvSpPr>
          <p:cNvPr id="3" name="Content Placeholder 2">
            <a:extLst>
              <a:ext uri="{FF2B5EF4-FFF2-40B4-BE49-F238E27FC236}">
                <a16:creationId xmlns:a16="http://schemas.microsoft.com/office/drawing/2014/main" id="{B518B961-2183-ED8F-3D9B-07E23DC79AC7}"/>
              </a:ext>
            </a:extLst>
          </p:cNvPr>
          <p:cNvSpPr>
            <a:spLocks noGrp="1"/>
          </p:cNvSpPr>
          <p:nvPr>
            <p:ph idx="1"/>
          </p:nvPr>
        </p:nvSpPr>
        <p:spPr>
          <a:xfrm>
            <a:off x="1406300" y="454888"/>
            <a:ext cx="10018713" cy="6180065"/>
          </a:xfrm>
        </p:spPr>
        <p:txBody>
          <a:bodyPr>
            <a:normAutofit/>
          </a:bodyPr>
          <a:lstStyle/>
          <a:p>
            <a:pPr marL="0" indent="0">
              <a:buNone/>
            </a:pPr>
            <a:r>
              <a:rPr lang="en-GB" sz="2200" kern="100" dirty="0">
                <a:effectLst/>
                <a:latin typeface="Arial" panose="020B0604020202020204" pitchFamily="34" charset="0"/>
                <a:ea typeface="Aptos" panose="020B0004020202020204" pitchFamily="34" charset="0"/>
                <a:cs typeface="Arial" panose="020B0604020202020204" pitchFamily="34" charset="0"/>
              </a:rPr>
              <a:t>The head office of TUI AG, an international travel and tourist company, is in Germany. One of the top travel companies in the world, it first opened in 1923. (Forbes 2024)</a:t>
            </a:r>
          </a:p>
          <a:p>
            <a:pPr marL="0" indent="0">
              <a:lnSpc>
                <a:spcPct val="110000"/>
              </a:lnSpc>
              <a:spcBef>
                <a:spcPts val="0"/>
              </a:spcBef>
              <a:spcAft>
                <a:spcPts val="0"/>
              </a:spcAft>
              <a:buNone/>
            </a:pPr>
            <a:r>
              <a:rPr lang="en-GB" sz="2200" kern="100" dirty="0">
                <a:effectLst/>
                <a:latin typeface="Arial" panose="020B0604020202020204" pitchFamily="34" charset="0"/>
                <a:ea typeface="Aptos" panose="020B0004020202020204" pitchFamily="34" charset="0"/>
                <a:cs typeface="Arial" panose="020B0604020202020204" pitchFamily="34" charset="0"/>
              </a:rPr>
              <a:t>TUI Group is currently structured as a matrix business.</a:t>
            </a:r>
            <a:br>
              <a:rPr lang="en-GB" sz="2200" kern="100" dirty="0">
                <a:effectLst/>
                <a:latin typeface="Arial" panose="020B0604020202020204" pitchFamily="34" charset="0"/>
                <a:ea typeface="Aptos" panose="020B0004020202020204" pitchFamily="34" charset="0"/>
                <a:cs typeface="Arial" panose="020B0604020202020204" pitchFamily="34" charset="0"/>
              </a:rPr>
            </a:br>
            <a:r>
              <a:rPr lang="en-GB" sz="2200" kern="100" dirty="0">
                <a:effectLst/>
                <a:latin typeface="Arial" panose="020B0604020202020204" pitchFamily="34" charset="0"/>
                <a:ea typeface="Aptos" panose="020B0004020202020204" pitchFamily="34" charset="0"/>
                <a:cs typeface="Arial" panose="020B0604020202020204" pitchFamily="34" charset="0"/>
              </a:rPr>
              <a:t>TUI AG possesses impressive assets</a:t>
            </a:r>
            <a:r>
              <a:rPr lang="en-GB" sz="2200" kern="100" dirty="0">
                <a:latin typeface="Arial" panose="020B0604020202020204" pitchFamily="34" charset="0"/>
                <a:ea typeface="Aptos" panose="020B0004020202020204" pitchFamily="34" charset="0"/>
                <a:cs typeface="Arial" panose="020B0604020202020204" pitchFamily="34" charset="0"/>
              </a:rPr>
              <a:t>:</a:t>
            </a:r>
            <a:r>
              <a:rPr lang="en-GB" sz="2200" kern="100" dirty="0">
                <a:effectLst/>
                <a:latin typeface="Arial" panose="020B0604020202020204" pitchFamily="34" charset="0"/>
                <a:ea typeface="Aptos" panose="020B0004020202020204" pitchFamily="34" charset="0"/>
                <a:cs typeface="Arial" panose="020B0604020202020204" pitchFamily="34" charset="0"/>
              </a:rPr>
              <a:t> </a:t>
            </a: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sixteen cruise ships </a:t>
            </a: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400 hotels and inns </a:t>
            </a:r>
            <a:endParaRPr lang="en-GB" sz="2200" kern="100" dirty="0">
              <a:latin typeface="Arial" panose="020B0604020202020204" pitchFamily="34" charset="0"/>
              <a:ea typeface="Aptos" panose="020B0004020202020204" pitchFamily="34" charset="0"/>
              <a:cs typeface="Arial" panose="020B0604020202020204" pitchFamily="34" charset="0"/>
            </a:endParaRP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five airlines with over 130 planes</a:t>
            </a:r>
            <a:endParaRPr lang="en-GB" sz="2200" kern="100" dirty="0">
              <a:latin typeface="Arial" panose="020B0604020202020204" pitchFamily="34" charset="0"/>
              <a:ea typeface="Aptos" panose="020B0004020202020204" pitchFamily="34" charset="0"/>
              <a:cs typeface="Arial" panose="020B0604020202020204" pitchFamily="34" charset="0"/>
            </a:endParaRPr>
          </a:p>
          <a:p>
            <a:pPr>
              <a:lnSpc>
                <a:spcPct val="110000"/>
              </a:lnSpc>
              <a:spcBef>
                <a:spcPts val="0"/>
              </a:spcBef>
              <a:spcAft>
                <a:spcPts val="0"/>
              </a:spcAft>
              <a:buFont typeface="Wingdings" panose="05000000000000000000" pitchFamily="2" charset="2"/>
              <a:buChar char="§"/>
            </a:pPr>
            <a:r>
              <a:rPr lang="en-GB" sz="2200" kern="100" dirty="0">
                <a:effectLst/>
                <a:latin typeface="Arial" panose="020B0604020202020204" pitchFamily="34" charset="0"/>
                <a:ea typeface="Aptos" panose="020B0004020202020204" pitchFamily="34" charset="0"/>
                <a:cs typeface="Arial" panose="020B0604020202020204" pitchFamily="34" charset="0"/>
              </a:rPr>
              <a:t>1200 travel companies</a:t>
            </a:r>
          </a:p>
          <a:p>
            <a:pPr marL="0" indent="0">
              <a:buNone/>
            </a:pPr>
            <a:r>
              <a:rPr lang="en-GB" sz="2200" kern="0" dirty="0">
                <a:effectLst/>
                <a:latin typeface="Arial" panose="020B0604020202020204" pitchFamily="34" charset="0"/>
                <a:ea typeface="Times New Roman" panose="02020603050405020304" pitchFamily="18" charset="0"/>
                <a:cs typeface="Arial" panose="020B0604020202020204" pitchFamily="34" charset="0"/>
              </a:rPr>
              <a:t>With more than 65,000 staff</a:t>
            </a:r>
          </a:p>
          <a:p>
            <a:pPr marL="0" indent="0">
              <a:buNone/>
            </a:pPr>
            <a:r>
              <a:rPr lang="en-GB" sz="2200" b="1" kern="0" dirty="0">
                <a:effectLst/>
                <a:latin typeface="Arial" panose="020B0604020202020204" pitchFamily="34" charset="0"/>
                <a:ea typeface="Times New Roman" panose="02020603050405020304" pitchFamily="18" charset="0"/>
              </a:rPr>
              <a:t>"TUI's new vision statement is: Excellence in leisure experiences.“ </a:t>
            </a:r>
            <a:r>
              <a:rPr lang="en-GB" sz="2200" kern="0" dirty="0">
                <a:effectLst/>
                <a:latin typeface="Arial" panose="020B0604020202020204" pitchFamily="34" charset="0"/>
                <a:ea typeface="Times New Roman" panose="02020603050405020304" pitchFamily="18" charset="0"/>
              </a:rPr>
              <a:t>(tuigroup.com)</a:t>
            </a:r>
          </a:p>
          <a:p>
            <a:pPr marL="0" indent="0">
              <a:buNone/>
            </a:pPr>
            <a:r>
              <a:rPr lang="en-GB" sz="2200" kern="0" dirty="0">
                <a:effectLst/>
                <a:latin typeface="Arial" panose="020B0604020202020204" pitchFamily="34" charset="0"/>
                <a:ea typeface="Times New Roman" panose="02020603050405020304" pitchFamily="18" charset="0"/>
              </a:rPr>
              <a:t>Boddy and Paton (2011, p. 89) define PESTEL analysis as a method for identifying and listing the most relevant political, economic, social, technical, environmental, and legal issues for an organization. (Boddy, 2011)</a:t>
            </a:r>
          </a:p>
        </p:txBody>
      </p:sp>
    </p:spTree>
    <p:extLst>
      <p:ext uri="{BB962C8B-B14F-4D97-AF65-F5344CB8AC3E}">
        <p14:creationId xmlns:p14="http://schemas.microsoft.com/office/powerpoint/2010/main" val="585818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BAE1-9CAC-9528-356E-B3EBD5EEE772}"/>
              </a:ext>
            </a:extLst>
          </p:cNvPr>
          <p:cNvSpPr>
            <a:spLocks noGrp="1"/>
          </p:cNvSpPr>
          <p:nvPr>
            <p:ph type="title"/>
          </p:nvPr>
        </p:nvSpPr>
        <p:spPr>
          <a:xfrm>
            <a:off x="1373779" y="0"/>
            <a:ext cx="10018713" cy="723481"/>
          </a:xfrm>
        </p:spPr>
        <p:txBody>
          <a:bodyPr/>
          <a:lstStyle/>
          <a:p>
            <a:r>
              <a:rPr lang="en-GB" dirty="0"/>
              <a:t>Political</a:t>
            </a:r>
          </a:p>
        </p:txBody>
      </p:sp>
      <p:sp>
        <p:nvSpPr>
          <p:cNvPr id="3" name="Content Placeholder 2">
            <a:extLst>
              <a:ext uri="{FF2B5EF4-FFF2-40B4-BE49-F238E27FC236}">
                <a16:creationId xmlns:a16="http://schemas.microsoft.com/office/drawing/2014/main" id="{42557BB4-84D0-B9D4-0C42-B16805806AC2}"/>
              </a:ext>
            </a:extLst>
          </p:cNvPr>
          <p:cNvSpPr>
            <a:spLocks noGrp="1"/>
          </p:cNvSpPr>
          <p:nvPr>
            <p:ph idx="1"/>
          </p:nvPr>
        </p:nvSpPr>
        <p:spPr>
          <a:xfrm>
            <a:off x="1484310" y="723481"/>
            <a:ext cx="10018713" cy="5797899"/>
          </a:xfrm>
        </p:spPr>
        <p:txBody>
          <a:bodyPr>
            <a:normAutofit lnSpcReduction="10000"/>
          </a:bodyPr>
          <a:lstStyle/>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operates in multiple countries, requiring constant adaptation to political environments and regulations, including changes in laws, taxes, and travel policies, to ensure success in new markets.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Ag may meticulously evaluate the following criteria before participating in or investing in a specific market:</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The stability of politics</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Government bureaucracy </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Legal basis for contractual support</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Intellectual property protection</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Taxes—tax rates and deductions</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Tariffs and trade laws about consumer services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Laws regarding consumer services safety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Minimum wage and overtime laws; pricing controls; taxation, including rates and incentives; and industrial safety rules specific to the consumer services industry.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sz="1800" kern="100" dirty="0">
                <a:solidFill>
                  <a:srgbClr val="2D2D2D"/>
                </a:solidFill>
                <a:effectLst/>
                <a:latin typeface="Arial" panose="020B0604020202020204" pitchFamily="34" charset="0"/>
                <a:ea typeface="Aptos" panose="020B0004020202020204" pitchFamily="34" charset="0"/>
                <a:cs typeface="Times New Roman" panose="02020603050405020304" pitchFamily="18" charset="0"/>
              </a:rPr>
              <a:t>(David,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146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EA4C-AB6E-3A69-63B7-82EC125CC3AB}"/>
              </a:ext>
            </a:extLst>
          </p:cNvPr>
          <p:cNvSpPr>
            <a:spLocks noGrp="1"/>
          </p:cNvSpPr>
          <p:nvPr>
            <p:ph type="title"/>
          </p:nvPr>
        </p:nvSpPr>
        <p:spPr>
          <a:xfrm>
            <a:off x="1307330" y="115530"/>
            <a:ext cx="10018713" cy="543232"/>
          </a:xfrm>
        </p:spPr>
        <p:txBody>
          <a:bodyPr>
            <a:normAutofit fontScale="90000"/>
          </a:bodyPr>
          <a:lstStyle/>
          <a:p>
            <a:r>
              <a:rPr lang="en-GB" dirty="0"/>
              <a:t>Economical</a:t>
            </a:r>
          </a:p>
        </p:txBody>
      </p:sp>
      <p:sp>
        <p:nvSpPr>
          <p:cNvPr id="3" name="Content Placeholder 2">
            <a:extLst>
              <a:ext uri="{FF2B5EF4-FFF2-40B4-BE49-F238E27FC236}">
                <a16:creationId xmlns:a16="http://schemas.microsoft.com/office/drawing/2014/main" id="{5B2CAD1A-18B8-F44C-1E92-C78B15A92ED6}"/>
              </a:ext>
            </a:extLst>
          </p:cNvPr>
          <p:cNvSpPr>
            <a:spLocks noGrp="1"/>
          </p:cNvSpPr>
          <p:nvPr>
            <p:ph idx="1"/>
          </p:nvPr>
        </p:nvSpPr>
        <p:spPr>
          <a:xfrm>
            <a:off x="1229032" y="658762"/>
            <a:ext cx="10795820" cy="6083707"/>
          </a:xfrm>
        </p:spPr>
        <p:txBody>
          <a:bodyPr>
            <a:noAutofit/>
          </a:bodyPr>
          <a:lstStyle/>
          <a:p>
            <a:pPr marL="0" indent="0">
              <a:spcBef>
                <a:spcPts val="0"/>
              </a:spcBef>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The operation of TUI is significantly influenced by the economic environment. </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Examination of the operational countries' economic systems, broken down by types and stability.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Whether and how the state meddles with private sector service provision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Taking a look at the host country's currency and its stability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Evaluating the recreational and tourist sector's physical infrastructure.</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An analysis of the tourist industry's workforce competence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Economic analysis of labour productivity and costs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Economic cycle phase (for instance, prosperity, economic decline, and recovery) </a:t>
            </a:r>
          </a:p>
          <a:p>
            <a:pPr>
              <a:spcBef>
                <a:spcPts val="0"/>
              </a:spcBef>
              <a:spcAft>
                <a:spcPts val="0"/>
              </a:spcAft>
            </a:pPr>
            <a:r>
              <a:rPr lang="en-GB" kern="0" dirty="0">
                <a:latin typeface="Arial" panose="020B0604020202020204" pitchFamily="34" charset="0"/>
                <a:ea typeface="Times New Roman" panose="02020603050405020304" pitchFamily="18" charset="0"/>
                <a:cs typeface="Arial" panose="020B0604020202020204" pitchFamily="34" charset="0"/>
              </a:rPr>
              <a:t>The growth rate of the economy</a:t>
            </a:r>
          </a:p>
          <a:p>
            <a:pPr marL="0" indent="0">
              <a:spcBef>
                <a:spcPts val="0"/>
              </a:spcBef>
              <a:spcAft>
                <a:spcPts val="0"/>
              </a:spcAft>
              <a:buNone/>
            </a:pPr>
            <a:br>
              <a:rPr lang="en-GB" kern="0" dirty="0">
                <a:effectLst/>
                <a:latin typeface="Arial" panose="020B0604020202020204" pitchFamily="34" charset="0"/>
                <a:ea typeface="Times New Roman" panose="02020603050405020304" pitchFamily="18" charset="0"/>
                <a:cs typeface="Arial" panose="020B0604020202020204" pitchFamily="34" charset="0"/>
              </a:rPr>
            </a:br>
            <a:r>
              <a:rPr lang="en-GB" kern="0" dirty="0">
                <a:effectLst/>
                <a:latin typeface="Arial" panose="020B0604020202020204" pitchFamily="34" charset="0"/>
                <a:ea typeface="Times New Roman" panose="02020603050405020304" pitchFamily="18" charset="0"/>
                <a:cs typeface="Arial" panose="020B0604020202020204" pitchFamily="34" charset="0"/>
              </a:rPr>
              <a:t>COVID-19 has had a significant impact on economies worldwide, with the aviation and tourism sector being one of the most affected. TUI has also been impacted by the economic downturn, as the demand for air travel has decreased. </a:t>
            </a:r>
            <a:r>
              <a:rPr lang="en-GB" sz="2000" kern="0" dirty="0">
                <a:effectLst/>
                <a:latin typeface="Arial" panose="020B0604020202020204" pitchFamily="34" charset="0"/>
                <a:ea typeface="Times New Roman" panose="02020603050405020304" pitchFamily="18" charset="0"/>
                <a:cs typeface="Arial" panose="020B0604020202020204" pitchFamily="34" charset="0"/>
              </a:rPr>
              <a:t>(Clark, 2020)</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4824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7684-8DD8-ACF7-59C9-E1A9644D21B4}"/>
              </a:ext>
            </a:extLst>
          </p:cNvPr>
          <p:cNvSpPr>
            <a:spLocks noGrp="1"/>
          </p:cNvSpPr>
          <p:nvPr>
            <p:ph type="title"/>
          </p:nvPr>
        </p:nvSpPr>
        <p:spPr>
          <a:xfrm>
            <a:off x="1346659" y="86032"/>
            <a:ext cx="10018713" cy="631723"/>
          </a:xfrm>
        </p:spPr>
        <p:txBody>
          <a:bodyPr>
            <a:normAutofit fontScale="90000"/>
          </a:bodyPr>
          <a:lstStyle/>
          <a:p>
            <a:r>
              <a:rPr lang="en-GB" dirty="0"/>
              <a:t>Social</a:t>
            </a:r>
          </a:p>
        </p:txBody>
      </p:sp>
      <p:sp>
        <p:nvSpPr>
          <p:cNvPr id="3" name="Content Placeholder 2">
            <a:extLst>
              <a:ext uri="{FF2B5EF4-FFF2-40B4-BE49-F238E27FC236}">
                <a16:creationId xmlns:a16="http://schemas.microsoft.com/office/drawing/2014/main" id="{BE6A4659-347A-C3CC-6F15-186E55A89552}"/>
              </a:ext>
            </a:extLst>
          </p:cNvPr>
          <p:cNvSpPr>
            <a:spLocks noGrp="1"/>
          </p:cNvSpPr>
          <p:nvPr>
            <p:ph idx="1"/>
          </p:nvPr>
        </p:nvSpPr>
        <p:spPr>
          <a:xfrm>
            <a:off x="1484310" y="717755"/>
            <a:ext cx="10520877" cy="5879690"/>
          </a:xfrm>
        </p:spPr>
        <p:txBody>
          <a:bodyPr>
            <a:normAutofit lnSpcReduction="10000"/>
          </a:bodyPr>
          <a:lstStyle/>
          <a:p>
            <a:pPr marL="0" indent="0">
              <a:spcBef>
                <a:spcPts val="0"/>
              </a:spcBef>
              <a:spcAft>
                <a:spcPts val="12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spcBef>
                <a:spcPts val="0"/>
              </a:spcBef>
              <a:spcAft>
                <a:spcPts val="12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Social options greatly influence TUI services. Due to demographic changes, such as an ageing population or more solo travellers, TUI needs to adapt its products and services. Consumer decisions are strongly influenced by ethics, therefore Tui Ag marketers will tailor their messages to public opinion.</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types of people who live in the area and their skill level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level and quality of education</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Culture (such as gender roles, social norms, and so on).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entrepreneurial spirit and the nature of society in general. </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Attitudes (like caring about health or the world, for example) </a:t>
            </a:r>
          </a:p>
          <a:p>
            <a:pPr>
              <a:spcBef>
                <a:spcPts val="0"/>
              </a:spcBef>
              <a:spcAft>
                <a:spcPts val="0"/>
              </a:spcAft>
              <a:buFont typeface="Wingdings" panose="05000000000000000000" pitchFamily="2"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Interests in leisure </a:t>
            </a:r>
          </a:p>
          <a:p>
            <a:pPr marL="0" indent="0">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spcBef>
                <a:spcPts val="0"/>
              </a:spcBef>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Customers hesitated to travel during the COVID-19 outbreak to avoid the spread of COVID-19. This affected TUI's sales and profits (</a:t>
            </a:r>
            <a:r>
              <a:rPr lang="en-GB" kern="100" dirty="0" err="1">
                <a:effectLst/>
                <a:latin typeface="Arial" panose="020B0604020202020204" pitchFamily="34" charset="0"/>
                <a:ea typeface="Aptos" panose="020B0004020202020204" pitchFamily="34" charset="0"/>
                <a:cs typeface="Arial" panose="020B0604020202020204" pitchFamily="34" charset="0"/>
              </a:rPr>
              <a:t>Iacus</a:t>
            </a:r>
            <a:r>
              <a:rPr lang="en-GB" kern="100" dirty="0">
                <a:effectLst/>
                <a:latin typeface="Arial" panose="020B0604020202020204" pitchFamily="34" charset="0"/>
                <a:ea typeface="Aptos" panose="020B0004020202020204" pitchFamily="34" charset="0"/>
                <a:cs typeface="Arial" panose="020B0604020202020204" pitchFamily="34" charset="0"/>
              </a:rPr>
              <a:t>, et al. 2020).</a:t>
            </a:r>
          </a:p>
          <a:p>
            <a:endParaRPr lang="en-GB" dirty="0"/>
          </a:p>
        </p:txBody>
      </p:sp>
    </p:spTree>
    <p:extLst>
      <p:ext uri="{BB962C8B-B14F-4D97-AF65-F5344CB8AC3E}">
        <p14:creationId xmlns:p14="http://schemas.microsoft.com/office/powerpoint/2010/main" val="196517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CF813-8185-FE30-5156-AF30CE1602FA}"/>
              </a:ext>
            </a:extLst>
          </p:cNvPr>
          <p:cNvSpPr>
            <a:spLocks noGrp="1"/>
          </p:cNvSpPr>
          <p:nvPr>
            <p:ph type="title"/>
          </p:nvPr>
        </p:nvSpPr>
        <p:spPr>
          <a:xfrm>
            <a:off x="1484310" y="0"/>
            <a:ext cx="10018713" cy="621890"/>
          </a:xfrm>
        </p:spPr>
        <p:txBody>
          <a:bodyPr>
            <a:normAutofit fontScale="90000"/>
          </a:bodyPr>
          <a:lstStyle/>
          <a:p>
            <a:r>
              <a:rPr lang="en-GB" dirty="0"/>
              <a:t>Technological</a:t>
            </a:r>
          </a:p>
        </p:txBody>
      </p:sp>
      <p:sp>
        <p:nvSpPr>
          <p:cNvPr id="3" name="Content Placeholder 2">
            <a:extLst>
              <a:ext uri="{FF2B5EF4-FFF2-40B4-BE49-F238E27FC236}">
                <a16:creationId xmlns:a16="http://schemas.microsoft.com/office/drawing/2014/main" id="{8B3D327F-FC21-870A-0C56-3EFC842656A1}"/>
              </a:ext>
            </a:extLst>
          </p:cNvPr>
          <p:cNvSpPr>
            <a:spLocks noGrp="1"/>
          </p:cNvSpPr>
          <p:nvPr>
            <p:ph idx="1"/>
          </p:nvPr>
        </p:nvSpPr>
        <p:spPr>
          <a:xfrm>
            <a:off x="1484310" y="717755"/>
            <a:ext cx="10511045" cy="5879690"/>
          </a:xfrm>
        </p:spPr>
        <p:txBody>
          <a:bodyPr>
            <a:normAutofit lnSpcReduction="10000"/>
          </a:bodyPr>
          <a:lstStyle/>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Technological advancements in the tour industry have transformed travel planning, necessitating TUI to invest in virtual structures, data analytics, and AI to enhance client experiences and operations.</a:t>
            </a:r>
          </a:p>
          <a:p>
            <a:pPr marL="0" indent="0">
              <a:lnSpc>
                <a:spcPct val="107000"/>
              </a:lnSpc>
              <a:spcAft>
                <a:spcPts val="8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Recent technical improvements of Tui Ag rivals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Technology's impact on product supply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Travel and leisure industry cost structure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Consumer services value chain structure</a:t>
            </a:r>
          </a:p>
          <a:p>
            <a:pPr>
              <a:lnSpc>
                <a:spcPct val="107000"/>
              </a:lnSpc>
              <a:spcAft>
                <a:spcPts val="800"/>
              </a:spcAft>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like other companies, must invest in R&amp;D to advance their services technologically. Aviation technology changes, consequently the company must be technologically advanced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err="1">
                <a:effectLst/>
                <a:latin typeface="Arial" panose="020B0604020202020204" pitchFamily="34" charset="0"/>
                <a:ea typeface="Times New Roman" panose="02020603050405020304" pitchFamily="18" charset="0"/>
                <a:cs typeface="Times New Roman" panose="02020603050405020304" pitchFamily="18" charset="0"/>
              </a:rPr>
              <a:t>Zahari</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1800" kern="0" dirty="0" err="1">
                <a:effectLst/>
                <a:latin typeface="Arial" panose="020B0604020202020204" pitchFamily="34" charset="0"/>
                <a:ea typeface="Times New Roman" panose="02020603050405020304" pitchFamily="18" charset="0"/>
                <a:cs typeface="Times New Roman" panose="02020603050405020304" pitchFamily="18" charset="0"/>
              </a:rPr>
              <a:t>Romli</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37442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33CD-0E24-68C8-3B7E-C29571AEDBC3}"/>
              </a:ext>
            </a:extLst>
          </p:cNvPr>
          <p:cNvSpPr>
            <a:spLocks noGrp="1"/>
          </p:cNvSpPr>
          <p:nvPr>
            <p:ph type="title"/>
          </p:nvPr>
        </p:nvSpPr>
        <p:spPr>
          <a:xfrm>
            <a:off x="1376156" y="194187"/>
            <a:ext cx="10018713" cy="631723"/>
          </a:xfrm>
        </p:spPr>
        <p:txBody>
          <a:bodyPr>
            <a:normAutofit fontScale="90000"/>
          </a:bodyPr>
          <a:lstStyle/>
          <a:p>
            <a:r>
              <a:rPr lang="en-GB" dirty="0"/>
              <a:t>Environmental</a:t>
            </a:r>
          </a:p>
        </p:txBody>
      </p:sp>
      <p:sp>
        <p:nvSpPr>
          <p:cNvPr id="3" name="Content Placeholder 2">
            <a:extLst>
              <a:ext uri="{FF2B5EF4-FFF2-40B4-BE49-F238E27FC236}">
                <a16:creationId xmlns:a16="http://schemas.microsoft.com/office/drawing/2014/main" id="{4D624E5C-BB6F-994D-4BD5-8058DAC5CF9E}"/>
              </a:ext>
            </a:extLst>
          </p:cNvPr>
          <p:cNvSpPr>
            <a:spLocks noGrp="1"/>
          </p:cNvSpPr>
          <p:nvPr>
            <p:ph idx="1"/>
          </p:nvPr>
        </p:nvSpPr>
        <p:spPr>
          <a:xfrm>
            <a:off x="1484310" y="825911"/>
            <a:ext cx="10511045" cy="5837902"/>
          </a:xfrm>
        </p:spPr>
        <p:txBody>
          <a:bodyPr>
            <a:normAutofit/>
          </a:bodyPr>
          <a:lstStyle/>
          <a:p>
            <a:pPr marL="0" indent="0">
              <a:spcBef>
                <a:spcPts val="0"/>
              </a:spcBef>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is promoting sustainability by investing in green flights and offering ethical tourism to reduce its carbon footprint and address environmental issues associated with travel. (Davies 2023)</a:t>
            </a:r>
          </a:p>
          <a:p>
            <a:pPr marL="0" indent="0">
              <a:spcBef>
                <a:spcPts val="0"/>
              </a:spcBef>
              <a:buNone/>
            </a:pPr>
            <a:endParaRPr lang="en-GB" kern="1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Weather </a:t>
            </a: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Climate change </a:t>
            </a:r>
            <a:endParaRPr lang="en-GB" kern="100" dirty="0">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Pollution laws </a:t>
            </a:r>
          </a:p>
          <a:p>
            <a:pPr>
              <a:spcBef>
                <a:spcPts val="0"/>
              </a:spcBef>
              <a:spcAft>
                <a:spcPts val="0"/>
              </a:spcAft>
            </a:pPr>
            <a:r>
              <a:rPr lang="en-GB" kern="100" dirty="0">
                <a:effectLst/>
                <a:latin typeface="Arial" panose="020B0604020202020204" pitchFamily="34" charset="0"/>
                <a:ea typeface="Aptos" panose="020B0004020202020204" pitchFamily="34" charset="0"/>
                <a:cs typeface="Arial" panose="020B0604020202020204" pitchFamily="34" charset="0"/>
              </a:rPr>
              <a:t>Rules regarding pollution of the air and water</a:t>
            </a: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Recycling and managing waste in the customer service industry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Perspective towards "green" or eco-friendly items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spcBef>
                <a:spcPts val="0"/>
              </a:spcBef>
              <a:spcAft>
                <a:spcPts val="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Assist with clean energy sources.</a:t>
            </a:r>
            <a:endParaRPr lang="en-GB" kern="100" dirty="0">
              <a:latin typeface="Arial" panose="020B0604020202020204" pitchFamily="34" charset="0"/>
              <a:ea typeface="Times New Roman" panose="02020603050405020304" pitchFamily="18" charset="0"/>
              <a:cs typeface="Arial" panose="020B0604020202020204" pitchFamily="34" charset="0"/>
            </a:endParaRPr>
          </a:p>
          <a:p>
            <a:pPr marL="0" indent="0">
              <a:spcBef>
                <a:spcPts val="0"/>
              </a:spcBef>
              <a:spcAft>
                <a:spcPts val="0"/>
              </a:spcAft>
              <a:buNone/>
            </a:pPr>
            <a:br>
              <a:rPr lang="en-GB" kern="0" dirty="0">
                <a:effectLst/>
                <a:latin typeface="Arial" panose="020B0604020202020204" pitchFamily="34" charset="0"/>
                <a:ea typeface="Times New Roman" panose="02020603050405020304" pitchFamily="18" charset="0"/>
                <a:cs typeface="Arial" panose="020B0604020202020204" pitchFamily="34" charset="0"/>
              </a:rPr>
            </a:br>
            <a:r>
              <a:rPr lang="en-GB" kern="0" dirty="0">
                <a:effectLst/>
                <a:latin typeface="Arial" panose="020B0604020202020204" pitchFamily="34" charset="0"/>
                <a:ea typeface="Times New Roman" panose="02020603050405020304" pitchFamily="18" charset="0"/>
                <a:cs typeface="Arial" panose="020B0604020202020204" pitchFamily="34" charset="0"/>
              </a:rPr>
              <a:t>In different markets, some different rules or norms can affect how much money a business makes in those markets. European businesses that work with green energy sources often get nice tax breaks. </a:t>
            </a:r>
            <a:r>
              <a:rPr lang="en-GB" sz="2400" kern="0" dirty="0">
                <a:effectLst/>
                <a:latin typeface="Arial" panose="020B0604020202020204" pitchFamily="34" charset="0"/>
                <a:ea typeface="Times New Roman" panose="02020603050405020304" pitchFamily="18" charset="0"/>
              </a:rPr>
              <a:t>(tuigroup.com)</a:t>
            </a:r>
          </a:p>
          <a:p>
            <a:pPr marL="0" indent="0">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67152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218B-7F7B-0FEE-9779-10A33E50903C}"/>
              </a:ext>
            </a:extLst>
          </p:cNvPr>
          <p:cNvSpPr>
            <a:spLocks noGrp="1"/>
          </p:cNvSpPr>
          <p:nvPr>
            <p:ph type="title"/>
          </p:nvPr>
        </p:nvSpPr>
        <p:spPr>
          <a:xfrm>
            <a:off x="1484310" y="95866"/>
            <a:ext cx="10018713" cy="680884"/>
          </a:xfrm>
        </p:spPr>
        <p:txBody>
          <a:bodyPr>
            <a:normAutofit fontScale="90000"/>
          </a:bodyPr>
          <a:lstStyle/>
          <a:p>
            <a:r>
              <a:rPr lang="en-GB" dirty="0"/>
              <a:t>Legal</a:t>
            </a:r>
          </a:p>
        </p:txBody>
      </p:sp>
      <p:sp>
        <p:nvSpPr>
          <p:cNvPr id="3" name="Content Placeholder 2">
            <a:extLst>
              <a:ext uri="{FF2B5EF4-FFF2-40B4-BE49-F238E27FC236}">
                <a16:creationId xmlns:a16="http://schemas.microsoft.com/office/drawing/2014/main" id="{DC8211CB-C3F5-69E4-10C7-53CB364886E3}"/>
              </a:ext>
            </a:extLst>
          </p:cNvPr>
          <p:cNvSpPr>
            <a:spLocks noGrp="1"/>
          </p:cNvSpPr>
          <p:nvPr>
            <p:ph idx="1"/>
          </p:nvPr>
        </p:nvSpPr>
        <p:spPr>
          <a:xfrm>
            <a:off x="1484310" y="776750"/>
            <a:ext cx="10471716" cy="6081249"/>
          </a:xfrm>
        </p:spPr>
        <p:txBody>
          <a:bodyPr>
            <a:normAutofit fontScale="92500" lnSpcReduction="20000"/>
          </a:bodyPr>
          <a:lstStyle/>
          <a:p>
            <a:pPr marL="0" indent="0">
              <a:lnSpc>
                <a:spcPct val="110000"/>
              </a:lnSpc>
              <a:spcBef>
                <a:spcPts val="0"/>
              </a:spcBef>
              <a:spcAft>
                <a:spcPts val="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The TUI AG operating sector is highly regulated and requires several compliances. When entering new markets or developing alliances, TUI must navigate legal frameworks.</a:t>
            </a:r>
          </a:p>
          <a:p>
            <a:pPr marL="0" indent="0">
              <a:lnSpc>
                <a:spcPct val="110000"/>
              </a:lnSpc>
              <a:spcBef>
                <a:spcPts val="0"/>
              </a:spcBef>
              <a:spcAft>
                <a:spcPts val="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Tui Ag's leadership should examine the following legal issues while entering a new market: </a:t>
            </a:r>
          </a:p>
          <a:p>
            <a:pPr marL="0" indent="0">
              <a:lnSpc>
                <a:spcPct val="110000"/>
              </a:lnSpc>
              <a:spcBef>
                <a:spcPts val="0"/>
              </a:spcBef>
              <a:spcAft>
                <a:spcPts val="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forbids unfair competition in the tourism industry,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prevents discrimination,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safeguards intellectual property and copyright,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protects consumers,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applies to work and health and safety,</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kern="0" dirty="0">
                <a:effectLst/>
                <a:latin typeface="Arial" panose="020B0604020202020204" pitchFamily="34" charset="0"/>
                <a:ea typeface="Times New Roman" panose="02020603050405020304" pitchFamily="18" charset="0"/>
                <a:cs typeface="Arial" panose="020B0604020202020204" pitchFamily="34" charset="0"/>
              </a:rPr>
              <a:t>legislation that safeguards data.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For providing services related to air travel (Ho, 2014) TUI is adhering to a large number of rules and regulations that are being enforced by the governments of the countries in which they are doing business transactions.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93517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851D4-30D0-AAF5-2052-6F8B4825BB7B}"/>
              </a:ext>
            </a:extLst>
          </p:cNvPr>
          <p:cNvSpPr>
            <a:spLocks noGrp="1"/>
          </p:cNvSpPr>
          <p:nvPr>
            <p:ph type="title"/>
          </p:nvPr>
        </p:nvSpPr>
        <p:spPr>
          <a:xfrm>
            <a:off x="1326995" y="0"/>
            <a:ext cx="10018713" cy="592394"/>
          </a:xfrm>
        </p:spPr>
        <p:txBody>
          <a:bodyPr>
            <a:normAutofit fontScale="90000"/>
          </a:bodyPr>
          <a:lstStyle/>
          <a:p>
            <a:r>
              <a:rPr lang="en-GB" dirty="0"/>
              <a:t>Conclusion</a:t>
            </a:r>
          </a:p>
        </p:txBody>
      </p:sp>
      <p:sp>
        <p:nvSpPr>
          <p:cNvPr id="3" name="Content Placeholder 2">
            <a:extLst>
              <a:ext uri="{FF2B5EF4-FFF2-40B4-BE49-F238E27FC236}">
                <a16:creationId xmlns:a16="http://schemas.microsoft.com/office/drawing/2014/main" id="{BEE45048-B4C3-BB32-EA09-5ECB3BC382BB}"/>
              </a:ext>
            </a:extLst>
          </p:cNvPr>
          <p:cNvSpPr>
            <a:spLocks noGrp="1"/>
          </p:cNvSpPr>
          <p:nvPr>
            <p:ph idx="1"/>
          </p:nvPr>
        </p:nvSpPr>
        <p:spPr>
          <a:xfrm>
            <a:off x="1484310" y="592395"/>
            <a:ext cx="10353729" cy="6083708"/>
          </a:xfrm>
        </p:spPr>
        <p:txBody>
          <a:bodyPr>
            <a:normAutofit/>
          </a:bodyPr>
          <a:lstStyle/>
          <a:p>
            <a:pPr>
              <a:lnSpc>
                <a:spcPct val="107000"/>
              </a:lnSpc>
              <a:spcAft>
                <a:spcPts val="800"/>
              </a:spcAft>
            </a:pPr>
            <a:r>
              <a:rPr lang="en-GB" sz="2800" kern="0" dirty="0">
                <a:effectLst/>
                <a:latin typeface="Arial" panose="020B0604020202020204" pitchFamily="34" charset="0"/>
                <a:ea typeface="Times New Roman" panose="02020603050405020304" pitchFamily="18" charset="0"/>
                <a:cs typeface="Arial" panose="020B0604020202020204" pitchFamily="34" charset="0"/>
              </a:rPr>
              <a:t>TUI AG's decisions are influenced by various stakeholders, including shareholders, consumers, workers, vendors, local communities, state governments, and regulatory bodies. By considering their expectations and promoting diversity, the company can sustain growth.</a:t>
            </a:r>
          </a:p>
          <a:p>
            <a:pPr marL="0" indent="0">
              <a:lnSpc>
                <a:spcPct val="107000"/>
              </a:lnSpc>
              <a:spcAft>
                <a:spcPts val="800"/>
              </a:spcAft>
              <a:buNone/>
            </a:pP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kern="0" dirty="0">
                <a:effectLst/>
                <a:latin typeface="Arial" panose="020B0604020202020204" pitchFamily="34" charset="0"/>
                <a:ea typeface="Times New Roman" panose="02020603050405020304" pitchFamily="18" charset="0"/>
                <a:cs typeface="Arial" panose="020B0604020202020204" pitchFamily="34" charset="0"/>
              </a:rPr>
              <a:t>TUI AG faces various challenges in the PESTLE analysis, including political regulations, economic variables, social trends, technology improvements, environmental issues, and legal compliance, requiring adaptation for long-term success.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1835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A47B-CCA6-9FD8-4D2B-9BA6617B7771}"/>
              </a:ext>
            </a:extLst>
          </p:cNvPr>
          <p:cNvSpPr>
            <a:spLocks noGrp="1"/>
          </p:cNvSpPr>
          <p:nvPr>
            <p:ph type="title"/>
          </p:nvPr>
        </p:nvSpPr>
        <p:spPr>
          <a:xfrm>
            <a:off x="1484310" y="95865"/>
            <a:ext cx="10018713" cy="513735"/>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5AD5E9C9-C069-C70F-CC41-CBBDEDD2DABD}"/>
              </a:ext>
            </a:extLst>
          </p:cNvPr>
          <p:cNvSpPr>
            <a:spLocks noGrp="1"/>
          </p:cNvSpPr>
          <p:nvPr>
            <p:ph idx="1"/>
          </p:nvPr>
        </p:nvSpPr>
        <p:spPr>
          <a:xfrm>
            <a:off x="1484310" y="678427"/>
            <a:ext cx="10018713" cy="5978012"/>
          </a:xfrm>
        </p:spPr>
        <p:txBody>
          <a:bodyPr>
            <a:normAutofit fontScale="92500" lnSpcReduction="10000"/>
          </a:bodyPr>
          <a:lstStyle/>
          <a:p>
            <a:pPr marL="0">
              <a:lnSpc>
                <a:spcPct val="120000"/>
              </a:lnSpc>
              <a:spcBef>
                <a:spcPts val="0"/>
              </a:spcBef>
              <a:spcAft>
                <a:spcPts val="0"/>
              </a:spcAft>
            </a:pPr>
            <a:endPar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a:lnSpc>
                <a:spcPct val="120000"/>
              </a:lnSpc>
              <a:spcBef>
                <a:spcPts val="0"/>
              </a:spcBef>
              <a:spcAft>
                <a:spcPts val="0"/>
              </a:spcAft>
            </a:pP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Zahari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R. and </a:t>
            </a:r>
            <a:r>
              <a:rPr lang="en-GB" sz="18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Romli</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 I. (2019)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Analysis of suborbital flight operation using PESTLE’,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Journal of Atmospheric and Solar-Terrestrial </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Physics,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192(104901) Available at:   </a:t>
            </a:r>
            <a:r>
              <a:rPr lang="en-GB" sz="1800"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hlinkClick r:id="rId2"/>
              </a:rPr>
              <a:t>https://doi.org/10.1016/j.jastp.2018.08.006</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12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Iacus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S. M.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et al</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(2020) ‘Estimating and projecting air passenger traffic during the COVID-19 coronavirus outbreak and its socio-economic impact’,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Safety Science</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129(104791) Available at: </a:t>
            </a:r>
            <a:r>
              <a:rPr lang="en-GB" sz="1800" u="sng"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hlinkClick r:id="rId3"/>
              </a:rPr>
              <a:t>https://doi.org/10.1016/j.ssci.2020.104791</a:t>
            </a:r>
            <a:r>
              <a:rPr lang="en-GB" sz="1800" kern="100" dirty="0">
                <a:solidFill>
                  <a:srgbClr val="0272B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(Accessed: 08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Forsyth, D.R. (2020)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Group Dynamics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7th </a:t>
            </a:r>
            <a:r>
              <a:rPr lang="en-GB" sz="1800"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edn</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Boston: Cengage Learning.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Davies, P. (2023)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Tui Group outlines ambitious emissions cutting targets.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4"/>
              </a:rPr>
              <a:t>Tui Group outlines ambitious emissions cutting targets | Travel Weekly</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09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Clark, O. (2020) COVID: ‘TUI secures €1.8bn bridge loan.’, </a:t>
            </a:r>
            <a:r>
              <a:rPr lang="en-GB" sz="1800" i="1" kern="100" dirty="0" err="1">
                <a:solidFill>
                  <a:srgbClr val="000000"/>
                </a:solidFill>
                <a:effectLst/>
                <a:latin typeface="Arial" panose="020B0604020202020204" pitchFamily="34" charset="0"/>
                <a:ea typeface="Aptos" panose="020B0004020202020204" pitchFamily="34" charset="0"/>
                <a:cs typeface="Times New Roman" panose="02020603050405020304" pitchFamily="18" charset="0"/>
              </a:rPr>
              <a:t>Airfinance</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Journal,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Available at:</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5"/>
              </a:rPr>
              <a:t>COVID: TUI secures €1.8bn bridge loan. - EBSCO (uwtsd.ac.uk)</a:t>
            </a:r>
            <a:r>
              <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(Accessed: 08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Taylor, G. (2023) </a:t>
            </a:r>
            <a:r>
              <a:rPr lang="en-GB" sz="18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TUI swings to first post-pandemic profit with this summer ‘going very well’ despite deadly heatwaves.</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6"/>
              </a:rPr>
              <a:t>TUI swings to first post-pandemic profit with this summer 'going very well' despite deadly heatwaves - </a:t>
            </a:r>
            <a:r>
              <a:rPr lang="en-GB" sz="1800" u="sng"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hlinkClick r:id="rId6"/>
              </a:rPr>
              <a:t>CityAM</a:t>
            </a:r>
            <a:r>
              <a:rPr lang="en-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(Accessed: 07 July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hlinkClick r:id="rId7"/>
              </a:rPr>
              <a:t>https://www.tuigroup.com/en-en/about-us/about-tui-group/vision-values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06 July 2024)</a:t>
            </a:r>
          </a:p>
          <a:p>
            <a:pPr marL="0">
              <a:lnSpc>
                <a:spcPct val="120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8"/>
              </a:rPr>
              <a:t>https://www.tuigroup.com/en-en/responsibility/sustainability</a:t>
            </a: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latin typeface="Arial" panose="020B0604020202020204" pitchFamily="34" charset="0"/>
                <a:ea typeface="Aptos" panose="020B0004020202020204" pitchFamily="34" charset="0"/>
                <a:cs typeface="Arial" panose="020B0604020202020204" pitchFamily="34" charset="0"/>
              </a:rPr>
              <a:t>(Accessed: 06July 2024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a:lnSpc>
                <a:spcPct val="120000"/>
              </a:lnSpc>
              <a:spcBef>
                <a:spcPts val="0"/>
              </a:spcBef>
              <a:spcAft>
                <a:spcPts val="0"/>
              </a:spcAft>
            </a:pP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hlinkClick r:id="rId9"/>
              </a:rPr>
              <a:t>https://www.forbes.com/companies/tui/</a:t>
            </a:r>
            <a:r>
              <a:rPr lang="en-GB" sz="1800" u="sng" kern="100" dirty="0">
                <a:solidFill>
                  <a:srgbClr val="4C94D8"/>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(Accessed: 06 July 2024)</a:t>
            </a:r>
            <a:endParaRPr lang="en-GB" sz="1800" kern="100" dirty="0">
              <a:latin typeface="Arial" panose="020B0604020202020204" pitchFamily="34" charset="0"/>
              <a:ea typeface="Aptos" panose="020B0004020202020204" pitchFamily="34" charset="0"/>
              <a:cs typeface="Times New Roman" panose="02020603050405020304" pitchFamily="18" charset="0"/>
            </a:endParaRPr>
          </a:p>
          <a:p>
            <a:pPr marL="0">
              <a:lnSpc>
                <a:spcPct val="120000"/>
              </a:lnSpc>
              <a:spcBef>
                <a:spcPts val="0"/>
              </a:spcBef>
              <a:spcAft>
                <a:spcPts val="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Boddy, D. and Paton, S. (2011)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Management: an introduction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5th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Harlow: Pearson.</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985625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367</TotalTime>
  <Words>1323</Words>
  <Application>Microsoft Office PowerPoint</Application>
  <PresentationFormat>Widescreen</PresentationFormat>
  <Paragraphs>99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Corbel</vt:lpstr>
      <vt:lpstr>Wingdings</vt:lpstr>
      <vt:lpstr>Parallax</vt:lpstr>
      <vt:lpstr>PESTEL ANALYSIS FOR TUI AG</vt:lpstr>
      <vt:lpstr>Overview</vt:lpstr>
      <vt:lpstr>Political</vt:lpstr>
      <vt:lpstr>Economical</vt:lpstr>
      <vt:lpstr>Social</vt:lpstr>
      <vt:lpstr>Technological</vt:lpstr>
      <vt:lpstr>Environmental</vt:lpstr>
      <vt:lpstr>Legal</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Daniela Munteanu (2240458)</dc:creator>
  <cp:lastModifiedBy>Mariana-Janeta Cucu</cp:lastModifiedBy>
  <cp:revision>22</cp:revision>
  <dcterms:created xsi:type="dcterms:W3CDTF">2024-07-14T10:01:46Z</dcterms:created>
  <dcterms:modified xsi:type="dcterms:W3CDTF">2024-07-21T14:25:46Z</dcterms:modified>
</cp:coreProperties>
</file>