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2.xml" ContentType="application/vnd.openxmlformats-officedocument.drawingml.char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10"/>
  </p:normalViewPr>
  <p:slideViewPr>
    <p:cSldViewPr snapToGrid="0" snapToObjects="1">
      <p:cViewPr varScale="1">
        <p:scale>
          <a:sx n="103" d="100"/>
          <a:sy n="103" d="100"/>
        </p:scale>
        <p:origin x="874" y="77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100" b="0" i="0" u="none" strike="noStrike">
                <a:solidFill>
                  <a:srgbClr val="1A2E4A"/>
                </a:solidFill>
                <a:latin typeface="Arial"/>
              </a:defRPr>
            </a:pPr>
            <a:r>
              <a:rPr lang="en-GB" sz="1100" b="0" i="0" u="none" strike="noStrike">
                <a:solidFill>
                  <a:srgbClr val="1A2E4A"/>
                </a:solidFill>
                <a:latin typeface="Arial"/>
              </a:rPr>
              <a:t>5-Year Survival by Stage (%)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5-Year Survival (%)</c:v>
                </c:pt>
              </c:strCache>
            </c:strRef>
          </c:tx>
          <c:spPr>
            <a:solidFill>
              <a:srgbClr val="27AE60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83C9-44CC-893E-20E1BBADC91B}"/>
              </c:ext>
            </c:extLst>
          </c:dPt>
          <c:dPt>
            <c:idx val="1"/>
            <c:invertIfNegative val="0"/>
            <c:bubble3D val="0"/>
            <c:spPr>
              <a:solidFill>
                <a:srgbClr val="F39C12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83C9-44CC-893E-20E1BBADC91B}"/>
              </c:ext>
            </c:extLst>
          </c:dPt>
          <c:dPt>
            <c:idx val="2"/>
            <c:invertIfNegative val="0"/>
            <c:bubble3D val="0"/>
            <c:spPr>
              <a:solidFill>
                <a:srgbClr val="E67E22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83C9-44CC-893E-20E1BBADC91B}"/>
              </c:ext>
            </c:extLst>
          </c:dPt>
          <c:dPt>
            <c:idx val="3"/>
            <c:invertIfNegative val="0"/>
            <c:bubble3D val="0"/>
            <c:spPr>
              <a:solidFill>
                <a:srgbClr val="C0392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83C9-44CC-893E-20E1BBADC91B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1A2E4A"/>
                    </a:solidFill>
                    <a:latin typeface="Arial"/>
                  </a:defRPr>
                </a:pPr>
                <a:endParaRPr lang="en-K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Stage I</c:v>
                </c:pt>
                <c:pt idx="1">
                  <c:v>Stage II</c:v>
                </c:pt>
                <c:pt idx="2">
                  <c:v>Stage III</c:v>
                </c:pt>
                <c:pt idx="3">
                  <c:v>Stage IV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68</c:v>
                </c:pt>
                <c:pt idx="1">
                  <c:v>34</c:v>
                </c:pt>
                <c:pt idx="2">
                  <c:v>17</c:v>
                </c:pt>
                <c:pt idx="3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83C9-44CC-893E-20E1BBADC91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A7A9A"/>
                </a:solidFill>
                <a:latin typeface="Arial"/>
              </a:defRPr>
            </a:pPr>
            <a:endParaRPr lang="en-KE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A7A9A"/>
                </a:solidFill>
                <a:latin typeface="Arial"/>
              </a:defRPr>
            </a:pPr>
            <a:endParaRPr lang="en-KE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100" b="0" i="0" u="none" strike="noStrike">
                <a:solidFill>
                  <a:srgbClr val="1A2E4A"/>
                </a:solidFill>
                <a:latin typeface="Arial"/>
              </a:defRPr>
            </a:pPr>
            <a:r>
              <a:rPr lang="en-GB" sz="1100" b="0" i="0" u="none" strike="noStrike">
                <a:solidFill>
                  <a:srgbClr val="1A2E4A"/>
                </a:solidFill>
                <a:latin typeface="Arial"/>
              </a:rPr>
              <a:t>Attributable Risk Factors</a:t>
            </a:r>
          </a:p>
        </c:rich>
      </c:tx>
      <c:overlay val="0"/>
    </c:title>
    <c:autoTitleDeleted val="0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Risk Contribution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C0392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84FC-4822-BAA1-5D8C2EF6C368}"/>
              </c:ext>
            </c:extLst>
          </c:dPt>
          <c:dPt>
            <c:idx val="1"/>
            <c:bubble3D val="0"/>
            <c:spPr>
              <a:solidFill>
                <a:srgbClr val="E67E22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84FC-4822-BAA1-5D8C2EF6C368}"/>
              </c:ext>
            </c:extLst>
          </c:dPt>
          <c:dPt>
            <c:idx val="2"/>
            <c:bubble3D val="0"/>
            <c:spPr>
              <a:solidFill>
                <a:srgbClr val="2E6DA4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84FC-4822-BAA1-5D8C2EF6C368}"/>
              </c:ext>
            </c:extLst>
          </c:dPt>
          <c:dPt>
            <c:idx val="3"/>
            <c:bubble3D val="0"/>
            <c:spPr>
              <a:solidFill>
                <a:srgbClr val="4A9CC4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84FC-4822-BAA1-5D8C2EF6C368}"/>
              </c:ext>
            </c:extLst>
          </c:dPt>
          <c:dPt>
            <c:idx val="4"/>
            <c:bubble3D val="0"/>
            <c:spPr>
              <a:solidFill>
                <a:srgbClr val="AABBD0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9-84FC-4822-BAA1-5D8C2EF6C368}"/>
              </c:ext>
            </c:extLst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1A2E4A"/>
                      </a:solidFill>
                      <a:latin typeface="Arial"/>
                    </a:defRPr>
                  </a:pPr>
                  <a:endParaRPr lang="en-KE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4FC-4822-BAA1-5D8C2EF6C368}"/>
                </c:ext>
              </c:extLst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1A2E4A"/>
                      </a:solidFill>
                      <a:latin typeface="Arial"/>
                    </a:defRPr>
                  </a:pPr>
                  <a:endParaRPr lang="en-KE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4FC-4822-BAA1-5D8C2EF6C368}"/>
                </c:ext>
              </c:extLst>
            </c:dLbl>
            <c:dLbl>
              <c:idx val="2"/>
              <c:numFmt formatCode="0%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1A2E4A"/>
                      </a:solidFill>
                      <a:latin typeface="Arial"/>
                    </a:defRPr>
                  </a:pPr>
                  <a:endParaRPr lang="en-KE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4FC-4822-BAA1-5D8C2EF6C368}"/>
                </c:ext>
              </c:extLst>
            </c:dLbl>
            <c:dLbl>
              <c:idx val="3"/>
              <c:numFmt formatCode="0%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1A2E4A"/>
                      </a:solidFill>
                      <a:latin typeface="Arial"/>
                    </a:defRPr>
                  </a:pPr>
                  <a:endParaRPr lang="en-KE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4FC-4822-BAA1-5D8C2EF6C368}"/>
                </c:ext>
              </c:extLst>
            </c:dLbl>
            <c:dLbl>
              <c:idx val="4"/>
              <c:numFmt formatCode="0%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1A2E4A"/>
                      </a:solidFill>
                      <a:latin typeface="Arial"/>
                    </a:defRPr>
                  </a:pPr>
                  <a:endParaRPr lang="en-KE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84FC-4822-BAA1-5D8C2EF6C368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KE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Sheet1!$A$2:$A$6</c:f>
              <c:strCache>
                <c:ptCount val="5"/>
                <c:pt idx="0">
                  <c:v>Smoking History</c:v>
                </c:pt>
                <c:pt idx="1">
                  <c:v>Occupational Exposure</c:v>
                </c:pt>
                <c:pt idx="2">
                  <c:v>Genetics/Family Hx</c:v>
                </c:pt>
                <c:pt idx="3">
                  <c:v>Air Pollution</c:v>
                </c:pt>
                <c:pt idx="4">
                  <c:v>Other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70</c:v>
                </c:pt>
                <c:pt idx="1">
                  <c:v>10</c:v>
                </c:pt>
                <c:pt idx="2">
                  <c:v>10</c:v>
                </c:pt>
                <c:pt idx="3">
                  <c:v>5</c:v>
                </c:pt>
                <c:pt idx="4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84FC-4822-BAA1-5D8C2EF6C3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b"/>
      <c:overlay val="0"/>
    </c:legend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285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chart" Target="../charts/char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7.png"/><Relationship Id="rId5" Type="http://schemas.openxmlformats.org/officeDocument/2006/relationships/chart" Target="../charts/chart2.xml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3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2.png"/><Relationship Id="rId11" Type="http://schemas.openxmlformats.org/officeDocument/2006/relationships/image" Target="../media/image2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5.pn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2024/11/thousands-of-cancers-caught-early-through-nhs-lung-checks/" TargetMode="External"/><Relationship Id="rId3" Type="http://schemas.openxmlformats.org/officeDocument/2006/relationships/image" Target="../media/image20.png"/><Relationship Id="rId7" Type="http://schemas.openxmlformats.org/officeDocument/2006/relationships/hyperlink" Target="https://www.nhs.uk/conditions/lung-cancer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ubmed.ncbi.nlm.nih.gov/39430337/" TargetMode="External"/><Relationship Id="rId11" Type="http://schemas.openxmlformats.org/officeDocument/2006/relationships/hyperlink" Target="https://roycastle.org/learn-about-lung-cancer/" TargetMode="External"/><Relationship Id="rId5" Type="http://schemas.openxmlformats.org/officeDocument/2006/relationships/hyperlink" Target="https://www.cancerresearchuk.org/health-professional/cancer-statistics/statistics-by-cancer-type/lung-cancer" TargetMode="External"/><Relationship Id="rId10" Type="http://schemas.openxmlformats.org/officeDocument/2006/relationships/hyperlink" Target="https://www.nmc.org.uk/standards/code/" TargetMode="External"/><Relationship Id="rId4" Type="http://schemas.openxmlformats.org/officeDocument/2006/relationships/hyperlink" Target="https://pubmed.ncbi.nlm.nih.gov/32008623/" TargetMode="External"/><Relationship Id="rId9" Type="http://schemas.openxmlformats.org/officeDocument/2006/relationships/hyperlink" Target="https://www.nice.org.uk/guidance/ng1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2E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457200" cy="5070348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5">
            <a:alphaModFix amt="85000"/>
          </a:blip>
          <a:stretch>
            <a:fillRect/>
          </a:stretch>
        </p:blipFill>
        <p:spPr>
          <a:xfrm>
            <a:off x="6583680" y="731520"/>
            <a:ext cx="2011680" cy="201168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6217920" y="457200"/>
            <a:ext cx="2743200" cy="2743200"/>
          </a:xfrm>
          <a:prstGeom prst="ellipse">
            <a:avLst/>
          </a:prstGeom>
          <a:solidFill>
            <a:srgbClr val="2E6DA4">
              <a:alpha val="25000"/>
            </a:srgbClr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731520" y="640080"/>
            <a:ext cx="56692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Lung Cancer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731520" y="1508760"/>
            <a:ext cx="56692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C9973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Care Plan Presentation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731520" y="2240280"/>
            <a:ext cx="5486400" cy="36576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731520" y="2377440"/>
            <a:ext cx="7772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C9973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Module: </a:t>
            </a: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Introduction to Physiology (BMHP5023)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731520" y="2697480"/>
            <a:ext cx="7772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C9973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Programme: </a:t>
            </a: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BSc Health and Social Care – Level 5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731520" y="3017520"/>
            <a:ext cx="7772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C9973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Student: </a:t>
            </a: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Pascaline Nono </a:t>
            </a:r>
            <a:r>
              <a:rPr lang="en-US" sz="1600" dirty="0" err="1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Amagna</a:t>
            </a: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 Number</a:t>
            </a: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: 2424794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731520" y="3613553"/>
            <a:ext cx="7772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chemeClr val="accent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Lecturer: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Dr Eleni </a:t>
            </a:r>
            <a:r>
              <a:rPr lang="en-US" sz="1600" dirty="0" err="1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Koutsogeorgou-Andreou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C9973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Component 2  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C9973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Submission: 23 March 2026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274320" y="4754880"/>
            <a:ext cx="8595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University of Wales Trinity Saint David  |  BMHP5023  |  Component 2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CDA16FF-4785-8B82-0E0F-60FF372216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07997" y="3984528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363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201168" cy="5070348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137160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2E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Presentation Overview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57200" y="822960"/>
            <a:ext cx="4206240" cy="1051560"/>
          </a:xfrm>
          <a:prstGeom prst="rect">
            <a:avLst/>
          </a:prstGeom>
          <a:solidFill>
            <a:srgbClr val="FFFFFF"/>
          </a:solidFill>
          <a:ln w="6350">
            <a:solidFill>
              <a:srgbClr val="E0E8F0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457200" y="822960"/>
            <a:ext cx="502920" cy="105156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1097280"/>
            <a:ext cx="502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01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051560" y="932688"/>
            <a:ext cx="3474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Lung Cancer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051560" y="1325880"/>
            <a:ext cx="3474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7A9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Epidemiology &amp; UK statistics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457200" y="2057400"/>
            <a:ext cx="4206240" cy="1051560"/>
          </a:xfrm>
          <a:prstGeom prst="rect">
            <a:avLst/>
          </a:prstGeom>
          <a:solidFill>
            <a:srgbClr val="FFFFFF"/>
          </a:solidFill>
          <a:ln w="6350">
            <a:solidFill>
              <a:srgbClr val="E0E8F0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457200" y="2057400"/>
            <a:ext cx="502920" cy="105156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57200" y="2331720"/>
            <a:ext cx="502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02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1051560" y="2167128"/>
            <a:ext cx="3474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Anatomy &amp; Physiology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051560" y="2560320"/>
            <a:ext cx="3474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7A9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respiratory system &amp; how cancer disrupts it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457200" y="3291840"/>
            <a:ext cx="4206240" cy="1051560"/>
          </a:xfrm>
          <a:prstGeom prst="rect">
            <a:avLst/>
          </a:prstGeom>
          <a:solidFill>
            <a:srgbClr val="FFFFFF"/>
          </a:solidFill>
          <a:ln w="6350">
            <a:solidFill>
              <a:srgbClr val="E0E8F0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6" name="Shape 14"/>
          <p:cNvSpPr/>
          <p:nvPr/>
        </p:nvSpPr>
        <p:spPr>
          <a:xfrm>
            <a:off x="457200" y="3291840"/>
            <a:ext cx="502920" cy="105156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457200" y="3566160"/>
            <a:ext cx="502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03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1051560" y="3401568"/>
            <a:ext cx="3474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Profile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1051560" y="3794760"/>
            <a:ext cx="3474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7A9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Fictional case study: James Fletcher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846320" y="822960"/>
            <a:ext cx="4206240" cy="1051560"/>
          </a:xfrm>
          <a:prstGeom prst="rect">
            <a:avLst/>
          </a:prstGeom>
          <a:solidFill>
            <a:srgbClr val="FFFFFF"/>
          </a:solidFill>
          <a:ln w="6350">
            <a:solidFill>
              <a:srgbClr val="E0E8F0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21" name="Shape 19"/>
          <p:cNvSpPr/>
          <p:nvPr/>
        </p:nvSpPr>
        <p:spPr>
          <a:xfrm>
            <a:off x="4846320" y="822960"/>
            <a:ext cx="502920" cy="105156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4846320" y="1097280"/>
            <a:ext cx="502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04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5440680" y="932688"/>
            <a:ext cx="3474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Factors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5440680" y="1325880"/>
            <a:ext cx="3474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7A9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Lifestyle &amp; disease-specific risks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hape 23"/>
          <p:cNvSpPr/>
          <p:nvPr/>
        </p:nvSpPr>
        <p:spPr>
          <a:xfrm>
            <a:off x="4846320" y="2057400"/>
            <a:ext cx="4206240" cy="1051560"/>
          </a:xfrm>
          <a:prstGeom prst="rect">
            <a:avLst/>
          </a:prstGeom>
          <a:solidFill>
            <a:srgbClr val="FFFFFF"/>
          </a:solidFill>
          <a:ln w="6350">
            <a:solidFill>
              <a:srgbClr val="E0E8F0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26" name="Shape 24"/>
          <p:cNvSpPr/>
          <p:nvPr/>
        </p:nvSpPr>
        <p:spPr>
          <a:xfrm>
            <a:off x="4846320" y="2057400"/>
            <a:ext cx="502920" cy="105156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4846320" y="2331720"/>
            <a:ext cx="502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05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5440680" y="2167128"/>
            <a:ext cx="3474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Evidence-Based Care Plan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5440680" y="2560320"/>
            <a:ext cx="3474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7A9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Monitoring, treatment &amp; ethical considerations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Shape 28"/>
          <p:cNvSpPr/>
          <p:nvPr/>
        </p:nvSpPr>
        <p:spPr>
          <a:xfrm>
            <a:off x="4846320" y="3291840"/>
            <a:ext cx="4206240" cy="1051560"/>
          </a:xfrm>
          <a:prstGeom prst="rect">
            <a:avLst/>
          </a:prstGeom>
          <a:solidFill>
            <a:srgbClr val="FFFFFF"/>
          </a:solidFill>
          <a:ln w="6350">
            <a:solidFill>
              <a:srgbClr val="E0E8F0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31" name="Shape 29"/>
          <p:cNvSpPr/>
          <p:nvPr/>
        </p:nvSpPr>
        <p:spPr>
          <a:xfrm>
            <a:off x="4846320" y="3291840"/>
            <a:ext cx="502920" cy="105156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4846320" y="3566160"/>
            <a:ext cx="502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06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5440680" y="3401568"/>
            <a:ext cx="3474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&amp; References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32"/>
          <p:cNvSpPr/>
          <p:nvPr/>
        </p:nvSpPr>
        <p:spPr>
          <a:xfrm>
            <a:off x="5440680" y="3794760"/>
            <a:ext cx="3474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7A9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&amp; UWTSD Harvard citations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33"/>
          <p:cNvSpPr/>
          <p:nvPr/>
        </p:nvSpPr>
        <p:spPr>
          <a:xfrm>
            <a:off x="8046720" y="4892040"/>
            <a:ext cx="1005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8A9BB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/ 15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F5D8AE-B687-48A6-D054-455D1FFDB5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05958" y="4095241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45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201168" cy="5070348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2E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Introduction: What is Lung Cancer?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365760" y="822960"/>
            <a:ext cx="2011680" cy="109728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365760" y="914400"/>
            <a:ext cx="20116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48,500+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365760" y="1417320"/>
            <a:ext cx="20116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UK cases per year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2514600" y="822960"/>
            <a:ext cx="2011680" cy="1097280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2514600" y="914400"/>
            <a:ext cx="20116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2nd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2514600" y="1417320"/>
            <a:ext cx="20116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 common cancer in UK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365760" y="2057400"/>
            <a:ext cx="2011680" cy="1097280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365760" y="2148840"/>
            <a:ext cx="20116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35,100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365760" y="2651760"/>
            <a:ext cx="20116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Deaths/year in UK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2514600" y="2057400"/>
            <a:ext cx="2011680" cy="1097280"/>
          </a:xfrm>
          <a:prstGeom prst="rect">
            <a:avLst/>
          </a:prstGeom>
          <a:solidFill>
            <a:srgbClr val="E67E22"/>
          </a:solidFill>
          <a:ln w="12700">
            <a:solidFill>
              <a:srgbClr val="E67E22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2514600" y="2148840"/>
            <a:ext cx="20116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~13%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2514600" y="2651760"/>
            <a:ext cx="20116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5-year survival rate (all stages)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4663440" y="865334"/>
            <a:ext cx="4206240" cy="228600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4754880" y="822960"/>
            <a:ext cx="4023360" cy="2148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
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Lung cancer is a malignant tumour arising from the epithelial cells of the bronchial tree. Abnormal, uncontrolled cell division results in tumour formation that disrupts normal respiratory function (Tortora and Derrickson, 2017).
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3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Context
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(2023) identifies lung cancer as the leading cause of cancer mortality worldwide, accounting for 1.8 million deaths annually.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9" name="Chart 0"/>
          <p:cNvGraphicFramePr/>
          <p:nvPr>
            <p:extLst>
              <p:ext uri="{D42A27DB-BD31-4B8C-83A1-F6EECF244321}">
                <p14:modId xmlns:p14="http://schemas.microsoft.com/office/powerpoint/2010/main" val="3005510356"/>
              </p:ext>
            </p:extLst>
          </p:nvPr>
        </p:nvGraphicFramePr>
        <p:xfrm>
          <a:off x="4572000" y="3242774"/>
          <a:ext cx="4206240" cy="1828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A9A2617-BCAE-0D89-510F-7C4B5552A0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755096" y="4320540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449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201168" cy="5070348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2E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Anatomy of the Respiratory System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 0" descr="Respiratory System Diagram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760" y="685800"/>
            <a:ext cx="4754880" cy="402336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65760" y="4663440"/>
            <a:ext cx="47548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5A7A9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Fig. 1: Anatomy of the Respiratory System (Marieb &amp; Hoehn, 2022)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5303520" y="731520"/>
            <a:ext cx="3566160" cy="987552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8" name="Shape 5"/>
          <p:cNvSpPr/>
          <p:nvPr/>
        </p:nvSpPr>
        <p:spPr>
          <a:xfrm>
            <a:off x="5303520" y="731520"/>
            <a:ext cx="201168" cy="987552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5577840" y="786384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Trachea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5577840" y="1115568"/>
            <a:ext cx="320040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Conducts air to the bronchi; lined with ciliated epithelium to trap pathogens.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5303520" y="1810512"/>
            <a:ext cx="3566160" cy="987552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2" name="Shape 9"/>
          <p:cNvSpPr/>
          <p:nvPr/>
        </p:nvSpPr>
        <p:spPr>
          <a:xfrm>
            <a:off x="5303520" y="1810512"/>
            <a:ext cx="201168" cy="987552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5577840" y="1865376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Bronchi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5577840" y="2194560"/>
            <a:ext cx="320040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Primary, secondary &amp; tertiary bronchi distribute air to each lung lobe.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2"/>
          <p:cNvSpPr/>
          <p:nvPr/>
        </p:nvSpPr>
        <p:spPr>
          <a:xfrm>
            <a:off x="5303520" y="2889504"/>
            <a:ext cx="3566160" cy="987552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6" name="Shape 13"/>
          <p:cNvSpPr/>
          <p:nvPr/>
        </p:nvSpPr>
        <p:spPr>
          <a:xfrm>
            <a:off x="5303520" y="2889504"/>
            <a:ext cx="201168" cy="987552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17" name="Text 14"/>
          <p:cNvSpPr/>
          <p:nvPr/>
        </p:nvSpPr>
        <p:spPr>
          <a:xfrm>
            <a:off x="5577840" y="2944368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Bronchioles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5577840" y="3273552"/>
            <a:ext cx="320040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Smaller airways leading to alveolar sacs; smooth muscle allows diameter regulation.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6"/>
          <p:cNvSpPr/>
          <p:nvPr/>
        </p:nvSpPr>
        <p:spPr>
          <a:xfrm>
            <a:off x="5303520" y="3968496"/>
            <a:ext cx="3566160" cy="987552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20" name="Shape 17"/>
          <p:cNvSpPr/>
          <p:nvPr/>
        </p:nvSpPr>
        <p:spPr>
          <a:xfrm>
            <a:off x="5303520" y="3968496"/>
            <a:ext cx="201168" cy="987552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21" name="Text 18"/>
          <p:cNvSpPr/>
          <p:nvPr/>
        </p:nvSpPr>
        <p:spPr>
          <a:xfrm>
            <a:off x="5577840" y="4023360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Alveoli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5577840" y="4352544"/>
            <a:ext cx="320040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~700 million tiny sacs where gas exchange (O₂/CO₂) occurs via diffusion across a single-cell membrane (Marieb &amp; Hoehn, 2022).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5F7D207-A411-FCDF-A981-FF5C8E019E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19758" y="4046696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78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201168" cy="5070348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2E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Physiology: How Lung Cancer Disrupts Function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 0" descr="Cancer Mechanism Diagram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760" y="685800"/>
            <a:ext cx="8412480" cy="27432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65760" y="3401568"/>
            <a:ext cx="84124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00" i="1" dirty="0">
                <a:solidFill>
                  <a:srgbClr val="5A7A9A"/>
                </a:solidFill>
              </a:rPr>
              <a:t>Fig. 2: Cancer development mechanism and tumour types (Bade &amp; Dela Cruz, 2020; Tortora &amp; Derrickson, 2017)</a:t>
            </a:r>
            <a:endParaRPr lang="en-US" sz="700" dirty="0"/>
          </a:p>
        </p:txBody>
      </p:sp>
      <p:sp>
        <p:nvSpPr>
          <p:cNvPr id="7" name="Shape 4"/>
          <p:cNvSpPr/>
          <p:nvPr/>
        </p:nvSpPr>
        <p:spPr>
          <a:xfrm>
            <a:off x="365760" y="3703320"/>
            <a:ext cx="2743200" cy="1188720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  <a:effectLst>
            <a:outerShdw blurRad="63500" dist="25400" dir="8100000" algn="bl" rotWithShape="0">
              <a:srgbClr val="000000">
                <a:alpha val="15000"/>
              </a:srgbClr>
            </a:outerShdw>
          </a:effectLst>
        </p:spPr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" y="3749040"/>
            <a:ext cx="365760" cy="36576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868680" y="3730752"/>
            <a:ext cx="2148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Obstructed Airways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6"/>
          <p:cNvSpPr/>
          <p:nvPr/>
        </p:nvSpPr>
        <p:spPr>
          <a:xfrm>
            <a:off x="457200" y="4114800"/>
            <a:ext cx="25603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AABBD0"/>
                </a:solidFill>
              </a:rPr>
              <a:t>Tumour growth narrows bronchial passages, reducing airflow and causing dyspnoea.</a:t>
            </a:r>
            <a:endParaRPr lang="en-US" sz="1200" dirty="0"/>
          </a:p>
        </p:txBody>
      </p:sp>
      <p:sp>
        <p:nvSpPr>
          <p:cNvPr id="11" name="Shape 7"/>
          <p:cNvSpPr/>
          <p:nvPr/>
        </p:nvSpPr>
        <p:spPr>
          <a:xfrm>
            <a:off x="3291840" y="3703320"/>
            <a:ext cx="2743200" cy="1188720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  <a:effectLst>
            <a:outerShdw blurRad="63500" dist="25400" dir="8100000" algn="bl" rotWithShape="0">
              <a:srgbClr val="000000">
                <a:alpha val="15000"/>
              </a:srgbClr>
            </a:outerShdw>
          </a:effectLst>
        </p:spPr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3280" y="3749040"/>
            <a:ext cx="365760" cy="36576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3794760" y="3730752"/>
            <a:ext cx="2148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Impaired Gas Exchange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9"/>
          <p:cNvSpPr/>
          <p:nvPr/>
        </p:nvSpPr>
        <p:spPr>
          <a:xfrm>
            <a:off x="3383280" y="4114800"/>
            <a:ext cx="25603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AABBD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Alveolar damage reduces O₂/CO₂ diffusion, leading to hypoxaemia.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0"/>
          <p:cNvSpPr/>
          <p:nvPr/>
        </p:nvSpPr>
        <p:spPr>
          <a:xfrm>
            <a:off x="6217920" y="3703320"/>
            <a:ext cx="2743200" cy="1188720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  <a:effectLst>
            <a:outerShdw blurRad="63500" dist="25400" dir="8100000" algn="bl" rotWithShape="0">
              <a:srgbClr val="000000">
                <a:alpha val="15000"/>
              </a:srgbClr>
            </a:outerShdw>
          </a:effectLst>
        </p:spPr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09360" y="3749040"/>
            <a:ext cx="365760" cy="36576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6720840" y="3730752"/>
            <a:ext cx="2148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Pleural Effusion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2"/>
          <p:cNvSpPr/>
          <p:nvPr/>
        </p:nvSpPr>
        <p:spPr>
          <a:xfrm>
            <a:off x="6309360" y="4114800"/>
            <a:ext cx="25603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AABBD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Fluid accumulates around the lung, compressing functional tissue.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3"/>
          <p:cNvSpPr/>
          <p:nvPr/>
        </p:nvSpPr>
        <p:spPr>
          <a:xfrm>
            <a:off x="274320" y="4892040"/>
            <a:ext cx="85953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700" i="1" dirty="0">
                <a:solidFill>
                  <a:srgbClr val="8A9BB0"/>
                </a:solidFill>
              </a:rPr>
              <a:t>Bade &amp; Dela Cruz (2020); Tortora &amp; Derrickson (2017); Marieb &amp; Hoehn (2022)</a:t>
            </a:r>
            <a:endParaRPr lang="en-US" sz="700" dirty="0"/>
          </a:p>
        </p:txBody>
      </p:sp>
      <p:pic>
        <p:nvPicPr>
          <p:cNvPr id="2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172E59-C3E6-BDD3-5E2B-676F90F1BA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25498" y="4023360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836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201168" cy="5070348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1371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2E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Patient Profile: Case Study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365760" y="731520"/>
            <a:ext cx="3200400" cy="4114800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  <a:effectLst>
            <a:outerShdw blurRad="101600" dist="381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1143000" y="868680"/>
            <a:ext cx="1645920" cy="1645920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1600" y="1005840"/>
            <a:ext cx="1188720" cy="118872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365760" y="2606040"/>
            <a:ext cx="32004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James Fletcher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365760" y="297180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C997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Fictional Patient (Pseudonym)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457200" y="3337560"/>
            <a:ext cx="3017520" cy="246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AABBD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Age: 58  |  Male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457200" y="3593592"/>
            <a:ext cx="3017520" cy="246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AABBD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Occupation: HGV Driver (retired)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457200" y="3849624"/>
            <a:ext cx="3017520" cy="246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AABBD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Resides: South Wales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457200" y="4105656"/>
            <a:ext cx="3017520" cy="246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AABBD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Diagnosis: Stage IIB NSCLC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457200" y="4361688"/>
            <a:ext cx="3017520" cy="246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AABBD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(Adenocarcinoma – Left Lower Lobe)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3840480" y="731520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Demographic &amp; Lifestyle Summary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2809216"/>
              </p:ext>
            </p:extLst>
          </p:nvPr>
        </p:nvGraphicFramePr>
        <p:xfrm>
          <a:off x="3840480" y="1143000"/>
          <a:ext cx="5029200" cy="3627120"/>
        </p:xfrm>
        <a:graphic>
          <a:graphicData uri="http://schemas.openxmlformats.org/drawingml/2006/table">
            <a:tbl>
              <a:tblPr/>
              <a:tblGrid>
                <a:gridCol w="1371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62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Category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E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Detail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E4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2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BMI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28.4 (Overweight)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2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Smoking Status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Ex-smoker – 35 pack-year history; quit 2 years ago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62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Alcohol Intake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 (14 units/week)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62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Physical Activity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Sedentary – retired HGV driver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62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Diet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High-fat, low-fibre (convenience meals)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62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Family History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Father: lung cancer; Brother: COPD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62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Co-morbidities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Hypertension, Mild COPD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962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Presenting Symptoms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Persistent cough, haemoptysis, weight loss, fatigue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8" name="Text 14"/>
          <p:cNvSpPr/>
          <p:nvPr/>
        </p:nvSpPr>
        <p:spPr>
          <a:xfrm>
            <a:off x="8046720" y="4892040"/>
            <a:ext cx="1005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8A9BB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 / 15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B3ABD8-052B-0094-4C73-2A511D3396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966862" y="4608576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905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201168" cy="5070348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1371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2E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Risk Factors: James's Profile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hart 0"/>
          <p:cNvGraphicFramePr/>
          <p:nvPr>
            <p:extLst>
              <p:ext uri="{D42A27DB-BD31-4B8C-83A1-F6EECF244321}">
                <p14:modId xmlns:p14="http://schemas.microsoft.com/office/powerpoint/2010/main" val="3858547248"/>
              </p:ext>
            </p:extLst>
          </p:nvPr>
        </p:nvGraphicFramePr>
        <p:xfrm>
          <a:off x="365760" y="731520"/>
          <a:ext cx="3840480" cy="3200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6" name="Text 3"/>
          <p:cNvSpPr/>
          <p:nvPr/>
        </p:nvSpPr>
        <p:spPr>
          <a:xfrm>
            <a:off x="365760" y="3913632"/>
            <a:ext cx="38404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5A7A9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Fig. 3: Relative contribution of risk factors for James ( Self-</a:t>
            </a:r>
            <a:r>
              <a:rPr lang="en-US" sz="1200" i="1" dirty="0" err="1">
                <a:solidFill>
                  <a:srgbClr val="5A7A9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madde</a:t>
            </a:r>
            <a:r>
              <a:rPr lang="en-US" sz="1200" i="1" dirty="0">
                <a:solidFill>
                  <a:srgbClr val="5A7A9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4480560" y="777240"/>
            <a:ext cx="438912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8" name="Shape 5"/>
          <p:cNvSpPr/>
          <p:nvPr/>
        </p:nvSpPr>
        <p:spPr>
          <a:xfrm>
            <a:off x="4480560" y="777240"/>
            <a:ext cx="201168" cy="1234440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4880" y="850392"/>
            <a:ext cx="457200" cy="45720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5285232" y="850392"/>
            <a:ext cx="3520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Smoking (35 Pack-Years)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7"/>
          <p:cNvSpPr/>
          <p:nvPr/>
        </p:nvSpPr>
        <p:spPr>
          <a:xfrm>
            <a:off x="4754880" y="1280160"/>
            <a:ext cx="4005072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risk. Tobacco carcinogens cause DNA mutation in bronchial epithelium. 85% of lung cancers are smoking-related (NHS, 2022).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8"/>
          <p:cNvSpPr/>
          <p:nvPr/>
        </p:nvSpPr>
        <p:spPr>
          <a:xfrm>
            <a:off x="4480560" y="2148840"/>
            <a:ext cx="438912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3" name="Shape 9"/>
          <p:cNvSpPr/>
          <p:nvPr/>
        </p:nvSpPr>
        <p:spPr>
          <a:xfrm>
            <a:off x="4480560" y="2148840"/>
            <a:ext cx="201168" cy="123444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4880" y="2221992"/>
            <a:ext cx="457200" cy="457200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5285232" y="2221992"/>
            <a:ext cx="3520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Occupational Exposure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1"/>
          <p:cNvSpPr/>
          <p:nvPr/>
        </p:nvSpPr>
        <p:spPr>
          <a:xfrm>
            <a:off x="4754880" y="2651760"/>
            <a:ext cx="4005072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HGV driving: diesel exhaust fumes classified as Group 1 carcinogen by IARC. Prolonged exposure increases NSCLC risk.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2"/>
          <p:cNvSpPr/>
          <p:nvPr/>
        </p:nvSpPr>
        <p:spPr>
          <a:xfrm>
            <a:off x="4480560" y="3520440"/>
            <a:ext cx="438912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8" name="Shape 13"/>
          <p:cNvSpPr/>
          <p:nvPr/>
        </p:nvSpPr>
        <p:spPr>
          <a:xfrm>
            <a:off x="4480560" y="3520440"/>
            <a:ext cx="201168" cy="1234440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4880" y="3593592"/>
            <a:ext cx="457200" cy="457200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5285232" y="3593592"/>
            <a:ext cx="3520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Genetic &amp; Family History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5"/>
          <p:cNvSpPr/>
          <p:nvPr/>
        </p:nvSpPr>
        <p:spPr>
          <a:xfrm>
            <a:off x="4754880" y="4023360"/>
            <a:ext cx="4005072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First-degree relatives with lung cancer increase risk 1.5–2x. Father's diagnosis is a significant hereditary indicator (Cancer Research UK, 2024).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1FC2B2-E9DB-E7E0-10C5-A77E4CE403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962558" y="4419758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936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201168" cy="5070348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1371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2E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Staging, Diagnosis &amp; Investigation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 0" descr="TNM Staging Diagram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760" y="685800"/>
            <a:ext cx="8412480" cy="201168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365760" y="2788920"/>
            <a:ext cx="8412480" cy="548640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457200" y="2834640"/>
            <a:ext cx="8229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</a:rPr>
              <a:t>James is diagnosed at Stage IIB — tumour &gt;5cm, spread to ipsilateral lymph nodes, no distant metastasis.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365760" y="3429000"/>
            <a:ext cx="160020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9" name="Shape 6"/>
          <p:cNvSpPr/>
          <p:nvPr/>
        </p:nvSpPr>
        <p:spPr>
          <a:xfrm>
            <a:off x="914400" y="3474720"/>
            <a:ext cx="502920" cy="502920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10" name="Text 7"/>
          <p:cNvSpPr/>
          <p:nvPr/>
        </p:nvSpPr>
        <p:spPr>
          <a:xfrm>
            <a:off x="914400" y="3502152"/>
            <a:ext cx="5029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1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438912" y="4041648"/>
            <a:ext cx="1463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2E4A"/>
                </a:solidFill>
              </a:rPr>
              <a:t>Chest X-Ray</a:t>
            </a:r>
            <a:endParaRPr lang="en-US" sz="1200" dirty="0"/>
          </a:p>
        </p:txBody>
      </p:sp>
      <p:sp>
        <p:nvSpPr>
          <p:cNvPr id="12" name="Text 9"/>
          <p:cNvSpPr/>
          <p:nvPr/>
        </p:nvSpPr>
        <p:spPr>
          <a:xfrm>
            <a:off x="438912" y="4389120"/>
            <a:ext cx="146304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A7A9A"/>
                </a:solidFill>
              </a:rPr>
              <a:t>Initial imaging; identifies opacity/mass in left lower lobe.</a:t>
            </a:r>
            <a:endParaRPr lang="en-US" sz="1200" dirty="0"/>
          </a:p>
        </p:txBody>
      </p:sp>
      <p:sp>
        <p:nvSpPr>
          <p:cNvPr id="13" name="Shape 10"/>
          <p:cNvSpPr/>
          <p:nvPr/>
        </p:nvSpPr>
        <p:spPr>
          <a:xfrm>
            <a:off x="2075688" y="3429000"/>
            <a:ext cx="160020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4" name="Shape 11"/>
          <p:cNvSpPr/>
          <p:nvPr/>
        </p:nvSpPr>
        <p:spPr>
          <a:xfrm>
            <a:off x="2624328" y="3474720"/>
            <a:ext cx="502920" cy="502920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15" name="Text 12"/>
          <p:cNvSpPr/>
          <p:nvPr/>
        </p:nvSpPr>
        <p:spPr>
          <a:xfrm>
            <a:off x="2624328" y="3502152"/>
            <a:ext cx="5029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2</a:t>
            </a:r>
            <a:endParaRPr lang="en-US" sz="1200" dirty="0"/>
          </a:p>
        </p:txBody>
      </p:sp>
      <p:sp>
        <p:nvSpPr>
          <p:cNvPr id="16" name="Text 13"/>
          <p:cNvSpPr/>
          <p:nvPr/>
        </p:nvSpPr>
        <p:spPr>
          <a:xfrm>
            <a:off x="2148840" y="4041648"/>
            <a:ext cx="1463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2E4A"/>
                </a:solidFill>
              </a:rPr>
              <a:t>CT Scan (Thorax)</a:t>
            </a:r>
            <a:endParaRPr lang="en-US" sz="1200" dirty="0"/>
          </a:p>
        </p:txBody>
      </p:sp>
      <p:sp>
        <p:nvSpPr>
          <p:cNvPr id="17" name="Text 14"/>
          <p:cNvSpPr/>
          <p:nvPr/>
        </p:nvSpPr>
        <p:spPr>
          <a:xfrm>
            <a:off x="2148840" y="4389120"/>
            <a:ext cx="146304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A7A9A"/>
                </a:solidFill>
              </a:rPr>
              <a:t>Defines tumour size, location &amp; lymph node involvement.</a:t>
            </a:r>
            <a:endParaRPr lang="en-US" sz="1200" dirty="0"/>
          </a:p>
        </p:txBody>
      </p:sp>
      <p:sp>
        <p:nvSpPr>
          <p:cNvPr id="18" name="Shape 15"/>
          <p:cNvSpPr/>
          <p:nvPr/>
        </p:nvSpPr>
        <p:spPr>
          <a:xfrm>
            <a:off x="3785616" y="3429000"/>
            <a:ext cx="160020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9" name="Shape 16"/>
          <p:cNvSpPr/>
          <p:nvPr/>
        </p:nvSpPr>
        <p:spPr>
          <a:xfrm>
            <a:off x="4334256" y="3474720"/>
            <a:ext cx="502920" cy="502920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20" name="Text 17"/>
          <p:cNvSpPr/>
          <p:nvPr/>
        </p:nvSpPr>
        <p:spPr>
          <a:xfrm>
            <a:off x="4334256" y="3502152"/>
            <a:ext cx="5029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3</a:t>
            </a:r>
            <a:endParaRPr lang="en-US" sz="1200" dirty="0"/>
          </a:p>
        </p:txBody>
      </p:sp>
      <p:sp>
        <p:nvSpPr>
          <p:cNvPr id="21" name="Text 18"/>
          <p:cNvSpPr/>
          <p:nvPr/>
        </p:nvSpPr>
        <p:spPr>
          <a:xfrm>
            <a:off x="3858768" y="4041648"/>
            <a:ext cx="1463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2E4A"/>
                </a:solidFill>
              </a:rPr>
              <a:t>Bronchoscopy + Biopsy</a:t>
            </a:r>
            <a:endParaRPr lang="en-US" sz="1200" dirty="0"/>
          </a:p>
        </p:txBody>
      </p:sp>
      <p:sp>
        <p:nvSpPr>
          <p:cNvPr id="22" name="Text 19"/>
          <p:cNvSpPr/>
          <p:nvPr/>
        </p:nvSpPr>
        <p:spPr>
          <a:xfrm>
            <a:off x="3858768" y="4389120"/>
            <a:ext cx="146304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A7A9A"/>
                </a:solidFill>
              </a:rPr>
              <a:t>Histological confirmation of adenocarcinoma.</a:t>
            </a:r>
            <a:endParaRPr lang="en-US" sz="1200" dirty="0"/>
          </a:p>
        </p:txBody>
      </p:sp>
      <p:sp>
        <p:nvSpPr>
          <p:cNvPr id="23" name="Shape 20"/>
          <p:cNvSpPr/>
          <p:nvPr/>
        </p:nvSpPr>
        <p:spPr>
          <a:xfrm>
            <a:off x="5495544" y="3429000"/>
            <a:ext cx="160020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24" name="Shape 21"/>
          <p:cNvSpPr/>
          <p:nvPr/>
        </p:nvSpPr>
        <p:spPr>
          <a:xfrm>
            <a:off x="6044184" y="3474720"/>
            <a:ext cx="502920" cy="502920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25" name="Text 22"/>
          <p:cNvSpPr/>
          <p:nvPr/>
        </p:nvSpPr>
        <p:spPr>
          <a:xfrm>
            <a:off x="6044184" y="3502152"/>
            <a:ext cx="5029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4</a:t>
            </a:r>
            <a:endParaRPr lang="en-US" sz="1200" dirty="0"/>
          </a:p>
        </p:txBody>
      </p:sp>
      <p:sp>
        <p:nvSpPr>
          <p:cNvPr id="26" name="Text 23"/>
          <p:cNvSpPr/>
          <p:nvPr/>
        </p:nvSpPr>
        <p:spPr>
          <a:xfrm>
            <a:off x="5568696" y="4041648"/>
            <a:ext cx="1463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2E4A"/>
                </a:solidFill>
              </a:rPr>
              <a:t>PET Scan</a:t>
            </a:r>
            <a:endParaRPr lang="en-US" sz="1200" dirty="0"/>
          </a:p>
        </p:txBody>
      </p:sp>
      <p:sp>
        <p:nvSpPr>
          <p:cNvPr id="27" name="Text 24"/>
          <p:cNvSpPr/>
          <p:nvPr/>
        </p:nvSpPr>
        <p:spPr>
          <a:xfrm>
            <a:off x="5568696" y="4389120"/>
            <a:ext cx="146304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A7A9A"/>
                </a:solidFill>
              </a:rPr>
              <a:t>Assesses metabolic activity &amp; distant metastasis.</a:t>
            </a:r>
            <a:endParaRPr lang="en-US" sz="1200" dirty="0"/>
          </a:p>
        </p:txBody>
      </p:sp>
      <p:sp>
        <p:nvSpPr>
          <p:cNvPr id="28" name="Shape 25"/>
          <p:cNvSpPr/>
          <p:nvPr/>
        </p:nvSpPr>
        <p:spPr>
          <a:xfrm>
            <a:off x="7205472" y="3429000"/>
            <a:ext cx="160020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29" name="Shape 26"/>
          <p:cNvSpPr/>
          <p:nvPr/>
        </p:nvSpPr>
        <p:spPr>
          <a:xfrm>
            <a:off x="7754112" y="3474720"/>
            <a:ext cx="502920" cy="502920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30" name="Text 27"/>
          <p:cNvSpPr/>
          <p:nvPr/>
        </p:nvSpPr>
        <p:spPr>
          <a:xfrm>
            <a:off x="7754112" y="3502152"/>
            <a:ext cx="5029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5</a:t>
            </a:r>
            <a:endParaRPr lang="en-US" sz="1200" dirty="0"/>
          </a:p>
        </p:txBody>
      </p:sp>
      <p:sp>
        <p:nvSpPr>
          <p:cNvPr id="31" name="Text 28"/>
          <p:cNvSpPr/>
          <p:nvPr/>
        </p:nvSpPr>
        <p:spPr>
          <a:xfrm>
            <a:off x="7278624" y="4041648"/>
            <a:ext cx="1463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2E4A"/>
                </a:solidFill>
              </a:rPr>
              <a:t>Pulmonary Function Test</a:t>
            </a:r>
            <a:endParaRPr lang="en-US" sz="1200" dirty="0"/>
          </a:p>
        </p:txBody>
      </p:sp>
      <p:sp>
        <p:nvSpPr>
          <p:cNvPr id="32" name="Text 29"/>
          <p:cNvSpPr/>
          <p:nvPr/>
        </p:nvSpPr>
        <p:spPr>
          <a:xfrm>
            <a:off x="7278624" y="4389120"/>
            <a:ext cx="146304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A7A9A"/>
                </a:solidFill>
              </a:rPr>
              <a:t>Evaluates remaining respiratory capacity pre-treatment.</a:t>
            </a:r>
            <a:endParaRPr lang="en-US" sz="1200" dirty="0"/>
          </a:p>
        </p:txBody>
      </p:sp>
      <p:pic>
        <p:nvPicPr>
          <p:cNvPr id="3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883A59-5E56-33E5-E14E-715C3539D7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953317" y="4332082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459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201168" cy="5070348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1371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2E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Care Plan: Monitoring &amp; Assessment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858000" y="210312"/>
            <a:ext cx="201168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 NICE NG122 (2023)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365760" y="777240"/>
            <a:ext cx="420624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365760" y="777240"/>
            <a:ext cx="502920" cy="123444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768" y="1188720"/>
            <a:ext cx="365760" cy="36576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960120" y="868680"/>
            <a:ext cx="35478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Routine CT Surveillance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960120" y="1252728"/>
            <a:ext cx="354787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3-monthly CT thorax scans to monitor tumour response to treatment and detect progression early (NICE NG122, 2023).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4800600" y="777240"/>
            <a:ext cx="420624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3" name="Shape 10"/>
          <p:cNvSpPr/>
          <p:nvPr/>
        </p:nvSpPr>
        <p:spPr>
          <a:xfrm>
            <a:off x="4800600" y="777240"/>
            <a:ext cx="502920" cy="123444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4608" y="1188720"/>
            <a:ext cx="365760" cy="36576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5394960" y="868680"/>
            <a:ext cx="35478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Pulse Oximetry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2"/>
          <p:cNvSpPr/>
          <p:nvPr/>
        </p:nvSpPr>
        <p:spPr>
          <a:xfrm>
            <a:off x="5394960" y="1252728"/>
            <a:ext cx="354787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SpO₂ monitoring. Target ≥94%. Hypoxaemia triggers escalation of oxygen therapy (NHS, 2022).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3"/>
          <p:cNvSpPr/>
          <p:nvPr/>
        </p:nvSpPr>
        <p:spPr>
          <a:xfrm>
            <a:off x="365760" y="2148840"/>
            <a:ext cx="420624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8" name="Shape 14"/>
          <p:cNvSpPr/>
          <p:nvPr/>
        </p:nvSpPr>
        <p:spPr>
          <a:xfrm>
            <a:off x="365760" y="2148840"/>
            <a:ext cx="502920" cy="123444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9768" y="2560320"/>
            <a:ext cx="365760" cy="365760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960120" y="2240280"/>
            <a:ext cx="35478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Blood Investigations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6"/>
          <p:cNvSpPr/>
          <p:nvPr/>
        </p:nvSpPr>
        <p:spPr>
          <a:xfrm>
            <a:off x="960120" y="2624328"/>
            <a:ext cx="354787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FBC, LFTs, renal function, tumour markers (CEA). Monthly during active treatment to monitor toxicity.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17"/>
          <p:cNvSpPr/>
          <p:nvPr/>
        </p:nvSpPr>
        <p:spPr>
          <a:xfrm>
            <a:off x="4800600" y="2148840"/>
            <a:ext cx="420624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23" name="Shape 18"/>
          <p:cNvSpPr/>
          <p:nvPr/>
        </p:nvSpPr>
        <p:spPr>
          <a:xfrm>
            <a:off x="4800600" y="2148840"/>
            <a:ext cx="502920" cy="123444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64608" y="2560320"/>
            <a:ext cx="365760" cy="365760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5394960" y="2240280"/>
            <a:ext cx="35478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Pulmonary Function Tests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0"/>
          <p:cNvSpPr/>
          <p:nvPr/>
        </p:nvSpPr>
        <p:spPr>
          <a:xfrm>
            <a:off x="5394960" y="2624328"/>
            <a:ext cx="354787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Spirometry (FEV₁, FVC) baseline and post-treatment to assess functional lung capacity (Marieb &amp; Hoehn, 2022).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Shape 21"/>
          <p:cNvSpPr/>
          <p:nvPr/>
        </p:nvSpPr>
        <p:spPr>
          <a:xfrm>
            <a:off x="365760" y="3520440"/>
            <a:ext cx="420624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28" name="Shape 22"/>
          <p:cNvSpPr/>
          <p:nvPr/>
        </p:nvSpPr>
        <p:spPr>
          <a:xfrm>
            <a:off x="365760" y="3520440"/>
            <a:ext cx="502920" cy="123444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pic>
        <p:nvPicPr>
          <p:cNvPr id="29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9768" y="3931920"/>
            <a:ext cx="365760" cy="365760"/>
          </a:xfrm>
          <a:prstGeom prst="rect">
            <a:avLst/>
          </a:prstGeom>
        </p:spPr>
      </p:pic>
      <p:sp>
        <p:nvSpPr>
          <p:cNvPr id="30" name="Text 23"/>
          <p:cNvSpPr/>
          <p:nvPr/>
        </p:nvSpPr>
        <p:spPr>
          <a:xfrm>
            <a:off x="960120" y="3611880"/>
            <a:ext cx="35478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Weight &amp; Nutritional Status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4"/>
          <p:cNvSpPr/>
          <p:nvPr/>
        </p:nvSpPr>
        <p:spPr>
          <a:xfrm>
            <a:off x="960120" y="3995928"/>
            <a:ext cx="354787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Weekly weight monitoring. BMI, MUST score. Nutritionist referral if &gt;5% unintentional weight loss (NICE NG122, 2023).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Shape 25"/>
          <p:cNvSpPr/>
          <p:nvPr/>
        </p:nvSpPr>
        <p:spPr>
          <a:xfrm>
            <a:off x="4800600" y="3520440"/>
            <a:ext cx="420624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33" name="Shape 26"/>
          <p:cNvSpPr/>
          <p:nvPr/>
        </p:nvSpPr>
        <p:spPr>
          <a:xfrm>
            <a:off x="4800600" y="3520440"/>
            <a:ext cx="502920" cy="123444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pic>
        <p:nvPicPr>
          <p:cNvPr id="34" name="Image 5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64608" y="3931920"/>
            <a:ext cx="365760" cy="365760"/>
          </a:xfrm>
          <a:prstGeom prst="rect">
            <a:avLst/>
          </a:prstGeom>
        </p:spPr>
      </p:pic>
      <p:sp>
        <p:nvSpPr>
          <p:cNvPr id="35" name="Text 27"/>
          <p:cNvSpPr/>
          <p:nvPr/>
        </p:nvSpPr>
        <p:spPr>
          <a:xfrm>
            <a:off x="5394960" y="3611880"/>
            <a:ext cx="35478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Status (ECOG)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 28"/>
          <p:cNvSpPr/>
          <p:nvPr/>
        </p:nvSpPr>
        <p:spPr>
          <a:xfrm>
            <a:off x="5394960" y="3995928"/>
            <a:ext cx="354787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ECOG scale 0–4 assessed at each visit to guide treatment decisions and palliative care thresholds.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2F7565-7054-86C2-3470-5271CD4D18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185220" y="4555283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44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201168" cy="5070348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1371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2E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Care Plan: Evidence-Based Treatment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274320" y="777240"/>
            <a:ext cx="1554480" cy="2011680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274320" y="822960"/>
            <a:ext cx="1554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274320" y="141732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 Decision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274320" y="1920240"/>
            <a:ext cx="155448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E0E8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Oncology, surgery, respiratory, palliative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1828800" y="1645920"/>
            <a:ext cx="182880" cy="137160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2011680" y="777240"/>
            <a:ext cx="1554480" cy="201168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2011680" y="822960"/>
            <a:ext cx="1554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2011680" y="141732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Surgery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2011680" y="1920240"/>
            <a:ext cx="155448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E0E8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Lobectomy (left lower lobe) if operable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3566160" y="1645920"/>
            <a:ext cx="182880" cy="137160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3749040" y="777240"/>
            <a:ext cx="1554480" cy="2011680"/>
          </a:xfrm>
          <a:prstGeom prst="rect">
            <a:avLst/>
          </a:prstGeom>
          <a:solidFill>
            <a:srgbClr val="E67E22"/>
          </a:solidFill>
          <a:ln w="12700">
            <a:solidFill>
              <a:srgbClr val="E67E22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3749040" y="822960"/>
            <a:ext cx="1554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3749040" y="141732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Chemotherapy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3749040" y="1920240"/>
            <a:ext cx="155448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E0E8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Platinum-based doublet (Cisplatin/Pemetrexed)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5303520" y="1645920"/>
            <a:ext cx="182880" cy="137160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5486400" y="777240"/>
            <a:ext cx="1554480" cy="2011680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5486400" y="822960"/>
            <a:ext cx="1554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5486400" y="141732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Radiotherapy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5486400" y="1920240"/>
            <a:ext cx="155448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E0E8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Stereotactic body radiotherapy (SBRT)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7040880" y="1645920"/>
            <a:ext cx="182880" cy="137160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25" name="Shape 23"/>
          <p:cNvSpPr/>
          <p:nvPr/>
        </p:nvSpPr>
        <p:spPr>
          <a:xfrm>
            <a:off x="7223760" y="777240"/>
            <a:ext cx="1554480" cy="2011680"/>
          </a:xfrm>
          <a:prstGeom prst="rect">
            <a:avLst/>
          </a:prstGeom>
          <a:solidFill>
            <a:srgbClr val="6C1A1A"/>
          </a:solidFill>
          <a:ln w="12700">
            <a:solidFill>
              <a:srgbClr val="6C1A1A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7223760" y="822960"/>
            <a:ext cx="1554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7223760" y="141732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Targeted Therapy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7223760" y="1920240"/>
            <a:ext cx="155448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E0E8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EGFR/ALK inhibitors if mutation confirmed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Shape 27"/>
          <p:cNvSpPr/>
          <p:nvPr/>
        </p:nvSpPr>
        <p:spPr>
          <a:xfrm>
            <a:off x="365760" y="2926080"/>
            <a:ext cx="8412480" cy="502920"/>
          </a:xfrm>
          <a:prstGeom prst="rect">
            <a:avLst/>
          </a:prstGeom>
          <a:solidFill>
            <a:srgbClr val="FEF9EC"/>
          </a:solidFill>
          <a:ln w="19050">
            <a:solidFill>
              <a:srgbClr val="C9973A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548640" y="2999232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🚭  Smoking Cessation Support: NHS Stop Smoking Service referral — Varenicline (Champix) + behavioural support. Evidence shows cessation improves treatment outcomes (NHS England, 2024).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hape 29"/>
          <p:cNvSpPr/>
          <p:nvPr/>
        </p:nvSpPr>
        <p:spPr>
          <a:xfrm>
            <a:off x="365760" y="3547872"/>
            <a:ext cx="2743200" cy="128016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32" name="Shape 30"/>
          <p:cNvSpPr/>
          <p:nvPr/>
        </p:nvSpPr>
        <p:spPr>
          <a:xfrm>
            <a:off x="365760" y="3547872"/>
            <a:ext cx="2743200" cy="292608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457200" y="3566160"/>
            <a:ext cx="2560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Palliative / Supportive Care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32"/>
          <p:cNvSpPr/>
          <p:nvPr/>
        </p:nvSpPr>
        <p:spPr>
          <a:xfrm>
            <a:off x="457200" y="3886200"/>
            <a:ext cx="25603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Pain management, breathlessness clinic, psychological support, dietetics referral. Applied from diagnosis per NICE NG122.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Shape 33"/>
          <p:cNvSpPr/>
          <p:nvPr/>
        </p:nvSpPr>
        <p:spPr>
          <a:xfrm>
            <a:off x="3291840" y="3547872"/>
            <a:ext cx="2743200" cy="128016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36" name="Shape 34"/>
          <p:cNvSpPr/>
          <p:nvPr/>
        </p:nvSpPr>
        <p:spPr>
          <a:xfrm>
            <a:off x="3291840" y="3547872"/>
            <a:ext cx="2743200" cy="292608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3383280" y="3566160"/>
            <a:ext cx="2560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Lung Cancer Nurse Specialist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 36"/>
          <p:cNvSpPr/>
          <p:nvPr/>
        </p:nvSpPr>
        <p:spPr>
          <a:xfrm>
            <a:off x="3383280" y="3886200"/>
            <a:ext cx="25603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Single point of contact. Coordinates care, provides information, emotional support (NHS England, 2024).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Shape 37"/>
          <p:cNvSpPr/>
          <p:nvPr/>
        </p:nvSpPr>
        <p:spPr>
          <a:xfrm>
            <a:off x="6217920" y="3547872"/>
            <a:ext cx="2743200" cy="128016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40" name="Shape 38"/>
          <p:cNvSpPr/>
          <p:nvPr/>
        </p:nvSpPr>
        <p:spPr>
          <a:xfrm>
            <a:off x="6217920" y="3547872"/>
            <a:ext cx="2743200" cy="292608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41" name="Text 39"/>
          <p:cNvSpPr/>
          <p:nvPr/>
        </p:nvSpPr>
        <p:spPr>
          <a:xfrm>
            <a:off x="6309360" y="3566160"/>
            <a:ext cx="2560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Pharmacological Symptom Control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 40"/>
          <p:cNvSpPr/>
          <p:nvPr/>
        </p:nvSpPr>
        <p:spPr>
          <a:xfrm>
            <a:off x="6309360" y="3886200"/>
            <a:ext cx="25603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Opioids for pain, corticosteroids for oedema, antiemetics during chemotherapy (NICE NG122, 2023).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F71C9C-EDBE-09A9-0477-9F3DDB5AF6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59838" y="454777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093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201168" cy="5070348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1371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2E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Care Plan: Lifestyle &amp; Risk Reduction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320040" y="777240"/>
            <a:ext cx="2057400" cy="411480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320040" y="777240"/>
            <a:ext cx="2057400" cy="411480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393192" y="804672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Smoking Cessation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11480" y="1298448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C0392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 pack-year history = highest modifiable risk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11480" y="2048256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C0392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Varenicline + NRT combination therapy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11480" y="2798064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C0392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Stop Smoking Service – weekly contact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11480" y="3547872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C0392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Evidence: 30–40% survival benefit if cessation maintained (NHS England, 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2514600" y="777240"/>
            <a:ext cx="2057400" cy="411480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2514600" y="777240"/>
            <a:ext cx="2057400" cy="411480"/>
          </a:xfrm>
          <a:prstGeom prst="rect">
            <a:avLst/>
          </a:prstGeom>
          <a:solidFill>
            <a:srgbClr val="E67E22"/>
          </a:solidFill>
          <a:ln w="12700">
            <a:solidFill>
              <a:srgbClr val="E67E22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2587752" y="804672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Nutrition &amp; Weight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2606040" y="1298448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E67E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Dietician-led plan: protein-rich, anti-inflammatory diet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2606040" y="2048256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E67E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Target: BMI 23–25 to reduce treatment complications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2606040" y="2798064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E67E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High-calorie supplements during chemotherapy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2606040" y="3547872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E67E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Mediterranean diet linked to reduced cancer recurrence (NICE NG122, 2023)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663440" y="804672"/>
            <a:ext cx="2057400" cy="411480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20" name="Shape 18"/>
          <p:cNvSpPr/>
          <p:nvPr/>
        </p:nvSpPr>
        <p:spPr>
          <a:xfrm>
            <a:off x="4709160" y="777240"/>
            <a:ext cx="2057400" cy="41148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4782312" y="804672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Activity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800600" y="1298448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E6DA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Pulmonary rehabilitation programme referral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4800600" y="2048256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E6DA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Graded exercise: 150 min/week moderate intensity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4800600" y="2798064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E6DA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fatigue and improves QoL during treatment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4800600" y="3547872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E6DA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Sedentary job history addressed with structured activity plan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6903720" y="777240"/>
            <a:ext cx="2057400" cy="411480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27" name="Shape 25"/>
          <p:cNvSpPr/>
          <p:nvPr/>
        </p:nvSpPr>
        <p:spPr>
          <a:xfrm>
            <a:off x="6903720" y="777240"/>
            <a:ext cx="2057400" cy="411480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6976872" y="804672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Alcohol Reduction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6995160" y="1298448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14 units/week at recommended limit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28"/>
          <p:cNvSpPr/>
          <p:nvPr/>
        </p:nvSpPr>
        <p:spPr>
          <a:xfrm>
            <a:off x="6995160" y="2048256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Brief intervention: target &lt;14u/week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9"/>
          <p:cNvSpPr/>
          <p:nvPr/>
        </p:nvSpPr>
        <p:spPr>
          <a:xfrm>
            <a:off x="6995160" y="2798064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Alcohol linked to immunosuppression during chemo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6995160" y="3547872"/>
            <a:ext cx="192024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Monthly alcohol AUDIT-C screening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6091A3-E6EB-D606-38B6-2D378801F8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27121" y="4459541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369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201168" cy="5070348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1371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2E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Communication &amp; Ethical Considerations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384048" y="978408"/>
            <a:ext cx="4114800" cy="411480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365760" y="731520"/>
            <a:ext cx="4114800" cy="41148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" y="768096"/>
            <a:ext cx="320040" cy="32004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822960" y="777240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Person-Centred Communication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502920" y="1161288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Breaking Bad News (SPIKES Protocol)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502920" y="1481328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 approach: Setting, Perception, Invitation, Knowledge, Empathy, Summary — ensures James is informed and supported.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502920" y="1828800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Plain Language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502920" y="2119790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 medical jargon. Use diagrams and visual aids. Interpreter available if needed. Information leaflets in accessible format.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502920" y="2423160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502920" y="2756377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 time for questions. Acknowledge emotional responses. Ensure James feels heard (NMC Code, 2026).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493479" y="3163934"/>
            <a:ext cx="3849921" cy="10961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Involvement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493479" y="3483975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James's consent, include family in care discussions. Provide carer support information and signposting.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493479" y="3910138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 Communication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457200" y="4370832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Weekly MDT meetings. Documented care plan shared across all professionals. Handover using SBAR framework.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6"/>
          <p:cNvSpPr/>
          <p:nvPr/>
        </p:nvSpPr>
        <p:spPr>
          <a:xfrm>
            <a:off x="4663440" y="731520"/>
            <a:ext cx="4114800" cy="4114800"/>
          </a:xfrm>
          <a:prstGeom prst="rect">
            <a:avLst/>
          </a:prstGeom>
          <a:solidFill>
            <a:srgbClr val="FFFFFF"/>
          </a:solidFill>
          <a:ln w="12700">
            <a:solidFill>
              <a:srgbClr val="E0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20" name="Shape 17"/>
          <p:cNvSpPr/>
          <p:nvPr/>
        </p:nvSpPr>
        <p:spPr>
          <a:xfrm>
            <a:off x="4663440" y="731520"/>
            <a:ext cx="4114800" cy="411480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pic>
        <p:nvPicPr>
          <p:cNvPr id="21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4880" y="768096"/>
            <a:ext cx="320040" cy="320040"/>
          </a:xfrm>
          <a:prstGeom prst="rect">
            <a:avLst/>
          </a:prstGeom>
        </p:spPr>
      </p:pic>
      <p:sp>
        <p:nvSpPr>
          <p:cNvPr id="22" name="Text 18"/>
          <p:cNvSpPr/>
          <p:nvPr/>
        </p:nvSpPr>
        <p:spPr>
          <a:xfrm>
            <a:off x="5120640" y="777240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Framework (4 Principles)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hape 19"/>
          <p:cNvSpPr/>
          <p:nvPr/>
        </p:nvSpPr>
        <p:spPr>
          <a:xfrm>
            <a:off x="4709160" y="1234440"/>
            <a:ext cx="228600" cy="54864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24" name="Text 20"/>
          <p:cNvSpPr/>
          <p:nvPr/>
        </p:nvSpPr>
        <p:spPr>
          <a:xfrm>
            <a:off x="5010912" y="1234440"/>
            <a:ext cx="3703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Autonomy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1"/>
          <p:cNvSpPr/>
          <p:nvPr/>
        </p:nvSpPr>
        <p:spPr>
          <a:xfrm>
            <a:off x="5010912" y="1481328"/>
            <a:ext cx="3703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James has the right to make informed decisions about his treatment, including the right to refuse. Advance Care Planning documented.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2"/>
          <p:cNvSpPr/>
          <p:nvPr/>
        </p:nvSpPr>
        <p:spPr>
          <a:xfrm>
            <a:off x="4709160" y="1984248"/>
            <a:ext cx="228600" cy="548640"/>
          </a:xfrm>
          <a:prstGeom prst="rect">
            <a:avLst/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</p:spPr>
      </p:sp>
      <p:sp>
        <p:nvSpPr>
          <p:cNvPr id="27" name="Text 23"/>
          <p:cNvSpPr/>
          <p:nvPr/>
        </p:nvSpPr>
        <p:spPr>
          <a:xfrm>
            <a:off x="5010912" y="1984248"/>
            <a:ext cx="3703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Beneficence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4"/>
          <p:cNvSpPr/>
          <p:nvPr/>
        </p:nvSpPr>
        <p:spPr>
          <a:xfrm>
            <a:off x="5010912" y="2231136"/>
            <a:ext cx="3703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interventions aimed at maximising James's wellbeing and quality of life. Evidence-based treatments selected per NICE NG122 (2023).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Shape 25"/>
          <p:cNvSpPr/>
          <p:nvPr/>
        </p:nvSpPr>
        <p:spPr>
          <a:xfrm>
            <a:off x="4709160" y="2734056"/>
            <a:ext cx="228600" cy="548640"/>
          </a:xfrm>
          <a:prstGeom prst="rect">
            <a:avLst/>
          </a:prstGeom>
          <a:solidFill>
            <a:srgbClr val="E67E22"/>
          </a:solidFill>
          <a:ln w="12700">
            <a:solidFill>
              <a:srgbClr val="E67E22"/>
            </a:solidFill>
            <a:prstDash val="solid"/>
          </a:ln>
        </p:spPr>
      </p:sp>
      <p:sp>
        <p:nvSpPr>
          <p:cNvPr id="30" name="Text 26"/>
          <p:cNvSpPr/>
          <p:nvPr/>
        </p:nvSpPr>
        <p:spPr>
          <a:xfrm>
            <a:off x="5010912" y="2734056"/>
            <a:ext cx="3703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Non-maleficence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7"/>
          <p:cNvSpPr/>
          <p:nvPr/>
        </p:nvSpPr>
        <p:spPr>
          <a:xfrm>
            <a:off x="5010912" y="2980944"/>
            <a:ext cx="3703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Chemotherapy side-effects managed. Risk vs. benefit analysis documented. Pharmacist reviews drug interactions monthly.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Shape 28"/>
          <p:cNvSpPr/>
          <p:nvPr/>
        </p:nvSpPr>
        <p:spPr>
          <a:xfrm>
            <a:off x="4709160" y="3483864"/>
            <a:ext cx="228600" cy="548640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33" name="Text 29"/>
          <p:cNvSpPr/>
          <p:nvPr/>
        </p:nvSpPr>
        <p:spPr>
          <a:xfrm>
            <a:off x="5010912" y="3483864"/>
            <a:ext cx="3703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Justice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30"/>
          <p:cNvSpPr/>
          <p:nvPr/>
        </p:nvSpPr>
        <p:spPr>
          <a:xfrm>
            <a:off x="5010912" y="3730752"/>
            <a:ext cx="3703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 access to treatment regardless of background. NHS Equality Act 2010 compliance. Advocacy for James's rights within the system.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B9FB33-98EF-7FA2-598E-356B652346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717709" y="4459541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858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201168" cy="5070348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1371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2E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Integrated Care Plan at a Glance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 0" descr="Integrated Care Plan Diagram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760" y="685800"/>
            <a:ext cx="4754880" cy="4114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57200" y="4834240"/>
            <a:ext cx="47548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5A7A9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Fig. 4: Integrated Care Plan for James Fletcher (Self-made)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5303520" y="73152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Expected Care Outcomes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8169660"/>
              </p:ext>
            </p:extLst>
          </p:nvPr>
        </p:nvGraphicFramePr>
        <p:xfrm>
          <a:off x="5303520" y="1143000"/>
          <a:ext cx="3566160" cy="2808515"/>
        </p:xfrm>
        <a:graphic>
          <a:graphicData uri="http://schemas.openxmlformats.org/drawingml/2006/table">
            <a:tbl>
              <a:tblPr/>
              <a:tblGrid>
                <a:gridCol w="14630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7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882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Outcome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Target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Review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882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SpO₂ level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≥ 94%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Daily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882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BMI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23–25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Monthly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882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Pain score (NRS)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≤ 3/10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Each visit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882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Smoking status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Abstinent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Weekly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882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ECOG performance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0–2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Each cycle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882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Patient-reported QoL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2E4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3-monthly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D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9" name="Shape 5"/>
          <p:cNvSpPr/>
          <p:nvPr/>
        </p:nvSpPr>
        <p:spPr>
          <a:xfrm>
            <a:off x="5394960" y="4054803"/>
            <a:ext cx="3566160" cy="914400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94960" y="4005072"/>
            <a:ext cx="411480" cy="41148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5870448" y="3977640"/>
            <a:ext cx="2926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Lung Health Check Programme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7"/>
          <p:cNvSpPr/>
          <p:nvPr/>
        </p:nvSpPr>
        <p:spPr>
          <a:xfrm>
            <a:off x="5394960" y="4325112"/>
            <a:ext cx="3429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AABBD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(2024) reports thousands of early lung cancers now caught via targeted screening — early detection transforms outcomes.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D712058-82CE-2215-1965-66A37B0822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481036" y="4310030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65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A2E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457200" cy="5070348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640080" y="182880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Conclusion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40080" y="749808"/>
            <a:ext cx="7772400" cy="36576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640080" y="914400"/>
            <a:ext cx="45720" cy="822960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914400"/>
            <a:ext cx="8046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997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Anatomy &amp; Physiology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77240" y="1261872"/>
            <a:ext cx="8046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D0E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Lung cancer arises from malignant transformation of bronchial epithelial cells, fundamentally impairing the respiratory system's capacity for gas exchange. Understanding the physiology underpins all care decisions.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40080" y="1901952"/>
            <a:ext cx="45720" cy="822960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77240" y="1901952"/>
            <a:ext cx="8046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997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&amp; Prevention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777240" y="2249424"/>
            <a:ext cx="8046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D0E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James's 35 pack-year history remains the dominant modifiable risk. Smoking cessation support, embedded within the care plan, is the single most evidence-based lifestyle intervention available.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40080" y="2889504"/>
            <a:ext cx="45720" cy="822960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777240" y="2889504"/>
            <a:ext cx="8046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997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Evidence-Based Care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777240" y="3236976"/>
            <a:ext cx="8046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D0E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James's care plan integrates NICE NG122 guidelines across monitoring, treatment, lifestyle modification and palliative support — ensuring each decision is grounded in best evidence.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40080" y="3877056"/>
            <a:ext cx="45720" cy="822960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777240" y="3877056"/>
            <a:ext cx="8046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997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Ethics &amp; Person-Centred Practice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777240" y="4224528"/>
            <a:ext cx="8046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D0E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NMC Code (2026) and the four ethical principles (autonomy, beneficence, non-maleficence, justice) frame every interaction, ensuring James retains dignity, voice, and informed consent throughout.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274320" y="4754880"/>
            <a:ext cx="8595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Lung cancer management requires a holistic, multidisciplinary, evidence-based approach — placing the patient at the centre of all care.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830073-D8FE-2676-5D4A-F6CCD01BFD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52936" y="4376984"/>
            <a:ext cx="487363" cy="5836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553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973A"/>
          </a:solidFill>
          <a:ln w="12700">
            <a:solidFill>
              <a:srgbClr val="C997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73152"/>
            <a:ext cx="201168" cy="5070348"/>
          </a:xfrm>
          <a:prstGeom prst="rect">
            <a:avLst/>
          </a:prstGeom>
          <a:solidFill>
            <a:srgbClr val="1A2E4A"/>
          </a:solidFill>
          <a:ln w="12700">
            <a:solidFill>
              <a:srgbClr val="1A2E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1371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2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800" dirty="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8503920" y="91440"/>
            <a:ext cx="457200" cy="45720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320040" y="932688"/>
            <a:ext cx="292608" cy="292608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320040" y="932688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1</a:t>
            </a:r>
            <a:endParaRPr lang="en-US" sz="800" dirty="0"/>
          </a:p>
        </p:txBody>
      </p:sp>
      <p:sp>
        <p:nvSpPr>
          <p:cNvPr id="9" name="Text 6"/>
          <p:cNvSpPr/>
          <p:nvPr/>
        </p:nvSpPr>
        <p:spPr>
          <a:xfrm>
            <a:off x="658368" y="896112"/>
            <a:ext cx="379476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Bade, B.C. and Dela Cruz, C.S. (2020) 'Lung cancer 2020: epidemiology, etiology, and prevention', Clinics in Chest Medicine, 41(1), pp. 1–24. </a:t>
            </a: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https://pubmed.ncbi.nlm.nih.gov/32008623/</a:t>
            </a:r>
            <a:endParaRPr lang="en-US" sz="1100" dirty="0">
              <a:solidFill>
                <a:srgbClr val="1A2E4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100" dirty="0">
              <a:solidFill>
                <a:srgbClr val="1A2E4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320040" y="1737360"/>
            <a:ext cx="292608" cy="292608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320040" y="1737360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2</a:t>
            </a:r>
            <a:endParaRPr lang="en-US" sz="800" dirty="0"/>
          </a:p>
        </p:txBody>
      </p:sp>
      <p:sp>
        <p:nvSpPr>
          <p:cNvPr id="12" name="Text 9"/>
          <p:cNvSpPr/>
          <p:nvPr/>
        </p:nvSpPr>
        <p:spPr>
          <a:xfrm>
            <a:off x="658368" y="1700784"/>
            <a:ext cx="379476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Cancer Research UK (2024) Lung cancer statistics. </a:t>
            </a: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https://www.cancerresearchuk.org/health-professional/cancer-statistics/statistics-by-cancer-type/lung-cancer</a:t>
            </a:r>
            <a:endParaRPr lang="en-US" sz="1100" dirty="0">
              <a:solidFill>
                <a:srgbClr val="1A2E4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320040" y="2542032"/>
            <a:ext cx="292608" cy="292608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320040" y="2542032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3</a:t>
            </a:r>
            <a:endParaRPr lang="en-US" sz="800" dirty="0"/>
          </a:p>
        </p:txBody>
      </p:sp>
      <p:sp>
        <p:nvSpPr>
          <p:cNvPr id="15" name="Text 12"/>
          <p:cNvSpPr/>
          <p:nvPr/>
        </p:nvSpPr>
        <p:spPr>
          <a:xfrm>
            <a:off x="658368" y="2505456"/>
            <a:ext cx="379476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Corby, G. et al. (2024) 'Incidence, prevalence, and survival of lung cancer in the UK 2000–2021', Translational Lung Cancer Research, 13(9), pp. 2187–2201. Available at: </a:t>
            </a: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https://pubmed.ncbi.nlm.nih.gov/39430337/</a:t>
            </a: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3"/>
          <p:cNvSpPr/>
          <p:nvPr/>
        </p:nvSpPr>
        <p:spPr>
          <a:xfrm>
            <a:off x="320040" y="3346704"/>
            <a:ext cx="292608" cy="292608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17" name="Text 14"/>
          <p:cNvSpPr/>
          <p:nvPr/>
        </p:nvSpPr>
        <p:spPr>
          <a:xfrm>
            <a:off x="320040" y="3346704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4</a:t>
            </a:r>
            <a:endParaRPr lang="en-US" sz="800" dirty="0"/>
          </a:p>
        </p:txBody>
      </p:sp>
      <p:sp>
        <p:nvSpPr>
          <p:cNvPr id="18" name="Text 15"/>
          <p:cNvSpPr/>
          <p:nvPr/>
        </p:nvSpPr>
        <p:spPr>
          <a:xfrm>
            <a:off x="658368" y="3493008"/>
            <a:ext cx="379476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Marieb, E.N. and Hoehn, K. (2022) Human Anatomy &amp; Physiology. 12th edn. Hoboken: Pearson.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6"/>
          <p:cNvSpPr/>
          <p:nvPr/>
        </p:nvSpPr>
        <p:spPr>
          <a:xfrm>
            <a:off x="320040" y="4151376"/>
            <a:ext cx="292608" cy="292608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20" name="Text 17"/>
          <p:cNvSpPr/>
          <p:nvPr/>
        </p:nvSpPr>
        <p:spPr>
          <a:xfrm>
            <a:off x="320040" y="4151376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5</a:t>
            </a:r>
            <a:endParaRPr lang="en-US" sz="800" dirty="0"/>
          </a:p>
        </p:txBody>
      </p:sp>
      <p:sp>
        <p:nvSpPr>
          <p:cNvPr id="21" name="Text 18"/>
          <p:cNvSpPr/>
          <p:nvPr/>
        </p:nvSpPr>
        <p:spPr>
          <a:xfrm>
            <a:off x="658368" y="4114800"/>
            <a:ext cx="379476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(2022) Lung cancer. </a:t>
            </a: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https://www.nhs.uk/conditions/lung-cancer/</a:t>
            </a:r>
            <a:endParaRPr lang="en-US" sz="1100" dirty="0">
              <a:solidFill>
                <a:srgbClr val="1A2E4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19"/>
          <p:cNvSpPr/>
          <p:nvPr/>
        </p:nvSpPr>
        <p:spPr>
          <a:xfrm>
            <a:off x="4663440" y="932688"/>
            <a:ext cx="292608" cy="292608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23" name="Text 20"/>
          <p:cNvSpPr/>
          <p:nvPr/>
        </p:nvSpPr>
        <p:spPr>
          <a:xfrm>
            <a:off x="4663440" y="932688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6</a:t>
            </a:r>
            <a:endParaRPr lang="en-US" sz="800" dirty="0"/>
          </a:p>
        </p:txBody>
      </p:sp>
      <p:sp>
        <p:nvSpPr>
          <p:cNvPr id="24" name="Text 21"/>
          <p:cNvSpPr/>
          <p:nvPr/>
        </p:nvSpPr>
        <p:spPr>
          <a:xfrm>
            <a:off x="5001768" y="896112"/>
            <a:ext cx="393192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(2024) Thousands of cancers caught early through NHS lung checks. </a:t>
            </a: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https://www.england.nhs.uk/2024/11/thousands-of-cancers-caught-early-through-nhs-lung-checks/</a:t>
            </a:r>
            <a:endParaRPr lang="en-US" sz="1100" dirty="0">
              <a:solidFill>
                <a:srgbClr val="1A2E4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hape 22"/>
          <p:cNvSpPr/>
          <p:nvPr/>
        </p:nvSpPr>
        <p:spPr>
          <a:xfrm>
            <a:off x="4663440" y="1737360"/>
            <a:ext cx="292608" cy="292608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26" name="Text 23"/>
          <p:cNvSpPr/>
          <p:nvPr/>
        </p:nvSpPr>
        <p:spPr>
          <a:xfrm>
            <a:off x="4663440" y="1737360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7</a:t>
            </a:r>
            <a:endParaRPr lang="en-US" sz="800" dirty="0"/>
          </a:p>
        </p:txBody>
      </p:sp>
      <p:sp>
        <p:nvSpPr>
          <p:cNvPr id="27" name="Text 24"/>
          <p:cNvSpPr/>
          <p:nvPr/>
        </p:nvSpPr>
        <p:spPr>
          <a:xfrm>
            <a:off x="5001768" y="1700784"/>
            <a:ext cx="393192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NICE (2019, updated 2023) Lung cancer: diagnosis and management. NG122. National Institute for Health and Care Excellence.  </a:t>
            </a: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https://www.nice.org.uk/guidance/ng122</a:t>
            </a:r>
            <a:endParaRPr lang="en-US" sz="1100" dirty="0">
              <a:solidFill>
                <a:srgbClr val="1A2E4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Shape 25"/>
          <p:cNvSpPr/>
          <p:nvPr/>
        </p:nvSpPr>
        <p:spPr>
          <a:xfrm>
            <a:off x="4663440" y="2542032"/>
            <a:ext cx="292608" cy="292608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29" name="Text 26"/>
          <p:cNvSpPr/>
          <p:nvPr/>
        </p:nvSpPr>
        <p:spPr>
          <a:xfrm>
            <a:off x="4663440" y="2542032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8</a:t>
            </a:r>
            <a:endParaRPr lang="en-US" sz="800" dirty="0"/>
          </a:p>
        </p:txBody>
      </p:sp>
      <p:sp>
        <p:nvSpPr>
          <p:cNvPr id="30" name="Text 27"/>
          <p:cNvSpPr/>
          <p:nvPr/>
        </p:nvSpPr>
        <p:spPr>
          <a:xfrm>
            <a:off x="5001768" y="2505456"/>
            <a:ext cx="393192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Nursing and Midwifery Council (NMC) (2026) The Code: Professional standards of practice and behaviour for nurses, midwives and nursing associates. London: NMC. </a:t>
            </a: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https://www.nmc.org.uk/standards/code/</a:t>
            </a:r>
            <a:endParaRPr lang="en-US" sz="1100" dirty="0">
              <a:solidFill>
                <a:srgbClr val="1A2E4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hape 28"/>
          <p:cNvSpPr/>
          <p:nvPr/>
        </p:nvSpPr>
        <p:spPr>
          <a:xfrm>
            <a:off x="4663440" y="3346704"/>
            <a:ext cx="292608" cy="292608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32" name="Text 29"/>
          <p:cNvSpPr/>
          <p:nvPr/>
        </p:nvSpPr>
        <p:spPr>
          <a:xfrm>
            <a:off x="4663440" y="3346704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9</a:t>
            </a:r>
            <a:endParaRPr lang="en-US" sz="800" dirty="0"/>
          </a:p>
        </p:txBody>
      </p:sp>
      <p:sp>
        <p:nvSpPr>
          <p:cNvPr id="33" name="Text 30"/>
          <p:cNvSpPr/>
          <p:nvPr/>
        </p:nvSpPr>
        <p:spPr>
          <a:xfrm>
            <a:off x="5001768" y="3310128"/>
            <a:ext cx="393192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Roy Castle Lung Cancer Foundation (2024) Learn about lung cancer. </a:t>
            </a: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https://roycastle.org/learn-about-lung-cancer/</a:t>
            </a:r>
            <a:endParaRPr lang="en-US" sz="1100" dirty="0">
              <a:solidFill>
                <a:srgbClr val="1A2E4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Shape 31"/>
          <p:cNvSpPr/>
          <p:nvPr/>
        </p:nvSpPr>
        <p:spPr>
          <a:xfrm>
            <a:off x="4663440" y="4151376"/>
            <a:ext cx="292608" cy="292608"/>
          </a:xfrm>
          <a:prstGeom prst="ellipse">
            <a:avLst/>
          </a:prstGeom>
          <a:solidFill>
            <a:srgbClr val="2E6DA4"/>
          </a:solidFill>
          <a:ln w="12700">
            <a:solidFill>
              <a:srgbClr val="2E6DA4"/>
            </a:solidFill>
            <a:prstDash val="solid"/>
          </a:ln>
        </p:spPr>
      </p:sp>
      <p:sp>
        <p:nvSpPr>
          <p:cNvPr id="35" name="Text 32"/>
          <p:cNvSpPr/>
          <p:nvPr/>
        </p:nvSpPr>
        <p:spPr>
          <a:xfrm>
            <a:off x="4663440" y="4151376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10</a:t>
            </a:r>
            <a:endParaRPr lang="en-US" sz="800" dirty="0"/>
          </a:p>
        </p:txBody>
      </p:sp>
      <p:sp>
        <p:nvSpPr>
          <p:cNvPr id="36" name="Text 33"/>
          <p:cNvSpPr/>
          <p:nvPr/>
        </p:nvSpPr>
        <p:spPr>
          <a:xfrm>
            <a:off x="5001768" y="4114800"/>
            <a:ext cx="393192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A2E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Tortora, G.J. and Derrickson, B. (2017) Principles of Anatomy and Physiology. 15th edn. Hoboken: Wiley.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1985</Words>
  <Application>Microsoft Office PowerPoint</Application>
  <PresentationFormat>On-screen Show (16:9)</PresentationFormat>
  <Paragraphs>275</Paragraphs>
  <Slides>15</Slides>
  <Notes>15</Notes>
  <HiddenSlides>0</HiddenSlides>
  <MMClips>14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Lung Cancer Care Plan – BMHP5023</dc:title>
  <dc:subject>PptxGenJS Presentation</dc:subject>
  <dc:creator>user</dc:creator>
  <cp:lastModifiedBy>USER</cp:lastModifiedBy>
  <cp:revision>7</cp:revision>
  <dcterms:created xsi:type="dcterms:W3CDTF">2026-03-22T08:16:08Z</dcterms:created>
  <dcterms:modified xsi:type="dcterms:W3CDTF">2026-03-23T11:25:41Z</dcterms:modified>
</cp:coreProperties>
</file>