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2" r:id="rId4"/>
    <p:sldId id="258" r:id="rId5"/>
    <p:sldId id="261" r:id="rId6"/>
    <p:sldId id="260" r:id="rId7"/>
    <p:sldId id="259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6327"/>
  </p:normalViewPr>
  <p:slideViewPr>
    <p:cSldViewPr snapToGrid="0">
      <p:cViewPr>
        <p:scale>
          <a:sx n="120" d="100"/>
          <a:sy n="120" d="100"/>
        </p:scale>
        <p:origin x="256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2C009E2-7B80-42CE-96E6-1888E4750C0B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22691F-3E38-48AE-8599-594130BF9D69}">
      <dgm:prSet/>
      <dgm:spPr/>
      <dgm:t>
        <a:bodyPr/>
        <a:lstStyle/>
        <a:p>
          <a:r>
            <a:rPr lang="en-GB" b="0" i="0" dirty="0"/>
            <a:t>Organisational culture is </a:t>
          </a:r>
          <a:r>
            <a:rPr lang="en-GB" dirty="0"/>
            <a:t>the shared set of values, beliefs, assumptions, and behaviours that shape how work gets done within a company (Chalmers et al., 2025)</a:t>
          </a:r>
          <a:endParaRPr lang="en-US" dirty="0"/>
        </a:p>
      </dgm:t>
    </dgm:pt>
    <dgm:pt modelId="{39103DF8-4DAE-41E1-A4F5-13E2B9E55DB3}" type="parTrans" cxnId="{EF4C6C47-6F57-46BA-A005-B65CD6AB5E3F}">
      <dgm:prSet/>
      <dgm:spPr/>
      <dgm:t>
        <a:bodyPr/>
        <a:lstStyle/>
        <a:p>
          <a:endParaRPr lang="en-US"/>
        </a:p>
      </dgm:t>
    </dgm:pt>
    <dgm:pt modelId="{FDD033AB-3E9C-4A74-A999-D29DF3B55F23}" type="sibTrans" cxnId="{EF4C6C47-6F57-46BA-A005-B65CD6AB5E3F}">
      <dgm:prSet/>
      <dgm:spPr/>
      <dgm:t>
        <a:bodyPr/>
        <a:lstStyle/>
        <a:p>
          <a:endParaRPr lang="en-US"/>
        </a:p>
      </dgm:t>
    </dgm:pt>
    <dgm:pt modelId="{122403C4-D2C9-4CAB-8EF4-70AF14F0F289}">
      <dgm:prSet/>
      <dgm:spPr/>
      <dgm:t>
        <a:bodyPr/>
        <a:lstStyle/>
        <a:p>
          <a:r>
            <a:rPr lang="en-GB" b="0" i="0" dirty="0"/>
            <a:t>It is about how employees interact with each other and with the outside world, and it influences decision-making, norms, and the overall work environment. It can be understood as "the way things get done around here” (Chalmers et al., 2025). </a:t>
          </a:r>
          <a:endParaRPr lang="en-US" dirty="0"/>
        </a:p>
      </dgm:t>
    </dgm:pt>
    <dgm:pt modelId="{952BA58D-6E5C-4CB2-8BAB-CE0A498A11E8}" type="parTrans" cxnId="{80FDD0E1-90C6-479C-8BA7-761D9368A7D7}">
      <dgm:prSet/>
      <dgm:spPr/>
      <dgm:t>
        <a:bodyPr/>
        <a:lstStyle/>
        <a:p>
          <a:endParaRPr lang="en-US"/>
        </a:p>
      </dgm:t>
    </dgm:pt>
    <dgm:pt modelId="{9586E3C5-CBC1-44D7-9857-2EE527E2225E}" type="sibTrans" cxnId="{80FDD0E1-90C6-479C-8BA7-761D9368A7D7}">
      <dgm:prSet/>
      <dgm:spPr/>
      <dgm:t>
        <a:bodyPr/>
        <a:lstStyle/>
        <a:p>
          <a:endParaRPr lang="en-US"/>
        </a:p>
      </dgm:t>
    </dgm:pt>
    <dgm:pt modelId="{80ABF8D9-C78A-0641-A7FF-72690A9E9689}" type="pres">
      <dgm:prSet presAssocID="{C2C009E2-7B80-42CE-96E6-1888E4750C0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38A9EB2-7B06-7644-9CF8-E2BF506F9FED}" type="pres">
      <dgm:prSet presAssocID="{DC22691F-3E38-48AE-8599-594130BF9D69}" presName="hierRoot1" presStyleCnt="0"/>
      <dgm:spPr/>
    </dgm:pt>
    <dgm:pt modelId="{E36D5D0E-CE8F-FD49-BCF6-DDDAF5E3AAC6}" type="pres">
      <dgm:prSet presAssocID="{DC22691F-3E38-48AE-8599-594130BF9D69}" presName="composite" presStyleCnt="0"/>
      <dgm:spPr/>
    </dgm:pt>
    <dgm:pt modelId="{BC9B99A8-719E-6940-8A71-92083A36585A}" type="pres">
      <dgm:prSet presAssocID="{DC22691F-3E38-48AE-8599-594130BF9D69}" presName="background" presStyleLbl="node0" presStyleIdx="0" presStyleCnt="2"/>
      <dgm:spPr/>
    </dgm:pt>
    <dgm:pt modelId="{60C74733-2608-4341-B81C-6C3A79F6BEA5}" type="pres">
      <dgm:prSet presAssocID="{DC22691F-3E38-48AE-8599-594130BF9D69}" presName="text" presStyleLbl="fgAcc0" presStyleIdx="0" presStyleCnt="2">
        <dgm:presLayoutVars>
          <dgm:chPref val="3"/>
        </dgm:presLayoutVars>
      </dgm:prSet>
      <dgm:spPr/>
    </dgm:pt>
    <dgm:pt modelId="{F5F71F9A-A3D8-3340-B1CC-4D33EFA1D7EA}" type="pres">
      <dgm:prSet presAssocID="{DC22691F-3E38-48AE-8599-594130BF9D69}" presName="hierChild2" presStyleCnt="0"/>
      <dgm:spPr/>
    </dgm:pt>
    <dgm:pt modelId="{CEE56B1A-F679-FE4B-9CE2-B188136CF4B0}" type="pres">
      <dgm:prSet presAssocID="{122403C4-D2C9-4CAB-8EF4-70AF14F0F289}" presName="hierRoot1" presStyleCnt="0"/>
      <dgm:spPr/>
    </dgm:pt>
    <dgm:pt modelId="{D932B800-CF41-B64D-ACDF-F004EAE86DB5}" type="pres">
      <dgm:prSet presAssocID="{122403C4-D2C9-4CAB-8EF4-70AF14F0F289}" presName="composite" presStyleCnt="0"/>
      <dgm:spPr/>
    </dgm:pt>
    <dgm:pt modelId="{A4E289F8-4214-C74F-9F02-007CCE9CE866}" type="pres">
      <dgm:prSet presAssocID="{122403C4-D2C9-4CAB-8EF4-70AF14F0F289}" presName="background" presStyleLbl="node0" presStyleIdx="1" presStyleCnt="2"/>
      <dgm:spPr/>
    </dgm:pt>
    <dgm:pt modelId="{AF473B83-5572-5649-8CBD-D94DF17C2F70}" type="pres">
      <dgm:prSet presAssocID="{122403C4-D2C9-4CAB-8EF4-70AF14F0F289}" presName="text" presStyleLbl="fgAcc0" presStyleIdx="1" presStyleCnt="2">
        <dgm:presLayoutVars>
          <dgm:chPref val="3"/>
        </dgm:presLayoutVars>
      </dgm:prSet>
      <dgm:spPr/>
    </dgm:pt>
    <dgm:pt modelId="{7936A186-B795-7B41-BADA-E3BE6A0D6D84}" type="pres">
      <dgm:prSet presAssocID="{122403C4-D2C9-4CAB-8EF4-70AF14F0F289}" presName="hierChild2" presStyleCnt="0"/>
      <dgm:spPr/>
    </dgm:pt>
  </dgm:ptLst>
  <dgm:cxnLst>
    <dgm:cxn modelId="{EF4C6C47-6F57-46BA-A005-B65CD6AB5E3F}" srcId="{C2C009E2-7B80-42CE-96E6-1888E4750C0B}" destId="{DC22691F-3E38-48AE-8599-594130BF9D69}" srcOrd="0" destOrd="0" parTransId="{39103DF8-4DAE-41E1-A4F5-13E2B9E55DB3}" sibTransId="{FDD033AB-3E9C-4A74-A999-D29DF3B55F23}"/>
    <dgm:cxn modelId="{D60F5F4C-758B-2247-9A4C-A5FE0517FE65}" type="presOf" srcId="{C2C009E2-7B80-42CE-96E6-1888E4750C0B}" destId="{80ABF8D9-C78A-0641-A7FF-72690A9E9689}" srcOrd="0" destOrd="0" presId="urn:microsoft.com/office/officeart/2005/8/layout/hierarchy1"/>
    <dgm:cxn modelId="{BE5DB78B-99F3-4E47-9979-DDD1B77E8D76}" type="presOf" srcId="{122403C4-D2C9-4CAB-8EF4-70AF14F0F289}" destId="{AF473B83-5572-5649-8CBD-D94DF17C2F70}" srcOrd="0" destOrd="0" presId="urn:microsoft.com/office/officeart/2005/8/layout/hierarchy1"/>
    <dgm:cxn modelId="{CD36C6D6-C350-F64E-B8D3-932F99AA278A}" type="presOf" srcId="{DC22691F-3E38-48AE-8599-594130BF9D69}" destId="{60C74733-2608-4341-B81C-6C3A79F6BEA5}" srcOrd="0" destOrd="0" presId="urn:microsoft.com/office/officeart/2005/8/layout/hierarchy1"/>
    <dgm:cxn modelId="{80FDD0E1-90C6-479C-8BA7-761D9368A7D7}" srcId="{C2C009E2-7B80-42CE-96E6-1888E4750C0B}" destId="{122403C4-D2C9-4CAB-8EF4-70AF14F0F289}" srcOrd="1" destOrd="0" parTransId="{952BA58D-6E5C-4CB2-8BAB-CE0A498A11E8}" sibTransId="{9586E3C5-CBC1-44D7-9857-2EE527E2225E}"/>
    <dgm:cxn modelId="{B461D16D-AE11-764A-B0DE-EBEBFDC430E7}" type="presParOf" srcId="{80ABF8D9-C78A-0641-A7FF-72690A9E9689}" destId="{238A9EB2-7B06-7644-9CF8-E2BF506F9FED}" srcOrd="0" destOrd="0" presId="urn:microsoft.com/office/officeart/2005/8/layout/hierarchy1"/>
    <dgm:cxn modelId="{BAB1C33C-E7FD-B54B-B3C2-86193C322975}" type="presParOf" srcId="{238A9EB2-7B06-7644-9CF8-E2BF506F9FED}" destId="{E36D5D0E-CE8F-FD49-BCF6-DDDAF5E3AAC6}" srcOrd="0" destOrd="0" presId="urn:microsoft.com/office/officeart/2005/8/layout/hierarchy1"/>
    <dgm:cxn modelId="{2F1A45F2-B877-4B41-A7AF-AA78099E212B}" type="presParOf" srcId="{E36D5D0E-CE8F-FD49-BCF6-DDDAF5E3AAC6}" destId="{BC9B99A8-719E-6940-8A71-92083A36585A}" srcOrd="0" destOrd="0" presId="urn:microsoft.com/office/officeart/2005/8/layout/hierarchy1"/>
    <dgm:cxn modelId="{C2B99850-1D86-2C48-BDBB-EEF0E825DECE}" type="presParOf" srcId="{E36D5D0E-CE8F-FD49-BCF6-DDDAF5E3AAC6}" destId="{60C74733-2608-4341-B81C-6C3A79F6BEA5}" srcOrd="1" destOrd="0" presId="urn:microsoft.com/office/officeart/2005/8/layout/hierarchy1"/>
    <dgm:cxn modelId="{3DA9A671-DFBF-494D-8830-9264806B5199}" type="presParOf" srcId="{238A9EB2-7B06-7644-9CF8-E2BF506F9FED}" destId="{F5F71F9A-A3D8-3340-B1CC-4D33EFA1D7EA}" srcOrd="1" destOrd="0" presId="urn:microsoft.com/office/officeart/2005/8/layout/hierarchy1"/>
    <dgm:cxn modelId="{144B2AF2-59B9-284A-A078-C21FD296009E}" type="presParOf" srcId="{80ABF8D9-C78A-0641-A7FF-72690A9E9689}" destId="{CEE56B1A-F679-FE4B-9CE2-B188136CF4B0}" srcOrd="1" destOrd="0" presId="urn:microsoft.com/office/officeart/2005/8/layout/hierarchy1"/>
    <dgm:cxn modelId="{FBD38849-D81D-4E4A-BF7D-DE6393473C04}" type="presParOf" srcId="{CEE56B1A-F679-FE4B-9CE2-B188136CF4B0}" destId="{D932B800-CF41-B64D-ACDF-F004EAE86DB5}" srcOrd="0" destOrd="0" presId="urn:microsoft.com/office/officeart/2005/8/layout/hierarchy1"/>
    <dgm:cxn modelId="{6A35E1C1-F7A7-3742-8412-0375EFF49FAE}" type="presParOf" srcId="{D932B800-CF41-B64D-ACDF-F004EAE86DB5}" destId="{A4E289F8-4214-C74F-9F02-007CCE9CE866}" srcOrd="0" destOrd="0" presId="urn:microsoft.com/office/officeart/2005/8/layout/hierarchy1"/>
    <dgm:cxn modelId="{AB78BE6E-C459-9143-A120-441F4FA335AE}" type="presParOf" srcId="{D932B800-CF41-B64D-ACDF-F004EAE86DB5}" destId="{AF473B83-5572-5649-8CBD-D94DF17C2F70}" srcOrd="1" destOrd="0" presId="urn:microsoft.com/office/officeart/2005/8/layout/hierarchy1"/>
    <dgm:cxn modelId="{D693D521-3DE7-DB41-9A1A-5522AC449533}" type="presParOf" srcId="{CEE56B1A-F679-FE4B-9CE2-B188136CF4B0}" destId="{7936A186-B795-7B41-BADA-E3BE6A0D6D8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9B99A8-719E-6940-8A71-92083A36585A}">
      <dsp:nvSpPr>
        <dsp:cNvPr id="0" name=""/>
        <dsp:cNvSpPr/>
      </dsp:nvSpPr>
      <dsp:spPr>
        <a:xfrm>
          <a:off x="971" y="420813"/>
          <a:ext cx="3409880" cy="21652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C74733-2608-4341-B81C-6C3A79F6BEA5}">
      <dsp:nvSpPr>
        <dsp:cNvPr id="0" name=""/>
        <dsp:cNvSpPr/>
      </dsp:nvSpPr>
      <dsp:spPr>
        <a:xfrm>
          <a:off x="379847" y="780745"/>
          <a:ext cx="3409880" cy="21652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/>
            <a:t>Organisational culture is </a:t>
          </a:r>
          <a:r>
            <a:rPr lang="en-GB" sz="1600" kern="1200" dirty="0"/>
            <a:t>the shared set of values, beliefs, assumptions, and behaviours that shape how work gets done within a company (Chalmers et al., 2025)</a:t>
          </a:r>
          <a:endParaRPr lang="en-US" sz="1600" kern="1200" dirty="0"/>
        </a:p>
      </dsp:txBody>
      <dsp:txXfrm>
        <a:off x="443266" y="844164"/>
        <a:ext cx="3283042" cy="2038436"/>
      </dsp:txXfrm>
    </dsp:sp>
    <dsp:sp modelId="{A4E289F8-4214-C74F-9F02-007CCE9CE866}">
      <dsp:nvSpPr>
        <dsp:cNvPr id="0" name=""/>
        <dsp:cNvSpPr/>
      </dsp:nvSpPr>
      <dsp:spPr>
        <a:xfrm>
          <a:off x="4168603" y="420813"/>
          <a:ext cx="3409880" cy="21652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473B83-5572-5649-8CBD-D94DF17C2F70}">
      <dsp:nvSpPr>
        <dsp:cNvPr id="0" name=""/>
        <dsp:cNvSpPr/>
      </dsp:nvSpPr>
      <dsp:spPr>
        <a:xfrm>
          <a:off x="4547478" y="780745"/>
          <a:ext cx="3409880" cy="21652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/>
            <a:t>It is about how employees interact with each other and with the outside world, and it influences decision-making, norms, and the overall work environment. It can be understood as "the way things get done around here” (Chalmers et al., 2025). </a:t>
          </a:r>
          <a:endParaRPr lang="en-US" sz="1600" kern="1200" dirty="0"/>
        </a:p>
      </dsp:txBody>
      <dsp:txXfrm>
        <a:off x="4610897" y="844164"/>
        <a:ext cx="3283042" cy="20384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dirty="0"/>
              <a:t>12/1/25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dirty="0"/>
              <a:t>12/1/25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dirty="0"/>
              <a:t>12/1/25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dirty="0"/>
              <a:t>12/1/25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dirty="0"/>
              <a:t>12/1/25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dirty="0"/>
              <a:t>12/1/25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dirty="0"/>
              <a:t>12/1/25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dirty="0"/>
              <a:t>12/1/25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dirty="0"/>
              <a:t>12/1/25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dirty="0"/>
              <a:t>12/1/25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dirty="0"/>
              <a:t>12/1/25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dirty="0"/>
              <a:t>12/1/25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cbi.nlm.nih.gov/books/NBK560543/" TargetMode="External"/><Relationship Id="rId3" Type="http://schemas.openxmlformats.org/officeDocument/2006/relationships/hyperlink" Target="https://academic.oup.com/jpart/article/25/4/1221/1856284?utm_source=chatgpt.com" TargetMode="External"/><Relationship Id="rId7" Type="http://schemas.openxmlformats.org/officeDocument/2006/relationships/hyperlink" Target="https://link.springer.com/article/10.1007/s10755-024-09753-1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6/j.mar.2009.07.003" TargetMode="External"/><Relationship Id="rId5" Type="http://schemas.openxmlformats.org/officeDocument/2006/relationships/hyperlink" Target="https://academic.oup.com/joh/article/62/1/e12085/7249979?utm_source=chatgpt.com" TargetMode="External"/><Relationship Id="rId4" Type="http://schemas.openxmlformats.org/officeDocument/2006/relationships/hyperlink" Target="https://kwpublications.com/papers_submitted/17207/the-relationships-of-organizational-culture-on-employee-performance-in-public-universiti-in-malaysia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0BE3D13-5BE5-4B05-AFCF-2A2E059D2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AC85C80-0175-4214-A13D-03C224658C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9124" y="487443"/>
            <a:ext cx="5841548" cy="584154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5ADB788-8569-409E-862D-665AD53C99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" y="0"/>
            <a:ext cx="1218986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FAE7B94-7A07-985F-1C14-1E076C6718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39048" y="2568817"/>
            <a:ext cx="7155598" cy="3133968"/>
          </a:xfrm>
        </p:spPr>
        <p:txBody>
          <a:bodyPr>
            <a:normAutofit fontScale="90000"/>
          </a:bodyPr>
          <a:lstStyle/>
          <a:p>
            <a:pPr algn="l"/>
            <a:r>
              <a:rPr lang="en-GB" sz="4800" b="1" dirty="0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Future People Management Strategy for </a:t>
            </a:r>
            <a:r>
              <a:rPr lang="en-GB" sz="4800" b="1" dirty="0" err="1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BrightWaves</a:t>
            </a:r>
            <a:r>
              <a:rPr lang="en-GB" sz="4800" b="1" dirty="0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Services LTD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243817-0F83-1416-237C-B76AED469F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39048" y="4828864"/>
            <a:ext cx="4355178" cy="1138426"/>
          </a:xfrm>
        </p:spPr>
        <p:txBody>
          <a:bodyPr>
            <a:normAutofit/>
          </a:bodyPr>
          <a:lstStyle/>
          <a:p>
            <a:pPr algn="l"/>
            <a:r>
              <a:rPr lang="en-GB" sz="2000" dirty="0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Presentation by </a:t>
            </a:r>
            <a:r>
              <a:rPr lang="en-GB" sz="2000" dirty="0" err="1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Somir</a:t>
            </a:r>
            <a:r>
              <a:rPr lang="en-GB" sz="2000" dirty="0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Uddin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6562092-3AA7-4EF0-9007-C44F879A13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ight Triangle 15">
            <a:extLst>
              <a:ext uri="{FF2B5EF4-FFF2-40B4-BE49-F238E27FC236}">
                <a16:creationId xmlns:a16="http://schemas.microsoft.com/office/drawing/2014/main" id="{2663C086-1480-4E81-BD6F-3E43A4C38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585313" y="2747897"/>
            <a:ext cx="353147" cy="353147"/>
          </a:xfrm>
          <a:prstGeom prst="rt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2722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" name="Rectangle 1047">
            <a:extLst>
              <a:ext uri="{FF2B5EF4-FFF2-40B4-BE49-F238E27FC236}">
                <a16:creationId xmlns:a16="http://schemas.microsoft.com/office/drawing/2014/main" id="{43BBAF34-367D-4E18-A62E-4602BD908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432" y="-2718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0" name="Rectangle 1049">
            <a:extLst>
              <a:ext uri="{FF2B5EF4-FFF2-40B4-BE49-F238E27FC236}">
                <a16:creationId xmlns:a16="http://schemas.microsoft.com/office/drawing/2014/main" id="{99A4CF08-858A-49E4-B707-4E7585D11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2" name="Rectangle 1051">
            <a:extLst>
              <a:ext uri="{FF2B5EF4-FFF2-40B4-BE49-F238E27FC236}">
                <a16:creationId xmlns:a16="http://schemas.microsoft.com/office/drawing/2014/main" id="{56938E62-910D-4D69-AA09-567AAAC37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4" name="Rectangle 1053">
            <a:extLst>
              <a:ext uri="{FF2B5EF4-FFF2-40B4-BE49-F238E27FC236}">
                <a16:creationId xmlns:a16="http://schemas.microsoft.com/office/drawing/2014/main" id="{A74E54C6-D084-4BC8-B3F9-8B9EC22A6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5" y="0"/>
            <a:ext cx="65268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F68B1A-90B3-AC44-3257-E3E4DF0298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7732" y="925014"/>
            <a:ext cx="4986954" cy="1077229"/>
          </a:xfrm>
        </p:spPr>
        <p:txBody>
          <a:bodyPr>
            <a:normAutofit/>
          </a:bodyPr>
          <a:lstStyle/>
          <a:p>
            <a:pPr algn="l"/>
            <a:r>
              <a:rPr lang="en-GB" sz="31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 are the Current Challenges?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43B6FA-F4AA-4330-B9A2-BE86EE5E15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0039" y="2370010"/>
            <a:ext cx="4901548" cy="3997828"/>
          </a:xfrm>
        </p:spPr>
        <p:txBody>
          <a:bodyPr>
            <a:normAutofit/>
          </a:bodyPr>
          <a:lstStyle/>
          <a:p>
            <a:r>
              <a:rPr lang="en-GB" sz="17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Performance Management: Supervisors avoiding performance conversations because they feel uncomfortable “criticising” long-term staff. Because of this, managers “take risks” and “decentralise the organisation” (Meier, </a:t>
            </a:r>
            <a:r>
              <a:rPr lang="en-GB" sz="17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Favero</a:t>
            </a:r>
            <a:r>
              <a:rPr lang="en-GB" sz="17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and Zhu, 2015).</a:t>
            </a:r>
          </a:p>
          <a:p>
            <a:r>
              <a:rPr lang="en-GB" sz="17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Managerial Skills Gap: Managers focusing on scheduling, compliance reporting, and cost control. But those managers have fewer skills in coaching and motivating staff.</a:t>
            </a:r>
          </a:p>
        </p:txBody>
      </p:sp>
      <p:sp>
        <p:nvSpPr>
          <p:cNvPr id="1056" name="Rectangle 1055">
            <a:extLst>
              <a:ext uri="{FF2B5EF4-FFF2-40B4-BE49-F238E27FC236}">
                <a16:creationId xmlns:a16="http://schemas.microsoft.com/office/drawing/2014/main" id="{777713DB-A0B1-4507-9991-B6DCAE436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93970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How To Overcome Challenges in the Workplace">
            <a:extLst>
              <a:ext uri="{FF2B5EF4-FFF2-40B4-BE49-F238E27FC236}">
                <a16:creationId xmlns:a16="http://schemas.microsoft.com/office/drawing/2014/main" id="{6C5F0007-4D06-2B66-F1DA-DA7AA863D8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122" r="29680"/>
          <a:stretch>
            <a:fillRect/>
          </a:stretch>
        </p:blipFill>
        <p:spPr bwMode="auto">
          <a:xfrm>
            <a:off x="7534656" y="227"/>
            <a:ext cx="465703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8" name="Picture 1057">
            <a:extLst>
              <a:ext uri="{FF2B5EF4-FFF2-40B4-BE49-F238E27FC236}">
                <a16:creationId xmlns:a16="http://schemas.microsoft.com/office/drawing/2014/main" id="{A9A96FF2-ACD7-48C4-BCE1-FC7F42108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2372" y="0"/>
            <a:ext cx="464962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0777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9" name="Rectangle 1058">
            <a:extLst>
              <a:ext uri="{FF2B5EF4-FFF2-40B4-BE49-F238E27FC236}">
                <a16:creationId xmlns:a16="http://schemas.microsoft.com/office/drawing/2014/main" id="{43BBAF34-367D-4E18-A62E-4602BD908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How To Overcome Challenges in the Workplace">
            <a:extLst>
              <a:ext uri="{FF2B5EF4-FFF2-40B4-BE49-F238E27FC236}">
                <a16:creationId xmlns:a16="http://schemas.microsoft.com/office/drawing/2014/main" id="{6C5F0007-4D06-2B66-F1DA-DA7AA863D8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1" r="9093"/>
          <a:stretch>
            <a:fillRect/>
          </a:stretch>
        </p:blipFill>
        <p:spPr bwMode="auto">
          <a:xfrm>
            <a:off x="20" y="227"/>
            <a:ext cx="1219167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1" name="Picture 1060">
            <a:extLst>
              <a:ext uri="{FF2B5EF4-FFF2-40B4-BE49-F238E27FC236}">
                <a16:creationId xmlns:a16="http://schemas.microsoft.com/office/drawing/2014/main" id="{D445918B-6272-4727-A3FA-F23651AECA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062" name="Picture 1061">
            <a:extLst>
              <a:ext uri="{FF2B5EF4-FFF2-40B4-BE49-F238E27FC236}">
                <a16:creationId xmlns:a16="http://schemas.microsoft.com/office/drawing/2014/main" id="{A9A96FF2-ACD7-48C4-BCE1-FC7F42108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063" name="Rectangle 1062">
            <a:extLst>
              <a:ext uri="{FF2B5EF4-FFF2-40B4-BE49-F238E27FC236}">
                <a16:creationId xmlns:a16="http://schemas.microsoft.com/office/drawing/2014/main" id="{99A4CF08-858A-49E4-B707-4E7585D11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4" name="Rectangle 1063">
            <a:extLst>
              <a:ext uri="{FF2B5EF4-FFF2-40B4-BE49-F238E27FC236}">
                <a16:creationId xmlns:a16="http://schemas.microsoft.com/office/drawing/2014/main" id="{56938E62-910D-4D69-AA09-567AAAC37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8" name="Rectangle 1057">
            <a:extLst>
              <a:ext uri="{FF2B5EF4-FFF2-40B4-BE49-F238E27FC236}">
                <a16:creationId xmlns:a16="http://schemas.microsoft.com/office/drawing/2014/main" id="{A74E54C6-D084-4BC8-B3F9-8B9EC22A6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5" y="0"/>
            <a:ext cx="589207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F68B1A-90B3-AC44-3257-E3E4DF0298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750" y="894889"/>
            <a:ext cx="4119672" cy="1077229"/>
          </a:xfrm>
        </p:spPr>
        <p:txBody>
          <a:bodyPr>
            <a:normAutofit/>
          </a:bodyPr>
          <a:lstStyle/>
          <a:p>
            <a:pPr algn="l"/>
            <a:r>
              <a:rPr lang="en-GB" sz="26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 are the Current Challenges?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43B6FA-F4AA-4330-B9A2-BE86EE5E15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9949" y="2371369"/>
            <a:ext cx="4119672" cy="3997828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7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Engagement and Retention: Exit interviews are citing poor communication managers and have limited progression. </a:t>
            </a:r>
          </a:p>
          <a:p>
            <a:pPr>
              <a:lnSpc>
                <a:spcPct val="110000"/>
              </a:lnSpc>
            </a:pPr>
            <a:r>
              <a:rPr lang="en-GB" sz="17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Organisational Culture: Staff are describing the culture as rigid, conservative and resistant to new ideas. </a:t>
            </a:r>
          </a:p>
          <a:p>
            <a:pPr>
              <a:lnSpc>
                <a:spcPct val="110000"/>
              </a:lnSpc>
            </a:pPr>
            <a:r>
              <a:rPr lang="en-GB" sz="17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External pressures: Clients increasingly expecting suppliers to demonstrate fair work practises and social values.</a:t>
            </a:r>
          </a:p>
        </p:txBody>
      </p:sp>
      <p:sp>
        <p:nvSpPr>
          <p:cNvPr id="1060" name="Rectangle 1059">
            <a:extLst>
              <a:ext uri="{FF2B5EF4-FFF2-40B4-BE49-F238E27FC236}">
                <a16:creationId xmlns:a16="http://schemas.microsoft.com/office/drawing/2014/main" id="{777713DB-A0B1-4507-9991-B6DCAE436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99610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4446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80" name="Rectangle 2079">
            <a:extLst>
              <a:ext uri="{FF2B5EF4-FFF2-40B4-BE49-F238E27FC236}">
                <a16:creationId xmlns:a16="http://schemas.microsoft.com/office/drawing/2014/main" id="{A683DBC4-DF1F-47B4-A427-3A02BF6FC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82" name="Picture 2081">
            <a:extLst>
              <a:ext uri="{FF2B5EF4-FFF2-40B4-BE49-F238E27FC236}">
                <a16:creationId xmlns:a16="http://schemas.microsoft.com/office/drawing/2014/main" id="{5B505947-2EDE-4036-BAB7-9D467D50A8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2084" name="Picture 2083">
            <a:extLst>
              <a:ext uri="{FF2B5EF4-FFF2-40B4-BE49-F238E27FC236}">
                <a16:creationId xmlns:a16="http://schemas.microsoft.com/office/drawing/2014/main" id="{88E107CE-A324-40CD-893D-2D871179D4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2086" name="Rectangle 2085">
            <a:extLst>
              <a:ext uri="{FF2B5EF4-FFF2-40B4-BE49-F238E27FC236}">
                <a16:creationId xmlns:a16="http://schemas.microsoft.com/office/drawing/2014/main" id="{C9206E69-8320-4953-8527-D4C926A46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88" name="Rectangle 2087">
            <a:extLst>
              <a:ext uri="{FF2B5EF4-FFF2-40B4-BE49-F238E27FC236}">
                <a16:creationId xmlns:a16="http://schemas.microsoft.com/office/drawing/2014/main" id="{EFB0BA3C-4542-415C-9AD5-4A65B973D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90" name="Rectangle 2089">
            <a:extLst>
              <a:ext uri="{FF2B5EF4-FFF2-40B4-BE49-F238E27FC236}">
                <a16:creationId xmlns:a16="http://schemas.microsoft.com/office/drawing/2014/main" id="{D3FCC301-B2A8-4BFA-8ADD-314A8AC885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78E912-687E-50A8-1787-084FCAEF5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4444" y="808056"/>
            <a:ext cx="3974905" cy="1077229"/>
          </a:xfrm>
        </p:spPr>
        <p:txBody>
          <a:bodyPr>
            <a:normAutofit/>
          </a:bodyPr>
          <a:lstStyle/>
          <a:p>
            <a:pPr algn="l"/>
            <a:r>
              <a:rPr lang="en-GB" sz="21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How </a:t>
            </a:r>
            <a:r>
              <a:rPr lang="en-GB" sz="21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BrightWave’s</a:t>
            </a:r>
            <a:r>
              <a:rPr lang="en-GB" sz="21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Culture Impacts People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4FBBD8-A13A-332C-8876-29EE742C9A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4444" y="2437564"/>
            <a:ext cx="3972159" cy="3997828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culture is now seen by staff members as “task-driven, numbers first and low on recognition.”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“A culture of employee engagement” should foster active participation, innovation, and accountability among employees, hence building a happy and supportive work environment, as written by </a:t>
            </a:r>
            <a:r>
              <a:rPr lang="en-GB" sz="15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Mohd</a:t>
            </a:r>
            <a:r>
              <a:rPr lang="en-GB" sz="1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Firdaus Yahya, </a:t>
            </a:r>
            <a:r>
              <a:rPr lang="en-GB" sz="15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Khalizul</a:t>
            </a:r>
            <a:r>
              <a:rPr lang="en-GB" sz="1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Khalid and Mad </a:t>
            </a:r>
            <a:r>
              <a:rPr lang="en-GB" sz="15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Ithnin</a:t>
            </a:r>
            <a:r>
              <a:rPr lang="en-GB" sz="15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Salleh (2023).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500" dirty="0"/>
          </a:p>
          <a:p>
            <a:pPr marL="0" indent="0">
              <a:lnSpc>
                <a:spcPct val="110000"/>
              </a:lnSpc>
              <a:buNone/>
            </a:pPr>
            <a:endParaRPr lang="en-GB" sz="1500" dirty="0"/>
          </a:p>
        </p:txBody>
      </p:sp>
      <p:sp>
        <p:nvSpPr>
          <p:cNvPr id="2092" name="Rectangle 2091">
            <a:extLst>
              <a:ext uri="{FF2B5EF4-FFF2-40B4-BE49-F238E27FC236}">
                <a16:creationId xmlns:a16="http://schemas.microsoft.com/office/drawing/2014/main" id="{341BA995-C21C-4D29-BE49-3CBE571895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4295" y="0"/>
            <a:ext cx="46426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What is People Management? Complete Process with Best Practices | upGrad  blog">
            <a:extLst>
              <a:ext uri="{FF2B5EF4-FFF2-40B4-BE49-F238E27FC236}">
                <a16:creationId xmlns:a16="http://schemas.microsoft.com/office/drawing/2014/main" id="{577358E6-36E3-E7AF-8F14-E9A7993863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63356" y="1434548"/>
            <a:ext cx="3988361" cy="3988361"/>
          </a:xfrm>
          <a:prstGeom prst="rect">
            <a:avLst/>
          </a:prstGeom>
          <a:noFill/>
          <a:ln w="1270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94" name="Rectangle 2093">
            <a:extLst>
              <a:ext uri="{FF2B5EF4-FFF2-40B4-BE49-F238E27FC236}">
                <a16:creationId xmlns:a16="http://schemas.microsoft.com/office/drawing/2014/main" id="{F6B63D7C-DA20-4B10-8164-8F1ACA90E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90379" y="244088"/>
            <a:ext cx="4139753" cy="6367923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96" name="Rectangle 2095">
            <a:extLst>
              <a:ext uri="{FF2B5EF4-FFF2-40B4-BE49-F238E27FC236}">
                <a16:creationId xmlns:a16="http://schemas.microsoft.com/office/drawing/2014/main" id="{BCEB1DFB-E9D4-4418-85B6-90079F8894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21891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2" name="Rectangle 2101">
            <a:extLst>
              <a:ext uri="{FF2B5EF4-FFF2-40B4-BE49-F238E27FC236}">
                <a16:creationId xmlns:a16="http://schemas.microsoft.com/office/drawing/2014/main" id="{EC0294F1-7EE2-4EB9-A41B-908481D40A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132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04" name="Rectangle 2103">
            <a:extLst>
              <a:ext uri="{FF2B5EF4-FFF2-40B4-BE49-F238E27FC236}">
                <a16:creationId xmlns:a16="http://schemas.microsoft.com/office/drawing/2014/main" id="{B5E326A3-EB92-4BDA-9F77-45197E0CBE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39686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06" name="Rectangle 2105">
            <a:extLst>
              <a:ext uri="{FF2B5EF4-FFF2-40B4-BE49-F238E27FC236}">
                <a16:creationId xmlns:a16="http://schemas.microsoft.com/office/drawing/2014/main" id="{CAC996C7-7B84-4645-9AA1-6EA85EAB4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08" name="Rectangle 2107">
            <a:extLst>
              <a:ext uri="{FF2B5EF4-FFF2-40B4-BE49-F238E27FC236}">
                <a16:creationId xmlns:a16="http://schemas.microsoft.com/office/drawing/2014/main" id="{32DC315B-5680-47D9-B827-34D012FB1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78E912-687E-50A8-1787-084FCAEF5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3584" y="1123283"/>
            <a:ext cx="7958331" cy="1077229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Organisational Culture and the Relevance to </a:t>
            </a:r>
            <a:r>
              <a:rPr lang="en-GB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BrightWave</a:t>
            </a:r>
            <a:endPara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graphicFrame>
        <p:nvGraphicFramePr>
          <p:cNvPr id="2098" name="Content Placeholder 2">
            <a:extLst>
              <a:ext uri="{FF2B5EF4-FFF2-40B4-BE49-F238E27FC236}">
                <a16:creationId xmlns:a16="http://schemas.microsoft.com/office/drawing/2014/main" id="{CB55E6C3-DDFA-AFF3-3505-5FE3122B81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0613039"/>
              </p:ext>
            </p:extLst>
          </p:nvPr>
        </p:nvGraphicFramePr>
        <p:xfrm>
          <a:off x="2611807" y="2367883"/>
          <a:ext cx="7958331" cy="33668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090648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96" name="Rectangle 3095">
            <a:extLst>
              <a:ext uri="{FF2B5EF4-FFF2-40B4-BE49-F238E27FC236}">
                <a16:creationId xmlns:a16="http://schemas.microsoft.com/office/drawing/2014/main" id="{43BBAF34-367D-4E18-A62E-4602BD908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What Does HR Do? | HR Roles And Responsibilities">
            <a:extLst>
              <a:ext uri="{FF2B5EF4-FFF2-40B4-BE49-F238E27FC236}">
                <a16:creationId xmlns:a16="http://schemas.microsoft.com/office/drawing/2014/main" id="{71EC40A1-091E-987B-E83C-B798842398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48" r="9091" b="2392"/>
          <a:stretch>
            <a:fillRect/>
          </a:stretch>
        </p:blipFill>
        <p:spPr bwMode="auto">
          <a:xfrm>
            <a:off x="20" y="227"/>
            <a:ext cx="1219167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8" name="Picture 3097">
            <a:extLst>
              <a:ext uri="{FF2B5EF4-FFF2-40B4-BE49-F238E27FC236}">
                <a16:creationId xmlns:a16="http://schemas.microsoft.com/office/drawing/2014/main" id="{D445918B-6272-4727-A3FA-F23651AECA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3100" name="Picture 3099">
            <a:extLst>
              <a:ext uri="{FF2B5EF4-FFF2-40B4-BE49-F238E27FC236}">
                <a16:creationId xmlns:a16="http://schemas.microsoft.com/office/drawing/2014/main" id="{A9A96FF2-ACD7-48C4-BCE1-FC7F42108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3102" name="Rectangle 3101">
            <a:extLst>
              <a:ext uri="{FF2B5EF4-FFF2-40B4-BE49-F238E27FC236}">
                <a16:creationId xmlns:a16="http://schemas.microsoft.com/office/drawing/2014/main" id="{99A4CF08-858A-49E4-B707-4E7585D11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04" name="Rectangle 3103">
            <a:extLst>
              <a:ext uri="{FF2B5EF4-FFF2-40B4-BE49-F238E27FC236}">
                <a16:creationId xmlns:a16="http://schemas.microsoft.com/office/drawing/2014/main" id="{56938E62-910D-4D69-AA09-567AAAC37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06" name="Rectangle 3105">
            <a:extLst>
              <a:ext uri="{FF2B5EF4-FFF2-40B4-BE49-F238E27FC236}">
                <a16:creationId xmlns:a16="http://schemas.microsoft.com/office/drawing/2014/main" id="{A74E54C6-D084-4BC8-B3F9-8B9EC22A6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5" y="0"/>
            <a:ext cx="589207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EF1E67-DC3B-8C9F-9083-03FBBC6031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350" y="727169"/>
            <a:ext cx="4287839" cy="1424781"/>
          </a:xfrm>
        </p:spPr>
        <p:txBody>
          <a:bodyPr>
            <a:normAutofit/>
          </a:bodyPr>
          <a:lstStyle/>
          <a:p>
            <a:pPr algn="l"/>
            <a:r>
              <a:rPr lang="en-GB" sz="24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My Recommendations for a Future HR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D074A1-FC7E-2039-27B5-BC69766E06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2854" y="1764992"/>
            <a:ext cx="5002833" cy="4727056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Management training initiatives: It is important we strive for the “competency of managers” (Adachi et al., 2019). 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Performance management frameworks: To “ensure that certain ends are achieved and particular means are used to attain these ends.” (Ferreira and Otley, 2009)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Engagement and retention strategies.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Culture change programmes: “cross‑functional professional learning communities can act the beginning steps of culture change” (Crawford et al., 2024). </a:t>
            </a:r>
          </a:p>
        </p:txBody>
      </p:sp>
      <p:sp>
        <p:nvSpPr>
          <p:cNvPr id="3108" name="Rectangle 3107">
            <a:extLst>
              <a:ext uri="{FF2B5EF4-FFF2-40B4-BE49-F238E27FC236}">
                <a16:creationId xmlns:a16="http://schemas.microsoft.com/office/drawing/2014/main" id="{777713DB-A0B1-4507-9991-B6DCAE436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99610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51248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0BE3D13-5BE5-4B05-AFCF-2A2E059D2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6562092-3AA7-4EF0-9007-C44F879A13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AC85C80-0175-4214-A13D-03C224658C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70108" y="985292"/>
            <a:ext cx="1345319" cy="1345319"/>
          </a:xfrm>
          <a:prstGeom prst="ellipse">
            <a:avLst/>
          </a:prstGeom>
          <a:solidFill>
            <a:schemeClr val="accent1">
              <a:lumMod val="40000"/>
              <a:lumOff val="6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60B620B-3E81-4075-BC12-D4FB3E299C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" y="0"/>
            <a:ext cx="1218986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354C28C-206F-2F15-31C6-2907ED7152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1022548"/>
            <a:ext cx="7958331" cy="1308063"/>
          </a:xfrm>
        </p:spPr>
        <p:txBody>
          <a:bodyPr anchor="b">
            <a:normAutofit/>
          </a:bodyPr>
          <a:lstStyle/>
          <a:p>
            <a:pPr algn="l"/>
            <a:r>
              <a:rPr lang="en-GB" sz="4400" dirty="0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A9FD82-865D-8D5B-9988-7CEE12F07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4346" y="2611333"/>
            <a:ext cx="9265291" cy="3965944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000" dirty="0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Meier, K.J., </a:t>
            </a:r>
            <a:r>
              <a:rPr lang="en-GB" sz="1000" dirty="0" err="1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Favero</a:t>
            </a:r>
            <a:r>
              <a:rPr lang="en-GB" sz="1000" dirty="0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N. and Zhu, L. (2015). Performance Gaps and Managerial Decisions: A Bayesian Decision Theory of Managerial Action. </a:t>
            </a:r>
            <a:r>
              <a:rPr lang="en-GB" sz="1000" i="1" dirty="0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Journal of Public Administration Research and Theory. </a:t>
            </a:r>
            <a:r>
              <a:rPr lang="en-GB" sz="1000" dirty="0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Available </a:t>
            </a:r>
            <a:r>
              <a:rPr lang="en-GB" sz="1000" i="1" dirty="0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at: </a:t>
            </a:r>
            <a:r>
              <a:rPr lang="en-GB" sz="1000" dirty="0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  <a:hlinkClick r:id="rId3" tooltip="Performance Gaps and Managerial Decisions: A Bayesian Decision Theory of Managerial Action | Journal of Public Administration Research and Theory | Oxford Academic"/>
              </a:rPr>
              <a:t>academic.oup.com</a:t>
            </a:r>
            <a:endParaRPr lang="en-GB" sz="1000" dirty="0">
              <a:solidFill>
                <a:srgbClr val="1F2D29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000" dirty="0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Yahya, M. F. B. M., Khalid, K. Bin and Salleh, M. I. Bin (2025). The Relationships of Organizational Culture on Employee Performance in Public </a:t>
            </a:r>
            <a:r>
              <a:rPr lang="en-GB" sz="1000" dirty="0" err="1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Universiti</a:t>
            </a:r>
            <a:r>
              <a:rPr lang="en-GB" sz="1000" dirty="0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in Malaysia. </a:t>
            </a:r>
            <a:r>
              <a:rPr lang="en-GB" sz="1000" i="1" dirty="0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International Journal of Academic Research in Business and Social Sciences</a:t>
            </a:r>
            <a:r>
              <a:rPr lang="en-GB" sz="1000" dirty="0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15(6), pp. 511–519. Available at: </a:t>
            </a:r>
            <a:r>
              <a:rPr lang="en-GB" sz="1000" dirty="0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  <a:hlinkClick r:id="rId4"/>
              </a:rPr>
              <a:t>https://kwpublications.com/papers_submitted/17207/the-relationships-of-organizational-culture-on-employee-performance-in-public-universiti-in-malaysia.pdf</a:t>
            </a:r>
            <a:r>
              <a:rPr lang="en-GB" sz="1000" dirty="0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pPr>
              <a:lnSpc>
                <a:spcPct val="110000"/>
              </a:lnSpc>
            </a:pPr>
            <a:br>
              <a:rPr lang="en-GB" sz="1000" dirty="0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</a:br>
            <a:r>
              <a:rPr lang="en-GB" sz="1000" dirty="0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Adachi, H., Sekiya, Y., Imamura, K., Watanabe, K. and Kawakami, N. (2019). The effects of training managers on management competencies to improve their management practices and work engagement of their subordinates: A single group pre- and post-test study. </a:t>
            </a:r>
            <a:r>
              <a:rPr lang="en-GB" sz="1000" i="1" dirty="0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Journal of Occupational Health. </a:t>
            </a:r>
            <a:r>
              <a:rPr lang="en-GB" sz="1000" dirty="0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Available at: (</a:t>
            </a:r>
            <a:r>
              <a:rPr lang="en-GB" sz="1000" dirty="0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  <a:hlinkClick r:id="rId5" tooltip="effects of training managers on management competencies to improve their management practices and work engagement of their subordinates: A single group pre- and post-test study | Journal of Occupational Health | Oxford Academic"/>
              </a:rPr>
              <a:t>OUP Academic</a:t>
            </a:r>
            <a:r>
              <a:rPr lang="en-GB" sz="1000" dirty="0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pPr>
              <a:lnSpc>
                <a:spcPct val="110000"/>
              </a:lnSpc>
            </a:pPr>
            <a:r>
              <a:rPr lang="en-GB" sz="1000" dirty="0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Ferreira, A. &amp; Otley, D. (2009). The design and use of performance management systems: an extended framework for analysis.  </a:t>
            </a:r>
            <a:r>
              <a:rPr lang="en-GB" sz="1000" i="1" dirty="0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Management Accounting Research. </a:t>
            </a:r>
            <a:r>
              <a:rPr lang="en-GB" sz="1000" dirty="0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Available at: </a:t>
            </a:r>
            <a:r>
              <a:rPr lang="en-GB" sz="1000" dirty="0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  <a:hlinkClick r:id="rId6"/>
              </a:rPr>
              <a:t>https://doi.org/10.1016/j.mar.2009.07.003</a:t>
            </a:r>
            <a:endParaRPr lang="en-GB" sz="1000" dirty="0">
              <a:solidFill>
                <a:srgbClr val="1F2D29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000" dirty="0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Crawford, A. (2024). Moving Toward Institutional Culture Change in Higher Education: An Exploration into Cross‑functional Professional Learning Communities. </a:t>
            </a:r>
            <a:r>
              <a:rPr lang="en-GB" sz="1000" i="1" dirty="0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Innovative Higher Education</a:t>
            </a:r>
            <a:r>
              <a:rPr lang="en-GB" sz="1000" dirty="0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 Available at: </a:t>
            </a:r>
            <a:r>
              <a:rPr lang="en-GB" sz="1000" dirty="0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  <a:hlinkClick r:id="rId7"/>
              </a:rPr>
              <a:t>https://link.springer.com/article/10.1007/s10755-024-09753-1</a:t>
            </a:r>
            <a:endParaRPr lang="en-GB" sz="1000" dirty="0">
              <a:solidFill>
                <a:srgbClr val="1F2D29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000" dirty="0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Chalmers, R., </a:t>
            </a:r>
            <a:r>
              <a:rPr lang="en-GB" sz="1000" dirty="0" err="1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Marras</a:t>
            </a:r>
            <a:r>
              <a:rPr lang="en-GB" sz="1000" dirty="0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A., and Brannan, G. D. (2025). Organisational Culture. </a:t>
            </a:r>
            <a:r>
              <a:rPr lang="en-GB" sz="1000" i="1" dirty="0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National Library of Medicine</a:t>
            </a:r>
            <a:r>
              <a:rPr lang="en-GB" sz="1000" dirty="0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 Available at: </a:t>
            </a:r>
            <a:r>
              <a:rPr lang="en-GB" sz="1000" dirty="0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  <a:hlinkClick r:id="rId8"/>
              </a:rPr>
              <a:t>https://www.ncbi.nlm.nih.gov/books/NBK560543/</a:t>
            </a:r>
            <a:r>
              <a:rPr lang="en-GB" sz="1000" dirty="0">
                <a:solidFill>
                  <a:srgbClr val="1F2D2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pPr marL="0" indent="0">
              <a:lnSpc>
                <a:spcPct val="110000"/>
              </a:lnSpc>
              <a:buNone/>
            </a:pPr>
            <a:endParaRPr lang="en-GB" sz="900" dirty="0">
              <a:solidFill>
                <a:srgbClr val="1F2D29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900" dirty="0">
              <a:solidFill>
                <a:srgbClr val="1F2D29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900" dirty="0">
              <a:solidFill>
                <a:srgbClr val="1F2D29"/>
              </a:solidFill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900" dirty="0">
              <a:solidFill>
                <a:srgbClr val="1F2D29"/>
              </a:solidFill>
            </a:endParaRPr>
          </a:p>
          <a:p>
            <a:pPr>
              <a:lnSpc>
                <a:spcPct val="110000"/>
              </a:lnSpc>
            </a:pPr>
            <a:endParaRPr lang="en-GB" sz="900" dirty="0">
              <a:solidFill>
                <a:srgbClr val="1F2D2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47367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48</TotalTime>
  <Words>717</Words>
  <Application>Microsoft Macintosh PowerPoint</Application>
  <PresentationFormat>Widescreen</PresentationFormat>
  <Paragraphs>30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MS Shell Dlg 2</vt:lpstr>
      <vt:lpstr>Verdana</vt:lpstr>
      <vt:lpstr>Wingdings</vt:lpstr>
      <vt:lpstr>Wingdings 3</vt:lpstr>
      <vt:lpstr>Madison</vt:lpstr>
      <vt:lpstr>Future People Management Strategy for BrightWaves Services LTD </vt:lpstr>
      <vt:lpstr>What are the Current Challenges?</vt:lpstr>
      <vt:lpstr>What are the Current Challenges?</vt:lpstr>
      <vt:lpstr>How BrightWave’s Culture Impacts People Management</vt:lpstr>
      <vt:lpstr>Organisational Culture and the Relevance to BrightWave</vt:lpstr>
      <vt:lpstr>My Recommendations for a Future HR Strategy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Future People Management Strategy for BrightWaves Services LTD. </dc:title>
  <dc:creator>Akhi Uddin</dc:creator>
  <cp:lastModifiedBy>Akhi Uddin</cp:lastModifiedBy>
  <cp:revision>12</cp:revision>
  <dcterms:created xsi:type="dcterms:W3CDTF">2025-12-01T23:06:35Z</dcterms:created>
  <dcterms:modified xsi:type="dcterms:W3CDTF">2025-12-01T23:55:00Z</dcterms:modified>
</cp:coreProperties>
</file>