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73" r:id="rId2"/>
  </p:sldMasterIdLst>
  <p:notesMasterIdLst>
    <p:notesMasterId r:id="rId25"/>
  </p:notesMasterIdLst>
  <p:handoutMasterIdLst>
    <p:handoutMasterId r:id="rId26"/>
  </p:handoutMasterIdLst>
  <p:sldIdLst>
    <p:sldId id="290" r:id="rId3"/>
    <p:sldId id="298" r:id="rId4"/>
    <p:sldId id="299" r:id="rId5"/>
    <p:sldId id="304" r:id="rId6"/>
    <p:sldId id="301" r:id="rId7"/>
    <p:sldId id="305" r:id="rId8"/>
    <p:sldId id="306" r:id="rId9"/>
    <p:sldId id="300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296" r:id="rId18"/>
    <p:sldId id="291" r:id="rId19"/>
    <p:sldId id="292" r:id="rId20"/>
    <p:sldId id="293" r:id="rId21"/>
    <p:sldId id="297" r:id="rId22"/>
    <p:sldId id="294" r:id="rId23"/>
    <p:sldId id="29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96" y="-5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299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interSettings" Target="printerSettings/printerSettings1.bin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1" Type="http://schemas.openxmlformats.org/officeDocument/2006/relationships/customXml" Target="../customXml/item1.xml"/><Relationship Id="rId2" Type="http://schemas.openxmlformats.org/officeDocument/2006/relationships/slideMaster" Target="slideMasters/slide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D71D7-55AC-46BD-81B3-09AB2F9EFBD8}" type="datetimeFigureOut">
              <a:rPr lang="en-US" smtClean="0"/>
              <a:t>26/04/2016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0BD58-3BFF-4EAF-BB8B-AC67FE801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943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89424F-BB59-4F4E-9822-4CA3E770FFD2}" type="datetimeFigureOut">
              <a:rPr lang="en-US" smtClean="0"/>
              <a:t>26/04/2016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22CDD-9D6C-4F63-9EC2-648226624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26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26/04/2016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5888736"/>
            <a:ext cx="12192000" cy="109728"/>
          </a:xfrm>
          <a:prstGeom prst="rect">
            <a:avLst/>
          </a:prstGeom>
          <a:ln>
            <a:noFill/>
          </a:ln>
          <a:effectLst>
            <a:outerShdw blurRad="25400" dist="254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5888736"/>
            <a:ext cx="12192000" cy="109728"/>
          </a:xfrm>
          <a:prstGeom prst="rect">
            <a:avLst/>
          </a:prstGeom>
          <a:ln>
            <a:noFill/>
          </a:ln>
          <a:effectLst>
            <a:innerShdw blurRad="25400" dist="12700" dir="16200000">
              <a:schemeClr val="accent1">
                <a:lumMod val="50000"/>
                <a:alpha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06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59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extLst>
    <p:ext uri="{DCECCB84-F9BA-43D5-87BE-67443E8EF086}">
      <p15:sldGuideLst xmlns=""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26/04/2016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hidden">
          <a:xfrm>
            <a:off x="7753739" y="283"/>
            <a:ext cx="4435717" cy="6856286"/>
          </a:xfrm>
          <a:prstGeom prst="rect">
            <a:avLst/>
          </a:prstGeom>
        </p:spPr>
      </p:pic>
      <p:sp>
        <p:nvSpPr>
          <p:cNvPr id="8" name="Rectangle 7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innerShdw blurRad="25400" dist="127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25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54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858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00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1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hidden">
          <a:xfrm>
            <a:off x="7753739" y="283"/>
            <a:ext cx="4435717" cy="6856286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outerShdw blurRad="25400" dist="254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 userDrawn="1"/>
        </p:nvSpPr>
        <p:spPr>
          <a:xfrm>
            <a:off x="7707084" y="0"/>
            <a:ext cx="54864" cy="6858000"/>
          </a:xfrm>
          <a:prstGeom prst="rect">
            <a:avLst/>
          </a:prstGeom>
          <a:ln>
            <a:noFill/>
          </a:ln>
          <a:effectLst>
            <a:innerShdw blurRad="25400" dist="127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25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79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5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19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6257036"/>
            <a:ext cx="12192000" cy="54864"/>
          </a:xfrm>
          <a:prstGeom prst="rect">
            <a:avLst/>
          </a:prstGeom>
          <a:ln>
            <a:noFill/>
          </a:ln>
          <a:effectLst>
            <a:outerShdw blurRad="25400" dist="254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6257036"/>
            <a:ext cx="12192000" cy="54864"/>
          </a:xfrm>
          <a:prstGeom prst="rect">
            <a:avLst/>
          </a:prstGeom>
          <a:ln>
            <a:noFill/>
          </a:ln>
          <a:effectLst>
            <a:innerShdw blurRad="25400" dist="12700" dir="16200000">
              <a:schemeClr val="accent1">
                <a:lumMod val="50000"/>
                <a:alpha val="5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2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Myth and Art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405123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and location in which art was made influence the way it was produced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aterials</a:t>
            </a:r>
          </a:p>
          <a:p>
            <a:pPr lvl="1"/>
            <a:r>
              <a:rPr lang="en-GB" dirty="0" smtClean="0"/>
              <a:t>Cost</a:t>
            </a:r>
          </a:p>
          <a:p>
            <a:pPr lvl="1"/>
            <a:r>
              <a:rPr lang="en-GB" dirty="0" smtClean="0"/>
              <a:t>Tradition</a:t>
            </a:r>
          </a:p>
          <a:p>
            <a:pPr lvl="1"/>
            <a:r>
              <a:rPr lang="en-GB" dirty="0" smtClean="0"/>
              <a:t>Skills/technology</a:t>
            </a:r>
          </a:p>
        </p:txBody>
      </p:sp>
    </p:spTree>
    <p:extLst>
      <p:ext uri="{BB962C8B-B14F-4D97-AF65-F5344CB8AC3E}">
        <p14:creationId xmlns:p14="http://schemas.microsoft.com/office/powerpoint/2010/main" val="243761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Materials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Availability </a:t>
            </a:r>
          </a:p>
          <a:p>
            <a:r>
              <a:rPr lang="en-GB" dirty="0" smtClean="0"/>
              <a:t>Purpose of the artwork</a:t>
            </a:r>
          </a:p>
          <a:p>
            <a:pPr lvl="1"/>
            <a:r>
              <a:rPr lang="en-GB" dirty="0" smtClean="0"/>
              <a:t>public/private</a:t>
            </a:r>
            <a:endParaRPr lang="en-GB" dirty="0"/>
          </a:p>
          <a:p>
            <a:r>
              <a:rPr lang="en-GB" dirty="0" smtClean="0"/>
              <a:t>Cost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2247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2" descr="http://images.metmuseum.org/CRDImages/gr/web-large/DT5590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674659" y="-1"/>
            <a:ext cx="6517341" cy="687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188" y="556642"/>
            <a:ext cx="5458049" cy="557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23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Tradition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Choices of topics and styles of representation are influenced by tradition.</a:t>
            </a:r>
            <a:endParaRPr lang="en-GB" dirty="0"/>
          </a:p>
          <a:p>
            <a:pPr lvl="1"/>
            <a:r>
              <a:rPr lang="en-GB" dirty="0" smtClean="0"/>
              <a:t>There are certain images that are particularly frequent in particular media.</a:t>
            </a:r>
          </a:p>
          <a:p>
            <a:r>
              <a:rPr lang="en-GB" dirty="0" smtClean="0"/>
              <a:t>Artists work within (or against) t</a:t>
            </a:r>
            <a:r>
              <a:rPr lang="en-US" dirty="0" smtClean="0"/>
              <a:t>he</a:t>
            </a:r>
            <a:r>
              <a:rPr lang="en-GB" dirty="0" smtClean="0"/>
              <a:t> traditions of their time</a:t>
            </a:r>
          </a:p>
          <a:p>
            <a:pPr lvl="1"/>
            <a:r>
              <a:rPr lang="en-GB" dirty="0" smtClean="0"/>
              <a:t>Influenced by the people that taught them</a:t>
            </a:r>
          </a:p>
          <a:p>
            <a:pPr lvl="1"/>
            <a:r>
              <a:rPr lang="en-GB" dirty="0" smtClean="0"/>
              <a:t>Their peers</a:t>
            </a:r>
          </a:p>
          <a:p>
            <a:pPr lvl="1"/>
            <a:r>
              <a:rPr lang="en-GB" dirty="0" smtClean="0"/>
              <a:t>Past works</a:t>
            </a:r>
          </a:p>
          <a:p>
            <a:pPr lvl="1"/>
            <a:r>
              <a:rPr lang="en-GB" dirty="0" smtClean="0"/>
              <a:t>Other cultural features</a:t>
            </a:r>
          </a:p>
        </p:txBody>
      </p:sp>
    </p:spTree>
    <p:extLst>
      <p:ext uri="{BB962C8B-B14F-4D97-AF65-F5344CB8AC3E}">
        <p14:creationId xmlns:p14="http://schemas.microsoft.com/office/powerpoint/2010/main" val="29028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http://images.metmuseum.org/CRDImages/gr/original/DT5496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7255175" cy="379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images.metmuseum.org/CRDImages/gr/original/DP116936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49832" y="2584585"/>
            <a:ext cx="7342168" cy="427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146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3176" y="3139315"/>
            <a:ext cx="5111595" cy="37186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062964" cy="34124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4851" y="417480"/>
            <a:ext cx="4927149" cy="4927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53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Skills/technology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appearance of specific types of artwor</a:t>
            </a:r>
            <a:r>
              <a:rPr lang="en-GB" dirty="0" smtClean="0"/>
              <a:t>k depend on that culture having the technology/skills to produce that type of work</a:t>
            </a:r>
          </a:p>
          <a:p>
            <a:pPr lvl="1"/>
            <a:r>
              <a:rPr lang="en-GB" dirty="0" smtClean="0"/>
              <a:t>e.g. high-heat production to fire the vases and produce </a:t>
            </a:r>
          </a:p>
          <a:p>
            <a:pPr lvl="1"/>
            <a:r>
              <a:rPr lang="en-GB" dirty="0" smtClean="0"/>
              <a:t>stone carving tools to produce marble sculpture</a:t>
            </a:r>
            <a:endParaRPr lang="en-GB" dirty="0"/>
          </a:p>
          <a:p>
            <a:r>
              <a:rPr lang="en-GB" dirty="0" smtClean="0"/>
              <a:t>If these technologies were adopted from another society, they could also adopt the aesthetics of that art form from t</a:t>
            </a:r>
            <a:r>
              <a:rPr lang="en-US" dirty="0" smtClean="0"/>
              <a:t>ha</a:t>
            </a:r>
            <a:r>
              <a:rPr lang="en-GB" dirty="0" smtClean="0"/>
              <a:t>t culture</a:t>
            </a:r>
          </a:p>
          <a:p>
            <a:r>
              <a:rPr lang="en-GB" dirty="0" smtClean="0"/>
              <a:t>Could also be the result of experimentation and refinement by artists without outside influence</a:t>
            </a:r>
          </a:p>
        </p:txBody>
      </p:sp>
    </p:spTree>
    <p:extLst>
      <p:ext uri="{BB962C8B-B14F-4D97-AF65-F5344CB8AC3E}">
        <p14:creationId xmlns:p14="http://schemas.microsoft.com/office/powerpoint/2010/main" val="400650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7" y="243531"/>
            <a:ext cx="10811933" cy="59334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405"/>
          <a:stretch/>
        </p:blipFill>
        <p:spPr>
          <a:xfrm>
            <a:off x="1263315" y="504458"/>
            <a:ext cx="2711732" cy="56548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583" y="452271"/>
            <a:ext cx="2780311" cy="57399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6725" y="465024"/>
            <a:ext cx="2565406" cy="57232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2888" y="6396335"/>
            <a:ext cx="119549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Left</a:t>
            </a:r>
            <a:r>
              <a:rPr lang="en-GB" sz="1600" dirty="0" smtClean="0"/>
              <a:t>: </a:t>
            </a:r>
            <a:r>
              <a:rPr lang="en-GB" sz="1600" dirty="0" err="1" smtClean="0"/>
              <a:t>Ramases</a:t>
            </a:r>
            <a:r>
              <a:rPr lang="en-GB" sz="1600" dirty="0" smtClean="0"/>
              <a:t> II, Temple of </a:t>
            </a:r>
            <a:r>
              <a:rPr lang="en-GB" sz="1600" dirty="0" err="1" smtClean="0"/>
              <a:t>Karnak</a:t>
            </a:r>
            <a:r>
              <a:rPr lang="en-GB" sz="1600" dirty="0" smtClean="0"/>
              <a:t>, Luxor; </a:t>
            </a:r>
            <a:r>
              <a:rPr lang="en-GB" sz="1600" b="1" dirty="0" smtClean="0"/>
              <a:t>Middle</a:t>
            </a:r>
            <a:r>
              <a:rPr lang="en-GB" sz="1600" dirty="0" smtClean="0"/>
              <a:t>: </a:t>
            </a:r>
            <a:r>
              <a:rPr lang="en-GB" sz="1600" dirty="0" err="1" smtClean="0"/>
              <a:t>Kouros</a:t>
            </a:r>
            <a:r>
              <a:rPr lang="en-GB" sz="1600" dirty="0" smtClean="0"/>
              <a:t>, Metropolitan Museum; </a:t>
            </a:r>
            <a:r>
              <a:rPr lang="en-GB" sz="1600" b="1" dirty="0" smtClean="0"/>
              <a:t>Right</a:t>
            </a:r>
            <a:r>
              <a:rPr lang="en-GB" sz="1600" dirty="0" smtClean="0"/>
              <a:t>: </a:t>
            </a:r>
            <a:r>
              <a:rPr lang="en-GB" sz="1600" dirty="0" err="1" smtClean="0"/>
              <a:t>Peplos</a:t>
            </a:r>
            <a:r>
              <a:rPr lang="en-GB" sz="1600" dirty="0" smtClean="0"/>
              <a:t> </a:t>
            </a:r>
            <a:r>
              <a:rPr lang="en-GB" sz="1600" dirty="0" err="1" smtClean="0"/>
              <a:t>Kore</a:t>
            </a:r>
            <a:r>
              <a:rPr lang="en-GB" sz="1600" dirty="0" smtClean="0"/>
              <a:t>, Acropolis Museum Athens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78988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354" y="128058"/>
            <a:ext cx="4941711" cy="66218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632" y="164356"/>
            <a:ext cx="6692900" cy="2554457"/>
          </a:xfrm>
          <a:prstGeom prst="rect">
            <a:avLst/>
          </a:prstGeom>
        </p:spPr>
      </p:pic>
      <p:pic>
        <p:nvPicPr>
          <p:cNvPr id="6" name="Picture 4" descr="http://www.ancient.eu/uploads/images/997.jpg?v=143103614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31" y="2843653"/>
            <a:ext cx="5793701" cy="386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705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11" y="233296"/>
            <a:ext cx="2780311" cy="57399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6045" t="33450" r="14266" b="30247"/>
          <a:stretch/>
        </p:blipFill>
        <p:spPr>
          <a:xfrm>
            <a:off x="3298425" y="239421"/>
            <a:ext cx="8412314" cy="583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47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354" y="128058"/>
            <a:ext cx="4941711" cy="6621893"/>
          </a:xfrm>
          <a:prstGeom prst="rect">
            <a:avLst/>
          </a:prstGeom>
        </p:spPr>
      </p:pic>
      <p:pic>
        <p:nvPicPr>
          <p:cNvPr id="5" name="Picture 2" descr="http://www.italymagazine.com/sites/default/files/point-of-interest/riace-bronz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89" y="76922"/>
            <a:ext cx="6723558" cy="592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06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2787" y="366553"/>
            <a:ext cx="6407351" cy="5766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3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8149" y="135202"/>
            <a:ext cx="7163851" cy="60864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663" y="1178606"/>
            <a:ext cx="4438650" cy="4632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266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836" y="111741"/>
            <a:ext cx="4111073" cy="35560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698" y="0"/>
            <a:ext cx="3234722" cy="38356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477" y="3875921"/>
            <a:ext cx="7662260" cy="285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73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Artistic Media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materials used by an artist would influence the work they produced</a:t>
            </a:r>
          </a:p>
          <a:p>
            <a:r>
              <a:rPr lang="en-GB" dirty="0" smtClean="0"/>
              <a:t>Different materials have different strengths and weakness</a:t>
            </a:r>
          </a:p>
          <a:p>
            <a:r>
              <a:rPr lang="en-GB" dirty="0" smtClean="0"/>
              <a:t>They also have different uses and audiences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4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Vase Paintings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8508" y="1948246"/>
            <a:ext cx="4203492" cy="419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69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Paintings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8448" y="2383122"/>
            <a:ext cx="3724363" cy="3674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43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Sculpture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64573" y="1617740"/>
            <a:ext cx="3032972" cy="454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76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Mosaics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1520" y="1810578"/>
            <a:ext cx="4094823" cy="4273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50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Coins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1045" b="12592"/>
          <a:stretch/>
        </p:blipFill>
        <p:spPr>
          <a:xfrm>
            <a:off x="8654376" y="2622886"/>
            <a:ext cx="3302177" cy="3415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Gems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4087" y="2052616"/>
            <a:ext cx="3600657" cy="3900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5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RedLineBusiness_16x9">
      <a:dk1>
        <a:srgbClr val="514A40"/>
      </a:dk1>
      <a:lt1>
        <a:sysClr val="window" lastClr="FFFFFF"/>
      </a:lt1>
      <a:dk2>
        <a:srgbClr val="000000"/>
      </a:dk2>
      <a:lt2>
        <a:srgbClr val="F9F7F3"/>
      </a:lt2>
      <a:accent1>
        <a:srgbClr val="A85229"/>
      </a:accent1>
      <a:accent2>
        <a:srgbClr val="98916E"/>
      </a:accent2>
      <a:accent3>
        <a:srgbClr val="C9A645"/>
      </a:accent3>
      <a:accent4>
        <a:srgbClr val="76A7B2"/>
      </a:accent4>
      <a:accent5>
        <a:srgbClr val="82A670"/>
      </a:accent5>
      <a:accent6>
        <a:srgbClr val="896170"/>
      </a:accent6>
      <a:hlink>
        <a:srgbClr val="A85229"/>
      </a:hlink>
      <a:folHlink>
        <a:srgbClr val="98916E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F180B1C-2212-497F-A259-C959ADD048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227</Words>
  <Application>Microsoft Macintosh PowerPoint</Application>
  <PresentationFormat>Custom</PresentationFormat>
  <Paragraphs>38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Myth and Art</vt:lpstr>
      <vt:lpstr>PowerPoint Presentation</vt:lpstr>
      <vt:lpstr>Materials</vt:lpstr>
      <vt:lpstr>PowerPoint Presentation</vt:lpstr>
      <vt:lpstr>Tradition</vt:lpstr>
      <vt:lpstr>PowerPoint Presentation</vt:lpstr>
      <vt:lpstr>PowerPoint Presentation</vt:lpstr>
      <vt:lpstr>Skills/technology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Artistic Media</vt:lpstr>
      <vt:lpstr>Vase Paintings</vt:lpstr>
      <vt:lpstr>Paintings</vt:lpstr>
      <vt:lpstr>Sculpture</vt:lpstr>
      <vt:lpstr>Mosaics</vt:lpstr>
      <vt:lpstr>Coins</vt:lpstr>
      <vt:lpstr>Gems</vt:lpstr>
    </vt:vector>
  </TitlesOfParts>
  <Manager/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2016-01-11T10:14:50Z</dcterms:created>
  <dcterms:modified xsi:type="dcterms:W3CDTF">2016-04-26T06:25:24Z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TC030310239991</vt:lpwstr>
  </property>
</Properties>
</file>