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46"/>
  </p:notesMasterIdLst>
  <p:sldIdLst>
    <p:sldId id="257" r:id="rId19"/>
    <p:sldId id="259" r:id="rId20"/>
    <p:sldId id="284" r:id="rId21"/>
    <p:sldId id="285" r:id="rId22"/>
    <p:sldId id="286" r:id="rId23"/>
    <p:sldId id="287" r:id="rId24"/>
    <p:sldId id="260" r:id="rId25"/>
    <p:sldId id="263" r:id="rId26"/>
    <p:sldId id="264" r:id="rId27"/>
    <p:sldId id="265" r:id="rId28"/>
    <p:sldId id="266" r:id="rId29"/>
    <p:sldId id="269" r:id="rId30"/>
    <p:sldId id="267" r:id="rId31"/>
    <p:sldId id="268" r:id="rId32"/>
    <p:sldId id="270" r:id="rId33"/>
    <p:sldId id="272" r:id="rId34"/>
    <p:sldId id="262" r:id="rId35"/>
    <p:sldId id="275" r:id="rId36"/>
    <p:sldId id="276" r:id="rId37"/>
    <p:sldId id="277" r:id="rId38"/>
    <p:sldId id="282" r:id="rId39"/>
    <p:sldId id="273" r:id="rId40"/>
    <p:sldId id="279" r:id="rId41"/>
    <p:sldId id="283" r:id="rId42"/>
    <p:sldId id="281" r:id="rId43"/>
    <p:sldId id="278" r:id="rId44"/>
    <p:sldId id="271"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94811"/>
  </p:normalViewPr>
  <p:slideViewPr>
    <p:cSldViewPr snapToGrid="0" snapToObjects="1">
      <p:cViewPr varScale="1">
        <p:scale>
          <a:sx n="59" d="100"/>
          <a:sy n="59" d="100"/>
        </p:scale>
        <p:origin x="1444" y="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notesMaster" Target="notesMasters/notesMaster1.xml"/><Relationship Id="rId20" Type="http://schemas.openxmlformats.org/officeDocument/2006/relationships/slide" Target="slides/slide2.xml"/><Relationship Id="rId41"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1D027C-891D-47AC-B7F1-14E44FF26FF9}"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CC8E2B19-FB0F-4CB0-B0E1-3DFA1A6B38C8}">
      <dgm:prSet/>
      <dgm:spPr/>
      <dgm:t>
        <a:bodyPr/>
        <a:lstStyle/>
        <a:p>
          <a:r>
            <a:rPr lang="en-GB" dirty="0"/>
            <a:t>What is a risk?</a:t>
          </a:r>
          <a:endParaRPr lang="en-US" dirty="0"/>
        </a:p>
      </dgm:t>
    </dgm:pt>
    <dgm:pt modelId="{0D409864-D5CB-48E5-B40B-1BBF0ECAC669}" type="parTrans" cxnId="{890DAE89-20BC-4AD9-AC56-3754395E723D}">
      <dgm:prSet/>
      <dgm:spPr/>
      <dgm:t>
        <a:bodyPr/>
        <a:lstStyle/>
        <a:p>
          <a:endParaRPr lang="en-US"/>
        </a:p>
      </dgm:t>
    </dgm:pt>
    <dgm:pt modelId="{D41167AF-2CE0-410A-9076-03CF54DA85D1}" type="sibTrans" cxnId="{890DAE89-20BC-4AD9-AC56-3754395E723D}">
      <dgm:prSet/>
      <dgm:spPr/>
      <dgm:t>
        <a:bodyPr/>
        <a:lstStyle/>
        <a:p>
          <a:endParaRPr lang="en-US"/>
        </a:p>
      </dgm:t>
    </dgm:pt>
    <dgm:pt modelId="{DF665457-73FE-4D49-B86D-191F8A4E8C93}">
      <dgm:prSet/>
      <dgm:spPr/>
      <dgm:t>
        <a:bodyPr/>
        <a:lstStyle/>
        <a:p>
          <a:r>
            <a:rPr lang="en-GB"/>
            <a:t>What is an issue?</a:t>
          </a:r>
          <a:endParaRPr lang="en-US"/>
        </a:p>
      </dgm:t>
    </dgm:pt>
    <dgm:pt modelId="{D841ABCB-FE67-43B3-BC86-E9354CAA964D}" type="parTrans" cxnId="{6530E216-EC00-4245-B653-63CD6027B1F4}">
      <dgm:prSet/>
      <dgm:spPr/>
      <dgm:t>
        <a:bodyPr/>
        <a:lstStyle/>
        <a:p>
          <a:endParaRPr lang="en-US"/>
        </a:p>
      </dgm:t>
    </dgm:pt>
    <dgm:pt modelId="{5F939E18-7A7C-4D9E-B5EF-3A2F4C634F92}" type="sibTrans" cxnId="{6530E216-EC00-4245-B653-63CD6027B1F4}">
      <dgm:prSet/>
      <dgm:spPr/>
      <dgm:t>
        <a:bodyPr/>
        <a:lstStyle/>
        <a:p>
          <a:endParaRPr lang="en-US"/>
        </a:p>
      </dgm:t>
    </dgm:pt>
    <dgm:pt modelId="{23B6945F-8E08-472C-971B-1EE34AE184BA}">
      <dgm:prSet/>
      <dgm:spPr/>
      <dgm:t>
        <a:bodyPr/>
        <a:lstStyle/>
        <a:p>
          <a:r>
            <a:rPr lang="en-GB"/>
            <a:t>What is risk management?</a:t>
          </a:r>
          <a:endParaRPr lang="en-US"/>
        </a:p>
      </dgm:t>
    </dgm:pt>
    <dgm:pt modelId="{E52E0587-C564-430A-B388-A876FB89CAF9}" type="parTrans" cxnId="{43C54025-4D4B-49C4-9453-322502C4BFA8}">
      <dgm:prSet/>
      <dgm:spPr/>
      <dgm:t>
        <a:bodyPr/>
        <a:lstStyle/>
        <a:p>
          <a:endParaRPr lang="en-US"/>
        </a:p>
      </dgm:t>
    </dgm:pt>
    <dgm:pt modelId="{0608D22A-4C8D-4AB6-97F4-C0D4D6F55251}" type="sibTrans" cxnId="{43C54025-4D4B-49C4-9453-322502C4BFA8}">
      <dgm:prSet/>
      <dgm:spPr/>
      <dgm:t>
        <a:bodyPr/>
        <a:lstStyle/>
        <a:p>
          <a:endParaRPr lang="en-US"/>
        </a:p>
      </dgm:t>
    </dgm:pt>
    <dgm:pt modelId="{0A0FA533-30FF-4FFF-8E97-96B29D9E4215}" type="pres">
      <dgm:prSet presAssocID="{9D1D027C-891D-47AC-B7F1-14E44FF26FF9}" presName="linear" presStyleCnt="0">
        <dgm:presLayoutVars>
          <dgm:animLvl val="lvl"/>
          <dgm:resizeHandles val="exact"/>
        </dgm:presLayoutVars>
      </dgm:prSet>
      <dgm:spPr/>
    </dgm:pt>
    <dgm:pt modelId="{4ECEA771-215F-4823-90DF-3DE6830BCA17}" type="pres">
      <dgm:prSet presAssocID="{CC8E2B19-FB0F-4CB0-B0E1-3DFA1A6B38C8}" presName="parentText" presStyleLbl="node1" presStyleIdx="0" presStyleCnt="3">
        <dgm:presLayoutVars>
          <dgm:chMax val="0"/>
          <dgm:bulletEnabled val="1"/>
        </dgm:presLayoutVars>
      </dgm:prSet>
      <dgm:spPr/>
    </dgm:pt>
    <dgm:pt modelId="{14149613-E8B1-4FE5-B89C-8808D5A0ABB9}" type="pres">
      <dgm:prSet presAssocID="{D41167AF-2CE0-410A-9076-03CF54DA85D1}" presName="spacer" presStyleCnt="0"/>
      <dgm:spPr/>
    </dgm:pt>
    <dgm:pt modelId="{2D97E8A6-3596-4ABE-968D-F85BAD563471}" type="pres">
      <dgm:prSet presAssocID="{DF665457-73FE-4D49-B86D-191F8A4E8C93}" presName="parentText" presStyleLbl="node1" presStyleIdx="1" presStyleCnt="3">
        <dgm:presLayoutVars>
          <dgm:chMax val="0"/>
          <dgm:bulletEnabled val="1"/>
        </dgm:presLayoutVars>
      </dgm:prSet>
      <dgm:spPr/>
    </dgm:pt>
    <dgm:pt modelId="{DBE522DF-BA8F-48D1-B914-155E9DBD52AC}" type="pres">
      <dgm:prSet presAssocID="{5F939E18-7A7C-4D9E-B5EF-3A2F4C634F92}" presName="spacer" presStyleCnt="0"/>
      <dgm:spPr/>
    </dgm:pt>
    <dgm:pt modelId="{1F8B63F0-3577-49F0-A55B-EE9045D32697}" type="pres">
      <dgm:prSet presAssocID="{23B6945F-8E08-472C-971B-1EE34AE184BA}" presName="parentText" presStyleLbl="node1" presStyleIdx="2" presStyleCnt="3">
        <dgm:presLayoutVars>
          <dgm:chMax val="0"/>
          <dgm:bulletEnabled val="1"/>
        </dgm:presLayoutVars>
      </dgm:prSet>
      <dgm:spPr/>
    </dgm:pt>
  </dgm:ptLst>
  <dgm:cxnLst>
    <dgm:cxn modelId="{6530E216-EC00-4245-B653-63CD6027B1F4}" srcId="{9D1D027C-891D-47AC-B7F1-14E44FF26FF9}" destId="{DF665457-73FE-4D49-B86D-191F8A4E8C93}" srcOrd="1" destOrd="0" parTransId="{D841ABCB-FE67-43B3-BC86-E9354CAA964D}" sibTransId="{5F939E18-7A7C-4D9E-B5EF-3A2F4C634F92}"/>
    <dgm:cxn modelId="{43C54025-4D4B-49C4-9453-322502C4BFA8}" srcId="{9D1D027C-891D-47AC-B7F1-14E44FF26FF9}" destId="{23B6945F-8E08-472C-971B-1EE34AE184BA}" srcOrd="2" destOrd="0" parTransId="{E52E0587-C564-430A-B388-A876FB89CAF9}" sibTransId="{0608D22A-4C8D-4AB6-97F4-C0D4D6F55251}"/>
    <dgm:cxn modelId="{CA54202E-2D8E-4BB8-9C7A-0EDAEF2F7037}" type="presOf" srcId="{23B6945F-8E08-472C-971B-1EE34AE184BA}" destId="{1F8B63F0-3577-49F0-A55B-EE9045D32697}" srcOrd="0" destOrd="0" presId="urn:microsoft.com/office/officeart/2005/8/layout/vList2"/>
    <dgm:cxn modelId="{E9B54654-7065-4C31-8504-30BEDA413623}" type="presOf" srcId="{DF665457-73FE-4D49-B86D-191F8A4E8C93}" destId="{2D97E8A6-3596-4ABE-968D-F85BAD563471}" srcOrd="0" destOrd="0" presId="urn:microsoft.com/office/officeart/2005/8/layout/vList2"/>
    <dgm:cxn modelId="{890DAE89-20BC-4AD9-AC56-3754395E723D}" srcId="{9D1D027C-891D-47AC-B7F1-14E44FF26FF9}" destId="{CC8E2B19-FB0F-4CB0-B0E1-3DFA1A6B38C8}" srcOrd="0" destOrd="0" parTransId="{0D409864-D5CB-48E5-B40B-1BBF0ECAC669}" sibTransId="{D41167AF-2CE0-410A-9076-03CF54DA85D1}"/>
    <dgm:cxn modelId="{D81DC197-799B-4221-A5EE-9B423FCF0B4C}" type="presOf" srcId="{9D1D027C-891D-47AC-B7F1-14E44FF26FF9}" destId="{0A0FA533-30FF-4FFF-8E97-96B29D9E4215}" srcOrd="0" destOrd="0" presId="urn:microsoft.com/office/officeart/2005/8/layout/vList2"/>
    <dgm:cxn modelId="{F9682DA7-74EF-423D-829F-1219B418FE80}" type="presOf" srcId="{CC8E2B19-FB0F-4CB0-B0E1-3DFA1A6B38C8}" destId="{4ECEA771-215F-4823-90DF-3DE6830BCA17}" srcOrd="0" destOrd="0" presId="urn:microsoft.com/office/officeart/2005/8/layout/vList2"/>
    <dgm:cxn modelId="{F629C47A-843F-4FDA-B70B-4F3DB1196491}" type="presParOf" srcId="{0A0FA533-30FF-4FFF-8E97-96B29D9E4215}" destId="{4ECEA771-215F-4823-90DF-3DE6830BCA17}" srcOrd="0" destOrd="0" presId="urn:microsoft.com/office/officeart/2005/8/layout/vList2"/>
    <dgm:cxn modelId="{50B27BAB-8DF1-4B84-95EA-6E54C8BFDC63}" type="presParOf" srcId="{0A0FA533-30FF-4FFF-8E97-96B29D9E4215}" destId="{14149613-E8B1-4FE5-B89C-8808D5A0ABB9}" srcOrd="1" destOrd="0" presId="urn:microsoft.com/office/officeart/2005/8/layout/vList2"/>
    <dgm:cxn modelId="{6206F8AB-21DF-4113-B7E2-23399E4F90C9}" type="presParOf" srcId="{0A0FA533-30FF-4FFF-8E97-96B29D9E4215}" destId="{2D97E8A6-3596-4ABE-968D-F85BAD563471}" srcOrd="2" destOrd="0" presId="urn:microsoft.com/office/officeart/2005/8/layout/vList2"/>
    <dgm:cxn modelId="{CFC9807A-5FD0-4ED8-A602-6CF3231081E4}" type="presParOf" srcId="{0A0FA533-30FF-4FFF-8E97-96B29D9E4215}" destId="{DBE522DF-BA8F-48D1-B914-155E9DBD52AC}" srcOrd="3" destOrd="0" presId="urn:microsoft.com/office/officeart/2005/8/layout/vList2"/>
    <dgm:cxn modelId="{8059471C-1CAD-404A-8CF7-402073F32925}" type="presParOf" srcId="{0A0FA533-30FF-4FFF-8E97-96B29D9E4215}" destId="{1F8B63F0-3577-49F0-A55B-EE9045D3269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A72EA7-2F36-4015-B9FF-D11B297C745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1A7FBD5-D753-4CA6-B768-8FA73E32CCE5}">
      <dgm:prSet/>
      <dgm:spPr/>
      <dgm:t>
        <a:bodyPr/>
        <a:lstStyle/>
        <a:p>
          <a:r>
            <a:rPr lang="en-GB"/>
            <a:t>Avoidance </a:t>
          </a:r>
          <a:endParaRPr lang="en-US"/>
        </a:p>
      </dgm:t>
    </dgm:pt>
    <dgm:pt modelId="{71732FBC-057A-4573-9E08-E6F5931B996A}" type="parTrans" cxnId="{AB7DB1E7-F668-4225-BB28-3106962DCE34}">
      <dgm:prSet/>
      <dgm:spPr/>
      <dgm:t>
        <a:bodyPr/>
        <a:lstStyle/>
        <a:p>
          <a:endParaRPr lang="en-US"/>
        </a:p>
      </dgm:t>
    </dgm:pt>
    <dgm:pt modelId="{D340F7C6-E701-44DC-AC0C-11E2FE03DDF3}" type="sibTrans" cxnId="{AB7DB1E7-F668-4225-BB28-3106962DCE34}">
      <dgm:prSet/>
      <dgm:spPr/>
      <dgm:t>
        <a:bodyPr/>
        <a:lstStyle/>
        <a:p>
          <a:endParaRPr lang="en-US"/>
        </a:p>
      </dgm:t>
    </dgm:pt>
    <dgm:pt modelId="{19AC9FF5-01CE-4EDB-B7AC-BECFCD340C4F}">
      <dgm:prSet/>
      <dgm:spPr/>
      <dgm:t>
        <a:bodyPr/>
        <a:lstStyle/>
        <a:p>
          <a:r>
            <a:rPr lang="en-GB"/>
            <a:t>Accept</a:t>
          </a:r>
          <a:endParaRPr lang="en-US"/>
        </a:p>
      </dgm:t>
    </dgm:pt>
    <dgm:pt modelId="{5C18BA13-2D6B-43D7-8BDC-9B6FD229AB4E}" type="parTrans" cxnId="{4FAA8580-CF97-478A-8E07-F565A71AAE9A}">
      <dgm:prSet/>
      <dgm:spPr/>
      <dgm:t>
        <a:bodyPr/>
        <a:lstStyle/>
        <a:p>
          <a:endParaRPr lang="en-US"/>
        </a:p>
      </dgm:t>
    </dgm:pt>
    <dgm:pt modelId="{15450ACD-84E6-4651-A769-56BBDDE33D35}" type="sibTrans" cxnId="{4FAA8580-CF97-478A-8E07-F565A71AAE9A}">
      <dgm:prSet/>
      <dgm:spPr/>
      <dgm:t>
        <a:bodyPr/>
        <a:lstStyle/>
        <a:p>
          <a:endParaRPr lang="en-US"/>
        </a:p>
      </dgm:t>
    </dgm:pt>
    <dgm:pt modelId="{D0844F14-B5BD-42BE-A1DC-BEEA27B459B6}">
      <dgm:prSet/>
      <dgm:spPr/>
      <dgm:t>
        <a:bodyPr/>
        <a:lstStyle/>
        <a:p>
          <a:r>
            <a:rPr lang="en-GB"/>
            <a:t>Transfer</a:t>
          </a:r>
          <a:endParaRPr lang="en-US"/>
        </a:p>
      </dgm:t>
    </dgm:pt>
    <dgm:pt modelId="{D7540E87-5685-45D7-9622-4B2A3AB80ECE}" type="parTrans" cxnId="{479DB707-59D2-40C9-A242-18C0FC2B00A4}">
      <dgm:prSet/>
      <dgm:spPr/>
      <dgm:t>
        <a:bodyPr/>
        <a:lstStyle/>
        <a:p>
          <a:endParaRPr lang="en-US"/>
        </a:p>
      </dgm:t>
    </dgm:pt>
    <dgm:pt modelId="{A4C89A86-0B30-418D-B3E5-6AD83602D313}" type="sibTrans" cxnId="{479DB707-59D2-40C9-A242-18C0FC2B00A4}">
      <dgm:prSet/>
      <dgm:spPr/>
      <dgm:t>
        <a:bodyPr/>
        <a:lstStyle/>
        <a:p>
          <a:endParaRPr lang="en-US"/>
        </a:p>
      </dgm:t>
    </dgm:pt>
    <dgm:pt modelId="{A4D81ADC-B5AC-4D21-8B84-EA585396A265}">
      <dgm:prSet/>
      <dgm:spPr/>
      <dgm:t>
        <a:bodyPr/>
        <a:lstStyle/>
        <a:p>
          <a:r>
            <a:rPr lang="en-GB"/>
            <a:t>Monitor</a:t>
          </a:r>
          <a:endParaRPr lang="en-US"/>
        </a:p>
      </dgm:t>
    </dgm:pt>
    <dgm:pt modelId="{8C5090E1-CC25-4DCE-BED2-C7DBCC39C59F}" type="parTrans" cxnId="{23DAB70D-FA9C-4C79-92F8-77ED84CFD1AC}">
      <dgm:prSet/>
      <dgm:spPr/>
      <dgm:t>
        <a:bodyPr/>
        <a:lstStyle/>
        <a:p>
          <a:endParaRPr lang="en-US"/>
        </a:p>
      </dgm:t>
    </dgm:pt>
    <dgm:pt modelId="{E03E197C-069A-4566-AC14-93C00BCD1855}" type="sibTrans" cxnId="{23DAB70D-FA9C-4C79-92F8-77ED84CFD1AC}">
      <dgm:prSet/>
      <dgm:spPr/>
      <dgm:t>
        <a:bodyPr/>
        <a:lstStyle/>
        <a:p>
          <a:endParaRPr lang="en-US"/>
        </a:p>
      </dgm:t>
    </dgm:pt>
    <dgm:pt modelId="{85664A8D-F2D8-4D36-AA84-767E13EE7F95}" type="pres">
      <dgm:prSet presAssocID="{58A72EA7-2F36-4015-B9FF-D11B297C7454}" presName="linear" presStyleCnt="0">
        <dgm:presLayoutVars>
          <dgm:animLvl val="lvl"/>
          <dgm:resizeHandles val="exact"/>
        </dgm:presLayoutVars>
      </dgm:prSet>
      <dgm:spPr/>
    </dgm:pt>
    <dgm:pt modelId="{98A15310-DD70-4E93-8A59-25C63CC3B5F0}" type="pres">
      <dgm:prSet presAssocID="{71A7FBD5-D753-4CA6-B768-8FA73E32CCE5}" presName="parentText" presStyleLbl="node1" presStyleIdx="0" presStyleCnt="4">
        <dgm:presLayoutVars>
          <dgm:chMax val="0"/>
          <dgm:bulletEnabled val="1"/>
        </dgm:presLayoutVars>
      </dgm:prSet>
      <dgm:spPr/>
    </dgm:pt>
    <dgm:pt modelId="{A2D0F819-9791-4C68-8A10-B41F987504CF}" type="pres">
      <dgm:prSet presAssocID="{D340F7C6-E701-44DC-AC0C-11E2FE03DDF3}" presName="spacer" presStyleCnt="0"/>
      <dgm:spPr/>
    </dgm:pt>
    <dgm:pt modelId="{BEA144BC-EFB1-4F14-B7BD-DA62FE56BF20}" type="pres">
      <dgm:prSet presAssocID="{19AC9FF5-01CE-4EDB-B7AC-BECFCD340C4F}" presName="parentText" presStyleLbl="node1" presStyleIdx="1" presStyleCnt="4">
        <dgm:presLayoutVars>
          <dgm:chMax val="0"/>
          <dgm:bulletEnabled val="1"/>
        </dgm:presLayoutVars>
      </dgm:prSet>
      <dgm:spPr/>
    </dgm:pt>
    <dgm:pt modelId="{CBC63D0E-7D22-43E6-9104-843CCAC8DA65}" type="pres">
      <dgm:prSet presAssocID="{15450ACD-84E6-4651-A769-56BBDDE33D35}" presName="spacer" presStyleCnt="0"/>
      <dgm:spPr/>
    </dgm:pt>
    <dgm:pt modelId="{20B5CC83-1B13-473D-82E5-985F97537540}" type="pres">
      <dgm:prSet presAssocID="{D0844F14-B5BD-42BE-A1DC-BEEA27B459B6}" presName="parentText" presStyleLbl="node1" presStyleIdx="2" presStyleCnt="4">
        <dgm:presLayoutVars>
          <dgm:chMax val="0"/>
          <dgm:bulletEnabled val="1"/>
        </dgm:presLayoutVars>
      </dgm:prSet>
      <dgm:spPr/>
    </dgm:pt>
    <dgm:pt modelId="{81A0839B-5D41-40B7-A3EF-666613E7B2B7}" type="pres">
      <dgm:prSet presAssocID="{A4C89A86-0B30-418D-B3E5-6AD83602D313}" presName="spacer" presStyleCnt="0"/>
      <dgm:spPr/>
    </dgm:pt>
    <dgm:pt modelId="{EE293224-FA5D-49F3-815F-D6A346A6CBF0}" type="pres">
      <dgm:prSet presAssocID="{A4D81ADC-B5AC-4D21-8B84-EA585396A265}" presName="parentText" presStyleLbl="node1" presStyleIdx="3" presStyleCnt="4">
        <dgm:presLayoutVars>
          <dgm:chMax val="0"/>
          <dgm:bulletEnabled val="1"/>
        </dgm:presLayoutVars>
      </dgm:prSet>
      <dgm:spPr/>
    </dgm:pt>
  </dgm:ptLst>
  <dgm:cxnLst>
    <dgm:cxn modelId="{479DB707-59D2-40C9-A242-18C0FC2B00A4}" srcId="{58A72EA7-2F36-4015-B9FF-D11B297C7454}" destId="{D0844F14-B5BD-42BE-A1DC-BEEA27B459B6}" srcOrd="2" destOrd="0" parTransId="{D7540E87-5685-45D7-9622-4B2A3AB80ECE}" sibTransId="{A4C89A86-0B30-418D-B3E5-6AD83602D313}"/>
    <dgm:cxn modelId="{23DAB70D-FA9C-4C79-92F8-77ED84CFD1AC}" srcId="{58A72EA7-2F36-4015-B9FF-D11B297C7454}" destId="{A4D81ADC-B5AC-4D21-8B84-EA585396A265}" srcOrd="3" destOrd="0" parTransId="{8C5090E1-CC25-4DCE-BED2-C7DBCC39C59F}" sibTransId="{E03E197C-069A-4566-AC14-93C00BCD1855}"/>
    <dgm:cxn modelId="{21140617-A8DE-478F-8EEE-5281696206BF}" type="presOf" srcId="{58A72EA7-2F36-4015-B9FF-D11B297C7454}" destId="{85664A8D-F2D8-4D36-AA84-767E13EE7F95}" srcOrd="0" destOrd="0" presId="urn:microsoft.com/office/officeart/2005/8/layout/vList2"/>
    <dgm:cxn modelId="{DF447040-ED96-4963-8348-6254104F6DC0}" type="presOf" srcId="{A4D81ADC-B5AC-4D21-8B84-EA585396A265}" destId="{EE293224-FA5D-49F3-815F-D6A346A6CBF0}" srcOrd="0" destOrd="0" presId="urn:microsoft.com/office/officeart/2005/8/layout/vList2"/>
    <dgm:cxn modelId="{F0A4DC53-632D-4C2E-8C20-AAA36E85ACD1}" type="presOf" srcId="{D0844F14-B5BD-42BE-A1DC-BEEA27B459B6}" destId="{20B5CC83-1B13-473D-82E5-985F97537540}" srcOrd="0" destOrd="0" presId="urn:microsoft.com/office/officeart/2005/8/layout/vList2"/>
    <dgm:cxn modelId="{4FAA8580-CF97-478A-8E07-F565A71AAE9A}" srcId="{58A72EA7-2F36-4015-B9FF-D11B297C7454}" destId="{19AC9FF5-01CE-4EDB-B7AC-BECFCD340C4F}" srcOrd="1" destOrd="0" parTransId="{5C18BA13-2D6B-43D7-8BDC-9B6FD229AB4E}" sibTransId="{15450ACD-84E6-4651-A769-56BBDDE33D35}"/>
    <dgm:cxn modelId="{9D3836BD-965F-4AD4-B5CA-98681A689467}" type="presOf" srcId="{71A7FBD5-D753-4CA6-B768-8FA73E32CCE5}" destId="{98A15310-DD70-4E93-8A59-25C63CC3B5F0}" srcOrd="0" destOrd="0" presId="urn:microsoft.com/office/officeart/2005/8/layout/vList2"/>
    <dgm:cxn modelId="{AB7DB1E7-F668-4225-BB28-3106962DCE34}" srcId="{58A72EA7-2F36-4015-B9FF-D11B297C7454}" destId="{71A7FBD5-D753-4CA6-B768-8FA73E32CCE5}" srcOrd="0" destOrd="0" parTransId="{71732FBC-057A-4573-9E08-E6F5931B996A}" sibTransId="{D340F7C6-E701-44DC-AC0C-11E2FE03DDF3}"/>
    <dgm:cxn modelId="{D9B7C1F3-0EB6-4BDF-AC1E-70C7E0909302}" type="presOf" srcId="{19AC9FF5-01CE-4EDB-B7AC-BECFCD340C4F}" destId="{BEA144BC-EFB1-4F14-B7BD-DA62FE56BF20}" srcOrd="0" destOrd="0" presId="urn:microsoft.com/office/officeart/2005/8/layout/vList2"/>
    <dgm:cxn modelId="{215AA702-3C2C-4C77-9C4C-97165C21CD0B}" type="presParOf" srcId="{85664A8D-F2D8-4D36-AA84-767E13EE7F95}" destId="{98A15310-DD70-4E93-8A59-25C63CC3B5F0}" srcOrd="0" destOrd="0" presId="urn:microsoft.com/office/officeart/2005/8/layout/vList2"/>
    <dgm:cxn modelId="{B95EC0B1-2777-42DE-AFB4-D68231FC3163}" type="presParOf" srcId="{85664A8D-F2D8-4D36-AA84-767E13EE7F95}" destId="{A2D0F819-9791-4C68-8A10-B41F987504CF}" srcOrd="1" destOrd="0" presId="urn:microsoft.com/office/officeart/2005/8/layout/vList2"/>
    <dgm:cxn modelId="{752404DF-5CC8-43C7-A8BC-8DB51CBDDE1D}" type="presParOf" srcId="{85664A8D-F2D8-4D36-AA84-767E13EE7F95}" destId="{BEA144BC-EFB1-4F14-B7BD-DA62FE56BF20}" srcOrd="2" destOrd="0" presId="urn:microsoft.com/office/officeart/2005/8/layout/vList2"/>
    <dgm:cxn modelId="{EB86C311-B49C-4B8F-8FBE-BAAF8198535B}" type="presParOf" srcId="{85664A8D-F2D8-4D36-AA84-767E13EE7F95}" destId="{CBC63D0E-7D22-43E6-9104-843CCAC8DA65}" srcOrd="3" destOrd="0" presId="urn:microsoft.com/office/officeart/2005/8/layout/vList2"/>
    <dgm:cxn modelId="{E41DFAF1-E4E7-4C10-B812-66401C726FA7}" type="presParOf" srcId="{85664A8D-F2D8-4D36-AA84-767E13EE7F95}" destId="{20B5CC83-1B13-473D-82E5-985F97537540}" srcOrd="4" destOrd="0" presId="urn:microsoft.com/office/officeart/2005/8/layout/vList2"/>
    <dgm:cxn modelId="{C58AB26E-EB6A-49F6-8A67-65106E461541}" type="presParOf" srcId="{85664A8D-F2D8-4D36-AA84-767E13EE7F95}" destId="{81A0839B-5D41-40B7-A3EF-666613E7B2B7}" srcOrd="5" destOrd="0" presId="urn:microsoft.com/office/officeart/2005/8/layout/vList2"/>
    <dgm:cxn modelId="{1A9CDEE8-A26E-4A2F-93C7-B6E205122D55}" type="presParOf" srcId="{85664A8D-F2D8-4D36-AA84-767E13EE7F95}" destId="{EE293224-FA5D-49F3-815F-D6A346A6CB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EA771-215F-4823-90DF-3DE6830BCA17}">
      <dsp:nvSpPr>
        <dsp:cNvPr id="0" name=""/>
        <dsp:cNvSpPr/>
      </dsp:nvSpPr>
      <dsp:spPr>
        <a:xfrm>
          <a:off x="0" y="36172"/>
          <a:ext cx="3182691" cy="103285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What is a risk?</a:t>
          </a:r>
          <a:endParaRPr lang="en-US" sz="2600" kern="1200" dirty="0"/>
        </a:p>
      </dsp:txBody>
      <dsp:txXfrm>
        <a:off x="50420" y="86592"/>
        <a:ext cx="3081851" cy="932014"/>
      </dsp:txXfrm>
    </dsp:sp>
    <dsp:sp modelId="{2D97E8A6-3596-4ABE-968D-F85BAD563471}">
      <dsp:nvSpPr>
        <dsp:cNvPr id="0" name=""/>
        <dsp:cNvSpPr/>
      </dsp:nvSpPr>
      <dsp:spPr>
        <a:xfrm>
          <a:off x="0" y="1143906"/>
          <a:ext cx="3182691" cy="1032854"/>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is an issue?</a:t>
          </a:r>
          <a:endParaRPr lang="en-US" sz="2600" kern="1200"/>
        </a:p>
      </dsp:txBody>
      <dsp:txXfrm>
        <a:off x="50420" y="1194326"/>
        <a:ext cx="3081851" cy="932014"/>
      </dsp:txXfrm>
    </dsp:sp>
    <dsp:sp modelId="{1F8B63F0-3577-49F0-A55B-EE9045D32697}">
      <dsp:nvSpPr>
        <dsp:cNvPr id="0" name=""/>
        <dsp:cNvSpPr/>
      </dsp:nvSpPr>
      <dsp:spPr>
        <a:xfrm>
          <a:off x="0" y="2251641"/>
          <a:ext cx="3182691" cy="1032854"/>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is risk management?</a:t>
          </a:r>
          <a:endParaRPr lang="en-US" sz="2600" kern="1200"/>
        </a:p>
      </dsp:txBody>
      <dsp:txXfrm>
        <a:off x="50420" y="2302061"/>
        <a:ext cx="3081851" cy="9320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15310-DD70-4E93-8A59-25C63CC3B5F0}">
      <dsp:nvSpPr>
        <dsp:cNvPr id="0" name=""/>
        <dsp:cNvSpPr/>
      </dsp:nvSpPr>
      <dsp:spPr>
        <a:xfrm>
          <a:off x="0" y="31779"/>
          <a:ext cx="78867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Avoidance </a:t>
          </a:r>
          <a:endParaRPr lang="en-US" sz="4100" kern="1200"/>
        </a:p>
      </dsp:txBody>
      <dsp:txXfrm>
        <a:off x="48005" y="79784"/>
        <a:ext cx="7790690" cy="887374"/>
      </dsp:txXfrm>
    </dsp:sp>
    <dsp:sp modelId="{BEA144BC-EFB1-4F14-B7BD-DA62FE56BF20}">
      <dsp:nvSpPr>
        <dsp:cNvPr id="0" name=""/>
        <dsp:cNvSpPr/>
      </dsp:nvSpPr>
      <dsp:spPr>
        <a:xfrm>
          <a:off x="0" y="1133244"/>
          <a:ext cx="78867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Accept</a:t>
          </a:r>
          <a:endParaRPr lang="en-US" sz="4100" kern="1200"/>
        </a:p>
      </dsp:txBody>
      <dsp:txXfrm>
        <a:off x="48005" y="1181249"/>
        <a:ext cx="7790690" cy="887374"/>
      </dsp:txXfrm>
    </dsp:sp>
    <dsp:sp modelId="{20B5CC83-1B13-473D-82E5-985F97537540}">
      <dsp:nvSpPr>
        <dsp:cNvPr id="0" name=""/>
        <dsp:cNvSpPr/>
      </dsp:nvSpPr>
      <dsp:spPr>
        <a:xfrm>
          <a:off x="0" y="2234709"/>
          <a:ext cx="78867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Transfer</a:t>
          </a:r>
          <a:endParaRPr lang="en-US" sz="4100" kern="1200"/>
        </a:p>
      </dsp:txBody>
      <dsp:txXfrm>
        <a:off x="48005" y="2282714"/>
        <a:ext cx="7790690" cy="887374"/>
      </dsp:txXfrm>
    </dsp:sp>
    <dsp:sp modelId="{EE293224-FA5D-49F3-815F-D6A346A6CBF0}">
      <dsp:nvSpPr>
        <dsp:cNvPr id="0" name=""/>
        <dsp:cNvSpPr/>
      </dsp:nvSpPr>
      <dsp:spPr>
        <a:xfrm>
          <a:off x="0" y="3336174"/>
          <a:ext cx="78867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Monitor</a:t>
          </a:r>
          <a:endParaRPr lang="en-US" sz="4100" kern="1200"/>
        </a:p>
      </dsp:txBody>
      <dsp:txXfrm>
        <a:off x="48005" y="3384179"/>
        <a:ext cx="779069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3/21/2024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3/21/2024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3/21/2024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3/21/2024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755"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54"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hyperlink" Target="https://www.picpedia.org/chalkboard/a/assignment.html" TargetMode="External"/><Relationship Id="rId2" Type="http://schemas.openxmlformats.org/officeDocument/2006/relationships/image" Target="../media/image23.jpg"/><Relationship Id="rId1" Type="http://schemas.openxmlformats.org/officeDocument/2006/relationships/slideLayout" Target="../slideLayouts/slideLayout11.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publicdomainpictures.net/en/view-image.php?image=290043&amp;picture=business-risk" TargetMode="External"/><Relationship Id="rId7" Type="http://schemas.openxmlformats.org/officeDocument/2006/relationships/diagramColors" Target="../diagrams/colors1.xml"/><Relationship Id="rId2" Type="http://schemas.openxmlformats.org/officeDocument/2006/relationships/image" Target="../media/image24.jpg"/><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hyperlink" Target="https://www.tasnimnews.com/en/news/2017/02/02/1315756/brexit-bill-vote-article-50-legislation-clears-first-hurdle-in-commons" TargetMode="External"/><Relationship Id="rId2" Type="http://schemas.openxmlformats.org/officeDocument/2006/relationships/image" Target="../media/image32.jpg"/><Relationship Id="rId1" Type="http://schemas.openxmlformats.org/officeDocument/2006/relationships/slideLayout" Target="../slideLayouts/slideLayout11.xml"/><Relationship Id="rId4" Type="http://schemas.openxmlformats.org/officeDocument/2006/relationships/hyperlink" Target="https://creativecommons.org/licenses/by/3.0/"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a:t>Week 8 </a:t>
            </a:r>
            <a:r>
              <a:rPr lang="en-GB" dirty="0"/>
              <a:t>– Risk Management Part 2</a:t>
            </a:r>
            <a:br>
              <a:rPr lang="en-GB" dirty="0"/>
            </a:br>
            <a:br>
              <a:rPr lang="en-GB" dirty="0"/>
            </a:br>
            <a:br>
              <a:rPr lang="en-GB" dirty="0"/>
            </a:br>
            <a:br>
              <a:rPr lang="en-GB" dirty="0"/>
            </a:br>
            <a:br>
              <a:rPr lang="en-GB" dirty="0"/>
            </a:br>
            <a:br>
              <a:rPr lang="en-GB" dirty="0"/>
            </a:br>
            <a:br>
              <a:rPr lang="en-GB" dirty="0"/>
            </a:br>
            <a:br>
              <a:rPr lang="en-GB" dirty="0"/>
            </a:br>
            <a:r>
              <a:rPr lang="en-GB" dirty="0"/>
              <a:t>Catrin Boulton</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A9766F-DAAF-2907-2A44-1D38D23872A5}"/>
              </a:ext>
            </a:extLst>
          </p:cNvPr>
          <p:cNvSpPr>
            <a:spLocks noGrp="1"/>
          </p:cNvSpPr>
          <p:nvPr>
            <p:ph type="title"/>
          </p:nvPr>
        </p:nvSpPr>
        <p:spPr/>
        <p:txBody>
          <a:bodyPr/>
          <a:lstStyle/>
          <a:p>
            <a:r>
              <a:rPr lang="en-GB" b="1" dirty="0"/>
              <a:t>Today’s Session</a:t>
            </a:r>
          </a:p>
        </p:txBody>
      </p:sp>
      <p:sp>
        <p:nvSpPr>
          <p:cNvPr id="5" name="Content Placeholder 4">
            <a:extLst>
              <a:ext uri="{FF2B5EF4-FFF2-40B4-BE49-F238E27FC236}">
                <a16:creationId xmlns:a16="http://schemas.microsoft.com/office/drawing/2014/main" id="{EB8BE665-0476-6686-5EDC-B2DF010497D2}"/>
              </a:ext>
            </a:extLst>
          </p:cNvPr>
          <p:cNvSpPr>
            <a:spLocks noGrp="1"/>
          </p:cNvSpPr>
          <p:nvPr>
            <p:ph idx="1"/>
          </p:nvPr>
        </p:nvSpPr>
        <p:spPr>
          <a:xfrm>
            <a:off x="628650" y="1343025"/>
            <a:ext cx="7886700" cy="4351338"/>
          </a:xfrm>
        </p:spPr>
        <p:txBody>
          <a:bodyPr/>
          <a:lstStyle/>
          <a:p>
            <a:r>
              <a:rPr lang="en-GB" dirty="0"/>
              <a:t>Recap on last weeks session </a:t>
            </a:r>
          </a:p>
          <a:p>
            <a:r>
              <a:rPr lang="en-GB" dirty="0"/>
              <a:t>Mitigation of risk</a:t>
            </a:r>
          </a:p>
          <a:p>
            <a:r>
              <a:rPr lang="en-GB" dirty="0"/>
              <a:t>Useful legislation/regulations and Regulatory bodies</a:t>
            </a:r>
          </a:p>
          <a:p>
            <a:r>
              <a:rPr lang="en-GB" dirty="0"/>
              <a:t>How to write recommendations</a:t>
            </a:r>
          </a:p>
        </p:txBody>
      </p:sp>
    </p:spTree>
    <p:extLst>
      <p:ext uri="{BB962C8B-B14F-4D97-AF65-F5344CB8AC3E}">
        <p14:creationId xmlns:p14="http://schemas.microsoft.com/office/powerpoint/2010/main" val="253759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05B03-2BDF-8D0F-3309-6284F46155D0}"/>
              </a:ext>
            </a:extLst>
          </p:cNvPr>
          <p:cNvSpPr>
            <a:spLocks noGrp="1"/>
          </p:cNvSpPr>
          <p:nvPr>
            <p:ph type="title"/>
          </p:nvPr>
        </p:nvSpPr>
        <p:spPr>
          <a:xfrm>
            <a:off x="480060" y="325369"/>
            <a:ext cx="3276451" cy="1956841"/>
          </a:xfrm>
        </p:spPr>
        <p:txBody>
          <a:bodyPr anchor="b">
            <a:normAutofit/>
          </a:bodyPr>
          <a:lstStyle/>
          <a:p>
            <a:r>
              <a:rPr lang="en-GB" sz="4700" b="1"/>
              <a:t>Assignment 2</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935CB6-B568-C30A-7520-55643DE18CBC}"/>
              </a:ext>
            </a:extLst>
          </p:cNvPr>
          <p:cNvSpPr>
            <a:spLocks noGrp="1"/>
          </p:cNvSpPr>
          <p:nvPr>
            <p:ph idx="1"/>
          </p:nvPr>
        </p:nvSpPr>
        <p:spPr>
          <a:xfrm>
            <a:off x="-1142" y="2872899"/>
            <a:ext cx="3984918" cy="3320668"/>
          </a:xfrm>
        </p:spPr>
        <p:txBody>
          <a:bodyPr>
            <a:normAutofit/>
          </a:bodyPr>
          <a:lstStyle/>
          <a:p>
            <a:r>
              <a:rPr lang="en-GB" sz="2000" dirty="0"/>
              <a:t>2000 word Event Risk Assessment</a:t>
            </a:r>
          </a:p>
          <a:p>
            <a:r>
              <a:rPr lang="en-GB" sz="2000" dirty="0"/>
              <a:t>Deadline Friday 3rd May 2024 at 11:55pm</a:t>
            </a:r>
          </a:p>
          <a:p>
            <a:r>
              <a:rPr lang="en-GB" sz="2000" dirty="0"/>
              <a:t>Turnitin</a:t>
            </a:r>
          </a:p>
          <a:p>
            <a:r>
              <a:rPr lang="en-GB" sz="2000" dirty="0"/>
              <a:t>Link for submission on Moodle</a:t>
            </a:r>
          </a:p>
          <a:p>
            <a:r>
              <a:rPr lang="en-GB" sz="2000" dirty="0"/>
              <a:t>50% weighting</a:t>
            </a:r>
          </a:p>
          <a:p>
            <a:r>
              <a:rPr lang="en-GB" sz="2000" dirty="0"/>
              <a:t>Harvard Referencing still applies</a:t>
            </a:r>
          </a:p>
          <a:p>
            <a:r>
              <a:rPr lang="en-GB" sz="2000" dirty="0"/>
              <a:t>There is a template</a:t>
            </a:r>
          </a:p>
          <a:p>
            <a:pPr marL="0" indent="0">
              <a:buNone/>
            </a:pPr>
            <a:endParaRPr lang="en-GB" sz="1600" dirty="0"/>
          </a:p>
          <a:p>
            <a:endParaRPr lang="en-GB" sz="1600" dirty="0"/>
          </a:p>
        </p:txBody>
      </p:sp>
      <p:pic>
        <p:nvPicPr>
          <p:cNvPr id="5" name="Picture 4" descr="A chalkboard with writing on it next to a pair of books and glasses&#10;&#10;Description automatically generated">
            <a:extLst>
              <a:ext uri="{FF2B5EF4-FFF2-40B4-BE49-F238E27FC236}">
                <a16:creationId xmlns:a16="http://schemas.microsoft.com/office/drawing/2014/main" id="{A7D9802F-D861-3ECA-5C2C-DCA76C90ED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934" r="30851"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F82E216B-9402-08AB-2530-A15672A3CEE3}"/>
              </a:ext>
            </a:extLst>
          </p:cNvPr>
          <p:cNvSpPr txBox="1"/>
          <p:nvPr/>
        </p:nvSpPr>
        <p:spPr>
          <a:xfrm>
            <a:off x="6836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chalkboard/a/assignmen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161835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3D223-5DAE-9547-89A0-DECDAEF418FD}"/>
              </a:ext>
            </a:extLst>
          </p:cNvPr>
          <p:cNvSpPr>
            <a:spLocks noGrp="1"/>
          </p:cNvSpPr>
          <p:nvPr>
            <p:ph type="title"/>
          </p:nvPr>
        </p:nvSpPr>
        <p:spPr/>
        <p:txBody>
          <a:bodyPr/>
          <a:lstStyle/>
          <a:p>
            <a:r>
              <a:rPr lang="en-GB" b="1" dirty="0"/>
              <a:t>Assignment 2 Description</a:t>
            </a:r>
          </a:p>
        </p:txBody>
      </p:sp>
      <p:sp>
        <p:nvSpPr>
          <p:cNvPr id="3" name="Content Placeholder 2">
            <a:extLst>
              <a:ext uri="{FF2B5EF4-FFF2-40B4-BE49-F238E27FC236}">
                <a16:creationId xmlns:a16="http://schemas.microsoft.com/office/drawing/2014/main" id="{9164132E-0FC2-0031-1A64-BEDB28C1B1D1}"/>
              </a:ext>
            </a:extLst>
          </p:cNvPr>
          <p:cNvSpPr>
            <a:spLocks noGrp="1"/>
          </p:cNvSpPr>
          <p:nvPr>
            <p:ph idx="1"/>
          </p:nvPr>
        </p:nvSpPr>
        <p:spPr>
          <a:xfrm>
            <a:off x="628650" y="1408181"/>
            <a:ext cx="7886700" cy="4351338"/>
          </a:xfrm>
        </p:spPr>
        <p:txBody>
          <a:bodyPr/>
          <a:lstStyle/>
          <a:p>
            <a:pPr indent="0">
              <a:buNone/>
            </a:pPr>
            <a:endParaRPr lang="en-GB" sz="1800" dirty="0">
              <a:effectLst/>
              <a:latin typeface="Arial" panose="020B0604020202020204" pitchFamily="34" charset="0"/>
              <a:ea typeface="Times New Roman" panose="02020603050405020304" pitchFamily="18" charset="0"/>
            </a:endParaRPr>
          </a:p>
          <a:p>
            <a:pPr indent="0">
              <a:buNone/>
            </a:pPr>
            <a:endParaRPr lang="en-GB" sz="1800" dirty="0">
              <a:latin typeface="Arial" panose="020B0604020202020204" pitchFamily="34" charset="0"/>
              <a:ea typeface="Times New Roman" panose="02020603050405020304" pitchFamily="18" charset="0"/>
            </a:endParaRPr>
          </a:p>
          <a:p>
            <a:pPr indent="0">
              <a:buNone/>
            </a:pPr>
            <a:endParaRPr lang="en-GB" sz="1800" dirty="0">
              <a:effectLst/>
              <a:latin typeface="Arial" panose="020B0604020202020204" pitchFamily="34" charset="0"/>
              <a:ea typeface="Times New Roman" panose="02020603050405020304" pitchFamily="18" charset="0"/>
            </a:endParaRPr>
          </a:p>
          <a:p>
            <a:pPr indent="0">
              <a:buNone/>
            </a:pPr>
            <a:r>
              <a:rPr lang="en-GB" sz="2400" dirty="0">
                <a:effectLst/>
                <a:latin typeface="Arial" panose="020B0604020202020204" pitchFamily="34" charset="0"/>
                <a:ea typeface="Times New Roman" panose="02020603050405020304" pitchFamily="18" charset="0"/>
              </a:rPr>
              <a:t>Students are required to choose one of the scenarios below and conduct a comprehensive risk assessment and accompanying report. Students must also take into consideration any relevant legislative requirements and how risks will be monitored and reviewed.  </a:t>
            </a:r>
            <a:endParaRPr lang="en-GB" sz="2400" dirty="0">
              <a:effectLst/>
              <a:latin typeface="Times New Roman" panose="02020603050405020304" pitchFamily="18" charset="0"/>
              <a:ea typeface="Times New Roman" panose="02020603050405020304" pitchFamily="18" charset="0"/>
            </a:endParaRPr>
          </a:p>
          <a:p>
            <a:pPr indent="0">
              <a:buNone/>
            </a:pPr>
            <a:endParaRPr lang="en-GB" sz="2400" dirty="0">
              <a:effectLst/>
              <a:latin typeface="Arial" panose="020B0604020202020204" pitchFamily="34" charset="0"/>
              <a:ea typeface="Times New Roman" panose="02020603050405020304" pitchFamily="18" charset="0"/>
            </a:endParaRPr>
          </a:p>
          <a:p>
            <a:pPr indent="0">
              <a:buNone/>
            </a:pPr>
            <a:r>
              <a:rPr lang="en-GB" sz="2400" dirty="0">
                <a:effectLst/>
                <a:latin typeface="Arial" panose="020B0604020202020204" pitchFamily="34" charset="0"/>
                <a:ea typeface="Times New Roman" panose="02020603050405020304" pitchFamily="18" charset="0"/>
              </a:rPr>
              <a:t>You must pick </a:t>
            </a:r>
            <a:r>
              <a:rPr lang="en-GB" sz="2400" b="1" dirty="0">
                <a:effectLst/>
                <a:latin typeface="Arial" panose="020B0604020202020204" pitchFamily="34" charset="0"/>
                <a:ea typeface="Times New Roman" panose="02020603050405020304" pitchFamily="18" charset="0"/>
              </a:rPr>
              <a:t>one</a:t>
            </a:r>
            <a:r>
              <a:rPr lang="en-GB" sz="2400" dirty="0">
                <a:effectLst/>
                <a:latin typeface="Arial" panose="020B0604020202020204" pitchFamily="34" charset="0"/>
                <a:ea typeface="Times New Roman" panose="02020603050405020304" pitchFamily="18" charset="0"/>
              </a:rPr>
              <a:t> of the following scenarios:</a:t>
            </a:r>
            <a:endParaRPr lang="en-GB" sz="24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210613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5ACE6-58DC-F84C-9A2C-CCBF05B2E0E7}"/>
              </a:ext>
            </a:extLst>
          </p:cNvPr>
          <p:cNvSpPr>
            <a:spLocks noGrp="1"/>
          </p:cNvSpPr>
          <p:nvPr>
            <p:ph type="title"/>
          </p:nvPr>
        </p:nvSpPr>
        <p:spPr/>
        <p:txBody>
          <a:bodyPr/>
          <a:lstStyle/>
          <a:p>
            <a:r>
              <a:rPr lang="en-GB" b="1"/>
              <a:t>Scenarios</a:t>
            </a:r>
            <a:endParaRPr lang="en-GB" b="1" dirty="0"/>
          </a:p>
        </p:txBody>
      </p:sp>
      <p:sp>
        <p:nvSpPr>
          <p:cNvPr id="3" name="Content Placeholder 2">
            <a:extLst>
              <a:ext uri="{FF2B5EF4-FFF2-40B4-BE49-F238E27FC236}">
                <a16:creationId xmlns:a16="http://schemas.microsoft.com/office/drawing/2014/main" id="{AECC2D59-419E-EE26-4CBE-2C0C9C5EB92A}"/>
              </a:ext>
            </a:extLst>
          </p:cNvPr>
          <p:cNvSpPr>
            <a:spLocks noGrp="1"/>
          </p:cNvSpPr>
          <p:nvPr>
            <p:ph idx="1"/>
          </p:nvPr>
        </p:nvSpPr>
        <p:spPr>
          <a:xfrm>
            <a:off x="304800" y="935836"/>
            <a:ext cx="7886700" cy="4351338"/>
          </a:xfrm>
        </p:spPr>
        <p:txBody>
          <a:bodyPr/>
          <a:lstStyle/>
          <a:p>
            <a:pPr marL="0" indent="0">
              <a:buNone/>
            </a:pP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A fundraising event has been scheduled to take place at your local hospital. Assume the event includes activities such as, a bake sale, a raffle, and entertainment for example, a musician. Your assessment should encompass all aspects of the event, from the planning stages to the conclusion of the event</a:t>
            </a:r>
            <a:endParaRPr lang="en-GB" sz="24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rPr>
              <a:t>A new high dependency unit for patients with dementia has been set up at the local hospital and patients from neighbouring hospitals are going to be transported to this new ward. You are required to assess risks around both transportation and care of patients on arrival at the ward.</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59982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1008-B955-1D34-7E17-5F96A35E55DC}"/>
              </a:ext>
            </a:extLst>
          </p:cNvPr>
          <p:cNvSpPr>
            <a:spLocks noGrp="1"/>
          </p:cNvSpPr>
          <p:nvPr>
            <p:ph type="title"/>
          </p:nvPr>
        </p:nvSpPr>
        <p:spPr/>
        <p:txBody>
          <a:bodyPr/>
          <a:lstStyle/>
          <a:p>
            <a:r>
              <a:rPr lang="en-GB" b="1" dirty="0"/>
              <a:t>Report Template</a:t>
            </a:r>
          </a:p>
        </p:txBody>
      </p:sp>
      <p:graphicFrame>
        <p:nvGraphicFramePr>
          <p:cNvPr id="4" name="Content Placeholder 3">
            <a:extLst>
              <a:ext uri="{FF2B5EF4-FFF2-40B4-BE49-F238E27FC236}">
                <a16:creationId xmlns:a16="http://schemas.microsoft.com/office/drawing/2014/main" id="{C573DE3A-BACF-93C6-901D-4F2A96771DBF}"/>
              </a:ext>
            </a:extLst>
          </p:cNvPr>
          <p:cNvGraphicFramePr>
            <a:graphicFrameLocks noGrp="1"/>
          </p:cNvGraphicFramePr>
          <p:nvPr>
            <p:ph idx="1"/>
          </p:nvPr>
        </p:nvGraphicFramePr>
        <p:xfrm>
          <a:off x="990600" y="1435100"/>
          <a:ext cx="7296150" cy="4165123"/>
        </p:xfrm>
        <a:graphic>
          <a:graphicData uri="http://schemas.openxmlformats.org/drawingml/2006/table">
            <a:tbl>
              <a:tblPr firstRow="1" firstCol="1" bandRow="1">
                <a:tableStyleId>{5C22544A-7EE6-4342-B048-85BDC9FD1C3A}</a:tableStyleId>
              </a:tblPr>
              <a:tblGrid>
                <a:gridCol w="3561486">
                  <a:extLst>
                    <a:ext uri="{9D8B030D-6E8A-4147-A177-3AD203B41FA5}">
                      <a16:colId xmlns:a16="http://schemas.microsoft.com/office/drawing/2014/main" val="2350081242"/>
                    </a:ext>
                  </a:extLst>
                </a:gridCol>
                <a:gridCol w="3734664">
                  <a:extLst>
                    <a:ext uri="{9D8B030D-6E8A-4147-A177-3AD203B41FA5}">
                      <a16:colId xmlns:a16="http://schemas.microsoft.com/office/drawing/2014/main" val="2011035181"/>
                    </a:ext>
                  </a:extLst>
                </a:gridCol>
              </a:tblGrid>
              <a:tr h="219217">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SECTION Name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Included in word count?</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9105759"/>
                  </a:ext>
                </a:extLst>
              </a:tr>
              <a:tr h="219217">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0" marR="0" marT="0" marB="0" anchor="ctr"/>
                </a:tc>
                <a:extLst>
                  <a:ext uri="{0D108BD9-81ED-4DB2-BD59-A6C34878D82A}">
                    <a16:rowId xmlns:a16="http://schemas.microsoft.com/office/drawing/2014/main" val="269866837"/>
                  </a:ext>
                </a:extLst>
              </a:tr>
              <a:tr h="438434">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TITLE PAGE</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NO</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24898240"/>
                  </a:ext>
                </a:extLst>
              </a:tr>
              <a:tr h="657651">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1: INTRODUCTION </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51376463"/>
                  </a:ext>
                </a:extLst>
              </a:tr>
              <a:tr h="438434">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2:  METHOD</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90929226"/>
                  </a:ext>
                </a:extLst>
              </a:tr>
              <a:tr h="657651">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3: COMPLIANCE WITH STANDARDS AND LEGISLATION</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29935036"/>
                  </a:ext>
                </a:extLst>
              </a:tr>
              <a:tr h="438434">
                <a:tc>
                  <a:txBody>
                    <a:bodyPr/>
                    <a:lstStyle/>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4: RISK ASSESSMENT REGISTER</a:t>
                      </a:r>
                    </a:p>
                    <a:p>
                      <a:pP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22238799"/>
                  </a:ext>
                </a:extLst>
              </a:tr>
              <a:tr h="657651">
                <a:tc>
                  <a:txBody>
                    <a:bodyPr/>
                    <a:lstStyle/>
                    <a:p>
                      <a:pPr>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5: CONCLUSION AND RECOMMENDATIONS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YES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48496690"/>
                  </a:ext>
                </a:extLst>
              </a:tr>
              <a:tr h="438434">
                <a:tc>
                  <a:txBody>
                    <a:bodyPr/>
                    <a:lstStyle/>
                    <a:p>
                      <a:pPr>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REFERENCES</a:t>
                      </a:r>
                    </a:p>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a:effectLst/>
                        </a:rPr>
                        <a:t> </a:t>
                      </a:r>
                      <a:endParaRPr lang="en-GB" sz="14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jus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NO</a:t>
                      </a:r>
                      <a:endParaRPr lang="en-GB" sz="14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65698252"/>
                  </a:ext>
                </a:extLst>
              </a:tr>
            </a:tbl>
          </a:graphicData>
        </a:graphic>
      </p:graphicFrame>
      <p:sp>
        <p:nvSpPr>
          <p:cNvPr id="5" name="Rectangle 1">
            <a:extLst>
              <a:ext uri="{FF2B5EF4-FFF2-40B4-BE49-F238E27FC236}">
                <a16:creationId xmlns:a16="http://schemas.microsoft.com/office/drawing/2014/main" id="{615F07ED-1B67-E821-10EA-110914CAE46B}"/>
              </a:ext>
            </a:extLst>
          </p:cNvPr>
          <p:cNvSpPr>
            <a:spLocks noChangeArrowheads="1"/>
          </p:cNvSpPr>
          <p:nvPr/>
        </p:nvSpPr>
        <p:spPr bwMode="auto">
          <a:xfrm>
            <a:off x="-260350" y="-9461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000" b="0"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Calibri" panose="020F0502020204030204" pitchFamily="34" charset="0"/>
              </a:rPr>
            </a:b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22054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74651D7-1D9C-C8AB-2019-1518475C209B}"/>
              </a:ext>
            </a:extLst>
          </p:cNvPr>
          <p:cNvSpPr>
            <a:spLocks noGrp="1"/>
          </p:cNvSpPr>
          <p:nvPr>
            <p:ph type="title"/>
          </p:nvPr>
        </p:nvSpPr>
        <p:spPr>
          <a:xfrm>
            <a:off x="480060" y="325369"/>
            <a:ext cx="3276451" cy="1956841"/>
          </a:xfrm>
        </p:spPr>
        <p:txBody>
          <a:bodyPr anchor="b">
            <a:normAutofit/>
          </a:bodyPr>
          <a:lstStyle/>
          <a:p>
            <a:r>
              <a:rPr lang="en-GB" sz="4700" b="1"/>
              <a:t>Recap from last week</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hand holding a rope with a person walking on it&#10;&#10;Description automatically generated">
            <a:extLst>
              <a:ext uri="{FF2B5EF4-FFF2-40B4-BE49-F238E27FC236}">
                <a16:creationId xmlns:a16="http://schemas.microsoft.com/office/drawing/2014/main" id="{C707FB8C-BCF2-EFE3-9928-FFD01D0D570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953" r="26525"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20" name="Content Placeholder 5">
            <a:extLst>
              <a:ext uri="{FF2B5EF4-FFF2-40B4-BE49-F238E27FC236}">
                <a16:creationId xmlns:a16="http://schemas.microsoft.com/office/drawing/2014/main" id="{AC0C5ADB-B0C8-233E-5D40-289658FFC018}"/>
              </a:ext>
            </a:extLst>
          </p:cNvPr>
          <p:cNvGraphicFramePr>
            <a:graphicFrameLocks noGrp="1"/>
          </p:cNvGraphicFramePr>
          <p:nvPr>
            <p:ph idx="1"/>
            <p:extLst>
              <p:ext uri="{D42A27DB-BD31-4B8C-83A1-F6EECF244321}">
                <p14:modId xmlns:p14="http://schemas.microsoft.com/office/powerpoint/2010/main" val="1525522337"/>
              </p:ext>
            </p:extLst>
          </p:nvPr>
        </p:nvGraphicFramePr>
        <p:xfrm>
          <a:off x="480060" y="2872899"/>
          <a:ext cx="3182691" cy="33206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00588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7218CAA-25E7-C680-CB03-D8EE75723546}"/>
              </a:ext>
            </a:extLst>
          </p:cNvPr>
          <p:cNvSpPr>
            <a:spLocks noGrp="1"/>
          </p:cNvSpPr>
          <p:nvPr>
            <p:ph type="title"/>
          </p:nvPr>
        </p:nvSpPr>
        <p:spPr>
          <a:xfrm>
            <a:off x="480060" y="325369"/>
            <a:ext cx="3276451" cy="1956841"/>
          </a:xfrm>
        </p:spPr>
        <p:txBody>
          <a:bodyPr anchor="b">
            <a:normAutofit/>
          </a:bodyPr>
          <a:lstStyle/>
          <a:p>
            <a:r>
              <a:rPr lang="en-GB" sz="4700" b="1"/>
              <a:t>What is Risk?</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664EBBA1-34B5-7FC3-7EB7-69F23F4A1E16}"/>
              </a:ext>
            </a:extLst>
          </p:cNvPr>
          <p:cNvSpPr>
            <a:spLocks noGrp="1"/>
          </p:cNvSpPr>
          <p:nvPr>
            <p:ph idx="1"/>
          </p:nvPr>
        </p:nvSpPr>
        <p:spPr>
          <a:xfrm>
            <a:off x="480060" y="2872899"/>
            <a:ext cx="3182691" cy="3320668"/>
          </a:xfrm>
        </p:spPr>
        <p:txBody>
          <a:bodyPr>
            <a:normAutofit/>
          </a:bodyPr>
          <a:lstStyle/>
          <a:p>
            <a:pPr marL="0" indent="0">
              <a:buNone/>
            </a:pPr>
            <a:endParaRPr lang="en-GB" sz="1600" b="0" i="0">
              <a:effectLst/>
              <a:latin typeface="helvetica neue"/>
            </a:endParaRPr>
          </a:p>
          <a:p>
            <a:pPr marL="0" indent="0">
              <a:buNone/>
            </a:pPr>
            <a:endParaRPr lang="en-GB" sz="1600">
              <a:latin typeface="helvetica neue"/>
            </a:endParaRPr>
          </a:p>
          <a:p>
            <a:pPr marL="0" indent="0">
              <a:buNone/>
            </a:pPr>
            <a:r>
              <a:rPr lang="en-GB" sz="1600" b="0" i="0">
                <a:effectLst/>
                <a:latin typeface="helvetica neue"/>
              </a:rPr>
              <a:t>"Risk is </a:t>
            </a:r>
            <a:r>
              <a:rPr lang="en-GB" sz="1600">
                <a:latin typeface="helvetica neue"/>
              </a:rPr>
              <a:t>a</a:t>
            </a:r>
            <a:r>
              <a:rPr lang="en-GB" sz="1600" b="0" i="0">
                <a:effectLst/>
                <a:latin typeface="helvetica neue"/>
              </a:rPr>
              <a:t> probability or threat of damage, injury, loss, or any other negative occurrence that is caused by external or internal vulnerabilities, and that may be avoided through pre-emptive action."</a:t>
            </a:r>
            <a:br>
              <a:rPr lang="en-GB" sz="1600"/>
            </a:br>
            <a:endParaRPr lang="en-GB" sz="1600"/>
          </a:p>
          <a:p>
            <a:pPr marL="0" indent="0">
              <a:buNone/>
            </a:pPr>
            <a:r>
              <a:rPr lang="en-GB" sz="1600"/>
              <a:t>Business Dictionary</a:t>
            </a:r>
          </a:p>
        </p:txBody>
      </p:sp>
      <p:pic>
        <p:nvPicPr>
          <p:cNvPr id="3" name="Picture 2" descr="Person with a mask">
            <a:extLst>
              <a:ext uri="{FF2B5EF4-FFF2-40B4-BE49-F238E27FC236}">
                <a16:creationId xmlns:a16="http://schemas.microsoft.com/office/drawing/2014/main" id="{68EE527F-7BB3-68D0-FFE6-152207A84B59}"/>
              </a:ext>
            </a:extLst>
          </p:cNvPr>
          <p:cNvPicPr>
            <a:picLocks noChangeAspect="1"/>
          </p:cNvPicPr>
          <p:nvPr/>
        </p:nvPicPr>
        <p:blipFill rotWithShape="1">
          <a:blip r:embed="rId2"/>
          <a:srcRect l="8143" r="41642"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94631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DED018-5AE6-3203-10D5-B5DB6B2D819A}"/>
              </a:ext>
            </a:extLst>
          </p:cNvPr>
          <p:cNvSpPr>
            <a:spLocks noGrp="1"/>
          </p:cNvSpPr>
          <p:nvPr>
            <p:ph type="title"/>
          </p:nvPr>
        </p:nvSpPr>
        <p:spPr/>
        <p:txBody>
          <a:bodyPr/>
          <a:lstStyle/>
          <a:p>
            <a:r>
              <a:rPr lang="en-GB" b="1" dirty="0"/>
              <a:t>Risk vs Issue</a:t>
            </a:r>
          </a:p>
        </p:txBody>
      </p:sp>
      <p:sp>
        <p:nvSpPr>
          <p:cNvPr id="6" name="Content Placeholder 5">
            <a:extLst>
              <a:ext uri="{FF2B5EF4-FFF2-40B4-BE49-F238E27FC236}">
                <a16:creationId xmlns:a16="http://schemas.microsoft.com/office/drawing/2014/main" id="{040C1F27-4C3A-5030-FE7E-9EF0B989FF12}"/>
              </a:ext>
            </a:extLst>
          </p:cNvPr>
          <p:cNvSpPr>
            <a:spLocks noGrp="1"/>
          </p:cNvSpPr>
          <p:nvPr>
            <p:ph idx="1"/>
          </p:nvPr>
        </p:nvSpPr>
        <p:spPr>
          <a:xfrm>
            <a:off x="673100" y="1368425"/>
            <a:ext cx="7886700" cy="4351338"/>
          </a:xfrm>
        </p:spPr>
        <p:txBody>
          <a:bodyPr lIns="91440" tIns="45720" rIns="91440" bIns="45720" anchor="t"/>
          <a:lstStyle/>
          <a:p>
            <a:pPr marL="0" indent="0">
              <a:buNone/>
            </a:pPr>
            <a:r>
              <a:rPr lang="en-GB" dirty="0"/>
              <a:t>Remember…</a:t>
            </a:r>
          </a:p>
          <a:p>
            <a:pPr marL="0" indent="0">
              <a:buNone/>
            </a:pPr>
            <a:endParaRPr lang="en-GB" dirty="0"/>
          </a:p>
          <a:p>
            <a:pPr marL="0" indent="0">
              <a:buNone/>
            </a:pPr>
            <a:r>
              <a:rPr lang="en-GB" dirty="0"/>
              <a:t>A risk </a:t>
            </a:r>
            <a:r>
              <a:rPr lang="en-GB" u="sng" dirty="0"/>
              <a:t>may</a:t>
            </a:r>
            <a:r>
              <a:rPr lang="en-GB" dirty="0"/>
              <a:t> happen, but an issue </a:t>
            </a:r>
            <a:r>
              <a:rPr lang="en-GB" u="sng" dirty="0"/>
              <a:t>has</a:t>
            </a:r>
            <a:r>
              <a:rPr lang="en-GB" dirty="0"/>
              <a:t> happened. Often issues are a result of a risk being unidentified or poorly managed.</a:t>
            </a:r>
          </a:p>
          <a:p>
            <a:pPr marL="0" indent="0">
              <a:buNone/>
            </a:pPr>
            <a:endParaRPr lang="en-GB" dirty="0"/>
          </a:p>
          <a:p>
            <a:pPr marL="0" indent="0">
              <a:buNone/>
            </a:pPr>
            <a:r>
              <a:rPr lang="en-GB" dirty="0"/>
              <a:t>Do not confuse these in your risk assessments</a:t>
            </a:r>
            <a:endParaRPr lang="en-GB" u="sng" dirty="0"/>
          </a:p>
        </p:txBody>
      </p:sp>
    </p:spTree>
    <p:extLst>
      <p:ext uri="{BB962C8B-B14F-4D97-AF65-F5344CB8AC3E}">
        <p14:creationId xmlns:p14="http://schemas.microsoft.com/office/powerpoint/2010/main" val="384153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B50412-FDD2-FDA1-2EF4-782F876F5003}"/>
              </a:ext>
            </a:extLst>
          </p:cNvPr>
          <p:cNvSpPr>
            <a:spLocks noGrp="1"/>
          </p:cNvSpPr>
          <p:nvPr>
            <p:ph type="title"/>
          </p:nvPr>
        </p:nvSpPr>
        <p:spPr>
          <a:xfrm>
            <a:off x="6059983" y="741391"/>
            <a:ext cx="2526926" cy="1616203"/>
          </a:xfrm>
        </p:spPr>
        <p:txBody>
          <a:bodyPr anchor="b">
            <a:normAutofit/>
          </a:bodyPr>
          <a:lstStyle/>
          <a:p>
            <a:r>
              <a:rPr lang="en-GB" sz="2800" b="1"/>
              <a:t>Risk Management</a:t>
            </a:r>
          </a:p>
        </p:txBody>
      </p:sp>
      <p:pic>
        <p:nvPicPr>
          <p:cNvPr id="8" name="Picture 7" descr="Graph on document with pen">
            <a:extLst>
              <a:ext uri="{FF2B5EF4-FFF2-40B4-BE49-F238E27FC236}">
                <a16:creationId xmlns:a16="http://schemas.microsoft.com/office/drawing/2014/main" id="{EBD6674D-D7FC-9CC5-BDB7-12893CB1E623}"/>
              </a:ext>
            </a:extLst>
          </p:cNvPr>
          <p:cNvPicPr>
            <a:picLocks noChangeAspect="1"/>
          </p:cNvPicPr>
          <p:nvPr/>
        </p:nvPicPr>
        <p:blipFill rotWithShape="1">
          <a:blip r:embed="rId2"/>
          <a:srcRect l="29887" r="16164" b="-1"/>
          <a:stretch/>
        </p:blipFill>
        <p:spPr>
          <a:xfrm>
            <a:off x="20" y="10"/>
            <a:ext cx="5542677"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Content Placeholder 5">
            <a:extLst>
              <a:ext uri="{FF2B5EF4-FFF2-40B4-BE49-F238E27FC236}">
                <a16:creationId xmlns:a16="http://schemas.microsoft.com/office/drawing/2014/main" id="{5DD0E99E-4257-3E1C-0FF4-B31DA30C3959}"/>
              </a:ext>
            </a:extLst>
          </p:cNvPr>
          <p:cNvSpPr>
            <a:spLocks noGrp="1"/>
          </p:cNvSpPr>
          <p:nvPr>
            <p:ph idx="1"/>
          </p:nvPr>
        </p:nvSpPr>
        <p:spPr>
          <a:xfrm>
            <a:off x="5542696" y="2533476"/>
            <a:ext cx="3601283" cy="3447832"/>
          </a:xfrm>
        </p:spPr>
        <p:txBody>
          <a:bodyPr anchor="t">
            <a:normAutofit/>
          </a:bodyPr>
          <a:lstStyle/>
          <a:p>
            <a:pPr marL="0" indent="0">
              <a:buNone/>
            </a:pPr>
            <a:endParaRPr lang="en-GB" sz="1300" dirty="0"/>
          </a:p>
          <a:p>
            <a:pPr marL="0" indent="0">
              <a:buNone/>
            </a:pPr>
            <a:r>
              <a:rPr lang="en-GB" sz="1600" dirty="0"/>
              <a:t>‘</a:t>
            </a:r>
            <a:r>
              <a:rPr lang="en-GB" sz="1600" b="0" i="0" dirty="0">
                <a:effectLst/>
                <a:latin typeface="Poppins" panose="020B0502040204020203" pitchFamily="2" charset="0"/>
              </a:rPr>
              <a:t>a process that allows individual risk events and overall risk to be understood and managed proactively, </a:t>
            </a:r>
            <a:r>
              <a:rPr lang="en-GB" sz="1600" b="1" i="0" dirty="0">
                <a:effectLst/>
                <a:latin typeface="Poppins" panose="020B0502040204020203" pitchFamily="2" charset="0"/>
              </a:rPr>
              <a:t>optimising success</a:t>
            </a:r>
            <a:r>
              <a:rPr lang="en-GB" sz="1600" b="0" i="0" dirty="0">
                <a:effectLst/>
                <a:latin typeface="Poppins" panose="020B0502040204020203" pitchFamily="2" charset="0"/>
              </a:rPr>
              <a:t> by </a:t>
            </a:r>
            <a:r>
              <a:rPr lang="en-GB" sz="1600" b="1" i="0" dirty="0">
                <a:effectLst/>
                <a:latin typeface="Poppins" panose="020B0502040204020203" pitchFamily="2" charset="0"/>
              </a:rPr>
              <a:t>minimising threats</a:t>
            </a:r>
            <a:r>
              <a:rPr lang="en-GB" sz="1600" b="0" i="0" dirty="0">
                <a:effectLst/>
                <a:latin typeface="Poppins" panose="020B0502040204020203" pitchFamily="2" charset="0"/>
              </a:rPr>
              <a:t> and </a:t>
            </a:r>
            <a:r>
              <a:rPr lang="en-GB" sz="1600" b="1" i="0" dirty="0">
                <a:effectLst/>
                <a:latin typeface="Poppins" panose="020B0502040204020203" pitchFamily="2" charset="0"/>
              </a:rPr>
              <a:t>maximising opportunities </a:t>
            </a:r>
            <a:r>
              <a:rPr lang="en-GB" sz="1600" b="0" i="0" dirty="0">
                <a:effectLst/>
                <a:latin typeface="Poppins" panose="020B0502040204020203" pitchFamily="2" charset="0"/>
              </a:rPr>
              <a:t>and outcomes’</a:t>
            </a:r>
          </a:p>
          <a:p>
            <a:pPr marL="0" indent="0">
              <a:buNone/>
            </a:pPr>
            <a:endParaRPr lang="en-GB" sz="1600" dirty="0">
              <a:latin typeface="Poppins" panose="020B0502040204020203" pitchFamily="2" charset="0"/>
            </a:endParaRPr>
          </a:p>
          <a:p>
            <a:pPr marL="0" indent="0">
              <a:buNone/>
            </a:pPr>
            <a:endParaRPr lang="en-GB" sz="1600" dirty="0">
              <a:latin typeface="Poppins" panose="020B0502040204020203" pitchFamily="2" charset="0"/>
            </a:endParaRPr>
          </a:p>
          <a:p>
            <a:pPr marL="0" indent="0">
              <a:buNone/>
            </a:pPr>
            <a:r>
              <a:rPr lang="en-GB" sz="1600" dirty="0">
                <a:latin typeface="Poppins" panose="020B0502040204020203" pitchFamily="2" charset="0"/>
              </a:rPr>
              <a:t>APM, </a:t>
            </a:r>
            <a:r>
              <a:rPr lang="en-GB" sz="1600" i="1" dirty="0">
                <a:latin typeface="Poppins" panose="020B0502040204020203" pitchFamily="2" charset="0"/>
              </a:rPr>
              <a:t>Body of Knowledge </a:t>
            </a:r>
            <a:r>
              <a:rPr lang="en-GB" sz="1600" dirty="0">
                <a:latin typeface="Poppins" panose="020B0502040204020203" pitchFamily="2" charset="0"/>
              </a:rPr>
              <a:t>7</a:t>
            </a:r>
            <a:r>
              <a:rPr lang="en-GB" sz="1600" baseline="30000" dirty="0">
                <a:latin typeface="Poppins" panose="020B0502040204020203" pitchFamily="2" charset="0"/>
              </a:rPr>
              <a:t>th</a:t>
            </a:r>
            <a:r>
              <a:rPr lang="en-GB" sz="1600" dirty="0">
                <a:latin typeface="Poppins" panose="020B0502040204020203" pitchFamily="2" charset="0"/>
              </a:rPr>
              <a:t> edition</a:t>
            </a:r>
            <a:endParaRPr lang="en-GB" sz="1600" dirty="0"/>
          </a:p>
        </p:txBody>
      </p:sp>
    </p:spTree>
    <p:extLst>
      <p:ext uri="{BB962C8B-B14F-4D97-AF65-F5344CB8AC3E}">
        <p14:creationId xmlns:p14="http://schemas.microsoft.com/office/powerpoint/2010/main" val="2466547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47B69-BA1C-0D99-F6BF-2FB0235AA731}"/>
              </a:ext>
            </a:extLst>
          </p:cNvPr>
          <p:cNvSpPr>
            <a:spLocks noGrp="1"/>
          </p:cNvSpPr>
          <p:nvPr>
            <p:ph type="title"/>
          </p:nvPr>
        </p:nvSpPr>
        <p:spPr>
          <a:xfrm>
            <a:off x="480060" y="325369"/>
            <a:ext cx="3276451" cy="1956841"/>
          </a:xfrm>
        </p:spPr>
        <p:txBody>
          <a:bodyPr anchor="b">
            <a:normAutofit/>
          </a:bodyPr>
          <a:lstStyle/>
          <a:p>
            <a:r>
              <a:rPr lang="en-GB" sz="3300" b="1"/>
              <a:t>Why is risk management important in health and care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3890F1-50CE-48AE-6335-6A4B5F4A503F}"/>
              </a:ext>
            </a:extLst>
          </p:cNvPr>
          <p:cNvSpPr>
            <a:spLocks noGrp="1"/>
          </p:cNvSpPr>
          <p:nvPr>
            <p:ph idx="1"/>
          </p:nvPr>
        </p:nvSpPr>
        <p:spPr>
          <a:xfrm>
            <a:off x="0" y="2872899"/>
            <a:ext cx="3983776" cy="3320668"/>
          </a:xfrm>
        </p:spPr>
        <p:txBody>
          <a:bodyPr lIns="91440" tIns="45720" rIns="91440" bIns="45720">
            <a:normAutofit/>
          </a:bodyPr>
          <a:lstStyle/>
          <a:p>
            <a:r>
              <a:rPr lang="en-GB" sz="2000" dirty="0"/>
              <a:t>Prevents harm</a:t>
            </a:r>
          </a:p>
          <a:p>
            <a:r>
              <a:rPr lang="en-GB" sz="2000" dirty="0"/>
              <a:t>Increases safety for patients and staff</a:t>
            </a:r>
            <a:endParaRPr lang="en-GB" sz="2000" dirty="0">
              <a:cs typeface="Calibri"/>
            </a:endParaRPr>
          </a:p>
          <a:p>
            <a:r>
              <a:rPr lang="en-GB" sz="2000" dirty="0"/>
              <a:t>Prevents unnecessary expenditure</a:t>
            </a:r>
          </a:p>
          <a:p>
            <a:r>
              <a:rPr lang="en-GB" sz="2000" dirty="0"/>
              <a:t>Improves confidence and trust</a:t>
            </a:r>
          </a:p>
          <a:p>
            <a:r>
              <a:rPr lang="en-GB" sz="2000" dirty="0"/>
              <a:t>Allows to work proactively and not reactively</a:t>
            </a:r>
          </a:p>
          <a:p>
            <a:pPr marL="0" indent="0">
              <a:buNone/>
            </a:pPr>
            <a:endParaRPr lang="en-GB" sz="1900" dirty="0"/>
          </a:p>
        </p:txBody>
      </p:sp>
      <p:pic>
        <p:nvPicPr>
          <p:cNvPr id="5" name="Picture 4" descr="Exclamation mark on a yellow background">
            <a:extLst>
              <a:ext uri="{FF2B5EF4-FFF2-40B4-BE49-F238E27FC236}">
                <a16:creationId xmlns:a16="http://schemas.microsoft.com/office/drawing/2014/main" id="{B2AF07FE-A39D-EEFF-0A43-E67D177BBD94}"/>
              </a:ext>
            </a:extLst>
          </p:cNvPr>
          <p:cNvPicPr>
            <a:picLocks noChangeAspect="1"/>
          </p:cNvPicPr>
          <p:nvPr/>
        </p:nvPicPr>
        <p:blipFill rotWithShape="1">
          <a:blip r:embed="rId2"/>
          <a:srcRect l="28248" r="1533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2851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AEC1A-19DD-893D-AEAE-0F5DE4639681}"/>
              </a:ext>
            </a:extLst>
          </p:cNvPr>
          <p:cNvSpPr>
            <a:spLocks noGrp="1"/>
          </p:cNvSpPr>
          <p:nvPr>
            <p:ph type="title"/>
          </p:nvPr>
        </p:nvSpPr>
        <p:spPr>
          <a:xfrm>
            <a:off x="571350" y="762001"/>
            <a:ext cx="4000647" cy="1708242"/>
          </a:xfrm>
        </p:spPr>
        <p:txBody>
          <a:bodyPr anchor="ctr">
            <a:normAutofit/>
          </a:bodyPr>
          <a:lstStyle/>
          <a:p>
            <a:r>
              <a:rPr lang="en-GB" sz="3500" b="1"/>
              <a:t>Process of Risk Management</a:t>
            </a:r>
          </a:p>
        </p:txBody>
      </p:sp>
      <p:sp>
        <p:nvSpPr>
          <p:cNvPr id="3" name="Content Placeholder 2">
            <a:extLst>
              <a:ext uri="{FF2B5EF4-FFF2-40B4-BE49-F238E27FC236}">
                <a16:creationId xmlns:a16="http://schemas.microsoft.com/office/drawing/2014/main" id="{A5FB4EA0-E080-214C-6706-E5447B42167C}"/>
              </a:ext>
            </a:extLst>
          </p:cNvPr>
          <p:cNvSpPr>
            <a:spLocks noGrp="1"/>
          </p:cNvSpPr>
          <p:nvPr>
            <p:ph idx="1"/>
          </p:nvPr>
        </p:nvSpPr>
        <p:spPr>
          <a:xfrm>
            <a:off x="571350" y="2470244"/>
            <a:ext cx="4000647" cy="3769835"/>
          </a:xfrm>
        </p:spPr>
        <p:txBody>
          <a:bodyPr anchor="ctr">
            <a:normAutofit/>
          </a:bodyPr>
          <a:lstStyle/>
          <a:p>
            <a:r>
              <a:rPr lang="en-GB" sz="2400" dirty="0"/>
              <a:t>Identify and classify the risks</a:t>
            </a:r>
          </a:p>
          <a:p>
            <a:r>
              <a:rPr lang="en-GB" sz="2400" dirty="0"/>
              <a:t>Assess the risk (risk assessment) </a:t>
            </a:r>
          </a:p>
          <a:p>
            <a:r>
              <a:rPr lang="en-GB" sz="2400" dirty="0"/>
              <a:t>Decide on the mitigating action</a:t>
            </a:r>
          </a:p>
          <a:p>
            <a:r>
              <a:rPr lang="en-GB" sz="2400" dirty="0"/>
              <a:t>Monitor</a:t>
            </a:r>
          </a:p>
        </p:txBody>
      </p:sp>
      <p:pic>
        <p:nvPicPr>
          <p:cNvPr id="5" name="Picture 4" descr="Stock numbers on a digital display">
            <a:extLst>
              <a:ext uri="{FF2B5EF4-FFF2-40B4-BE49-F238E27FC236}">
                <a16:creationId xmlns:a16="http://schemas.microsoft.com/office/drawing/2014/main" id="{B099FC1F-7C05-DDEA-CF89-63DBE7E3731B}"/>
              </a:ext>
            </a:extLst>
          </p:cNvPr>
          <p:cNvPicPr>
            <a:picLocks noChangeAspect="1"/>
          </p:cNvPicPr>
          <p:nvPr/>
        </p:nvPicPr>
        <p:blipFill rotWithShape="1">
          <a:blip r:embed="rId2"/>
          <a:srcRect l="44812" r="21261"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84864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5E87D81-4CC3-4A62-7DB2-2B620723C51D}"/>
              </a:ext>
            </a:extLst>
          </p:cNvPr>
          <p:cNvSpPr>
            <a:spLocks noGrp="1"/>
          </p:cNvSpPr>
          <p:nvPr>
            <p:ph type="title"/>
          </p:nvPr>
        </p:nvSpPr>
        <p:spPr/>
        <p:txBody>
          <a:bodyPr/>
          <a:lstStyle/>
          <a:p>
            <a:r>
              <a:rPr lang="en-GB" b="1"/>
              <a:t>Classification of Risk in Healthcare</a:t>
            </a:r>
            <a:endParaRPr lang="en-GB" b="1" dirty="0"/>
          </a:p>
        </p:txBody>
      </p:sp>
      <p:sp>
        <p:nvSpPr>
          <p:cNvPr id="6" name="Content Placeholder 5">
            <a:extLst>
              <a:ext uri="{FF2B5EF4-FFF2-40B4-BE49-F238E27FC236}">
                <a16:creationId xmlns:a16="http://schemas.microsoft.com/office/drawing/2014/main" id="{64D52EF0-4A9E-ED30-3F6E-0C5E2D33C4C9}"/>
              </a:ext>
            </a:extLst>
          </p:cNvPr>
          <p:cNvSpPr>
            <a:spLocks noGrp="1"/>
          </p:cNvSpPr>
          <p:nvPr>
            <p:ph idx="1"/>
          </p:nvPr>
        </p:nvSpPr>
        <p:spPr>
          <a:xfrm>
            <a:off x="628650" y="1482725"/>
            <a:ext cx="7886700" cy="4351338"/>
          </a:xfrm>
        </p:spPr>
        <p:txBody>
          <a:bodyPr/>
          <a:lstStyle/>
          <a:p>
            <a:pPr marL="0" indent="0">
              <a:buNone/>
            </a:pPr>
            <a:endParaRPr lang="en-GB"/>
          </a:p>
          <a:p>
            <a:pPr marL="0" indent="0">
              <a:buNone/>
            </a:pPr>
            <a:endParaRPr lang="en-GB" dirty="0"/>
          </a:p>
        </p:txBody>
      </p:sp>
      <p:graphicFrame>
        <p:nvGraphicFramePr>
          <p:cNvPr id="7" name="Table 7">
            <a:extLst>
              <a:ext uri="{FF2B5EF4-FFF2-40B4-BE49-F238E27FC236}">
                <a16:creationId xmlns:a16="http://schemas.microsoft.com/office/drawing/2014/main" id="{D2CCB375-52F7-0DB5-4347-0247472A8F50}"/>
              </a:ext>
            </a:extLst>
          </p:cNvPr>
          <p:cNvGraphicFramePr>
            <a:graphicFrameLocks noGrp="1"/>
          </p:cNvGraphicFramePr>
          <p:nvPr/>
        </p:nvGraphicFramePr>
        <p:xfrm>
          <a:off x="603250" y="1290320"/>
          <a:ext cx="7937500" cy="4277360"/>
        </p:xfrm>
        <a:graphic>
          <a:graphicData uri="http://schemas.openxmlformats.org/drawingml/2006/table">
            <a:tbl>
              <a:tblPr firstRow="1" bandRow="1">
                <a:tableStyleId>{5C22544A-7EE6-4342-B048-85BDC9FD1C3A}</a:tableStyleId>
              </a:tblPr>
              <a:tblGrid>
                <a:gridCol w="2324100">
                  <a:extLst>
                    <a:ext uri="{9D8B030D-6E8A-4147-A177-3AD203B41FA5}">
                      <a16:colId xmlns:a16="http://schemas.microsoft.com/office/drawing/2014/main" val="2272369806"/>
                    </a:ext>
                  </a:extLst>
                </a:gridCol>
                <a:gridCol w="5613400">
                  <a:extLst>
                    <a:ext uri="{9D8B030D-6E8A-4147-A177-3AD203B41FA5}">
                      <a16:colId xmlns:a16="http://schemas.microsoft.com/office/drawing/2014/main" val="3411360616"/>
                    </a:ext>
                  </a:extLst>
                </a:gridCol>
              </a:tblGrid>
              <a:tr h="370840">
                <a:tc>
                  <a:txBody>
                    <a:bodyPr/>
                    <a:lstStyle/>
                    <a:p>
                      <a:r>
                        <a:rPr lang="en-GB" sz="1600" dirty="0"/>
                        <a:t>Risk Classification</a:t>
                      </a:r>
                    </a:p>
                  </a:txBody>
                  <a:tcPr/>
                </a:tc>
                <a:tc>
                  <a:txBody>
                    <a:bodyPr/>
                    <a:lstStyle/>
                    <a:p>
                      <a:r>
                        <a:rPr lang="en-GB" sz="1600"/>
                        <a:t>Description</a:t>
                      </a:r>
                      <a:endParaRPr lang="en-GB" sz="1600" dirty="0"/>
                    </a:p>
                  </a:txBody>
                  <a:tcPr/>
                </a:tc>
                <a:extLst>
                  <a:ext uri="{0D108BD9-81ED-4DB2-BD59-A6C34878D82A}">
                    <a16:rowId xmlns:a16="http://schemas.microsoft.com/office/drawing/2014/main" val="3140935251"/>
                  </a:ext>
                </a:extLst>
              </a:tr>
              <a:tr h="370840">
                <a:tc>
                  <a:txBody>
                    <a:bodyPr/>
                    <a:lstStyle/>
                    <a:p>
                      <a:r>
                        <a:rPr lang="en-GB" sz="1600" dirty="0"/>
                        <a:t>Clinical/Patient Safety</a:t>
                      </a:r>
                    </a:p>
                  </a:txBody>
                  <a:tcPr/>
                </a:tc>
                <a:tc>
                  <a:txBody>
                    <a:bodyPr/>
                    <a:lstStyle/>
                    <a:p>
                      <a:r>
                        <a:rPr lang="en-GB" sz="1600" b="0" i="0" kern="1200">
                          <a:solidFill>
                            <a:schemeClr val="dk1"/>
                          </a:solidFill>
                          <a:effectLst/>
                          <a:latin typeface="+mn-lt"/>
                          <a:ea typeface="+mn-ea"/>
                          <a:cs typeface="+mn-cs"/>
                        </a:rPr>
                        <a:t>These relate to the delivery of care to customers. They include problems like medication errors, serious safety events, and failure to follow evidence-based approaches</a:t>
                      </a:r>
                      <a:endParaRPr lang="en-GB" sz="1600" dirty="0"/>
                    </a:p>
                  </a:txBody>
                  <a:tcPr/>
                </a:tc>
                <a:extLst>
                  <a:ext uri="{0D108BD9-81ED-4DB2-BD59-A6C34878D82A}">
                    <a16:rowId xmlns:a16="http://schemas.microsoft.com/office/drawing/2014/main" val="3573892814"/>
                  </a:ext>
                </a:extLst>
              </a:tr>
              <a:tr h="370840">
                <a:tc>
                  <a:txBody>
                    <a:bodyPr/>
                    <a:lstStyle/>
                    <a:p>
                      <a:r>
                        <a:rPr lang="en-GB" sz="1600" dirty="0"/>
                        <a:t>Financial</a:t>
                      </a:r>
                    </a:p>
                  </a:txBody>
                  <a:tcPr/>
                </a:tc>
                <a:tc>
                  <a:txBody>
                    <a:bodyPr/>
                    <a:lstStyle/>
                    <a:p>
                      <a:r>
                        <a:rPr lang="en-GB" sz="1600" b="0" i="0" kern="1200">
                          <a:solidFill>
                            <a:schemeClr val="dk1"/>
                          </a:solidFill>
                          <a:effectLst/>
                          <a:latin typeface="+mn-lt"/>
                          <a:ea typeface="+mn-ea"/>
                          <a:cs typeface="+mn-cs"/>
                        </a:rPr>
                        <a:t>This category refers to an organization’s financial stability </a:t>
                      </a:r>
                      <a:endParaRPr lang="en-GB" sz="1600" dirty="0"/>
                    </a:p>
                  </a:txBody>
                  <a:tcPr/>
                </a:tc>
                <a:extLst>
                  <a:ext uri="{0D108BD9-81ED-4DB2-BD59-A6C34878D82A}">
                    <a16:rowId xmlns:a16="http://schemas.microsoft.com/office/drawing/2014/main" val="2316101519"/>
                  </a:ext>
                </a:extLst>
              </a:tr>
              <a:tr h="370840">
                <a:tc>
                  <a:txBody>
                    <a:bodyPr/>
                    <a:lstStyle/>
                    <a:p>
                      <a:r>
                        <a:rPr lang="en-GB" sz="1600" dirty="0"/>
                        <a:t>Legal/Regulatory</a:t>
                      </a:r>
                    </a:p>
                  </a:txBody>
                  <a:tcPr/>
                </a:tc>
                <a:tc>
                  <a:txBody>
                    <a:bodyPr/>
                    <a:lstStyle/>
                    <a:p>
                      <a:r>
                        <a:rPr lang="en-GB" sz="1600" b="0" i="0" kern="1200">
                          <a:solidFill>
                            <a:schemeClr val="dk1"/>
                          </a:solidFill>
                          <a:effectLst/>
                          <a:latin typeface="+mn-lt"/>
                          <a:ea typeface="+mn-ea"/>
                          <a:cs typeface="+mn-cs"/>
                        </a:rPr>
                        <a:t>This risk category encompasses national, state, and local laws that dictate medical practice permissions. It includes aspects like product liability, Health and Safety regulations etc</a:t>
                      </a:r>
                      <a:endParaRPr lang="en-GB" sz="1600" dirty="0"/>
                    </a:p>
                  </a:txBody>
                  <a:tcPr/>
                </a:tc>
                <a:extLst>
                  <a:ext uri="{0D108BD9-81ED-4DB2-BD59-A6C34878D82A}">
                    <a16:rowId xmlns:a16="http://schemas.microsoft.com/office/drawing/2014/main" val="74182534"/>
                  </a:ext>
                </a:extLst>
              </a:tr>
              <a:tr h="370840">
                <a:tc>
                  <a:txBody>
                    <a:bodyPr/>
                    <a:lstStyle/>
                    <a:p>
                      <a:r>
                        <a:rPr lang="en-GB" sz="1600" dirty="0"/>
                        <a:t>Technological</a:t>
                      </a:r>
                    </a:p>
                  </a:txBody>
                  <a:tcPr/>
                </a:tc>
                <a:tc>
                  <a:txBody>
                    <a:bodyPr/>
                    <a:lstStyle/>
                    <a:p>
                      <a:r>
                        <a:rPr lang="en-GB" sz="1600" b="0" i="0" kern="1200" dirty="0">
                          <a:solidFill>
                            <a:schemeClr val="dk1"/>
                          </a:solidFill>
                          <a:effectLst/>
                          <a:latin typeface="+mn-lt"/>
                          <a:ea typeface="+mn-ea"/>
                          <a:cs typeface="+mn-cs"/>
                        </a:rPr>
                        <a:t>This covers all the machines, devices, and tools an organization uses. It also extends to its processes and systems. You can also expect to see the definition expand over time due to emerging innovations like artificial intelligence (AI).</a:t>
                      </a:r>
                      <a:endParaRPr lang="en-GB" sz="1600" dirty="0"/>
                    </a:p>
                  </a:txBody>
                  <a:tcPr/>
                </a:tc>
                <a:extLst>
                  <a:ext uri="{0D108BD9-81ED-4DB2-BD59-A6C34878D82A}">
                    <a16:rowId xmlns:a16="http://schemas.microsoft.com/office/drawing/2014/main" val="516144469"/>
                  </a:ext>
                </a:extLst>
              </a:tr>
              <a:tr h="370840">
                <a:tc>
                  <a:txBody>
                    <a:bodyPr/>
                    <a:lstStyle/>
                    <a:p>
                      <a:r>
                        <a:rPr lang="en-GB" sz="1600"/>
                        <a:t>Operational</a:t>
                      </a:r>
                      <a:endParaRPr lang="en-GB" sz="1600" dirty="0"/>
                    </a:p>
                  </a:txBody>
                  <a:tcPr/>
                </a:tc>
                <a:tc>
                  <a:txBody>
                    <a:bodyPr/>
                    <a:lstStyle/>
                    <a:p>
                      <a:r>
                        <a:rPr lang="en-GB" sz="1600" b="0" i="0" kern="1200" dirty="0">
                          <a:solidFill>
                            <a:schemeClr val="dk1"/>
                          </a:solidFill>
                          <a:effectLst/>
                          <a:latin typeface="+mn-lt"/>
                          <a:ea typeface="+mn-ea"/>
                          <a:cs typeface="+mn-cs"/>
                        </a:rPr>
                        <a:t>Risks related to operational management, including failed or incomplete internal processes, inadequate staffing levels, and poor management of adverse events.</a:t>
                      </a:r>
                      <a:endParaRPr lang="en-GB" sz="1600" dirty="0"/>
                    </a:p>
                  </a:txBody>
                  <a:tcPr/>
                </a:tc>
                <a:extLst>
                  <a:ext uri="{0D108BD9-81ED-4DB2-BD59-A6C34878D82A}">
                    <a16:rowId xmlns:a16="http://schemas.microsoft.com/office/drawing/2014/main" val="3597652996"/>
                  </a:ext>
                </a:extLst>
              </a:tr>
            </a:tbl>
          </a:graphicData>
        </a:graphic>
      </p:graphicFrame>
    </p:spTree>
    <p:extLst>
      <p:ext uri="{BB962C8B-B14F-4D97-AF65-F5344CB8AC3E}">
        <p14:creationId xmlns:p14="http://schemas.microsoft.com/office/powerpoint/2010/main" val="2233907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F7974-9ED5-32B5-9507-064B4938A6BB}"/>
              </a:ext>
            </a:extLst>
          </p:cNvPr>
          <p:cNvSpPr>
            <a:spLocks noGrp="1"/>
          </p:cNvSpPr>
          <p:nvPr>
            <p:ph type="title"/>
          </p:nvPr>
        </p:nvSpPr>
        <p:spPr>
          <a:xfrm>
            <a:off x="571350" y="762001"/>
            <a:ext cx="4000647" cy="1708242"/>
          </a:xfrm>
        </p:spPr>
        <p:txBody>
          <a:bodyPr anchor="ctr">
            <a:normAutofit/>
          </a:bodyPr>
          <a:lstStyle/>
          <a:p>
            <a:r>
              <a:rPr lang="en-GB" sz="3500" b="1"/>
              <a:t>Identifying Risk</a:t>
            </a:r>
          </a:p>
        </p:txBody>
      </p:sp>
      <p:sp>
        <p:nvSpPr>
          <p:cNvPr id="3" name="Content Placeholder 2">
            <a:extLst>
              <a:ext uri="{FF2B5EF4-FFF2-40B4-BE49-F238E27FC236}">
                <a16:creationId xmlns:a16="http://schemas.microsoft.com/office/drawing/2014/main" id="{A800F933-0A1F-8DFB-7E78-D647F4975E49}"/>
              </a:ext>
            </a:extLst>
          </p:cNvPr>
          <p:cNvSpPr>
            <a:spLocks noGrp="1"/>
          </p:cNvSpPr>
          <p:nvPr>
            <p:ph idx="1"/>
          </p:nvPr>
        </p:nvSpPr>
        <p:spPr>
          <a:xfrm>
            <a:off x="571350" y="2470244"/>
            <a:ext cx="4000647" cy="3769835"/>
          </a:xfrm>
        </p:spPr>
        <p:txBody>
          <a:bodyPr lIns="91440" tIns="45720" rIns="91440" bIns="45720" anchor="ctr">
            <a:normAutofit/>
          </a:bodyPr>
          <a:lstStyle/>
          <a:p>
            <a:r>
              <a:rPr lang="en-GB" sz="2000" dirty="0"/>
              <a:t>Consider your setting/situation</a:t>
            </a:r>
          </a:p>
          <a:p>
            <a:r>
              <a:rPr lang="en-GB" sz="2000" dirty="0"/>
              <a:t>Use a mind map, or make a list of everything you see or think of that you consider a hazard</a:t>
            </a:r>
          </a:p>
          <a:p>
            <a:r>
              <a:rPr lang="en-GB" sz="2000" dirty="0"/>
              <a:t>This could be to the public, staff, patient, ability to undertake a task</a:t>
            </a:r>
          </a:p>
          <a:p>
            <a:r>
              <a:rPr lang="en-GB" sz="2000" dirty="0"/>
              <a:t>Describe the risk </a:t>
            </a:r>
          </a:p>
          <a:p>
            <a:r>
              <a:rPr lang="en-GB" sz="2000" dirty="0"/>
              <a:t>Classify the risk</a:t>
            </a:r>
          </a:p>
        </p:txBody>
      </p:sp>
      <p:pic>
        <p:nvPicPr>
          <p:cNvPr id="5" name="Picture 4" descr="Sticky notes on a wall">
            <a:extLst>
              <a:ext uri="{FF2B5EF4-FFF2-40B4-BE49-F238E27FC236}">
                <a16:creationId xmlns:a16="http://schemas.microsoft.com/office/drawing/2014/main" id="{8B265491-95EB-56DD-1CB8-FFF7690B0320}"/>
              </a:ext>
            </a:extLst>
          </p:cNvPr>
          <p:cNvPicPr>
            <a:picLocks noChangeAspect="1"/>
          </p:cNvPicPr>
          <p:nvPr/>
        </p:nvPicPr>
        <p:blipFill rotWithShape="1">
          <a:blip r:embed="rId2"/>
          <a:srcRect l="29556" r="29820"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0886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0C52B-2273-4459-8719-E9009B077850}"/>
              </a:ext>
            </a:extLst>
          </p:cNvPr>
          <p:cNvSpPr>
            <a:spLocks noGrp="1"/>
          </p:cNvSpPr>
          <p:nvPr>
            <p:ph type="title"/>
          </p:nvPr>
        </p:nvSpPr>
        <p:spPr/>
        <p:txBody>
          <a:bodyPr/>
          <a:lstStyle/>
          <a:p>
            <a:r>
              <a:rPr lang="en-GB" b="1" dirty="0"/>
              <a:t>Risk Assessment Register</a:t>
            </a:r>
          </a:p>
        </p:txBody>
      </p:sp>
      <p:graphicFrame>
        <p:nvGraphicFramePr>
          <p:cNvPr id="4" name="Content Placeholder 3">
            <a:extLst>
              <a:ext uri="{FF2B5EF4-FFF2-40B4-BE49-F238E27FC236}">
                <a16:creationId xmlns:a16="http://schemas.microsoft.com/office/drawing/2014/main" id="{6921B247-D20E-24CA-3DC4-C431ED30DF0F}"/>
              </a:ext>
            </a:extLst>
          </p:cNvPr>
          <p:cNvGraphicFramePr>
            <a:graphicFrameLocks noGrp="1"/>
          </p:cNvGraphicFramePr>
          <p:nvPr>
            <p:ph idx="1"/>
          </p:nvPr>
        </p:nvGraphicFramePr>
        <p:xfrm>
          <a:off x="520700" y="1435100"/>
          <a:ext cx="7816850" cy="3676650"/>
        </p:xfrm>
        <a:graphic>
          <a:graphicData uri="http://schemas.openxmlformats.org/drawingml/2006/table">
            <a:tbl>
              <a:tblPr firstRow="1" firstCol="1" lastRow="1" lastCol="1" bandRow="1" bandCol="1">
                <a:tableStyleId>{5C22544A-7EE6-4342-B048-85BDC9FD1C3A}</a:tableStyleId>
              </a:tblPr>
              <a:tblGrid>
                <a:gridCol w="464492">
                  <a:extLst>
                    <a:ext uri="{9D8B030D-6E8A-4147-A177-3AD203B41FA5}">
                      <a16:colId xmlns:a16="http://schemas.microsoft.com/office/drawing/2014/main" val="316675225"/>
                    </a:ext>
                  </a:extLst>
                </a:gridCol>
                <a:gridCol w="2183458">
                  <a:extLst>
                    <a:ext uri="{9D8B030D-6E8A-4147-A177-3AD203B41FA5}">
                      <a16:colId xmlns:a16="http://schemas.microsoft.com/office/drawing/2014/main" val="3630191744"/>
                    </a:ext>
                  </a:extLst>
                </a:gridCol>
                <a:gridCol w="1270000">
                  <a:extLst>
                    <a:ext uri="{9D8B030D-6E8A-4147-A177-3AD203B41FA5}">
                      <a16:colId xmlns:a16="http://schemas.microsoft.com/office/drawing/2014/main" val="1509016012"/>
                    </a:ext>
                  </a:extLst>
                </a:gridCol>
                <a:gridCol w="1102244">
                  <a:extLst>
                    <a:ext uri="{9D8B030D-6E8A-4147-A177-3AD203B41FA5}">
                      <a16:colId xmlns:a16="http://schemas.microsoft.com/office/drawing/2014/main" val="3699444537"/>
                    </a:ext>
                  </a:extLst>
                </a:gridCol>
                <a:gridCol w="1463156">
                  <a:extLst>
                    <a:ext uri="{9D8B030D-6E8A-4147-A177-3AD203B41FA5}">
                      <a16:colId xmlns:a16="http://schemas.microsoft.com/office/drawing/2014/main" val="2302671512"/>
                    </a:ext>
                  </a:extLst>
                </a:gridCol>
                <a:gridCol w="1333500">
                  <a:extLst>
                    <a:ext uri="{9D8B030D-6E8A-4147-A177-3AD203B41FA5}">
                      <a16:colId xmlns:a16="http://schemas.microsoft.com/office/drawing/2014/main" val="641983631"/>
                    </a:ext>
                  </a:extLst>
                </a:gridCol>
              </a:tblGrid>
              <a:tr h="1808909">
                <a:tc>
                  <a:txBody>
                    <a:bodyPr/>
                    <a:lstStyle/>
                    <a:p>
                      <a:pPr algn="ctr"/>
                      <a:r>
                        <a:rPr lang="en-GB" sz="1800" dirty="0">
                          <a:effectLst/>
                        </a:rPr>
                        <a:t>Ref</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Risk Description</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Likelihood of occurrence (Score 1-5)</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Impact of Risk occurrence (Score 1-5)</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Risk Score (Likelihood x Occurrence)</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pPr algn="ctr"/>
                      <a:r>
                        <a:rPr lang="en-GB" sz="1800" dirty="0">
                          <a:effectLst/>
                        </a:rPr>
                        <a:t>Risk Severity (High, Medium, or Low)</a:t>
                      </a:r>
                      <a:endParaRPr lang="en-GB" sz="18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71413299"/>
                  </a:ext>
                </a:extLst>
              </a:tr>
              <a:tr h="645060">
                <a:tc>
                  <a:txBody>
                    <a:bodyPr/>
                    <a:lstStyle/>
                    <a:p>
                      <a:r>
                        <a:rPr lang="en-GB" sz="1100">
                          <a:effectLst/>
                        </a:rPr>
                        <a:t> </a:t>
                      </a:r>
                    </a:p>
                    <a:p>
                      <a:r>
                        <a:rPr lang="en-GB" sz="1100">
                          <a:effectLst/>
                        </a:rPr>
                        <a:t>1</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92326501"/>
                  </a:ext>
                </a:extLst>
              </a:tr>
              <a:tr h="628420">
                <a:tc>
                  <a:txBody>
                    <a:bodyPr/>
                    <a:lstStyle/>
                    <a:p>
                      <a:r>
                        <a:rPr lang="en-GB" sz="1100">
                          <a:effectLst/>
                        </a:rPr>
                        <a:t> </a:t>
                      </a:r>
                    </a:p>
                    <a:p>
                      <a:r>
                        <a:rPr lang="en-GB" sz="1100">
                          <a:effectLst/>
                        </a:rPr>
                        <a:t>2</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solidFill>
                      <a:schemeClr val="accent1"/>
                    </a:solidFill>
                  </a:tcPr>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66303568"/>
                  </a:ext>
                </a:extLst>
              </a:tr>
              <a:tr h="594261">
                <a:tc>
                  <a:txBody>
                    <a:bodyPr/>
                    <a:lstStyle/>
                    <a:p>
                      <a:r>
                        <a:rPr lang="en-GB" sz="1100">
                          <a:effectLst/>
                        </a:rPr>
                        <a:t> </a:t>
                      </a:r>
                    </a:p>
                    <a:p>
                      <a:r>
                        <a:rPr lang="en-GB" sz="1100">
                          <a:effectLst/>
                        </a:rPr>
                        <a:t>3</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a:effectLst/>
                        </a:rPr>
                        <a:t> </a:t>
                      </a:r>
                      <a:endParaRPr lang="en-GB" sz="110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tc>
                  <a:txBody>
                    <a:bodyPr/>
                    <a:lstStyle/>
                    <a:p>
                      <a:r>
                        <a:rPr lang="en-GB" sz="1100" dirty="0">
                          <a:effectLst/>
                        </a:rPr>
                        <a:t> </a:t>
                      </a:r>
                      <a:endParaRPr lang="en-GB" sz="1100" dirty="0">
                        <a:effectLst/>
                        <a:latin typeface="Calibri Light" panose="020F0302020204030204" pitchFamily="34" charset="0"/>
                        <a:ea typeface="Calibri Light" panose="020F03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5349719"/>
                  </a:ext>
                </a:extLst>
              </a:tr>
            </a:tbl>
          </a:graphicData>
        </a:graphic>
      </p:graphicFrame>
    </p:spTree>
    <p:extLst>
      <p:ext uri="{BB962C8B-B14F-4D97-AF65-F5344CB8AC3E}">
        <p14:creationId xmlns:p14="http://schemas.microsoft.com/office/powerpoint/2010/main" val="2941419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790776-EFDD-663C-4E9E-49D133B49236}"/>
              </a:ext>
            </a:extLst>
          </p:cNvPr>
          <p:cNvSpPr>
            <a:spLocks noGrp="1"/>
          </p:cNvSpPr>
          <p:nvPr>
            <p:ph type="title"/>
          </p:nvPr>
        </p:nvSpPr>
        <p:spPr>
          <a:xfrm>
            <a:off x="571350" y="762001"/>
            <a:ext cx="4000647" cy="1708242"/>
          </a:xfrm>
        </p:spPr>
        <p:txBody>
          <a:bodyPr anchor="ctr">
            <a:normAutofit/>
          </a:bodyPr>
          <a:lstStyle/>
          <a:p>
            <a:r>
              <a:rPr lang="en-GB" sz="3500" b="1"/>
              <a:t>Mitigation</a:t>
            </a:r>
          </a:p>
        </p:txBody>
      </p:sp>
      <p:sp>
        <p:nvSpPr>
          <p:cNvPr id="3" name="Content Placeholder 2">
            <a:extLst>
              <a:ext uri="{FF2B5EF4-FFF2-40B4-BE49-F238E27FC236}">
                <a16:creationId xmlns:a16="http://schemas.microsoft.com/office/drawing/2014/main" id="{1579E22A-669F-4C98-4C59-A084BA6AB14E}"/>
              </a:ext>
            </a:extLst>
          </p:cNvPr>
          <p:cNvSpPr>
            <a:spLocks noGrp="1"/>
          </p:cNvSpPr>
          <p:nvPr>
            <p:ph idx="1"/>
          </p:nvPr>
        </p:nvSpPr>
        <p:spPr>
          <a:xfrm>
            <a:off x="571350" y="2470244"/>
            <a:ext cx="4000647" cy="3769835"/>
          </a:xfrm>
        </p:spPr>
        <p:txBody>
          <a:bodyPr anchor="ctr">
            <a:normAutofit/>
          </a:bodyPr>
          <a:lstStyle/>
          <a:p>
            <a:endParaRPr lang="en-GB" sz="1700" dirty="0"/>
          </a:p>
          <a:p>
            <a:pPr marL="0" indent="0">
              <a:buNone/>
            </a:pPr>
            <a:endParaRPr lang="en-GB" sz="1700" b="0" i="0" dirty="0">
              <a:effectLst/>
              <a:latin typeface="Roboto" panose="02000000000000000000" pitchFamily="2" charset="0"/>
            </a:endParaRPr>
          </a:p>
          <a:p>
            <a:pPr marL="0" indent="0">
              <a:buNone/>
            </a:pPr>
            <a:endParaRPr lang="en-GB" sz="2000" dirty="0">
              <a:latin typeface="Roboto" panose="02000000000000000000" pitchFamily="2" charset="0"/>
            </a:endParaRPr>
          </a:p>
          <a:p>
            <a:pPr marL="0" indent="0">
              <a:buNone/>
            </a:pPr>
            <a:r>
              <a:rPr lang="en-GB" sz="2000" b="0" i="0" dirty="0">
                <a:effectLst/>
                <a:latin typeface="Roboto" panose="02000000000000000000" pitchFamily="2" charset="0"/>
              </a:rPr>
              <a:t>‘the action of reducing the severity, seriousness, or painfulness of something’</a:t>
            </a:r>
          </a:p>
          <a:p>
            <a:pPr marL="0" indent="0">
              <a:buNone/>
            </a:pPr>
            <a:endParaRPr lang="en-GB" sz="2000" dirty="0">
              <a:latin typeface="Roboto" panose="02000000000000000000" pitchFamily="2" charset="0"/>
            </a:endParaRPr>
          </a:p>
          <a:p>
            <a:pPr marL="0" indent="0">
              <a:buNone/>
            </a:pPr>
            <a:endParaRPr lang="en-GB" sz="2000" dirty="0">
              <a:latin typeface="Roboto" panose="02000000000000000000" pitchFamily="2" charset="0"/>
            </a:endParaRPr>
          </a:p>
          <a:p>
            <a:pPr marL="0" indent="0">
              <a:buNone/>
            </a:pPr>
            <a:endParaRPr lang="en-GB" sz="2000" dirty="0">
              <a:latin typeface="Roboto" panose="02000000000000000000" pitchFamily="2" charset="0"/>
            </a:endParaRPr>
          </a:p>
          <a:p>
            <a:pPr marL="0" indent="0">
              <a:buNone/>
            </a:pPr>
            <a:r>
              <a:rPr lang="en-GB" sz="2000" dirty="0">
                <a:latin typeface="Roboto" panose="02000000000000000000" pitchFamily="2" charset="0"/>
              </a:rPr>
              <a:t>Oxford Dictionary</a:t>
            </a:r>
            <a:endParaRPr lang="en-GB" sz="2000" dirty="0"/>
          </a:p>
        </p:txBody>
      </p:sp>
      <p:pic>
        <p:nvPicPr>
          <p:cNvPr id="5" name="Picture 4" descr="Open book">
            <a:extLst>
              <a:ext uri="{FF2B5EF4-FFF2-40B4-BE49-F238E27FC236}">
                <a16:creationId xmlns:a16="http://schemas.microsoft.com/office/drawing/2014/main" id="{D321578D-08AD-FA80-3B66-08E1FE18250E}"/>
              </a:ext>
            </a:extLst>
          </p:cNvPr>
          <p:cNvPicPr>
            <a:picLocks noChangeAspect="1"/>
          </p:cNvPicPr>
          <p:nvPr/>
        </p:nvPicPr>
        <p:blipFill rotWithShape="1">
          <a:blip r:embed="rId2"/>
          <a:srcRect l="29908" r="31214"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099179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4F5B751-B2F9-A06C-3E51-67DFFFF10866}"/>
              </a:ext>
            </a:extLst>
          </p:cNvPr>
          <p:cNvSpPr>
            <a:spLocks noGrp="1"/>
          </p:cNvSpPr>
          <p:nvPr>
            <p:ph type="title"/>
          </p:nvPr>
        </p:nvSpPr>
        <p:spPr/>
        <p:txBody>
          <a:bodyPr/>
          <a:lstStyle/>
          <a:p>
            <a:r>
              <a:rPr lang="en-GB" b="1" dirty="0"/>
              <a:t>Types of mitigation</a:t>
            </a:r>
          </a:p>
        </p:txBody>
      </p:sp>
      <p:graphicFrame>
        <p:nvGraphicFramePr>
          <p:cNvPr id="8" name="Content Placeholder 5">
            <a:extLst>
              <a:ext uri="{FF2B5EF4-FFF2-40B4-BE49-F238E27FC236}">
                <a16:creationId xmlns:a16="http://schemas.microsoft.com/office/drawing/2014/main" id="{15263FFA-B8E6-4B7E-22D5-DAC17F80B5E5}"/>
              </a:ext>
            </a:extLst>
          </p:cNvPr>
          <p:cNvGraphicFramePr>
            <a:graphicFrameLocks noGrp="1"/>
          </p:cNvGraphicFramePr>
          <p:nvPr>
            <p:ph idx="1"/>
          </p:nvPr>
        </p:nvGraphicFramePr>
        <p:xfrm>
          <a:off x="579789" y="1455677"/>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931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Freeform: Shape 308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Rectangle 308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Freeform: Shape 308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89" name="Isosceles Triangle 308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risk evaluation matrix table scoring 2 x functions: consequence x ...">
            <a:extLst>
              <a:ext uri="{FF2B5EF4-FFF2-40B4-BE49-F238E27FC236}">
                <a16:creationId xmlns:a16="http://schemas.microsoft.com/office/drawing/2014/main" id="{4A69C951-6498-49C9-70D0-67ED411A62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72464" y="643467"/>
            <a:ext cx="7399070"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3091" name="Isosceles Triangle 309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4903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064BE-BA98-3B62-138D-A2B4340619E3}"/>
              </a:ext>
            </a:extLst>
          </p:cNvPr>
          <p:cNvSpPr>
            <a:spLocks noGrp="1"/>
          </p:cNvSpPr>
          <p:nvPr>
            <p:ph type="title"/>
          </p:nvPr>
        </p:nvSpPr>
        <p:spPr/>
        <p:txBody>
          <a:bodyPr/>
          <a:lstStyle/>
          <a:p>
            <a:r>
              <a:rPr lang="en-GB" b="1" dirty="0"/>
              <a:t>Exercise from last week continued….</a:t>
            </a:r>
          </a:p>
        </p:txBody>
      </p:sp>
      <p:sp>
        <p:nvSpPr>
          <p:cNvPr id="3" name="Content Placeholder 2">
            <a:extLst>
              <a:ext uri="{FF2B5EF4-FFF2-40B4-BE49-F238E27FC236}">
                <a16:creationId xmlns:a16="http://schemas.microsoft.com/office/drawing/2014/main" id="{3BCB0CDB-CE2A-BE10-97F1-B6695F983492}"/>
              </a:ext>
            </a:extLst>
          </p:cNvPr>
          <p:cNvSpPr>
            <a:spLocks noGrp="1"/>
          </p:cNvSpPr>
          <p:nvPr>
            <p:ph idx="1"/>
          </p:nvPr>
        </p:nvSpPr>
        <p:spPr>
          <a:xfrm>
            <a:off x="628650" y="1860604"/>
            <a:ext cx="7886700" cy="3967823"/>
          </a:xfrm>
        </p:spPr>
        <p:txBody>
          <a:bodyPr lIns="91440" tIns="45720" rIns="91440" bIns="45720" anchor="t"/>
          <a:lstStyle/>
          <a:p>
            <a:pPr marL="0" indent="0">
              <a:buNone/>
            </a:pPr>
            <a:r>
              <a:rPr lang="en-GB" b="1" dirty="0"/>
              <a:t>Scenario:</a:t>
            </a:r>
          </a:p>
          <a:p>
            <a:pPr marL="0" indent="0">
              <a:buNone/>
            </a:pPr>
            <a:endParaRPr lang="en-GB" dirty="0"/>
          </a:p>
          <a:p>
            <a:pPr marL="0" indent="0">
              <a:buNone/>
            </a:pPr>
            <a:r>
              <a:rPr lang="en-GB" dirty="0"/>
              <a:t>You are a manager responsible for a full 10 bed ward in a hospital. The patients are all elderly with a variety of complex care needs. The ward consists of a nursing team, but they are understaffed. The medical records are managed via one computer located in a small office on the ward.</a:t>
            </a:r>
          </a:p>
          <a:p>
            <a:pPr marL="0" indent="0">
              <a:buNone/>
            </a:pPr>
            <a:endParaRPr lang="en-GB" dirty="0"/>
          </a:p>
        </p:txBody>
      </p:sp>
    </p:spTree>
    <p:extLst>
      <p:ext uri="{BB962C8B-B14F-4D97-AF65-F5344CB8AC3E}">
        <p14:creationId xmlns:p14="http://schemas.microsoft.com/office/powerpoint/2010/main" val="3797615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2B30F-61BA-077E-7F80-5D19B6FDDB0F}"/>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71483348-E832-C85E-0504-AF0CC4C0B2A3}"/>
              </a:ext>
            </a:extLst>
          </p:cNvPr>
          <p:cNvSpPr>
            <a:spLocks noGrp="1"/>
          </p:cNvSpPr>
          <p:nvPr>
            <p:ph idx="1"/>
          </p:nvPr>
        </p:nvSpPr>
        <p:spPr>
          <a:xfrm>
            <a:off x="628650" y="1431925"/>
            <a:ext cx="7886700" cy="4351338"/>
          </a:xfrm>
        </p:spPr>
        <p:txBody>
          <a:bodyPr lIns="91440" tIns="45720" rIns="91440" bIns="45720" anchor="t"/>
          <a:lstStyle/>
          <a:p>
            <a:pPr marL="0" indent="0">
              <a:buNone/>
            </a:pPr>
            <a:r>
              <a:rPr lang="en-GB" dirty="0"/>
              <a:t>Reconsider the scenario and in your groups:</a:t>
            </a:r>
          </a:p>
          <a:p>
            <a:pPr marL="0" indent="0">
              <a:buNone/>
            </a:pPr>
            <a:endParaRPr lang="en-GB" dirty="0"/>
          </a:p>
          <a:p>
            <a:r>
              <a:rPr lang="en-GB" dirty="0"/>
              <a:t>Revisit the risks you identified from last week</a:t>
            </a:r>
          </a:p>
          <a:p>
            <a:r>
              <a:rPr lang="en-GB" dirty="0"/>
              <a:t>Reword if you need to</a:t>
            </a:r>
          </a:p>
          <a:p>
            <a:r>
              <a:rPr lang="en-GB" dirty="0"/>
              <a:t>Classify them according to the previous slide</a:t>
            </a:r>
          </a:p>
          <a:p>
            <a:r>
              <a:rPr lang="en-GB" dirty="0"/>
              <a:t>Score each risk and determine if they are high, medium or low</a:t>
            </a:r>
          </a:p>
          <a:p>
            <a:r>
              <a:rPr lang="en-GB" dirty="0"/>
              <a:t>Prepare a mitigating action for each risk</a:t>
            </a:r>
          </a:p>
          <a:p>
            <a:pPr marL="0" indent="0">
              <a:buNone/>
            </a:pPr>
            <a:endParaRPr lang="en-GB" dirty="0"/>
          </a:p>
          <a:p>
            <a:pPr marL="0" indent="0">
              <a:buNone/>
            </a:pPr>
            <a:endParaRPr lang="en-GB" b="1" dirty="0"/>
          </a:p>
        </p:txBody>
      </p:sp>
    </p:spTree>
    <p:extLst>
      <p:ext uri="{BB962C8B-B14F-4D97-AF65-F5344CB8AC3E}">
        <p14:creationId xmlns:p14="http://schemas.microsoft.com/office/powerpoint/2010/main" val="66408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55760-CEDA-B9B5-32FF-8698B296FDB5}"/>
              </a:ext>
            </a:extLst>
          </p:cNvPr>
          <p:cNvSpPr>
            <a:spLocks noGrp="1"/>
          </p:cNvSpPr>
          <p:nvPr>
            <p:ph type="title"/>
          </p:nvPr>
        </p:nvSpPr>
        <p:spPr>
          <a:xfrm>
            <a:off x="657520" y="741391"/>
            <a:ext cx="2662237" cy="1616203"/>
          </a:xfrm>
        </p:spPr>
        <p:txBody>
          <a:bodyPr anchor="b">
            <a:normAutofit/>
          </a:bodyPr>
          <a:lstStyle/>
          <a:p>
            <a:r>
              <a:rPr lang="en-GB" sz="2800" b="1"/>
              <a:t>Compliance with Standards and Legislation</a:t>
            </a:r>
          </a:p>
        </p:txBody>
      </p:sp>
      <p:sp>
        <p:nvSpPr>
          <p:cNvPr id="3" name="Content Placeholder 2">
            <a:extLst>
              <a:ext uri="{FF2B5EF4-FFF2-40B4-BE49-F238E27FC236}">
                <a16:creationId xmlns:a16="http://schemas.microsoft.com/office/drawing/2014/main" id="{8826C308-1BFC-CA98-7076-992E51674E84}"/>
              </a:ext>
            </a:extLst>
          </p:cNvPr>
          <p:cNvSpPr>
            <a:spLocks noGrp="1"/>
          </p:cNvSpPr>
          <p:nvPr>
            <p:ph idx="1"/>
          </p:nvPr>
        </p:nvSpPr>
        <p:spPr>
          <a:xfrm>
            <a:off x="657519" y="2533476"/>
            <a:ext cx="2510223" cy="3447832"/>
          </a:xfrm>
        </p:spPr>
        <p:txBody>
          <a:bodyPr anchor="t">
            <a:normAutofit/>
          </a:bodyPr>
          <a:lstStyle/>
          <a:p>
            <a:pPr marL="0" indent="0">
              <a:buNone/>
            </a:pPr>
            <a:endParaRPr lang="en-GB" sz="1700" spc="-20">
              <a:effectLst/>
              <a:latin typeface="Calibri" panose="020F0502020204030204" pitchFamily="34" charset="0"/>
              <a:ea typeface="Calibri" panose="020F0502020204030204" pitchFamily="34" charset="0"/>
            </a:endParaRPr>
          </a:p>
          <a:p>
            <a:pPr marL="0" indent="0">
              <a:buNone/>
            </a:pPr>
            <a:r>
              <a:rPr lang="en-GB" sz="1700" spc="-20">
                <a:effectLst/>
                <a:latin typeface="Calibri" panose="020F0502020204030204" pitchFamily="34" charset="0"/>
                <a:ea typeface="Calibri" panose="020F0502020204030204" pitchFamily="34" charset="0"/>
              </a:rPr>
              <a:t>A description of how conducting these risk assessment ensures compliance with any relevant legislative requirements, industry specific requirements or best practice</a:t>
            </a:r>
            <a:endParaRPr lang="en-GB" sz="1700">
              <a:effectLst/>
              <a:latin typeface="Calibri Light" panose="020F0302020204030204" pitchFamily="34" charset="0"/>
              <a:ea typeface="Calibri Light" panose="020F0302020204030204" pitchFamily="34" charset="0"/>
            </a:endParaRPr>
          </a:p>
          <a:p>
            <a:endParaRPr lang="en-GB" sz="1700"/>
          </a:p>
        </p:txBody>
      </p:sp>
      <p:pic>
        <p:nvPicPr>
          <p:cNvPr id="5" name="Picture 4" descr="A group of people sitting in a room&#10;&#10;Description automatically generated">
            <a:extLst>
              <a:ext uri="{FF2B5EF4-FFF2-40B4-BE49-F238E27FC236}">
                <a16:creationId xmlns:a16="http://schemas.microsoft.com/office/drawing/2014/main" id="{CF52BE44-9611-FB27-CF34-6F6E0AE8C5C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6757" r="18696" b="2"/>
          <a:stretch/>
        </p:blipFill>
        <p:spPr>
          <a:xfrm>
            <a:off x="3816932" y="877413"/>
            <a:ext cx="4666971" cy="5043096"/>
          </a:xfrm>
          <a:prstGeom prst="rect">
            <a:avLst/>
          </a:prstGeom>
        </p:spPr>
      </p:pic>
      <p:grpSp>
        <p:nvGrpSpPr>
          <p:cNvPr id="11" name="Group 10">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16932" y="5858828"/>
            <a:ext cx="4669847" cy="123363"/>
            <a:chOff x="7015162" y="5858828"/>
            <a:chExt cx="4300544" cy="123363"/>
          </a:xfrm>
        </p:grpSpPr>
        <p:sp>
          <p:nvSpPr>
            <p:cNvPr id="12" name="Rectangle 11">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0262D393-4D29-F70F-64DE-EC912E210251}"/>
              </a:ext>
            </a:extLst>
          </p:cNvPr>
          <p:cNvSpPr txBox="1"/>
          <p:nvPr/>
        </p:nvSpPr>
        <p:spPr>
          <a:xfrm>
            <a:off x="6297087" y="5720454"/>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asnimnews.com/en/news/2017/02/02/1315756/brexit-bill-vote-article-50-legislation-clears-first-hurdle-in-comm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609465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C618C0-D23F-A342-7918-CD7B38FBDC9D}"/>
              </a:ext>
            </a:extLst>
          </p:cNvPr>
          <p:cNvSpPr>
            <a:spLocks noGrp="1"/>
          </p:cNvSpPr>
          <p:nvPr>
            <p:ph type="title"/>
          </p:nvPr>
        </p:nvSpPr>
        <p:spPr/>
        <p:txBody>
          <a:bodyPr/>
          <a:lstStyle/>
          <a:p>
            <a:r>
              <a:rPr lang="en-GB" b="1" dirty="0"/>
              <a:t>Areas to consider…</a:t>
            </a:r>
          </a:p>
        </p:txBody>
      </p:sp>
      <p:sp>
        <p:nvSpPr>
          <p:cNvPr id="6" name="Content Placeholder 5">
            <a:extLst>
              <a:ext uri="{FF2B5EF4-FFF2-40B4-BE49-F238E27FC236}">
                <a16:creationId xmlns:a16="http://schemas.microsoft.com/office/drawing/2014/main" id="{FA6BA20D-A3B3-880C-EA79-E49C295BAAD4}"/>
              </a:ext>
            </a:extLst>
          </p:cNvPr>
          <p:cNvSpPr>
            <a:spLocks noGrp="1"/>
          </p:cNvSpPr>
          <p:nvPr>
            <p:ph idx="1"/>
          </p:nvPr>
        </p:nvSpPr>
        <p:spPr/>
        <p:txBody>
          <a:bodyPr/>
          <a:lstStyle/>
          <a:p>
            <a:r>
              <a:rPr lang="en-GB" dirty="0"/>
              <a:t>Health and Safety at Work Act (1974)</a:t>
            </a:r>
          </a:p>
          <a:p>
            <a:r>
              <a:rPr lang="en-GB" dirty="0"/>
              <a:t>Infection Control</a:t>
            </a:r>
          </a:p>
          <a:p>
            <a:r>
              <a:rPr lang="en-GB" dirty="0"/>
              <a:t>Manual Handling</a:t>
            </a:r>
          </a:p>
          <a:p>
            <a:r>
              <a:rPr lang="en-GB" dirty="0"/>
              <a:t>Slips, trips and falls</a:t>
            </a:r>
          </a:p>
          <a:p>
            <a:r>
              <a:rPr lang="en-GB" dirty="0"/>
              <a:t>Control of Substances Hazardous to Health (COSHH)</a:t>
            </a:r>
          </a:p>
          <a:p>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69857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lose-up unopened pill packets">
            <a:extLst>
              <a:ext uri="{FF2B5EF4-FFF2-40B4-BE49-F238E27FC236}">
                <a16:creationId xmlns:a16="http://schemas.microsoft.com/office/drawing/2014/main" id="{00C11219-0BA3-6DDA-CBDB-F6A1480B660E}"/>
              </a:ext>
            </a:extLst>
          </p:cNvPr>
          <p:cNvPicPr>
            <a:picLocks noChangeAspect="1"/>
          </p:cNvPicPr>
          <p:nvPr/>
        </p:nvPicPr>
        <p:blipFill rotWithShape="1">
          <a:blip r:embed="rId2"/>
          <a:srcRect l="31134" r="25083"/>
          <a:stretch/>
        </p:blipFill>
        <p:spPr>
          <a:xfrm>
            <a:off x="4577270" y="10"/>
            <a:ext cx="4566728" cy="6857990"/>
          </a:xfrm>
          <a:prstGeom prst="rect">
            <a:avLst/>
          </a:prstGeom>
        </p:spPr>
      </p:pic>
      <p:sp useBgFill="1">
        <p:nvSpPr>
          <p:cNvPr id="14" name="Rectangle 1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52DE622-C73F-DDDC-B892-A1DCC6963CC7}"/>
              </a:ext>
            </a:extLst>
          </p:cNvPr>
          <p:cNvSpPr>
            <a:spLocks noGrp="1"/>
          </p:cNvSpPr>
          <p:nvPr>
            <p:ph type="title"/>
          </p:nvPr>
        </p:nvSpPr>
        <p:spPr>
          <a:xfrm>
            <a:off x="571350" y="328512"/>
            <a:ext cx="3583791" cy="1628970"/>
          </a:xfrm>
        </p:spPr>
        <p:txBody>
          <a:bodyPr anchor="ctr">
            <a:normAutofit/>
          </a:bodyPr>
          <a:lstStyle/>
          <a:p>
            <a:r>
              <a:rPr lang="en-GB" sz="3500" b="1"/>
              <a:t>Regulatory Bodies</a:t>
            </a:r>
          </a:p>
        </p:txBody>
      </p:sp>
      <p:sp>
        <p:nvSpPr>
          <p:cNvPr id="6" name="Content Placeholder 5">
            <a:extLst>
              <a:ext uri="{FF2B5EF4-FFF2-40B4-BE49-F238E27FC236}">
                <a16:creationId xmlns:a16="http://schemas.microsoft.com/office/drawing/2014/main" id="{65CEEDAB-B0F9-39FC-9572-01B875D58770}"/>
              </a:ext>
            </a:extLst>
          </p:cNvPr>
          <p:cNvSpPr>
            <a:spLocks noGrp="1"/>
          </p:cNvSpPr>
          <p:nvPr>
            <p:ph idx="1"/>
          </p:nvPr>
        </p:nvSpPr>
        <p:spPr>
          <a:xfrm>
            <a:off x="0" y="2884929"/>
            <a:ext cx="4066167" cy="3374137"/>
          </a:xfrm>
        </p:spPr>
        <p:txBody>
          <a:bodyPr anchor="ctr">
            <a:normAutofit/>
          </a:bodyPr>
          <a:lstStyle/>
          <a:p>
            <a:r>
              <a:rPr lang="en-GB" sz="2400" dirty="0"/>
              <a:t>Health and Safety Executive</a:t>
            </a:r>
          </a:p>
          <a:p>
            <a:r>
              <a:rPr lang="en-GB" sz="2400" dirty="0"/>
              <a:t>Health Inspectorate Wales</a:t>
            </a:r>
          </a:p>
          <a:p>
            <a:r>
              <a:rPr lang="en-GB" sz="2400" dirty="0"/>
              <a:t>Nursing and Midwifery Council</a:t>
            </a:r>
          </a:p>
          <a:p>
            <a:r>
              <a:rPr lang="en-GB" sz="2400" dirty="0"/>
              <a:t>General Medical Council</a:t>
            </a:r>
          </a:p>
          <a:p>
            <a:r>
              <a:rPr lang="en-GB" sz="2400" b="0" i="0" dirty="0">
                <a:effectLst/>
              </a:rPr>
              <a:t>Medicines &amp; Healthcare products</a:t>
            </a:r>
            <a:br>
              <a:rPr lang="en-GB" sz="2400" dirty="0"/>
            </a:br>
            <a:r>
              <a:rPr lang="en-GB" sz="2400" b="0" i="0" dirty="0">
                <a:effectLst/>
              </a:rPr>
              <a:t>Regulatory Agency</a:t>
            </a:r>
            <a:endParaRPr lang="en-GB" sz="2400" dirty="0"/>
          </a:p>
          <a:p>
            <a:endParaRPr lang="en-GB" sz="1700" dirty="0"/>
          </a:p>
        </p:txBody>
      </p:sp>
    </p:spTree>
    <p:extLst>
      <p:ext uri="{BB962C8B-B14F-4D97-AF65-F5344CB8AC3E}">
        <p14:creationId xmlns:p14="http://schemas.microsoft.com/office/powerpoint/2010/main" val="2295256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DCE0-8FC2-EC6C-E4E3-24C64F7C13E6}"/>
              </a:ext>
            </a:extLst>
          </p:cNvPr>
          <p:cNvSpPr>
            <a:spLocks noGrp="1"/>
          </p:cNvSpPr>
          <p:nvPr>
            <p:ph type="title"/>
          </p:nvPr>
        </p:nvSpPr>
        <p:spPr/>
        <p:txBody>
          <a:bodyPr/>
          <a:lstStyle/>
          <a:p>
            <a:r>
              <a:rPr lang="en-GB" b="1" dirty="0"/>
              <a:t>Conclusions and Recommendations</a:t>
            </a:r>
          </a:p>
        </p:txBody>
      </p:sp>
      <p:sp>
        <p:nvSpPr>
          <p:cNvPr id="3" name="Content Placeholder 2">
            <a:extLst>
              <a:ext uri="{FF2B5EF4-FFF2-40B4-BE49-F238E27FC236}">
                <a16:creationId xmlns:a16="http://schemas.microsoft.com/office/drawing/2014/main" id="{E1558515-62B6-12DD-A80B-19DC703BEAE4}"/>
              </a:ext>
            </a:extLst>
          </p:cNvPr>
          <p:cNvSpPr>
            <a:spLocks noGrp="1"/>
          </p:cNvSpPr>
          <p:nvPr>
            <p:ph idx="1"/>
          </p:nvPr>
        </p:nvSpPr>
        <p:spPr>
          <a:xfrm>
            <a:off x="628650" y="1693863"/>
            <a:ext cx="7886700" cy="4351338"/>
          </a:xfrm>
        </p:spPr>
        <p:txBody>
          <a:bodyPr/>
          <a:lstStyle/>
          <a:p>
            <a:pPr marL="0" indent="0" algn="just">
              <a:buNone/>
            </a:pPr>
            <a:r>
              <a:rPr lang="en-GB" sz="1800" dirty="0">
                <a:effectLst/>
                <a:latin typeface="Calibri" panose="020F0502020204030204" pitchFamily="34" charset="0"/>
                <a:ea typeface="Arial Unicode MS"/>
              </a:rPr>
              <a:t> </a:t>
            </a:r>
            <a:endParaRPr lang="en-GB" sz="1800" dirty="0">
              <a:effectLst/>
              <a:latin typeface="Calibri Light" panose="020F0302020204030204" pitchFamily="34" charset="0"/>
              <a:ea typeface="Calibri Light" panose="020F0302020204030204" pitchFamily="34" charset="0"/>
            </a:endParaRPr>
          </a:p>
          <a:p>
            <a:pPr marL="342900" lvl="0" indent="-342900" algn="just">
              <a:buFont typeface="Symbol" panose="05050102010706020507" pitchFamily="18" charset="2"/>
              <a:buChar char=""/>
            </a:pPr>
            <a:r>
              <a:rPr lang="en-GB" sz="2400" dirty="0">
                <a:effectLst/>
                <a:ea typeface="Arial Unicode MS"/>
              </a:rPr>
              <a:t>A summary of your findings from your risk assessment</a:t>
            </a:r>
            <a:endParaRPr lang="en-GB" sz="2400" dirty="0">
              <a:effectLst/>
              <a:ea typeface="Calibri Light" panose="020F0302020204030204" pitchFamily="34" charset="0"/>
            </a:endParaRPr>
          </a:p>
          <a:p>
            <a:pPr marL="342900" lvl="0" indent="-342900" algn="just">
              <a:buFont typeface="Symbol" panose="05050102010706020507" pitchFamily="18" charset="2"/>
              <a:buChar char=""/>
            </a:pPr>
            <a:endParaRPr lang="en-GB" sz="2400" dirty="0">
              <a:effectLst/>
              <a:ea typeface="Arial Unicode MS"/>
            </a:endParaRPr>
          </a:p>
          <a:p>
            <a:pPr marL="342900" lvl="0" indent="-342900" algn="just">
              <a:buFont typeface="Symbol" panose="05050102010706020507" pitchFamily="18" charset="2"/>
              <a:buChar char=""/>
            </a:pPr>
            <a:r>
              <a:rPr lang="en-GB" sz="2400" dirty="0">
                <a:effectLst/>
                <a:ea typeface="Arial Unicode MS"/>
              </a:rPr>
              <a:t>A set of recommendations to mitigate against significant risks</a:t>
            </a:r>
          </a:p>
          <a:p>
            <a:pPr marL="0" lvl="0" indent="0" algn="just">
              <a:buNone/>
            </a:pPr>
            <a:endParaRPr lang="en-GB" sz="2400" b="1" dirty="0">
              <a:effectLst/>
              <a:ea typeface="Arial Unicode MS"/>
            </a:endParaRPr>
          </a:p>
          <a:p>
            <a:pPr marL="0" indent="0" algn="just">
              <a:lnSpc>
                <a:spcPct val="150000"/>
              </a:lnSpc>
              <a:buNone/>
            </a:pPr>
            <a:r>
              <a:rPr lang="en-GB" sz="2000" b="1" dirty="0">
                <a:effectLst/>
                <a:ea typeface="Arial Unicode MS"/>
              </a:rPr>
              <a:t>Please note:</a:t>
            </a:r>
            <a:r>
              <a:rPr lang="en-GB" sz="2000" dirty="0">
                <a:effectLst/>
                <a:ea typeface="Arial Unicode MS"/>
              </a:rPr>
              <a:t> You should not introduce new information in the conclusion, but simply make sure that you have summarised the main points, findings and outcomes of your risk assessment.</a:t>
            </a:r>
            <a:endParaRPr lang="en-GB" sz="2000" dirty="0">
              <a:effectLst/>
              <a:ea typeface="Calibri Light" panose="020F0302020204030204" pitchFamily="34" charset="0"/>
            </a:endParaRPr>
          </a:p>
          <a:p>
            <a:endParaRPr lang="en-GB" dirty="0"/>
          </a:p>
        </p:txBody>
      </p:sp>
    </p:spTree>
    <p:extLst>
      <p:ext uri="{BB962C8B-B14F-4D97-AF65-F5344CB8AC3E}">
        <p14:creationId xmlns:p14="http://schemas.microsoft.com/office/powerpoint/2010/main" val="2728196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F8D94B-37EE-9854-8EF4-010EB55E5964}"/>
              </a:ext>
            </a:extLst>
          </p:cNvPr>
          <p:cNvSpPr>
            <a:spLocks noGrp="1"/>
          </p:cNvSpPr>
          <p:nvPr>
            <p:ph type="title"/>
          </p:nvPr>
        </p:nvSpPr>
        <p:spPr/>
        <p:txBody>
          <a:bodyPr/>
          <a:lstStyle/>
          <a:p>
            <a:endParaRPr lang="en-GB" dirty="0"/>
          </a:p>
        </p:txBody>
      </p:sp>
      <p:pic>
        <p:nvPicPr>
          <p:cNvPr id="7" name="Content Placeholder 5">
            <a:extLst>
              <a:ext uri="{FF2B5EF4-FFF2-40B4-BE49-F238E27FC236}">
                <a16:creationId xmlns:a16="http://schemas.microsoft.com/office/drawing/2014/main" id="{9D67B115-CC2F-4CD4-2DBC-C6BB89D72EBE}"/>
              </a:ext>
            </a:extLst>
          </p:cNvPr>
          <p:cNvPicPr>
            <a:picLocks noGrp="1" noChangeAspect="1"/>
          </p:cNvPicPr>
          <p:nvPr>
            <p:ph idx="1"/>
          </p:nvPr>
        </p:nvPicPr>
        <p:blipFill rotWithShape="1">
          <a:blip r:embed="rId2"/>
          <a:srcRect l="1384" r="3044" b="1"/>
          <a:stretch/>
        </p:blipFill>
        <p:spPr>
          <a:xfrm>
            <a:off x="52627" y="0"/>
            <a:ext cx="9091373" cy="6012673"/>
          </a:xfrm>
          <a:prstGeom prst="rect">
            <a:avLst/>
          </a:prstGeom>
        </p:spPr>
      </p:pic>
    </p:spTree>
    <p:extLst>
      <p:ext uri="{BB962C8B-B14F-4D97-AF65-F5344CB8AC3E}">
        <p14:creationId xmlns:p14="http://schemas.microsoft.com/office/powerpoint/2010/main" val="23924128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896EC8B-CC2C-3ED3-6F5C-D4E8ADE27304}"/>
              </a:ext>
            </a:extLst>
          </p:cNvPr>
          <p:cNvSpPr>
            <a:spLocks noGrp="1"/>
          </p:cNvSpPr>
          <p:nvPr>
            <p:ph type="title"/>
          </p:nvPr>
        </p:nvSpPr>
        <p:spPr/>
        <p:txBody>
          <a:bodyPr/>
          <a:lstStyle/>
          <a:p>
            <a:r>
              <a:rPr lang="en-GB" b="1" dirty="0"/>
              <a:t>Writing Recommendations</a:t>
            </a:r>
          </a:p>
        </p:txBody>
      </p:sp>
      <p:sp>
        <p:nvSpPr>
          <p:cNvPr id="6" name="Content Placeholder 5">
            <a:extLst>
              <a:ext uri="{FF2B5EF4-FFF2-40B4-BE49-F238E27FC236}">
                <a16:creationId xmlns:a16="http://schemas.microsoft.com/office/drawing/2014/main" id="{4E174F33-9E83-E967-32D1-4D3889EF56A8}"/>
              </a:ext>
            </a:extLst>
          </p:cNvPr>
          <p:cNvSpPr>
            <a:spLocks noGrp="1"/>
          </p:cNvSpPr>
          <p:nvPr>
            <p:ph idx="1"/>
          </p:nvPr>
        </p:nvSpPr>
        <p:spPr>
          <a:xfrm>
            <a:off x="628650" y="1427757"/>
            <a:ext cx="7886700" cy="4351338"/>
          </a:xfrm>
        </p:spPr>
        <p:txBody>
          <a:bodyPr/>
          <a:lstStyle/>
          <a:p>
            <a:r>
              <a:rPr lang="en-GB" dirty="0"/>
              <a:t>Use bullet points</a:t>
            </a:r>
          </a:p>
          <a:p>
            <a:pPr marL="0" indent="0">
              <a:buNone/>
            </a:pPr>
            <a:endParaRPr lang="en-GB" dirty="0"/>
          </a:p>
          <a:p>
            <a:r>
              <a:rPr lang="en-GB" dirty="0"/>
              <a:t>Recommendations should be:</a:t>
            </a:r>
          </a:p>
          <a:p>
            <a:pPr lvl="1"/>
            <a:r>
              <a:rPr lang="en-GB" sz="2800" dirty="0"/>
              <a:t>SMART</a:t>
            </a:r>
          </a:p>
          <a:p>
            <a:pPr lvl="1"/>
            <a:r>
              <a:rPr lang="en-GB" sz="2800" dirty="0"/>
              <a:t>Supported by clear evidence</a:t>
            </a:r>
          </a:p>
          <a:p>
            <a:pPr lvl="1"/>
            <a:r>
              <a:rPr lang="en-GB" sz="2800" dirty="0"/>
              <a:t>Directly connected to your risk assessment and scoring</a:t>
            </a:r>
          </a:p>
        </p:txBody>
      </p:sp>
    </p:spTree>
    <p:extLst>
      <p:ext uri="{BB962C8B-B14F-4D97-AF65-F5344CB8AC3E}">
        <p14:creationId xmlns:p14="http://schemas.microsoft.com/office/powerpoint/2010/main" val="259303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 calcmode="lin" valueType="num">
                                      <p:cBhvr additive="base">
                                        <p:cTn id="1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 calcmode="lin" valueType="num">
                                      <p:cBhvr additive="base">
                                        <p:cTn id="2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additive="base">
                                        <p:cTn id="2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Flowchart: Document 103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1650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BCB0E0D-4784-30FA-6212-E4B3E2C98F82}"/>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2000" b="1" kern="1200">
                <a:solidFill>
                  <a:srgbClr val="FFFFFF"/>
                </a:solidFill>
                <a:latin typeface="+mj-lt"/>
                <a:ea typeface="+mj-ea"/>
                <a:cs typeface="+mj-cs"/>
              </a:rPr>
              <a:t>SMART Recommendations</a:t>
            </a:r>
          </a:p>
        </p:txBody>
      </p:sp>
      <p:pic>
        <p:nvPicPr>
          <p:cNvPr id="1028" name="Picture 4" descr="Smart Goals : Set SMART Goals to Succeed | OhioHealth Wellness Blog ...">
            <a:extLst>
              <a:ext uri="{FF2B5EF4-FFF2-40B4-BE49-F238E27FC236}">
                <a16:creationId xmlns:a16="http://schemas.microsoft.com/office/drawing/2014/main" id="{06B56F5B-38D4-77FC-8E89-ADEB3256B9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55949" y="1294110"/>
            <a:ext cx="5510653" cy="4270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68971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11</TotalTime>
  <Words>1059</Words>
  <Application>Microsoft Office PowerPoint</Application>
  <PresentationFormat>On-screen Show (4:3)</PresentationFormat>
  <Paragraphs>199</Paragraphs>
  <Slides>27</Slides>
  <Notes>0</Notes>
  <HiddenSlides>0</HiddenSlides>
  <MMClips>0</MMClips>
  <ScaleCrop>false</ScaleCrop>
  <HeadingPairs>
    <vt:vector size="6" baseType="variant">
      <vt:variant>
        <vt:lpstr>Fonts Used</vt:lpstr>
      </vt:variant>
      <vt:variant>
        <vt:i4>9</vt:i4>
      </vt:variant>
      <vt:variant>
        <vt:lpstr>Theme</vt:lpstr>
      </vt:variant>
      <vt:variant>
        <vt:i4>15</vt:i4>
      </vt:variant>
      <vt:variant>
        <vt:lpstr>Slide Titles</vt:lpstr>
      </vt:variant>
      <vt:variant>
        <vt:i4>27</vt:i4>
      </vt:variant>
    </vt:vector>
  </HeadingPairs>
  <TitlesOfParts>
    <vt:vector size="51" baseType="lpstr">
      <vt:lpstr>Arial</vt:lpstr>
      <vt:lpstr>Arial Unicode MS</vt:lpstr>
      <vt:lpstr>Calibri</vt:lpstr>
      <vt:lpstr>Calibri Light</vt:lpstr>
      <vt:lpstr>helvetica neue</vt:lpstr>
      <vt:lpstr>Poppins</vt:lpstr>
      <vt:lpstr>Roboto</vt:lpstr>
      <vt:lpstr>Symbol</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Week 8 – Risk Management Part 2        Catrin Boulton</vt:lpstr>
      <vt:lpstr>Today’s Session</vt:lpstr>
      <vt:lpstr>Assignment 2</vt:lpstr>
      <vt:lpstr>Assignment 2 Description</vt:lpstr>
      <vt:lpstr>Scenarios</vt:lpstr>
      <vt:lpstr>Report Template</vt:lpstr>
      <vt:lpstr>Recap from last week</vt:lpstr>
      <vt:lpstr>What is Risk?</vt:lpstr>
      <vt:lpstr>Risk vs Issue</vt:lpstr>
      <vt:lpstr>Risk Management</vt:lpstr>
      <vt:lpstr>Why is risk management important in health and care</vt:lpstr>
      <vt:lpstr>Process of Risk Management</vt:lpstr>
      <vt:lpstr>Classification of Risk in Healthcare</vt:lpstr>
      <vt:lpstr>Identifying Risk</vt:lpstr>
      <vt:lpstr>Risk Assessment Register</vt:lpstr>
      <vt:lpstr>Mitigation</vt:lpstr>
      <vt:lpstr>Types of mitigation</vt:lpstr>
      <vt:lpstr>PowerPoint Presentation</vt:lpstr>
      <vt:lpstr>Exercise from last week continued….</vt:lpstr>
      <vt:lpstr>Task</vt:lpstr>
      <vt:lpstr>Compliance with Standards and Legislation</vt:lpstr>
      <vt:lpstr>Areas to consider…</vt:lpstr>
      <vt:lpstr>Regulatory Bodies</vt:lpstr>
      <vt:lpstr>Conclusions and Recommendations</vt:lpstr>
      <vt:lpstr>PowerPoint Presentation</vt:lpstr>
      <vt:lpstr>Writing Recommendations</vt:lpstr>
      <vt:lpstr>SMART 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catrin Boulton</cp:lastModifiedBy>
  <cp:revision>12</cp:revision>
  <dcterms:created xsi:type="dcterms:W3CDTF">2021-03-10T12:10:47Z</dcterms:created>
  <dcterms:modified xsi:type="dcterms:W3CDTF">2024-03-21T08:50:35Z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