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7"/>
    <p:restoredTop sz="94624"/>
  </p:normalViewPr>
  <p:slideViewPr>
    <p:cSldViewPr snapToGrid="0" snapToObjects="1">
      <p:cViewPr varScale="1">
        <p:scale>
          <a:sx n="148" d="100"/>
          <a:sy n="148" d="100"/>
        </p:scale>
        <p:origin x="62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80012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about/equality/equality-hub/national-healthcare-inequalities-improvement-programme/our-approach-to-reducing-healthcare-inequalities/" TargetMode="External"/><Relationship Id="rId13" Type="http://schemas.openxmlformats.org/officeDocument/2006/relationships/hyperlink" Target="https://www.afro.who.int/publications/health-all-policies-framework-country-action" TargetMode="External"/><Relationship Id="rId3" Type="http://schemas.openxmlformats.org/officeDocument/2006/relationships/hyperlink" Target="https://doi.org/https:/doi.org/10.1126/science.847460" TargetMode="External"/><Relationship Id="rId7" Type="http://schemas.openxmlformats.org/officeDocument/2006/relationships/hyperlink" Target="https://www.ncbi.nlm.nih.gov/books/NBK591719/" TargetMode="External"/><Relationship Id="rId12" Type="http://schemas.openxmlformats.org/officeDocument/2006/relationships/hyperlink" Target="https://www.who.int/publications/i/item/9789240000377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instituteofhealthequity.org/resources-reports/marmot-review-10-years-on/the-marmot-review-10-years-on-full-report.pdf" TargetMode="External"/><Relationship Id="rId11" Type="http://schemas.openxmlformats.org/officeDocument/2006/relationships/hyperlink" Target="https://doi.org/10.3390/economies13100275" TargetMode="External"/><Relationship Id="rId5" Type="http://schemas.openxmlformats.org/officeDocument/2006/relationships/hyperlink" Target="https://www.health.org.uk/reports-and-analysis/briefings/policy-levers-for-a-net-zero-nhs-four-priorities-for-the-future" TargetMode="External"/><Relationship Id="rId10" Type="http://schemas.openxmlformats.org/officeDocument/2006/relationships/hyperlink" Target="https://sdgs.un.org/2030agenda" TargetMode="External"/><Relationship Id="rId4" Type="http://schemas.openxmlformats.org/officeDocument/2006/relationships/hyperlink" Target="https://www.legislation.gov.uk/ukpga/2022/31/contents" TargetMode="External"/><Relationship Id="rId9" Type="http://schemas.openxmlformats.org/officeDocument/2006/relationships/hyperlink" Target="https://www.england.nhs.uk/greenernhs/wp-content/uploads/sites/51/2022/07/B1728-delivering-a-net-zero-nhs-july-2022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83F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949440" y="-1188720"/>
            <a:ext cx="3840480" cy="3840480"/>
          </a:xfrm>
          <a:prstGeom prst="ellipse">
            <a:avLst/>
          </a:prstGeom>
          <a:solidFill>
            <a:srgbClr val="0B5563">
              <a:alpha val="6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-1280160" y="3291840"/>
            <a:ext cx="3291840" cy="3291840"/>
          </a:xfrm>
          <a:prstGeom prst="ellipse">
            <a:avLst/>
          </a:prstGeom>
          <a:solidFill>
            <a:srgbClr val="5B8C72">
              <a:alpha val="45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Shape 2"/>
          <p:cNvSpPr/>
          <p:nvPr/>
        </p:nvSpPr>
        <p:spPr>
          <a:xfrm>
            <a:off x="548640" y="502920"/>
            <a:ext cx="640080" cy="640080"/>
          </a:xfrm>
          <a:prstGeom prst="ellipse">
            <a:avLst/>
          </a:prstGeom>
          <a:solidFill>
            <a:srgbClr val="5B8C72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50" y="579730"/>
            <a:ext cx="486461" cy="486461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48640" y="1417320"/>
            <a:ext cx="804672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lnSpc>
                <a:spcPct val="108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Health, Wellbeing and Sustainable</a:t>
            </a:r>
            <a:endParaRPr lang="en-US" sz="3200" dirty="0"/>
          </a:p>
          <a:p>
            <a:pPr marL="0" indent="0" algn="l">
              <a:lnSpc>
                <a:spcPct val="108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Development in Modern Healthcare</a:t>
            </a:r>
            <a:endParaRPr lang="en-US" sz="3200" dirty="0"/>
          </a:p>
        </p:txBody>
      </p:sp>
      <p:sp>
        <p:nvSpPr>
          <p:cNvPr id="7" name="Text 4"/>
          <p:cNvSpPr/>
          <p:nvPr/>
        </p:nvSpPr>
        <p:spPr>
          <a:xfrm>
            <a:off x="548640" y="2788920"/>
            <a:ext cx="78638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CFE3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Critical Analysis of Theory, Policy and Practice in the UK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548640" y="3429000"/>
            <a:ext cx="4023360" cy="0"/>
          </a:xfrm>
          <a:prstGeom prst="line">
            <a:avLst/>
          </a:prstGeom>
          <a:noFill/>
          <a:ln w="19050">
            <a:solidFill>
              <a:srgbClr val="5B8C7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6"/>
          <p:cNvSpPr/>
          <p:nvPr/>
        </p:nvSpPr>
        <p:spPr>
          <a:xfrm>
            <a:off x="548640" y="3611880"/>
            <a:ext cx="3931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E6F0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E6F0EC"/>
                </a:solidFill>
                <a:latin typeface="Calibri" pitchFamily="34" charset="0"/>
                <a:cs typeface="Calibri" pitchFamily="34" charset="-120"/>
              </a:rPr>
              <a:t>Warda Ibrahim</a:t>
            </a:r>
            <a:endParaRPr lang="en-US" sz="1200" dirty="0"/>
          </a:p>
        </p:txBody>
      </p:sp>
      <p:sp>
        <p:nvSpPr>
          <p:cNvPr id="10" name="Text 7"/>
          <p:cNvSpPr/>
          <p:nvPr/>
        </p:nvSpPr>
        <p:spPr>
          <a:xfrm>
            <a:off x="4663440" y="3611880"/>
            <a:ext cx="3931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E6F0E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E6F0EC"/>
                </a:solidFill>
                <a:latin typeface="Calibri" pitchFamily="34" charset="0"/>
                <a:cs typeface="Calibri" pitchFamily="34" charset="-120"/>
              </a:rPr>
              <a:t>2235246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548640" y="4251960"/>
            <a:ext cx="8046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CFE3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BMHP6030 — Health, Wellbeing and Sustainable Development</a:t>
            </a:r>
            <a:endParaRPr lang="en-US" sz="1200" dirty="0"/>
          </a:p>
          <a:p>
            <a:r>
              <a:rPr lang="en-US" sz="1200" dirty="0">
                <a:solidFill>
                  <a:srgbClr val="CFE3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 Dr </a:t>
            </a:r>
            <a:r>
              <a:rPr lang="en-US" sz="1200" dirty="0" err="1">
                <a:solidFill>
                  <a:srgbClr val="CFE3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Itse</a:t>
            </a:r>
            <a:r>
              <a:rPr lang="en-US" sz="1200" dirty="0">
                <a:solidFill>
                  <a:srgbClr val="CFE3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Olaoye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556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457200" y="749808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health, wellbeing and sustainability now sit at the centre of healthcare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234440"/>
            <a:ext cx="269748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3319272" y="1234440"/>
            <a:ext cx="269748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6181344" y="1234440"/>
            <a:ext cx="269748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457200" y="2816352"/>
            <a:ext cx="269748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3319272" y="2816352"/>
            <a:ext cx="269748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6181344" y="2816352"/>
            <a:ext cx="269748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621792" y="1399032"/>
            <a:ext cx="457200" cy="457200"/>
          </a:xfrm>
          <a:prstGeom prst="ellipse">
            <a:avLst/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1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656" y="1453896"/>
            <a:ext cx="347472" cy="347472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621792" y="1947672"/>
            <a:ext cx="23682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Holistic healthcare</a:t>
            </a:r>
            <a:endParaRPr lang="en-US" sz="1250" dirty="0"/>
          </a:p>
        </p:txBody>
      </p:sp>
      <p:sp>
        <p:nvSpPr>
          <p:cNvPr id="13" name="Text 10"/>
          <p:cNvSpPr/>
          <p:nvPr/>
        </p:nvSpPr>
        <p:spPr>
          <a:xfrm>
            <a:off x="621792" y="2203704"/>
            <a:ext cx="236829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now spans physical, mental and social dimensions, not disease alone (</a:t>
            </a:r>
            <a:r>
              <a:rPr lang="en-US" sz="950" dirty="0" err="1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Meisnere</a:t>
            </a:r>
            <a:r>
              <a:rPr lang="en-US" sz="95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et al., 2023)</a:t>
            </a:r>
            <a:endParaRPr lang="en-US" sz="950" dirty="0"/>
          </a:p>
        </p:txBody>
      </p:sp>
      <p:sp>
        <p:nvSpPr>
          <p:cNvPr id="14" name="Shape 11"/>
          <p:cNvSpPr/>
          <p:nvPr/>
        </p:nvSpPr>
        <p:spPr>
          <a:xfrm>
            <a:off x="3483864" y="1399032"/>
            <a:ext cx="457200" cy="457200"/>
          </a:xfrm>
          <a:prstGeom prst="ellipse">
            <a:avLst/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8728" y="1453896"/>
            <a:ext cx="347472" cy="347472"/>
          </a:xfrm>
          <a:prstGeom prst="rect">
            <a:avLst/>
          </a:prstGeom>
        </p:spPr>
      </p:pic>
      <p:sp>
        <p:nvSpPr>
          <p:cNvPr id="16" name="Text 12"/>
          <p:cNvSpPr/>
          <p:nvPr/>
        </p:nvSpPr>
        <p:spPr>
          <a:xfrm>
            <a:off x="3483864" y="1947672"/>
            <a:ext cx="23682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chronic disease</a:t>
            </a:r>
            <a:endParaRPr lang="en-US" sz="1250" dirty="0"/>
          </a:p>
        </p:txBody>
      </p:sp>
      <p:sp>
        <p:nvSpPr>
          <p:cNvPr id="17" name="Text 13"/>
          <p:cNvSpPr/>
          <p:nvPr/>
        </p:nvSpPr>
        <p:spPr>
          <a:xfrm>
            <a:off x="3483864" y="2203704"/>
            <a:ext cx="236829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Long-term conditions and multimorbidity increasingly dominate NHS demand</a:t>
            </a:r>
            <a:endParaRPr lang="en-US" sz="950" dirty="0"/>
          </a:p>
        </p:txBody>
      </p:sp>
      <p:sp>
        <p:nvSpPr>
          <p:cNvPr id="18" name="Shape 14"/>
          <p:cNvSpPr/>
          <p:nvPr/>
        </p:nvSpPr>
        <p:spPr>
          <a:xfrm>
            <a:off x="6345936" y="1399032"/>
            <a:ext cx="457200" cy="457200"/>
          </a:xfrm>
          <a:prstGeom prst="ellipse">
            <a:avLst/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0800" y="1453896"/>
            <a:ext cx="347472" cy="347472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6345936" y="1947672"/>
            <a:ext cx="23682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Mental health pressure</a:t>
            </a:r>
            <a:endParaRPr lang="en-US" sz="1250" dirty="0"/>
          </a:p>
        </p:txBody>
      </p:sp>
      <p:sp>
        <p:nvSpPr>
          <p:cNvPr id="21" name="Text 16"/>
          <p:cNvSpPr/>
          <p:nvPr/>
        </p:nvSpPr>
        <p:spPr>
          <a:xfrm>
            <a:off x="6345936" y="2203704"/>
            <a:ext cx="236829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Demand for mental health services has grown sharply post-pandemic</a:t>
            </a:r>
            <a:endParaRPr lang="en-US" sz="950" dirty="0"/>
          </a:p>
        </p:txBody>
      </p:sp>
      <p:sp>
        <p:nvSpPr>
          <p:cNvPr id="22" name="Shape 17"/>
          <p:cNvSpPr/>
          <p:nvPr/>
        </p:nvSpPr>
        <p:spPr>
          <a:xfrm>
            <a:off x="621792" y="2980944"/>
            <a:ext cx="457200" cy="457200"/>
          </a:xfrm>
          <a:prstGeom prst="ellipse">
            <a:avLst/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3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6656" y="3035808"/>
            <a:ext cx="347472" cy="347472"/>
          </a:xfrm>
          <a:prstGeom prst="rect">
            <a:avLst/>
          </a:prstGeom>
        </p:spPr>
      </p:pic>
      <p:sp>
        <p:nvSpPr>
          <p:cNvPr id="24" name="Text 18"/>
          <p:cNvSpPr/>
          <p:nvPr/>
        </p:nvSpPr>
        <p:spPr>
          <a:xfrm>
            <a:off x="621792" y="3529584"/>
            <a:ext cx="23682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Climate change</a:t>
            </a:r>
            <a:endParaRPr lang="en-US" sz="1250" dirty="0"/>
          </a:p>
        </p:txBody>
      </p:sp>
      <p:sp>
        <p:nvSpPr>
          <p:cNvPr id="25" name="Text 19"/>
          <p:cNvSpPr/>
          <p:nvPr/>
        </p:nvSpPr>
        <p:spPr>
          <a:xfrm>
            <a:off x="621792" y="3785616"/>
            <a:ext cx="236829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Extreme heat and pollution are now recognised NHS health hazards</a:t>
            </a:r>
            <a:endParaRPr lang="en-US" sz="950" dirty="0"/>
          </a:p>
        </p:txBody>
      </p:sp>
      <p:sp>
        <p:nvSpPr>
          <p:cNvPr id="26" name="Shape 20"/>
          <p:cNvSpPr/>
          <p:nvPr/>
        </p:nvSpPr>
        <p:spPr>
          <a:xfrm>
            <a:off x="3483864" y="2980944"/>
            <a:ext cx="457200" cy="457200"/>
          </a:xfrm>
          <a:prstGeom prst="ellipse">
            <a:avLst/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7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38728" y="3035808"/>
            <a:ext cx="347472" cy="347472"/>
          </a:xfrm>
          <a:prstGeom prst="rect">
            <a:avLst/>
          </a:prstGeom>
        </p:spPr>
      </p:pic>
      <p:sp>
        <p:nvSpPr>
          <p:cNvPr id="28" name="Text 21"/>
          <p:cNvSpPr/>
          <p:nvPr/>
        </p:nvSpPr>
        <p:spPr>
          <a:xfrm>
            <a:off x="3483864" y="3529584"/>
            <a:ext cx="23682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inequalities</a:t>
            </a:r>
            <a:endParaRPr lang="en-US" sz="1250" dirty="0"/>
          </a:p>
        </p:txBody>
      </p:sp>
      <p:sp>
        <p:nvSpPr>
          <p:cNvPr id="29" name="Text 22"/>
          <p:cNvSpPr/>
          <p:nvPr/>
        </p:nvSpPr>
        <p:spPr>
          <a:xfrm>
            <a:off x="3483864" y="3785616"/>
            <a:ext cx="236829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Outcomes remain strongly patterned by income, place and ethnicity (Vasilescu and </a:t>
            </a:r>
            <a:r>
              <a:rPr lang="en-US" sz="950" dirty="0" err="1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Stănilă</a:t>
            </a:r>
            <a:r>
              <a:rPr lang="en-US" sz="95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2025).</a:t>
            </a:r>
            <a:endParaRPr lang="en-US" sz="950" dirty="0"/>
          </a:p>
        </p:txBody>
      </p:sp>
      <p:sp>
        <p:nvSpPr>
          <p:cNvPr id="30" name="Shape 23"/>
          <p:cNvSpPr/>
          <p:nvPr/>
        </p:nvSpPr>
        <p:spPr>
          <a:xfrm>
            <a:off x="6345936" y="2980944"/>
            <a:ext cx="457200" cy="457200"/>
          </a:xfrm>
          <a:prstGeom prst="ellipse">
            <a:avLst/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31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00800" y="3035808"/>
            <a:ext cx="347472" cy="347472"/>
          </a:xfrm>
          <a:prstGeom prst="rect">
            <a:avLst/>
          </a:prstGeom>
        </p:spPr>
      </p:pic>
      <p:sp>
        <p:nvSpPr>
          <p:cNvPr id="32" name="Text 24"/>
          <p:cNvSpPr/>
          <p:nvPr/>
        </p:nvSpPr>
        <p:spPr>
          <a:xfrm>
            <a:off x="6345936" y="3529584"/>
            <a:ext cx="2368296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Sustainability imperative</a:t>
            </a:r>
            <a:endParaRPr lang="en-US" sz="1250" dirty="0"/>
          </a:p>
        </p:txBody>
      </p:sp>
      <p:sp>
        <p:nvSpPr>
          <p:cNvPr id="33" name="Text 25"/>
          <p:cNvSpPr/>
          <p:nvPr/>
        </p:nvSpPr>
        <p:spPr>
          <a:xfrm>
            <a:off x="6345936" y="3785616"/>
            <a:ext cx="236829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today must not compromise health resources for tomorrow</a:t>
            </a:r>
            <a:endParaRPr lang="en-US" sz="950" dirty="0"/>
          </a:p>
        </p:txBody>
      </p:sp>
      <p:sp>
        <p:nvSpPr>
          <p:cNvPr id="34" name="Shape 26"/>
          <p:cNvSpPr/>
          <p:nvPr/>
        </p:nvSpPr>
        <p:spPr>
          <a:xfrm>
            <a:off x="457200" y="4343400"/>
            <a:ext cx="8229600" cy="621792"/>
          </a:xfrm>
          <a:prstGeom prst="roundRect">
            <a:avLst>
              <a:gd name="adj" fmla="val 8824"/>
            </a:avLst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5" name="Text 27"/>
          <p:cNvSpPr/>
          <p:nvPr/>
        </p:nvSpPr>
        <p:spPr>
          <a:xfrm>
            <a:off x="640080" y="4379976"/>
            <a:ext cx="78638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E8A3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Aim: </a:t>
            </a: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presentation critically explores the relationship between health, wellbeing and sustainable development, analysing key theoretical models, evaluating policy, and discussing implications for service delivery.</a:t>
            </a:r>
            <a:endParaRPr lang="en-US" sz="1050" dirty="0"/>
          </a:p>
        </p:txBody>
      </p:sp>
      <p:sp>
        <p:nvSpPr>
          <p:cNvPr id="37" name="Text 29"/>
          <p:cNvSpPr/>
          <p:nvPr/>
        </p:nvSpPr>
        <p:spPr>
          <a:xfrm>
            <a:off x="8503920" y="489204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556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Concepts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457200" y="749808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Health, wellbeing and sustainable development are distinct yet interdependent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188720"/>
            <a:ext cx="2697480" cy="2331720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549908" y="1371600"/>
            <a:ext cx="512064" cy="512064"/>
          </a:xfrm>
          <a:prstGeom prst="ellipse">
            <a:avLst/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1356" y="1433048"/>
            <a:ext cx="389169" cy="389169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457200" y="1965960"/>
            <a:ext cx="2697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640080" y="2331720"/>
            <a:ext cx="23317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0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WHO: complete physical, mental &amp; social wellbeing</a:t>
            </a:r>
            <a:endParaRPr lang="en-US" sz="1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0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merely the absence of illness</a:t>
            </a:r>
            <a:endParaRPr lang="en-US" sz="1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0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Encompasses biological and lived experience</a:t>
            </a:r>
            <a:endParaRPr lang="en-US" sz="1000" dirty="0"/>
          </a:p>
        </p:txBody>
      </p:sp>
      <p:sp>
        <p:nvSpPr>
          <p:cNvPr id="9" name="Shape 6"/>
          <p:cNvSpPr/>
          <p:nvPr/>
        </p:nvSpPr>
        <p:spPr>
          <a:xfrm>
            <a:off x="3319272" y="1188720"/>
            <a:ext cx="2697480" cy="2331720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7"/>
          <p:cNvSpPr/>
          <p:nvPr/>
        </p:nvSpPr>
        <p:spPr>
          <a:xfrm>
            <a:off x="4411980" y="1371600"/>
            <a:ext cx="512064" cy="512064"/>
          </a:xfrm>
          <a:prstGeom prst="ellipse">
            <a:avLst/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3428" y="1433048"/>
            <a:ext cx="389169" cy="389169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3319272" y="1965960"/>
            <a:ext cx="2697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Wellbeing</a:t>
            </a:r>
            <a:endParaRPr lang="en-US" sz="1500" dirty="0"/>
          </a:p>
        </p:txBody>
      </p:sp>
      <p:sp>
        <p:nvSpPr>
          <p:cNvPr id="13" name="Text 9"/>
          <p:cNvSpPr/>
          <p:nvPr/>
        </p:nvSpPr>
        <p:spPr>
          <a:xfrm>
            <a:off x="3502152" y="2331720"/>
            <a:ext cx="23317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0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Emotional, psychological &amp; social dimensions</a:t>
            </a:r>
            <a:endParaRPr lang="en-US" sz="1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0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 and occupational wellbeing matter too</a:t>
            </a:r>
            <a:endParaRPr lang="en-US" sz="1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0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Extends beyond clinical services into daily life</a:t>
            </a:r>
            <a:endParaRPr lang="en-US" sz="1000" dirty="0"/>
          </a:p>
        </p:txBody>
      </p:sp>
      <p:sp>
        <p:nvSpPr>
          <p:cNvPr id="14" name="Shape 10"/>
          <p:cNvSpPr/>
          <p:nvPr/>
        </p:nvSpPr>
        <p:spPr>
          <a:xfrm>
            <a:off x="6181344" y="1188720"/>
            <a:ext cx="2697480" cy="2331720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1"/>
          <p:cNvSpPr/>
          <p:nvPr/>
        </p:nvSpPr>
        <p:spPr>
          <a:xfrm>
            <a:off x="7274052" y="1371600"/>
            <a:ext cx="512064" cy="512064"/>
          </a:xfrm>
          <a:prstGeom prst="ellipse">
            <a:avLst/>
          </a:prstGeom>
          <a:solidFill>
            <a:srgbClr val="5B8C72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5500" y="1433048"/>
            <a:ext cx="389169" cy="389169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6181344" y="1965960"/>
            <a:ext cx="2697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Sustainable Development</a:t>
            </a:r>
            <a:endParaRPr lang="en-US" sz="1500" dirty="0"/>
          </a:p>
        </p:txBody>
      </p:sp>
      <p:sp>
        <p:nvSpPr>
          <p:cNvPr id="18" name="Text 13"/>
          <p:cNvSpPr/>
          <p:nvPr/>
        </p:nvSpPr>
        <p:spPr>
          <a:xfrm>
            <a:off x="6364224" y="2331720"/>
            <a:ext cx="23317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0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Brundtland (1987): meeting present needs without compromising future generations</a:t>
            </a:r>
            <a:endParaRPr lang="en-US" sz="1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0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Environmental, social &amp; economic pillars</a:t>
            </a:r>
            <a:endParaRPr lang="en-US" sz="1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0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Healthcare must improve outcomes without depleting future capacity</a:t>
            </a:r>
            <a:endParaRPr lang="en-US" sz="1000" dirty="0"/>
          </a:p>
        </p:txBody>
      </p:sp>
      <p:sp>
        <p:nvSpPr>
          <p:cNvPr id="19" name="Shape 14"/>
          <p:cNvSpPr/>
          <p:nvPr/>
        </p:nvSpPr>
        <p:spPr>
          <a:xfrm>
            <a:off x="457200" y="3703320"/>
            <a:ext cx="8229600" cy="960120"/>
          </a:xfrm>
          <a:prstGeom prst="roundRect">
            <a:avLst>
              <a:gd name="adj" fmla="val 7619"/>
            </a:avLst>
          </a:prstGeom>
          <a:solidFill>
            <a:srgbClr val="E9F1E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Text 15"/>
          <p:cNvSpPr/>
          <p:nvPr/>
        </p:nvSpPr>
        <p:spPr>
          <a:xfrm>
            <a:off x="685800" y="3794760"/>
            <a:ext cx="77724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comment: </a:t>
            </a:r>
            <a:r>
              <a:rPr lang="en-US" sz="11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These three concepts are mutually reinforcing rather than separate. Poor wellbeing depresses health outcomes; unsustainable systems erode the resource base future healthcare will depend upon (Marmot et al., 2020; WHO, 2023).</a:t>
            </a:r>
            <a:endParaRPr lang="en-US" sz="1100" dirty="0"/>
          </a:p>
        </p:txBody>
      </p:sp>
      <p:sp>
        <p:nvSpPr>
          <p:cNvPr id="22" name="Text 17"/>
          <p:cNvSpPr/>
          <p:nvPr/>
        </p:nvSpPr>
        <p:spPr>
          <a:xfrm>
            <a:off x="8503920" y="489204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556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Relevance: SDGs and Today's Health Challenges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457200" y="749808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these concepts matter now, and at what cost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170432"/>
            <a:ext cx="1572768" cy="777240"/>
          </a:xfrm>
          <a:prstGeom prst="roundRect">
            <a:avLst>
              <a:gd name="adj" fmla="val 8235"/>
            </a:avLst>
          </a:prstGeom>
          <a:solidFill>
            <a:srgbClr val="E8A33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1234440"/>
            <a:ext cx="157276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SDG 3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512064" y="1536192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Good Health &amp; Wellbeing</a:t>
            </a:r>
            <a:endParaRPr lang="en-US" sz="800" dirty="0"/>
          </a:p>
        </p:txBody>
      </p:sp>
      <p:sp>
        <p:nvSpPr>
          <p:cNvPr id="7" name="Shape 5"/>
          <p:cNvSpPr/>
          <p:nvPr/>
        </p:nvSpPr>
        <p:spPr>
          <a:xfrm>
            <a:off x="2130552" y="1170432"/>
            <a:ext cx="1572768" cy="777240"/>
          </a:xfrm>
          <a:prstGeom prst="roundRect">
            <a:avLst>
              <a:gd name="adj" fmla="val 8235"/>
            </a:avLst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2130552" y="1234440"/>
            <a:ext cx="157276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SDG 6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2185416" y="1536192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Clean Water &amp; Sanitation</a:t>
            </a:r>
            <a:endParaRPr lang="en-US" sz="800" dirty="0"/>
          </a:p>
        </p:txBody>
      </p:sp>
      <p:sp>
        <p:nvSpPr>
          <p:cNvPr id="10" name="Shape 8"/>
          <p:cNvSpPr/>
          <p:nvPr/>
        </p:nvSpPr>
        <p:spPr>
          <a:xfrm>
            <a:off x="3803904" y="1170432"/>
            <a:ext cx="1572768" cy="777240"/>
          </a:xfrm>
          <a:prstGeom prst="roundRect">
            <a:avLst>
              <a:gd name="adj" fmla="val 8235"/>
            </a:avLst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3803904" y="1234440"/>
            <a:ext cx="157276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SDG 10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3858768" y="1536192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Reduced Inequalities</a:t>
            </a:r>
            <a:endParaRPr lang="en-US" sz="800" dirty="0"/>
          </a:p>
        </p:txBody>
      </p:sp>
      <p:sp>
        <p:nvSpPr>
          <p:cNvPr id="13" name="Shape 11"/>
          <p:cNvSpPr/>
          <p:nvPr/>
        </p:nvSpPr>
        <p:spPr>
          <a:xfrm>
            <a:off x="5477256" y="1170432"/>
            <a:ext cx="1572768" cy="777240"/>
          </a:xfrm>
          <a:prstGeom prst="roundRect">
            <a:avLst>
              <a:gd name="adj" fmla="val 8235"/>
            </a:avLst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5477256" y="1234440"/>
            <a:ext cx="157276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SDG 11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5532120" y="1536192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Sustainable Cities</a:t>
            </a:r>
            <a:endParaRPr lang="en-US" sz="800" dirty="0"/>
          </a:p>
        </p:txBody>
      </p:sp>
      <p:sp>
        <p:nvSpPr>
          <p:cNvPr id="16" name="Shape 14"/>
          <p:cNvSpPr/>
          <p:nvPr/>
        </p:nvSpPr>
        <p:spPr>
          <a:xfrm>
            <a:off x="7150608" y="1170432"/>
            <a:ext cx="1572768" cy="777240"/>
          </a:xfrm>
          <a:prstGeom prst="roundRect">
            <a:avLst>
              <a:gd name="adj" fmla="val 8235"/>
            </a:avLst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7150608" y="1234440"/>
            <a:ext cx="157276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SDG 13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7205472" y="1536192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Climate Action</a:t>
            </a:r>
            <a:endParaRPr lang="en-US" sz="800" dirty="0"/>
          </a:p>
        </p:txBody>
      </p:sp>
      <p:sp>
        <p:nvSpPr>
          <p:cNvPr id="19" name="Shape 17"/>
          <p:cNvSpPr/>
          <p:nvPr/>
        </p:nvSpPr>
        <p:spPr>
          <a:xfrm>
            <a:off x="457200" y="2148840"/>
            <a:ext cx="3977640" cy="2331720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640080" y="2286000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This Matters Today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640080" y="2651760"/>
            <a:ext cx="3611880" cy="1691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obesity, type 2 diabetes and multimorbidity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Growing mental illness and an ageing population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More frequent climate-driven health emergencies</a:t>
            </a:r>
            <a:endParaRPr lang="en-US" sz="1100" dirty="0"/>
          </a:p>
          <a:p>
            <a:pPr marL="342900" indent="-342900">
              <a:spcAft>
                <a:spcPts val="800"/>
              </a:spcAft>
              <a:buSzPct val="100000"/>
              <a:buChar char="•"/>
            </a:pPr>
            <a:r>
              <a:rPr lang="en-US" sz="11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Shift in focus from treatment towards prevention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4709160" y="2148840"/>
            <a:ext cx="3977640" cy="2331720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4892040" y="2286000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Evaluation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4892040" y="2651760"/>
            <a:ext cx="3611880" cy="1691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spcAft>
                <a:spcPts val="600"/>
              </a:spcAft>
              <a:buNone/>
            </a:pPr>
            <a:r>
              <a:rPr lang="en-US" sz="1050" b="1" dirty="0">
                <a:solidFill>
                  <a:srgbClr val="5B8C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Advantages: </a:t>
            </a:r>
            <a:endParaRPr lang="en-US" sz="10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0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healthier populations, lower long-term costs, improved quality of life</a:t>
            </a:r>
            <a:endParaRPr lang="en-US" sz="105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1050" b="1" dirty="0">
                <a:solidFill>
                  <a:srgbClr val="B56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Challenges: </a:t>
            </a:r>
            <a:endParaRPr lang="en-US" sz="10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0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unequal implementation across ICSs, constrained funding, workforce shortages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8503920" y="489204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556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Integration of Health and Wellbeing Approaches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749808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Integrated care: providers working together around the person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170432"/>
            <a:ext cx="3931920" cy="3246120"/>
          </a:xfrm>
          <a:prstGeom prst="roundRect">
            <a:avLst>
              <a:gd name="adj" fmla="val 2254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658368" y="1335024"/>
            <a:ext cx="411480" cy="411480"/>
          </a:xfrm>
          <a:prstGeom prst="ellipse">
            <a:avLst/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7746" y="1384402"/>
            <a:ext cx="312725" cy="312725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88720" y="1335024"/>
            <a:ext cx="3063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in All Policies (WHO)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658368" y="1810512"/>
            <a:ext cx="3566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considered across every area of government policy — not just the health ministry.</a:t>
            </a:r>
            <a:endParaRPr lang="en-US" sz="1000" dirty="0"/>
          </a:p>
        </p:txBody>
      </p:sp>
      <p:sp>
        <p:nvSpPr>
          <p:cNvPr id="9" name="Text 6"/>
          <p:cNvSpPr/>
          <p:nvPr/>
        </p:nvSpPr>
        <p:spPr>
          <a:xfrm>
            <a:off x="777240" y="2286000"/>
            <a:ext cx="33832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Housing</a:t>
            </a:r>
            <a:endParaRPr lang="en-US" sz="10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Education</a:t>
            </a:r>
            <a:endParaRPr lang="en-US" sz="10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Transport</a:t>
            </a:r>
            <a:endParaRPr lang="en-US" sz="10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10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Employment</a:t>
            </a:r>
            <a:endParaRPr lang="en-US" sz="1050" dirty="0"/>
          </a:p>
        </p:txBody>
      </p:sp>
      <p:sp>
        <p:nvSpPr>
          <p:cNvPr id="10" name="Shape 7"/>
          <p:cNvSpPr/>
          <p:nvPr/>
        </p:nvSpPr>
        <p:spPr>
          <a:xfrm>
            <a:off x="685800" y="3246120"/>
            <a:ext cx="3474720" cy="0"/>
          </a:xfrm>
          <a:prstGeom prst="line">
            <a:avLst/>
          </a:prstGeom>
          <a:noFill/>
          <a:ln w="12700">
            <a:solidFill>
              <a:srgbClr val="D9E3D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8"/>
          <p:cNvSpPr/>
          <p:nvPr/>
        </p:nvSpPr>
        <p:spPr>
          <a:xfrm>
            <a:off x="658368" y="3337560"/>
            <a:ext cx="356616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view: 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Effective on paper, but success depends on genuine cross-sector commitment rather than health being sidelined by competing departmental priorities.</a:t>
            </a:r>
            <a:endParaRPr lang="en-US" sz="950" dirty="0"/>
          </a:p>
        </p:txBody>
      </p:sp>
      <p:sp>
        <p:nvSpPr>
          <p:cNvPr id="12" name="Shape 9"/>
          <p:cNvSpPr/>
          <p:nvPr/>
        </p:nvSpPr>
        <p:spPr>
          <a:xfrm>
            <a:off x="4709160" y="1170432"/>
            <a:ext cx="3977640" cy="3246120"/>
          </a:xfrm>
          <a:prstGeom prst="roundRect">
            <a:avLst>
              <a:gd name="adj" fmla="val 2254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3" name="Shape 10"/>
          <p:cNvSpPr/>
          <p:nvPr/>
        </p:nvSpPr>
        <p:spPr>
          <a:xfrm>
            <a:off x="4910328" y="1335024"/>
            <a:ext cx="411480" cy="411480"/>
          </a:xfrm>
          <a:prstGeom prst="ellipse">
            <a:avLst/>
          </a:prstGeom>
          <a:solidFill>
            <a:srgbClr val="5B8C72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9706" y="1384402"/>
            <a:ext cx="312725" cy="312725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5440680" y="1335024"/>
            <a:ext cx="3108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Integrated Care Systems (UK)</a:t>
            </a:r>
            <a:endParaRPr lang="en-US" sz="1300" dirty="0"/>
          </a:p>
        </p:txBody>
      </p:sp>
      <p:sp>
        <p:nvSpPr>
          <p:cNvPr id="16" name="Text 12"/>
          <p:cNvSpPr/>
          <p:nvPr/>
        </p:nvSpPr>
        <p:spPr>
          <a:xfrm>
            <a:off x="4910328" y="1810512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NHS, local authorities and community/voluntary organisations working jointly across a defined population.</a:t>
            </a:r>
            <a:endParaRPr lang="en-US" sz="1000" dirty="0"/>
          </a:p>
        </p:txBody>
      </p:sp>
      <p:sp>
        <p:nvSpPr>
          <p:cNvPr id="17" name="Text 13"/>
          <p:cNvSpPr/>
          <p:nvPr/>
        </p:nvSpPr>
        <p:spPr>
          <a:xfrm>
            <a:off x="4910328" y="2331720"/>
            <a:ext cx="1737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5B8C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</a:t>
            </a:r>
            <a:endParaRPr lang="en-US" sz="1050" dirty="0"/>
          </a:p>
        </p:txBody>
      </p:sp>
      <p:sp>
        <p:nvSpPr>
          <p:cNvPr id="18" name="Text 14"/>
          <p:cNvSpPr/>
          <p:nvPr/>
        </p:nvSpPr>
        <p:spPr>
          <a:xfrm>
            <a:off x="4910328" y="2606040"/>
            <a:ext cx="17830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9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Better outcomes</a:t>
            </a:r>
            <a:endParaRPr lang="en-US" sz="9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9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Continuity of care</a:t>
            </a:r>
            <a:endParaRPr lang="en-US" sz="9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9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 effectiveness</a:t>
            </a:r>
            <a:endParaRPr lang="en-US" sz="950" dirty="0"/>
          </a:p>
        </p:txBody>
      </p:sp>
      <p:sp>
        <p:nvSpPr>
          <p:cNvPr id="19" name="Text 15"/>
          <p:cNvSpPr/>
          <p:nvPr/>
        </p:nvSpPr>
        <p:spPr>
          <a:xfrm>
            <a:off x="6766560" y="2331720"/>
            <a:ext cx="1737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B56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1050" dirty="0"/>
          </a:p>
        </p:txBody>
      </p:sp>
      <p:sp>
        <p:nvSpPr>
          <p:cNvPr id="20" name="Text 16"/>
          <p:cNvSpPr/>
          <p:nvPr/>
        </p:nvSpPr>
        <p:spPr>
          <a:xfrm>
            <a:off x="6766560" y="2606040"/>
            <a:ext cx="17830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9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Funding pressure</a:t>
            </a:r>
            <a:endParaRPr lang="en-US" sz="9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9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 gaps</a:t>
            </a:r>
            <a:endParaRPr lang="en-US" sz="950" dirty="0"/>
          </a:p>
          <a:p>
            <a:pPr marL="342900" indent="-342900">
              <a:spcAft>
                <a:spcPts val="300"/>
              </a:spcAft>
              <a:buSzPct val="100000"/>
              <a:buChar char="•"/>
            </a:pPr>
            <a:r>
              <a:rPr lang="en-US" sz="9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Data-sharing barriers</a:t>
            </a:r>
            <a:endParaRPr lang="en-US" sz="950" dirty="0"/>
          </a:p>
        </p:txBody>
      </p:sp>
      <p:sp>
        <p:nvSpPr>
          <p:cNvPr id="21" name="Shape 17"/>
          <p:cNvSpPr/>
          <p:nvPr/>
        </p:nvSpPr>
        <p:spPr>
          <a:xfrm>
            <a:off x="4910328" y="3520440"/>
            <a:ext cx="3520440" cy="0"/>
          </a:xfrm>
          <a:prstGeom prst="line">
            <a:avLst/>
          </a:prstGeom>
          <a:noFill/>
          <a:ln w="12700">
            <a:solidFill>
              <a:srgbClr val="D9E3D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18"/>
          <p:cNvSpPr/>
          <p:nvPr/>
        </p:nvSpPr>
        <p:spPr>
          <a:xfrm>
            <a:off x="4910328" y="3611880"/>
            <a:ext cx="36118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discussion: 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Integrated care raises quality but its success depends heavily on strong local leadership and genuine multi-agency collaboration (NHS England, 2022).</a:t>
            </a:r>
            <a:endParaRPr lang="en-US" sz="950" dirty="0"/>
          </a:p>
        </p:txBody>
      </p:sp>
      <p:sp>
        <p:nvSpPr>
          <p:cNvPr id="24" name="Text 20"/>
          <p:cNvSpPr/>
          <p:nvPr/>
        </p:nvSpPr>
        <p:spPr>
          <a:xfrm>
            <a:off x="8503920" y="489204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556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Theoretical Perspectives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457200" y="749808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Comparing dominant models of health</a:t>
            </a:r>
            <a:endParaRPr lang="en-US" sz="1300" dirty="0"/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188720"/>
          <a:ext cx="8229600" cy="1984248"/>
        </p:xfrm>
        <a:graphic>
          <a:graphicData uri="http://schemas.openxmlformats.org/drawingml/2006/table">
            <a:tbl>
              <a:tblPr/>
              <a:tblGrid>
                <a:gridCol w="19202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8404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Model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556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Focus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556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Strength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556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</a:rPr>
                        <a:t>Limitation</a:t>
                      </a:r>
                      <a:endParaRPr lang="en-US" sz="1100" dirty="0"/>
                    </a:p>
                  </a:txBody>
                  <a:tcPr anchor="ctr">
                    <a:lnL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556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00" b="1" dirty="0">
                          <a:solidFill>
                            <a:srgbClr val="1E2B2A"/>
                          </a:solidFill>
                        </a:rPr>
                        <a:t>Biomedical</a:t>
                      </a:r>
                      <a:endParaRPr lang="en-US" sz="1000" dirty="0"/>
                    </a:p>
                  </a:txBody>
                  <a:tcPr anchor="ctr">
                    <a:lnL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E2B2A"/>
                          </a:solidFill>
                        </a:rPr>
                        <a:t>Disease, diagnosis, treatment</a:t>
                      </a:r>
                      <a:endParaRPr lang="en-US" sz="1000" dirty="0"/>
                    </a:p>
                  </a:txBody>
                  <a:tcPr anchor="ctr">
                    <a:lnL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E2B2A"/>
                          </a:solidFill>
                        </a:rPr>
                        <a:t>Highly effective for acute illness</a:t>
                      </a:r>
                      <a:endParaRPr lang="en-US" sz="1000" dirty="0"/>
                    </a:p>
                  </a:txBody>
                  <a:tcPr anchor="ctr">
                    <a:lnL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E2B2A"/>
                          </a:solidFill>
                        </a:rPr>
                        <a:t>Ignores social &amp; psychological factors</a:t>
                      </a:r>
                      <a:endParaRPr lang="en-US" sz="1000" dirty="0"/>
                    </a:p>
                  </a:txBody>
                  <a:tcPr anchor="ctr">
                    <a:lnL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00" b="1" dirty="0">
                          <a:solidFill>
                            <a:srgbClr val="1E2B2A"/>
                          </a:solidFill>
                        </a:rPr>
                        <a:t>Biopsychosocial (Engel)</a:t>
                      </a:r>
                      <a:endParaRPr lang="en-US" sz="1000" dirty="0"/>
                    </a:p>
                  </a:txBody>
                  <a:tcPr anchor="ctr">
                    <a:lnL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5F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E2B2A"/>
                          </a:solidFill>
                        </a:rPr>
                        <a:t>Biological + psychological + social</a:t>
                      </a:r>
                      <a:endParaRPr lang="en-US" sz="1000" dirty="0"/>
                    </a:p>
                  </a:txBody>
                  <a:tcPr anchor="ctr">
                    <a:lnL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5F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E2B2A"/>
                          </a:solidFill>
                        </a:rPr>
                        <a:t>Holistic, patient-centred, supports long-term care</a:t>
                      </a:r>
                      <a:endParaRPr lang="en-US" sz="1000" dirty="0"/>
                    </a:p>
                  </a:txBody>
                  <a:tcPr anchor="ctr">
                    <a:lnL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5F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E2B2A"/>
                          </a:solidFill>
                        </a:rPr>
                        <a:t>More resource- and time-intensive</a:t>
                      </a:r>
                      <a:endParaRPr lang="en-US" sz="1000" dirty="0"/>
                    </a:p>
                  </a:txBody>
                  <a:tcPr anchor="ctr">
                    <a:lnL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F5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00" b="1" dirty="0">
                          <a:solidFill>
                            <a:srgbClr val="1E2B2A"/>
                          </a:solidFill>
                        </a:rPr>
                        <a:t>Social Determinants (Marmot)</a:t>
                      </a:r>
                      <a:endParaRPr lang="en-US" sz="1000" dirty="0"/>
                    </a:p>
                  </a:txBody>
                  <a:tcPr anchor="ctr">
                    <a:lnL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E2B2A"/>
                          </a:solidFill>
                        </a:rPr>
                        <a:t>Income, education, housing, employment</a:t>
                      </a:r>
                      <a:endParaRPr lang="en-US" sz="1000" dirty="0"/>
                    </a:p>
                  </a:txBody>
                  <a:tcPr anchor="ctr">
                    <a:lnL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E2B2A"/>
                          </a:solidFill>
                        </a:rPr>
                        <a:t>Explains population-level inequalities</a:t>
                      </a:r>
                      <a:endParaRPr lang="en-US" sz="1000" dirty="0"/>
                    </a:p>
                  </a:txBody>
                  <a:tcPr anchor="ctr">
                    <a:lnL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E2B2A"/>
                          </a:solidFill>
                        </a:rPr>
                        <a:t>Harder to act on within clinical settings alone</a:t>
                      </a:r>
                      <a:endParaRPr lang="en-US" sz="1000" dirty="0"/>
                    </a:p>
                  </a:txBody>
                  <a:tcPr anchor="ctr">
                    <a:lnL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E3D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Shape 2"/>
          <p:cNvSpPr/>
          <p:nvPr/>
        </p:nvSpPr>
        <p:spPr>
          <a:xfrm>
            <a:off x="457200" y="3337560"/>
            <a:ext cx="8229600" cy="1051560"/>
          </a:xfrm>
          <a:prstGeom prst="roundRect">
            <a:avLst>
              <a:gd name="adj" fmla="val 6957"/>
            </a:avLst>
          </a:prstGeom>
          <a:solidFill>
            <a:srgbClr val="E9F1E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3"/>
          <p:cNvSpPr/>
          <p:nvPr/>
        </p:nvSpPr>
        <p:spPr>
          <a:xfrm>
            <a:off x="685800" y="3429000"/>
            <a:ext cx="7772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conclusion: </a:t>
            </a:r>
            <a:r>
              <a:rPr lang="en-US" sz="10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Modern UK healthcare increasingly favours the biopsychosocial model, and draws on social-determinants theory for population strategy, because reducing complex patient need to biology alone misses the psychological and social drivers that most strongly predict long-term outcomes and inequalities (Engel, 1977; Marmot et al., 2020).</a:t>
            </a:r>
            <a:endParaRPr lang="en-US" sz="1050" dirty="0"/>
          </a:p>
        </p:txBody>
      </p:sp>
      <p:sp>
        <p:nvSpPr>
          <p:cNvPr id="8" name="Text 5"/>
          <p:cNvSpPr/>
          <p:nvPr/>
        </p:nvSpPr>
        <p:spPr>
          <a:xfrm>
            <a:off x="8503920" y="489204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556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Policy and Governance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457200" y="749808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UK policies shaping sustainable, integrated healthcare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170432"/>
            <a:ext cx="3977640" cy="868680"/>
          </a:xfrm>
          <a:prstGeom prst="roundRect">
            <a:avLst>
              <a:gd name="adj" fmla="val 7368"/>
            </a:avLst>
          </a:prstGeom>
          <a:solidFill>
            <a:srgbClr val="FFFFFF"/>
          </a:solidFill>
          <a:ln/>
          <a:effectLst>
            <a:outerShdw blurRad="50800" dist="25400" dir="54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21792" y="1261872"/>
            <a:ext cx="364845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Long Term Plan (2019)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621792" y="1609344"/>
            <a:ext cx="3648456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Prevention, community &amp; digital care</a:t>
            </a:r>
            <a:endParaRPr lang="en-US" sz="950" dirty="0"/>
          </a:p>
        </p:txBody>
      </p:sp>
      <p:sp>
        <p:nvSpPr>
          <p:cNvPr id="7" name="Shape 5"/>
          <p:cNvSpPr/>
          <p:nvPr/>
        </p:nvSpPr>
        <p:spPr>
          <a:xfrm>
            <a:off x="4572000" y="1170432"/>
            <a:ext cx="3977640" cy="868680"/>
          </a:xfrm>
          <a:prstGeom prst="roundRect">
            <a:avLst>
              <a:gd name="adj" fmla="val 7368"/>
            </a:avLst>
          </a:prstGeom>
          <a:solidFill>
            <a:srgbClr val="FFFFFF"/>
          </a:solidFill>
          <a:ln/>
          <a:effectLst>
            <a:outerShdw blurRad="50800" dist="25400" dir="54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736592" y="1261872"/>
            <a:ext cx="364845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and Care Act 2022</a:t>
            </a:r>
            <a:endParaRPr lang="en-US" sz="1150" dirty="0"/>
          </a:p>
        </p:txBody>
      </p:sp>
      <p:sp>
        <p:nvSpPr>
          <p:cNvPr id="9" name="Text 7"/>
          <p:cNvSpPr/>
          <p:nvPr/>
        </p:nvSpPr>
        <p:spPr>
          <a:xfrm>
            <a:off x="4736592" y="1609344"/>
            <a:ext cx="3648456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Statutory basis for Integrated Care Systems</a:t>
            </a:r>
            <a:endParaRPr lang="en-US" sz="950" dirty="0"/>
          </a:p>
        </p:txBody>
      </p:sp>
      <p:sp>
        <p:nvSpPr>
          <p:cNvPr id="10" name="Shape 8"/>
          <p:cNvSpPr/>
          <p:nvPr/>
        </p:nvSpPr>
        <p:spPr>
          <a:xfrm>
            <a:off x="457200" y="2176272"/>
            <a:ext cx="3977640" cy="868680"/>
          </a:xfrm>
          <a:prstGeom prst="roundRect">
            <a:avLst>
              <a:gd name="adj" fmla="val 7368"/>
            </a:avLst>
          </a:prstGeom>
          <a:solidFill>
            <a:srgbClr val="FFFFFF"/>
          </a:solidFill>
          <a:ln/>
          <a:effectLst>
            <a:outerShdw blurRad="50800" dist="25400" dir="54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621792" y="2267712"/>
            <a:ext cx="364845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Net Zero Strategy (2022)</a:t>
            </a:r>
            <a:endParaRPr lang="en-US" sz="1150" dirty="0"/>
          </a:p>
        </p:txBody>
      </p:sp>
      <p:sp>
        <p:nvSpPr>
          <p:cNvPr id="12" name="Text 10"/>
          <p:cNvSpPr/>
          <p:nvPr/>
        </p:nvSpPr>
        <p:spPr>
          <a:xfrm>
            <a:off x="621792" y="2615184"/>
            <a:ext cx="3648456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 zero targets: 2040 direct, 2045 influenced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4572000" y="2176272"/>
            <a:ext cx="3977640" cy="868680"/>
          </a:xfrm>
          <a:prstGeom prst="roundRect">
            <a:avLst>
              <a:gd name="adj" fmla="val 7368"/>
            </a:avLst>
          </a:prstGeom>
          <a:solidFill>
            <a:srgbClr val="FFFFFF"/>
          </a:solidFill>
          <a:ln/>
          <a:effectLst>
            <a:outerShdw blurRad="50800" dist="25400" dir="54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4736592" y="2267712"/>
            <a:ext cx="3648456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Suicide Prevention Strategy (2023)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4736592" y="2615184"/>
            <a:ext cx="3648456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Cross-government mental health action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457200" y="3200400"/>
            <a:ext cx="3977640" cy="1188720"/>
          </a:xfrm>
          <a:prstGeom prst="roundRect">
            <a:avLst>
              <a:gd name="adj" fmla="val 6154"/>
            </a:avLst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640080" y="3291840"/>
            <a:ext cx="36118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Governance Priorities</a:t>
            </a:r>
            <a:endParaRPr lang="en-US" sz="1150" dirty="0"/>
          </a:p>
        </p:txBody>
      </p:sp>
      <p:sp>
        <p:nvSpPr>
          <p:cNvPr id="18" name="Text 16"/>
          <p:cNvSpPr/>
          <p:nvPr/>
        </p:nvSpPr>
        <p:spPr>
          <a:xfrm>
            <a:off x="640080" y="3584448"/>
            <a:ext cx="36118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Leadership &amp; board accountability</a:t>
            </a:r>
            <a:endParaRPr lang="en-US" sz="9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Regulation (CQC oversight)</a:t>
            </a:r>
            <a:endParaRPr lang="en-US" sz="9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Sustained, ring-fenced funding</a:t>
            </a:r>
            <a:endParaRPr lang="en-US" sz="950" dirty="0"/>
          </a:p>
        </p:txBody>
      </p:sp>
      <p:sp>
        <p:nvSpPr>
          <p:cNvPr id="19" name="Shape 17"/>
          <p:cNvSpPr/>
          <p:nvPr/>
        </p:nvSpPr>
        <p:spPr>
          <a:xfrm>
            <a:off x="4709160" y="3200400"/>
            <a:ext cx="3977640" cy="1188720"/>
          </a:xfrm>
          <a:prstGeom prst="roundRect">
            <a:avLst>
              <a:gd name="adj" fmla="val 6154"/>
            </a:avLst>
          </a:prstGeom>
          <a:solidFill>
            <a:srgbClr val="E9F1E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4892040" y="3310128"/>
            <a:ext cx="361188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evaluation: 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These policies are ambitious and well-evidenced, yet implementation varies markedly across regions due to budget constraints, political change and regional inequalities (Health Foundation, 2024).</a:t>
            </a:r>
            <a:endParaRPr lang="en-US" sz="950" dirty="0"/>
          </a:p>
        </p:txBody>
      </p:sp>
      <p:sp>
        <p:nvSpPr>
          <p:cNvPr id="22" name="Text 20"/>
          <p:cNvSpPr/>
          <p:nvPr/>
        </p:nvSpPr>
        <p:spPr>
          <a:xfrm>
            <a:off x="8503920" y="489204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556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Service Delivery in Practice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457200" y="749808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Translating theory and policy into everyday care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170432"/>
            <a:ext cx="1965960" cy="228600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202436" y="1335024"/>
            <a:ext cx="475488" cy="475488"/>
          </a:xfrm>
          <a:prstGeom prst="ellipse">
            <a:avLst/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9495" y="1392083"/>
            <a:ext cx="361371" cy="361371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566928" y="1920240"/>
            <a:ext cx="174650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Wellness Programmes</a:t>
            </a:r>
            <a:endParaRPr lang="en-US" sz="1100" dirty="0"/>
          </a:p>
        </p:txBody>
      </p:sp>
      <p:sp>
        <p:nvSpPr>
          <p:cNvPr id="8" name="Text 5"/>
          <p:cNvSpPr/>
          <p:nvPr/>
        </p:nvSpPr>
        <p:spPr>
          <a:xfrm>
            <a:off x="594360" y="2377440"/>
            <a:ext cx="169164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Smoking cessation, weight management, exercise referral, mental wellbeing support</a:t>
            </a:r>
            <a:endParaRPr lang="en-US" sz="900" dirty="0"/>
          </a:p>
        </p:txBody>
      </p:sp>
      <p:sp>
        <p:nvSpPr>
          <p:cNvPr id="9" name="Shape 6"/>
          <p:cNvSpPr/>
          <p:nvPr/>
        </p:nvSpPr>
        <p:spPr>
          <a:xfrm>
            <a:off x="2560320" y="1170432"/>
            <a:ext cx="1965960" cy="228600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Shape 7"/>
          <p:cNvSpPr/>
          <p:nvPr/>
        </p:nvSpPr>
        <p:spPr>
          <a:xfrm>
            <a:off x="3305556" y="1335024"/>
            <a:ext cx="475488" cy="475488"/>
          </a:xfrm>
          <a:prstGeom prst="ellipse">
            <a:avLst/>
          </a:prstGeom>
          <a:solidFill>
            <a:srgbClr val="5B8C72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615" y="1392083"/>
            <a:ext cx="361371" cy="361371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2670048" y="1920240"/>
            <a:ext cx="174650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Telehealth</a:t>
            </a:r>
            <a:endParaRPr lang="en-US" sz="1100" dirty="0"/>
          </a:p>
        </p:txBody>
      </p:sp>
      <p:sp>
        <p:nvSpPr>
          <p:cNvPr id="13" name="Text 9"/>
          <p:cNvSpPr/>
          <p:nvPr/>
        </p:nvSpPr>
        <p:spPr>
          <a:xfrm>
            <a:off x="2697480" y="2377440"/>
            <a:ext cx="169164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Wider access &amp; lower travel costs, but risks digital exclusion for older adults</a:t>
            </a:r>
            <a:endParaRPr lang="en-US" sz="900" dirty="0"/>
          </a:p>
        </p:txBody>
      </p:sp>
      <p:sp>
        <p:nvSpPr>
          <p:cNvPr id="14" name="Shape 10"/>
          <p:cNvSpPr/>
          <p:nvPr/>
        </p:nvSpPr>
        <p:spPr>
          <a:xfrm>
            <a:off x="4663440" y="1170432"/>
            <a:ext cx="1965960" cy="228600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1"/>
          <p:cNvSpPr/>
          <p:nvPr/>
        </p:nvSpPr>
        <p:spPr>
          <a:xfrm>
            <a:off x="5408676" y="1335024"/>
            <a:ext cx="475488" cy="475488"/>
          </a:xfrm>
          <a:prstGeom prst="ellipse">
            <a:avLst/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65735" y="1392083"/>
            <a:ext cx="361371" cy="361371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4773168" y="1920240"/>
            <a:ext cx="174650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Healthcare</a:t>
            </a:r>
            <a:endParaRPr lang="en-US" sz="1100" dirty="0"/>
          </a:p>
        </p:txBody>
      </p:sp>
      <p:sp>
        <p:nvSpPr>
          <p:cNvPr id="18" name="Text 13"/>
          <p:cNvSpPr/>
          <p:nvPr/>
        </p:nvSpPr>
        <p:spPr>
          <a:xfrm>
            <a:off x="4800600" y="2377440"/>
            <a:ext cx="169164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nursing and social prescribing connect patients to non-clinical support</a:t>
            </a:r>
            <a:endParaRPr lang="en-US" sz="900" dirty="0"/>
          </a:p>
        </p:txBody>
      </p:sp>
      <p:sp>
        <p:nvSpPr>
          <p:cNvPr id="19" name="Shape 14"/>
          <p:cNvSpPr/>
          <p:nvPr/>
        </p:nvSpPr>
        <p:spPr>
          <a:xfrm>
            <a:off x="6766560" y="1170432"/>
            <a:ext cx="1965960" cy="228600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Shape 15"/>
          <p:cNvSpPr/>
          <p:nvPr/>
        </p:nvSpPr>
        <p:spPr>
          <a:xfrm>
            <a:off x="7511796" y="1335024"/>
            <a:ext cx="475488" cy="475488"/>
          </a:xfrm>
          <a:prstGeom prst="ellipse">
            <a:avLst/>
          </a:prstGeom>
          <a:solidFill>
            <a:srgbClr val="5B8C72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68855" y="1392083"/>
            <a:ext cx="361371" cy="361371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6876288" y="1920240"/>
            <a:ext cx="1746504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MDT Hospital Care</a:t>
            </a:r>
            <a:endParaRPr lang="en-US" sz="1100" dirty="0"/>
          </a:p>
        </p:txBody>
      </p:sp>
      <p:sp>
        <p:nvSpPr>
          <p:cNvPr id="23" name="Text 17"/>
          <p:cNvSpPr/>
          <p:nvPr/>
        </p:nvSpPr>
        <p:spPr>
          <a:xfrm>
            <a:off x="6903720" y="2377440"/>
            <a:ext cx="169164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Nutrition, mental health, physiotherapy and social work combined around the patient</a:t>
            </a:r>
            <a:endParaRPr lang="en-US" sz="900" dirty="0"/>
          </a:p>
        </p:txBody>
      </p:sp>
      <p:sp>
        <p:nvSpPr>
          <p:cNvPr id="24" name="Shape 18"/>
          <p:cNvSpPr/>
          <p:nvPr/>
        </p:nvSpPr>
        <p:spPr>
          <a:xfrm>
            <a:off x="457200" y="3657600"/>
            <a:ext cx="8229600" cy="777240"/>
          </a:xfrm>
          <a:prstGeom prst="roundRect">
            <a:avLst>
              <a:gd name="adj" fmla="val 9412"/>
            </a:avLst>
          </a:prstGeom>
          <a:solidFill>
            <a:srgbClr val="E9F1E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Text 19"/>
          <p:cNvSpPr/>
          <p:nvPr/>
        </p:nvSpPr>
        <p:spPr>
          <a:xfrm>
            <a:off x="685800" y="3703320"/>
            <a:ext cx="77724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evaluation: </a:t>
            </a:r>
            <a:r>
              <a:rPr lang="en-US" sz="10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Technology and community models improve access and efficiency, but cannot fully replace face-to-face care for complex, frail or digitally excluded patients (NHS Confederation, 2023).</a:t>
            </a:r>
            <a:endParaRPr lang="en-US" sz="1050" dirty="0"/>
          </a:p>
        </p:txBody>
      </p:sp>
      <p:sp>
        <p:nvSpPr>
          <p:cNvPr id="27" name="Text 21"/>
          <p:cNvSpPr/>
          <p:nvPr/>
        </p:nvSpPr>
        <p:spPr>
          <a:xfrm>
            <a:off x="8503920" y="489204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556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Public Health Initiatives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457200" y="749808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Prevention as the foundation of sustainable healthcare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225296"/>
            <a:ext cx="292608" cy="292608"/>
          </a:xfrm>
          <a:prstGeom prst="ellipse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1225296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896112" y="1188720"/>
            <a:ext cx="265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Vaccination programmes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3657600" y="1188720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 disease burden and future treatment demand</a:t>
            </a:r>
            <a:endParaRPr lang="en-US" sz="1000" dirty="0"/>
          </a:p>
        </p:txBody>
      </p:sp>
      <p:sp>
        <p:nvSpPr>
          <p:cNvPr id="8" name="Shape 6"/>
          <p:cNvSpPr/>
          <p:nvPr/>
        </p:nvSpPr>
        <p:spPr>
          <a:xfrm>
            <a:off x="457200" y="1682496"/>
            <a:ext cx="292608" cy="292608"/>
          </a:xfrm>
          <a:prstGeom prst="ellipse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457200" y="1682496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896112" y="1645920"/>
            <a:ext cx="265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Smoking cessation campaigns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3657600" y="1645920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Long-term decline in UK smoking prevalence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457200" y="2139696"/>
            <a:ext cx="292608" cy="292608"/>
          </a:xfrm>
          <a:prstGeom prst="ellipse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457200" y="2139696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896112" y="2103120"/>
            <a:ext cx="265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Healthy eating promotion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3657600" y="2103120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Targets rising obesity and type 2 diabetes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457200" y="2596896"/>
            <a:ext cx="292608" cy="292608"/>
          </a:xfrm>
          <a:prstGeom prst="ellipse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457200" y="2596896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896112" y="2560320"/>
            <a:ext cx="265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Mental health awareness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3657600" y="2560320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Encourages earlier help-seeking and reduces stigma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457200" y="3054096"/>
            <a:ext cx="292608" cy="292608"/>
          </a:xfrm>
          <a:prstGeom prst="ellipse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457200" y="3054096"/>
            <a:ext cx="29260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896112" y="3017520"/>
            <a:ext cx="2651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Physical activity schemes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3657600" y="3017520"/>
            <a:ext cx="4937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Exercise referral and active-travel initiatives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457200" y="3611880"/>
            <a:ext cx="3977640" cy="960120"/>
          </a:xfrm>
          <a:prstGeom prst="roundRect">
            <a:avLst>
              <a:gd name="adj" fmla="val 7619"/>
            </a:avLst>
          </a:prstGeom>
          <a:solidFill>
            <a:srgbClr val="E4F0E8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640080" y="3721608"/>
            <a:ext cx="36118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5B8C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Successes: 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reduced smoking prevalence, greater awareness, earlier diagnosis of key conditions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4709160" y="3611880"/>
            <a:ext cx="3977640" cy="960120"/>
          </a:xfrm>
          <a:prstGeom prst="roundRect">
            <a:avLst>
              <a:gd name="adj" fmla="val 7619"/>
            </a:avLst>
          </a:prstGeom>
          <a:solidFill>
            <a:srgbClr val="FBEED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4892040" y="3721608"/>
            <a:ext cx="36118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B56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Limitations: 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0000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health literacy, socioeconomic barriers, and the difficulty of sustaining behaviour change</a:t>
            </a:r>
            <a:endParaRPr lang="en-US" sz="1000" dirty="0"/>
          </a:p>
        </p:txBody>
      </p:sp>
      <p:sp>
        <p:nvSpPr>
          <p:cNvPr id="29" name="Text 27"/>
          <p:cNvSpPr/>
          <p:nvPr/>
        </p:nvSpPr>
        <p:spPr>
          <a:xfrm>
            <a:off x="8503920" y="489204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556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Equity and Access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457200" y="749808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inequalities remain the greatest challenge to sustainable healthcare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457200" y="1188720"/>
            <a:ext cx="1298448" cy="411480"/>
          </a:xfrm>
          <a:prstGeom prst="roundRect">
            <a:avLst>
              <a:gd name="adj" fmla="val 48889"/>
            </a:avLst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1188720"/>
            <a:ext cx="129844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Income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1847088" y="1188720"/>
            <a:ext cx="1298448" cy="411480"/>
          </a:xfrm>
          <a:prstGeom prst="roundRect">
            <a:avLst>
              <a:gd name="adj" fmla="val 48889"/>
            </a:avLst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1847088" y="1188720"/>
            <a:ext cx="129844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Ethnicity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3236976" y="1188720"/>
            <a:ext cx="1298448" cy="411480"/>
          </a:xfrm>
          <a:prstGeom prst="roundRect">
            <a:avLst>
              <a:gd name="adj" fmla="val 48889"/>
            </a:avLst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3236976" y="1188720"/>
            <a:ext cx="129844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Geography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4626864" y="1188720"/>
            <a:ext cx="1298448" cy="411480"/>
          </a:xfrm>
          <a:prstGeom prst="roundRect">
            <a:avLst>
              <a:gd name="adj" fmla="val 48889"/>
            </a:avLst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4626864" y="1188720"/>
            <a:ext cx="129844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Education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6016752" y="1188720"/>
            <a:ext cx="1298448" cy="411480"/>
          </a:xfrm>
          <a:prstGeom prst="roundRect">
            <a:avLst>
              <a:gd name="adj" fmla="val 48889"/>
            </a:avLst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6016752" y="1188720"/>
            <a:ext cx="129844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Disability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7406640" y="1188720"/>
            <a:ext cx="1298448" cy="411480"/>
          </a:xfrm>
          <a:prstGeom prst="roundRect">
            <a:avLst>
              <a:gd name="adj" fmla="val 48889"/>
            </a:avLst>
          </a:prstGeom>
          <a:solidFill>
            <a:srgbClr val="0B556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7406640" y="1188720"/>
            <a:ext cx="1298448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457200" y="1874520"/>
            <a:ext cx="3977640" cy="173736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658368" y="1984248"/>
            <a:ext cx="3566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Examples</a:t>
            </a:r>
            <a:endParaRPr lang="en-US" sz="1250" dirty="0"/>
          </a:p>
        </p:txBody>
      </p:sp>
      <p:sp>
        <p:nvSpPr>
          <p:cNvPr id="18" name="Text 16"/>
          <p:cNvSpPr/>
          <p:nvPr/>
        </p:nvSpPr>
        <p:spPr>
          <a:xfrm>
            <a:off x="658368" y="2286000"/>
            <a:ext cx="361188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Unequal NHS access by region</a:t>
            </a:r>
            <a:endParaRPr lang="en-US" sz="9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Growing elective care waiting lists</a:t>
            </a:r>
            <a:endParaRPr lang="en-US" sz="9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Disparities in mental health service access</a:t>
            </a:r>
            <a:endParaRPr lang="en-US" sz="9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Marmot Review (2020): life expectancy stalling for poorest groups</a:t>
            </a:r>
            <a:endParaRPr lang="en-US" sz="950" dirty="0"/>
          </a:p>
        </p:txBody>
      </p:sp>
      <p:sp>
        <p:nvSpPr>
          <p:cNvPr id="19" name="Shape 17"/>
          <p:cNvSpPr/>
          <p:nvPr/>
        </p:nvSpPr>
        <p:spPr>
          <a:xfrm>
            <a:off x="4709160" y="1874520"/>
            <a:ext cx="3977640" cy="173736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4910328" y="1984248"/>
            <a:ext cx="3566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Initiatives</a:t>
            </a:r>
            <a:endParaRPr lang="en-US" sz="1250" dirty="0"/>
          </a:p>
        </p:txBody>
      </p:sp>
      <p:sp>
        <p:nvSpPr>
          <p:cNvPr id="21" name="Text 19"/>
          <p:cNvSpPr/>
          <p:nvPr/>
        </p:nvSpPr>
        <p:spPr>
          <a:xfrm>
            <a:off x="4910328" y="2286000"/>
            <a:ext cx="361188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Universal healthcare, free at point of use</a:t>
            </a:r>
            <a:endParaRPr lang="en-US" sz="9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Targeted interventions in deprived areas</a:t>
            </a:r>
            <a:endParaRPr lang="en-US" sz="9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inclusion &amp; outreach programmes</a:t>
            </a:r>
            <a:endParaRPr lang="en-US" sz="9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9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Core20PLUS5 inequalities framework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457200" y="3794760"/>
            <a:ext cx="8229600" cy="777240"/>
          </a:xfrm>
          <a:prstGeom prst="roundRect">
            <a:avLst>
              <a:gd name="adj" fmla="val 9412"/>
            </a:avLst>
          </a:prstGeom>
          <a:solidFill>
            <a:srgbClr val="E9F1EC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685800" y="3840480"/>
            <a:ext cx="77724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B556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discussion: </a:t>
            </a:r>
            <a:r>
              <a:rPr lang="en-US" sz="1050" dirty="0">
                <a:solidFill>
                  <a:srgbClr val="1E2B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Universal healthcare improves access but inequalities persist because health is shaped by wider social determinants that lie largely outside the NHS's direct control (Marmot et al., 2020).</a:t>
            </a:r>
            <a:endParaRPr lang="en-US" sz="1050" dirty="0"/>
          </a:p>
        </p:txBody>
      </p:sp>
      <p:sp>
        <p:nvSpPr>
          <p:cNvPr id="25" name="Text 23"/>
          <p:cNvSpPr/>
          <p:nvPr/>
        </p:nvSpPr>
        <p:spPr>
          <a:xfrm>
            <a:off x="8503920" y="489204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83F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097280" y="-1097280"/>
            <a:ext cx="3291840" cy="3291840"/>
          </a:xfrm>
          <a:prstGeom prst="ellipse">
            <a:avLst/>
          </a:prstGeom>
          <a:solidFill>
            <a:srgbClr val="0B5563">
              <a:alpha val="6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7498080" y="2926080"/>
            <a:ext cx="3108960" cy="3108960"/>
          </a:xfrm>
          <a:prstGeom prst="ellipse">
            <a:avLst/>
          </a:prstGeom>
          <a:solidFill>
            <a:srgbClr val="5B8C72">
              <a:alpha val="45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548640" y="365760"/>
            <a:ext cx="8046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548640" y="1097280"/>
            <a:ext cx="1965960" cy="457200"/>
          </a:xfrm>
          <a:prstGeom prst="roundRect">
            <a:avLst>
              <a:gd name="adj" fmla="val 50000"/>
            </a:avLst>
          </a:prstGeom>
          <a:solidFill>
            <a:srgbClr val="0E657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48640" y="1097280"/>
            <a:ext cx="1965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</a:t>
            </a:r>
            <a:endParaRPr lang="en-US" sz="1050" dirty="0"/>
          </a:p>
        </p:txBody>
      </p:sp>
      <p:sp>
        <p:nvSpPr>
          <p:cNvPr id="7" name="Shape 5"/>
          <p:cNvSpPr/>
          <p:nvPr/>
        </p:nvSpPr>
        <p:spPr>
          <a:xfrm>
            <a:off x="2624328" y="1097280"/>
            <a:ext cx="1965960" cy="457200"/>
          </a:xfrm>
          <a:prstGeom prst="roundRect">
            <a:avLst>
              <a:gd name="adj" fmla="val 50000"/>
            </a:avLst>
          </a:prstGeom>
          <a:solidFill>
            <a:srgbClr val="0E657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2624328" y="1097280"/>
            <a:ext cx="1965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Wellbeing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700016" y="1097280"/>
            <a:ext cx="1965960" cy="457200"/>
          </a:xfrm>
          <a:prstGeom prst="roundRect">
            <a:avLst>
              <a:gd name="adj" fmla="val 50000"/>
            </a:avLst>
          </a:prstGeom>
          <a:solidFill>
            <a:srgbClr val="0E657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4700016" y="1097280"/>
            <a:ext cx="1965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Sustainability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775704" y="1097280"/>
            <a:ext cx="1965960" cy="457200"/>
          </a:xfrm>
          <a:prstGeom prst="roundRect">
            <a:avLst>
              <a:gd name="adj" fmla="val 50000"/>
            </a:avLst>
          </a:prstGeom>
          <a:solidFill>
            <a:srgbClr val="0E657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6775704" y="1097280"/>
            <a:ext cx="1965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Integrated Care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548640" y="1664208"/>
            <a:ext cx="1965960" cy="457200"/>
          </a:xfrm>
          <a:prstGeom prst="roundRect">
            <a:avLst>
              <a:gd name="adj" fmla="val 50000"/>
            </a:avLst>
          </a:prstGeom>
          <a:solidFill>
            <a:srgbClr val="0E657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548640" y="1664208"/>
            <a:ext cx="1965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2624328" y="1664208"/>
            <a:ext cx="1965960" cy="457200"/>
          </a:xfrm>
          <a:prstGeom prst="roundRect">
            <a:avLst>
              <a:gd name="adj" fmla="val 50000"/>
            </a:avLst>
          </a:prstGeom>
          <a:solidFill>
            <a:srgbClr val="0E657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2624328" y="1664208"/>
            <a:ext cx="1965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Models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4700016" y="1664208"/>
            <a:ext cx="1965960" cy="457200"/>
          </a:xfrm>
          <a:prstGeom prst="roundRect">
            <a:avLst>
              <a:gd name="adj" fmla="val 50000"/>
            </a:avLst>
          </a:prstGeom>
          <a:solidFill>
            <a:srgbClr val="0E657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4700016" y="1664208"/>
            <a:ext cx="1965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Health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6775704" y="1664208"/>
            <a:ext cx="1965960" cy="457200"/>
          </a:xfrm>
          <a:prstGeom prst="roundRect">
            <a:avLst>
              <a:gd name="adj" fmla="val 50000"/>
            </a:avLst>
          </a:prstGeom>
          <a:solidFill>
            <a:srgbClr val="0E657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6775704" y="1664208"/>
            <a:ext cx="1965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Equity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548640" y="2423160"/>
            <a:ext cx="8046720" cy="2103120"/>
          </a:xfrm>
          <a:prstGeom prst="roundRect">
            <a:avLst>
              <a:gd name="adj" fmla="val 4348"/>
            </a:avLst>
          </a:prstGeom>
          <a:solidFill>
            <a:srgbClr val="0E657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Shape 20"/>
          <p:cNvSpPr/>
          <p:nvPr/>
        </p:nvSpPr>
        <p:spPr>
          <a:xfrm>
            <a:off x="777240" y="2606040"/>
            <a:ext cx="457200" cy="457200"/>
          </a:xfrm>
          <a:prstGeom prst="ellipse">
            <a:avLst/>
          </a:prstGeom>
          <a:solidFill>
            <a:srgbClr val="E8A33D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104" y="2660904"/>
            <a:ext cx="347472" cy="347472"/>
          </a:xfrm>
          <a:prstGeom prst="rect">
            <a:avLst/>
          </a:prstGeom>
        </p:spPr>
      </p:pic>
      <p:sp>
        <p:nvSpPr>
          <p:cNvPr id="24" name="Text 21"/>
          <p:cNvSpPr/>
          <p:nvPr/>
        </p:nvSpPr>
        <p:spPr>
          <a:xfrm>
            <a:off x="1371600" y="2606040"/>
            <a:ext cx="704088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4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healthcare depends on integrating sustainability into every aspect of health policy, service delivery and public health, while addressing persistent inequalities through collaborative, person-centred care.</a:t>
            </a:r>
            <a:endParaRPr lang="en-US" sz="1450" dirty="0"/>
          </a:p>
        </p:txBody>
      </p:sp>
      <p:sp>
        <p:nvSpPr>
          <p:cNvPr id="26" name="Text 23"/>
          <p:cNvSpPr/>
          <p:nvPr/>
        </p:nvSpPr>
        <p:spPr>
          <a:xfrm>
            <a:off x="8503920" y="489204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B5563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3000" dirty="0"/>
          </a:p>
        </p:txBody>
      </p:sp>
      <p:sp>
        <p:nvSpPr>
          <p:cNvPr id="7" name="Text 5"/>
          <p:cNvSpPr/>
          <p:nvPr/>
        </p:nvSpPr>
        <p:spPr>
          <a:xfrm>
            <a:off x="8503920" y="4892040"/>
            <a:ext cx="3657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E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>
            <a:extLst>
              <a:ext uri="{FF2B5EF4-FFF2-40B4-BE49-F238E27FC236}">
                <a16:creationId xmlns:a16="http://schemas.microsoft.com/office/drawing/2014/main" id="{9078212D-967C-1795-BC46-A5DD11B94FAA}"/>
              </a:ext>
            </a:extLst>
          </p:cNvPr>
          <p:cNvSpPr/>
          <p:nvPr/>
        </p:nvSpPr>
        <p:spPr>
          <a:xfrm>
            <a:off x="457200" y="742950"/>
            <a:ext cx="4023360" cy="36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5000"/>
              </a:lnSpc>
              <a:spcAft>
                <a:spcPts val="800"/>
              </a:spcAft>
              <a:buNone/>
            </a:pPr>
            <a:endParaRPr lang="en-US" sz="870" dirty="0"/>
          </a:p>
        </p:txBody>
      </p:sp>
      <p:sp>
        <p:nvSpPr>
          <p:cNvPr id="9" name="Text 3">
            <a:extLst>
              <a:ext uri="{FF2B5EF4-FFF2-40B4-BE49-F238E27FC236}">
                <a16:creationId xmlns:a16="http://schemas.microsoft.com/office/drawing/2014/main" id="{AC0E7FA8-7E0D-F68F-E003-1BA7972952E0}"/>
              </a:ext>
            </a:extLst>
          </p:cNvPr>
          <p:cNvSpPr/>
          <p:nvPr/>
        </p:nvSpPr>
        <p:spPr>
          <a:xfrm>
            <a:off x="946298" y="742950"/>
            <a:ext cx="7740502" cy="36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5000"/>
              </a:lnSpc>
              <a:spcAft>
                <a:spcPts val="800"/>
              </a:spcAft>
              <a:buNone/>
            </a:pPr>
            <a:endParaRPr lang="en-US" sz="870" dirty="0"/>
          </a:p>
          <a:p>
            <a:pPr marL="0" indent="0">
              <a:lnSpc>
                <a:spcPct val="105000"/>
              </a:lnSpc>
              <a:spcAft>
                <a:spcPts val="800"/>
              </a:spcAft>
              <a:buNone/>
            </a:pPr>
            <a:endParaRPr lang="en-US" sz="87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3B04583-972F-54D8-52BC-6AC4D930A52E}"/>
              </a:ext>
            </a:extLst>
          </p:cNvPr>
          <p:cNvSpPr txBox="1"/>
          <p:nvPr/>
        </p:nvSpPr>
        <p:spPr>
          <a:xfrm>
            <a:off x="542260" y="822960"/>
            <a:ext cx="774050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Engel, G.L., 1977. The Need for a New Medical model: A Challenge for Biomedicine. </a:t>
            </a:r>
            <a:r>
              <a:rPr lang="en-US" sz="1100" i="1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Science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, [online] 196(4286), pp.129–136. 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  <a:hlinkClick r:id="rId3"/>
              </a:rPr>
              <a:t>https://doi.org/https://doi.org/10.1126/science.847460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. </a:t>
            </a:r>
          </a:p>
          <a:p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Health and Care Act, 2022. </a:t>
            </a:r>
            <a:r>
              <a:rPr lang="en-US" sz="1100" i="1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Health and Care Act 2022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. [online] Legislation.gov.uk. Available at: 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  <a:hlinkClick r:id="rId4"/>
              </a:rPr>
              <a:t>https://www.legislation.gov.uk/ukpga/2022/31/contents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Health Foundation, 2024. </a:t>
            </a:r>
            <a:r>
              <a:rPr lang="en-US" sz="1100" i="1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Policy levers for a net zero NHS: Four priorities for the future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. [online] The Health Foundation. Available at: 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  <a:hlinkClick r:id="rId5"/>
              </a:rPr>
              <a:t>https://www.health.org.uk/reports-and-analysis/briefings/policy-levers-for-a-net-zero-nhs-four-priorities-for-the-future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Marmot, M., Allen, J., Boyce, T., Goldblatt, P. and Morrison, J., 2020. </a:t>
            </a:r>
            <a:r>
              <a:rPr lang="en-US" sz="1100" i="1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Health Equity in England: The Marmot Review 10 Years On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. [online] Institute of Health Equity. Available at: 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  <a:hlinkClick r:id="rId6"/>
              </a:rPr>
              <a:t>https://www.instituteofhealthequity.org/resources-reports/marmot-review-10-years-on/the-marmot-review-10-years-on-full-report.pdf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100" dirty="0" err="1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Meisnere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, M., South-Paul, J. and Krist, A.H., 2023. </a:t>
            </a:r>
            <a:r>
              <a:rPr lang="en-US" sz="1100" i="1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Defining Whole Health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. [online] Www.ncbi.nlm.nih.gov. Available at: 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  <a:hlinkClick r:id="rId7"/>
              </a:rPr>
              <a:t>https://www.ncbi.nlm.nih.gov/books/NBK591719/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NHS Confederation, 2023. </a:t>
            </a:r>
            <a:r>
              <a:rPr lang="en-US" sz="1100" i="1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Our approach to reducing healthcare inequalities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. [online] Www.england.nhs.uk. Available at: 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  <a:hlinkClick r:id="rId8"/>
              </a:rPr>
              <a:t>https://www.england.nhs.uk/about/equality/equality-hub/national-healthcare-inequalities-improvement-programme/our-approach-to-reducing-healthcare-inequalities/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NHS England, 2022. </a:t>
            </a:r>
            <a:r>
              <a:rPr lang="en-US" sz="1100" i="1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Delivering a “Net Zero” National Health Service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. [online] Available at: 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  <a:hlinkClick r:id="rId9"/>
              </a:rPr>
              <a:t>https://www.england.nhs.uk/greenernhs/wp-content/uploads/sites/51/2022/07/B1728-delivering-a-net-zero-nhs-july-2022.pdf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United Nations, 2015. </a:t>
            </a:r>
            <a:r>
              <a:rPr lang="en-US" sz="1100" i="1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Transforming our world: The 2030 Agenda for Sustainable Development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. [online] United Nations. Available at: 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  <a:hlinkClick r:id="rId10"/>
              </a:rPr>
              <a:t>https://sdgs.un.org/2030agenda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Vasilescu, M.D. and </a:t>
            </a:r>
            <a:r>
              <a:rPr lang="en-US" sz="1100" dirty="0" err="1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Stănilă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, L., 2025. Inequality of Opportunity in Income and Education: Evidence from Central and Eastern Europe. </a:t>
            </a:r>
            <a:r>
              <a:rPr lang="en-US" sz="1100" i="1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Economies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, 13(10), p.275. 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  <a:hlinkClick r:id="rId11"/>
              </a:rPr>
              <a:t>https://doi.org/10.3390/economies13100275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. </a:t>
            </a:r>
          </a:p>
          <a:p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WHO, 2021. </a:t>
            </a:r>
            <a:r>
              <a:rPr lang="en-US" sz="1100" i="1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WHO global strategy on health, environment and climate change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. [online] Www.who.int. Available at: 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  <a:hlinkClick r:id="rId12"/>
              </a:rPr>
              <a:t>https://www.who.int/publications/i/item/9789240000377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WHO, 2023. </a:t>
            </a:r>
            <a:r>
              <a:rPr lang="en-US" sz="1100" i="1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Health in All Policies Framework for Country Action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. [online] WHO | Regional Office for Africa. Available at: 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  <a:hlinkClick r:id="rId13"/>
              </a:rPr>
              <a:t>https://www.afro.who.int/publications/health-all-policies-framework-country-action</a:t>
            </a:r>
            <a:r>
              <a:rPr lang="en-US" sz="11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1617</Words>
  <Application>Microsoft Macintosh PowerPoint</Application>
  <PresentationFormat>On-screen Show (16:9)</PresentationFormat>
  <Paragraphs>216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Cambria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Health, Wellbeing and Sustainable Development in Healthcare</dc:title>
  <dc:subject>PptxGenJS Presentation</dc:subject>
  <dc:creator>Student</dc:creator>
  <cp:lastModifiedBy>Warda Abdirahman Ibrahim (2235246)</cp:lastModifiedBy>
  <cp:revision>6</cp:revision>
  <dcterms:created xsi:type="dcterms:W3CDTF">2026-07-06T14:37:26Z</dcterms:created>
  <dcterms:modified xsi:type="dcterms:W3CDTF">2026-07-20T08:49:09Z</dcterms:modified>
</cp:coreProperties>
</file>