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7"/>
  </p:notesMasterIdLst>
  <p:handoutMasterIdLst>
    <p:handoutMasterId r:id="rId38"/>
  </p:handoutMasterIdLst>
  <p:sldIdLst>
    <p:sldId id="256" r:id="rId2"/>
    <p:sldId id="260" r:id="rId3"/>
    <p:sldId id="258" r:id="rId4"/>
    <p:sldId id="314" r:id="rId5"/>
    <p:sldId id="315" r:id="rId6"/>
    <p:sldId id="320" r:id="rId7"/>
    <p:sldId id="323" r:id="rId8"/>
    <p:sldId id="333" r:id="rId9"/>
    <p:sldId id="334" r:id="rId10"/>
    <p:sldId id="326" r:id="rId11"/>
    <p:sldId id="327" r:id="rId12"/>
    <p:sldId id="318" r:id="rId13"/>
    <p:sldId id="274" r:id="rId14"/>
    <p:sldId id="324" r:id="rId15"/>
    <p:sldId id="308" r:id="rId16"/>
    <p:sldId id="319" r:id="rId17"/>
    <p:sldId id="332" r:id="rId18"/>
    <p:sldId id="330" r:id="rId19"/>
    <p:sldId id="331" r:id="rId20"/>
    <p:sldId id="264" r:id="rId21"/>
    <p:sldId id="282" r:id="rId22"/>
    <p:sldId id="280" r:id="rId23"/>
    <p:sldId id="335" r:id="rId24"/>
    <p:sldId id="265" r:id="rId25"/>
    <p:sldId id="322" r:id="rId26"/>
    <p:sldId id="309" r:id="rId27"/>
    <p:sldId id="311" r:id="rId28"/>
    <p:sldId id="266" r:id="rId29"/>
    <p:sldId id="329" r:id="rId30"/>
    <p:sldId id="268" r:id="rId31"/>
    <p:sldId id="286" r:id="rId32"/>
    <p:sldId id="299" r:id="rId33"/>
    <p:sldId id="300" r:id="rId34"/>
    <p:sldId id="313" r:id="rId35"/>
    <p:sldId id="328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kiosk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16299" autoAdjust="0"/>
    <p:restoredTop sz="86359" autoAdjust="0"/>
  </p:normalViewPr>
  <p:slideViewPr>
    <p:cSldViewPr>
      <p:cViewPr>
        <p:scale>
          <a:sx n="73" d="100"/>
          <a:sy n="73" d="100"/>
        </p:scale>
        <p:origin x="-787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45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3"/>
            <a:ext cx="2946400" cy="496332"/>
          </a:xfrm>
          <a:prstGeom prst="rect">
            <a:avLst/>
          </a:prstGeom>
        </p:spPr>
        <p:txBody>
          <a:bodyPr vert="horz" lIns="91705" tIns="45853" rIns="91705" bIns="4585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9" y="3"/>
            <a:ext cx="2946400" cy="496332"/>
          </a:xfrm>
          <a:prstGeom prst="rect">
            <a:avLst/>
          </a:prstGeom>
        </p:spPr>
        <p:txBody>
          <a:bodyPr vert="horz" lIns="91705" tIns="45853" rIns="91705" bIns="45853" rtlCol="0"/>
          <a:lstStyle>
            <a:lvl1pPr algn="r">
              <a:defRPr sz="1200"/>
            </a:lvl1pPr>
          </a:lstStyle>
          <a:p>
            <a:fld id="{025D8A15-B6E1-4F89-91EE-1B4798E82AE1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428712"/>
            <a:ext cx="2946400" cy="496332"/>
          </a:xfrm>
          <a:prstGeom prst="rect">
            <a:avLst/>
          </a:prstGeom>
        </p:spPr>
        <p:txBody>
          <a:bodyPr vert="horz" lIns="91705" tIns="45853" rIns="91705" bIns="4585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9" y="9428712"/>
            <a:ext cx="2946400" cy="496332"/>
          </a:xfrm>
          <a:prstGeom prst="rect">
            <a:avLst/>
          </a:prstGeom>
        </p:spPr>
        <p:txBody>
          <a:bodyPr vert="horz" lIns="91705" tIns="45853" rIns="91705" bIns="45853" rtlCol="0" anchor="b"/>
          <a:lstStyle>
            <a:lvl1pPr algn="r">
              <a:defRPr sz="1200"/>
            </a:lvl1pPr>
          </a:lstStyle>
          <a:p>
            <a:fld id="{9DA86AEA-06F9-4334-BFDF-B5014DA53BB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8563779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" y="2"/>
            <a:ext cx="2946443" cy="495624"/>
          </a:xfrm>
          <a:prstGeom prst="rect">
            <a:avLst/>
          </a:prstGeom>
        </p:spPr>
        <p:txBody>
          <a:bodyPr vert="horz" lIns="90485" tIns="45242" rIns="90485" bIns="4524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65" y="2"/>
            <a:ext cx="2946443" cy="495624"/>
          </a:xfrm>
          <a:prstGeom prst="rect">
            <a:avLst/>
          </a:prstGeom>
        </p:spPr>
        <p:txBody>
          <a:bodyPr vert="horz" lIns="90485" tIns="45242" rIns="90485" bIns="45242" rtlCol="0"/>
          <a:lstStyle>
            <a:lvl1pPr algn="r">
              <a:defRPr sz="1200"/>
            </a:lvl1pPr>
          </a:lstStyle>
          <a:p>
            <a:fld id="{AB07B0BE-9614-40E5-B735-2613E014F196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485" tIns="45242" rIns="90485" bIns="4524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0552" y="4715507"/>
            <a:ext cx="5438140" cy="4466908"/>
          </a:xfrm>
          <a:prstGeom prst="rect">
            <a:avLst/>
          </a:prstGeom>
        </p:spPr>
        <p:txBody>
          <a:bodyPr vert="horz" lIns="90485" tIns="45242" rIns="90485" bIns="4524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" y="9427868"/>
            <a:ext cx="2946443" cy="497197"/>
          </a:xfrm>
          <a:prstGeom prst="rect">
            <a:avLst/>
          </a:prstGeom>
        </p:spPr>
        <p:txBody>
          <a:bodyPr vert="horz" lIns="90485" tIns="45242" rIns="90485" bIns="4524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65" y="9427868"/>
            <a:ext cx="2946443" cy="497197"/>
          </a:xfrm>
          <a:prstGeom prst="rect">
            <a:avLst/>
          </a:prstGeom>
        </p:spPr>
        <p:txBody>
          <a:bodyPr vert="horz" lIns="90485" tIns="45242" rIns="90485" bIns="45242" rtlCol="0" anchor="b"/>
          <a:lstStyle>
            <a:lvl1pPr algn="r">
              <a:defRPr sz="1200"/>
            </a:lvl1pPr>
          </a:lstStyle>
          <a:p>
            <a:fld id="{CF93EC3B-A201-4BD7-82D1-35D4506D76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97280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93EC3B-A201-4BD7-82D1-35D4506D76E1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177238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93EC3B-A201-4BD7-82D1-35D4506D76E1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70322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20000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  <p:transition advClick="0" advTm="2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2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2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2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2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2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2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2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2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2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D45617C-B768-493E-9BC3-8C2984F23635}" type="datetimeFigureOut">
              <a:rPr lang="en-GB" smtClean="0"/>
              <a:pPr/>
              <a:t>28/03/2014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9EE2F28-0C31-44D9-BA44-B0099C171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advClick="0" advTm="20000"/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itjobswatch.co.uk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Maximising your Career Potential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Tuesday 11 March 2014</a:t>
            </a:r>
            <a:br>
              <a:rPr lang="en-GB" b="1" dirty="0"/>
            </a:br>
            <a:endParaRPr lang="en-GB" dirty="0"/>
          </a:p>
        </p:txBody>
      </p:sp>
      <p:pic>
        <p:nvPicPr>
          <p:cNvPr id="3074" name="Picture 2" descr="C:\Users\jon.tyler\AppData\Local\Microsoft\Windows\Temporary Internet Files\Content.IE5\LMTAA1JV\MC9004392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632"/>
            <a:ext cx="2120280" cy="169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64132658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Jennifer Lumley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Manager of Test &amp; QA Training and recruitment business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Training in career management within IT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Career consulting 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Committee member of SIGIST, ISEB Foundation qualified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23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years IT talent management</a:t>
            </a:r>
          </a:p>
          <a:p>
            <a:pPr lvl="1"/>
            <a:r>
              <a:rPr lang="en-GB" sz="2000" dirty="0">
                <a:latin typeface="Arial" pitchFamily="34" charset="0"/>
                <a:cs typeface="Arial" pitchFamily="34" charset="0"/>
              </a:rPr>
              <a:t>15 years working in Software Testing/QA </a:t>
            </a:r>
          </a:p>
          <a:p>
            <a:pPr lvl="1"/>
            <a:r>
              <a:rPr lang="en-GB" sz="2000" dirty="0">
                <a:latin typeface="Arial" pitchFamily="34" charset="0"/>
                <a:cs typeface="Arial" pitchFamily="34" charset="0"/>
              </a:rPr>
              <a:t>Worked with over 300 companies </a:t>
            </a:r>
          </a:p>
          <a:p>
            <a:pPr lvl="1"/>
            <a:r>
              <a:rPr lang="en-GB" sz="2000" dirty="0">
                <a:latin typeface="Arial" pitchFamily="34" charset="0"/>
                <a:cs typeface="Arial" pitchFamily="34" charset="0"/>
              </a:rPr>
              <a:t>Placed over 600 IT professionals mainly within Testing/QA</a:t>
            </a:r>
          </a:p>
          <a:p>
            <a:pPr lvl="1"/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648072"/>
          </a:xfrm>
        </p:spPr>
        <p:txBody>
          <a:bodyPr anchor="t"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Introductions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jon.tyler\AppData\Local\Microsoft\Windows\Temporary Internet Files\Content.IE5\VU1RHXA0\MC9004403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13176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07818995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484784"/>
            <a:ext cx="6921217" cy="4347845"/>
          </a:xfrm>
        </p:spPr>
        <p:txBody>
          <a:bodyPr>
            <a:normAutofit fontScale="92500" lnSpcReduction="20000"/>
          </a:bodyPr>
          <a:lstStyle/>
          <a:p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Assess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Deciding on the right career path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Contract versus Permanent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Areas of growth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What is next ….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Contract vs Permanent 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Redundancy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Assessing your potential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Greater opportunities for Testers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Take Action</a:t>
            </a:r>
          </a:p>
          <a:p>
            <a:pPr lvl="1"/>
            <a:r>
              <a:rPr lang="en-GB" sz="1600" dirty="0">
                <a:latin typeface="Arial" pitchFamily="34" charset="0"/>
                <a:cs typeface="Arial" pitchFamily="34" charset="0"/>
              </a:rPr>
              <a:t>Differentiating yourself in your current job</a:t>
            </a:r>
          </a:p>
          <a:p>
            <a:pPr lvl="1"/>
            <a:r>
              <a:rPr lang="en-GB" sz="1600" dirty="0">
                <a:latin typeface="Arial" pitchFamily="34" charset="0"/>
                <a:cs typeface="Arial" pitchFamily="34" charset="0"/>
              </a:rPr>
              <a:t>Training – what and when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The CV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Job boards, agencies, networking sites, HR Departments etc..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Psychometrics and testing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The interview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The offer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Summary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200800" cy="936104"/>
          </a:xfrm>
        </p:spPr>
        <p:txBody>
          <a:bodyPr anchor="t">
            <a:normAutofit fontScale="90000"/>
          </a:bodyPr>
          <a:lstStyle/>
          <a:p>
            <a:r>
              <a:rPr lang="en-GB" sz="3600" dirty="0" smtClean="0">
                <a:effectLst/>
                <a:latin typeface="Arial" pitchFamily="34" charset="0"/>
                <a:cs typeface="Arial" pitchFamily="34" charset="0"/>
              </a:rPr>
              <a:t>Agenda</a:t>
            </a:r>
            <a:r>
              <a:rPr lang="en-GB" sz="3200" dirty="0" smtClean="0">
                <a:latin typeface="Arial" pitchFamily="34" charset="0"/>
                <a:cs typeface="Arial" pitchFamily="34" charset="0"/>
              </a:rPr>
              <a:t> – Maximising Your career in Testing/QA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jon.tyler\AppData\Local\Microsoft\Windows\Temporary Internet Files\Content.IE5\OHZRGL31\MC900363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97152"/>
            <a:ext cx="1548079" cy="17803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68988402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340768"/>
            <a:ext cx="7209249" cy="4491861"/>
          </a:xfrm>
        </p:spPr>
        <p:txBody>
          <a:bodyPr>
            <a:normAutofit fontScale="25000" lnSpcReduction="20000"/>
          </a:bodyPr>
          <a:lstStyle/>
          <a:p>
            <a:pPr lvl="1"/>
            <a:r>
              <a:rPr lang="en-GB" sz="6400" dirty="0" smtClean="0">
                <a:latin typeface="Arial" pitchFamily="34" charset="0"/>
                <a:cs typeface="Arial" pitchFamily="34" charset="0"/>
              </a:rPr>
              <a:t>Options – where do your talents lie?</a:t>
            </a:r>
            <a:endParaRPr lang="en-GB" sz="64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6400" dirty="0">
                <a:latin typeface="Arial" pitchFamily="34" charset="0"/>
                <a:cs typeface="Arial" pitchFamily="34" charset="0"/>
              </a:rPr>
              <a:t>Technical </a:t>
            </a:r>
            <a:r>
              <a:rPr lang="en-GB" sz="6400" dirty="0" smtClean="0">
                <a:latin typeface="Arial" pitchFamily="34" charset="0"/>
                <a:cs typeface="Arial" pitchFamily="34" charset="0"/>
              </a:rPr>
              <a:t>guru</a:t>
            </a:r>
            <a:endParaRPr lang="en-GB" sz="6400" dirty="0">
              <a:latin typeface="Arial" pitchFamily="34" charset="0"/>
              <a:cs typeface="Arial" pitchFamily="34" charset="0"/>
            </a:endParaRPr>
          </a:p>
          <a:p>
            <a:pPr lvl="4"/>
            <a:r>
              <a:rPr lang="en-GB" sz="6400" dirty="0">
                <a:latin typeface="Arial" pitchFamily="34" charset="0"/>
                <a:cs typeface="Arial" pitchFamily="34" charset="0"/>
              </a:rPr>
              <a:t>Tools </a:t>
            </a:r>
            <a:r>
              <a:rPr lang="en-GB" sz="6400" dirty="0" smtClean="0">
                <a:latin typeface="Arial" pitchFamily="34" charset="0"/>
                <a:cs typeface="Arial" pitchFamily="34" charset="0"/>
              </a:rPr>
              <a:t>specialist – HP, Selenium, Rational etc..</a:t>
            </a:r>
            <a:endParaRPr lang="en-GB" sz="6400" dirty="0">
              <a:latin typeface="Arial" pitchFamily="34" charset="0"/>
              <a:cs typeface="Arial" pitchFamily="34" charset="0"/>
            </a:endParaRPr>
          </a:p>
          <a:p>
            <a:pPr lvl="4"/>
            <a:r>
              <a:rPr lang="en-GB" sz="6400" dirty="0">
                <a:latin typeface="Arial" pitchFamily="34" charset="0"/>
                <a:cs typeface="Arial" pitchFamily="34" charset="0"/>
              </a:rPr>
              <a:t>Vertical specialist – i.e. </a:t>
            </a:r>
            <a:r>
              <a:rPr lang="en-GB" sz="6400" dirty="0" smtClean="0">
                <a:latin typeface="Arial" pitchFamily="34" charset="0"/>
                <a:cs typeface="Arial" pitchFamily="34" charset="0"/>
              </a:rPr>
              <a:t>Banking, Telecoms etc.. </a:t>
            </a:r>
          </a:p>
          <a:p>
            <a:pPr lvl="4"/>
            <a:r>
              <a:rPr lang="en-GB" sz="6400" dirty="0" smtClean="0">
                <a:latin typeface="Arial" pitchFamily="34" charset="0"/>
                <a:cs typeface="Arial" pitchFamily="34" charset="0"/>
              </a:rPr>
              <a:t>Developing Frameworks - coding</a:t>
            </a:r>
            <a:endParaRPr lang="en-GB" sz="6400" dirty="0">
              <a:latin typeface="Arial" pitchFamily="34" charset="0"/>
              <a:cs typeface="Arial" pitchFamily="34" charset="0"/>
            </a:endParaRPr>
          </a:p>
          <a:p>
            <a:pPr lvl="4"/>
            <a:r>
              <a:rPr lang="en-GB" sz="6400" dirty="0">
                <a:latin typeface="Arial" pitchFamily="34" charset="0"/>
                <a:cs typeface="Arial" pitchFamily="34" charset="0"/>
              </a:rPr>
              <a:t>Enterprise systems specialist </a:t>
            </a:r>
            <a:r>
              <a:rPr lang="en-GB" sz="6400" dirty="0" smtClean="0">
                <a:latin typeface="Arial" pitchFamily="34" charset="0"/>
                <a:cs typeface="Arial" pitchFamily="34" charset="0"/>
              </a:rPr>
              <a:t>– SAP, </a:t>
            </a:r>
            <a:r>
              <a:rPr lang="en-GB" sz="6400" dirty="0" err="1" smtClean="0">
                <a:latin typeface="Arial" pitchFamily="34" charset="0"/>
                <a:cs typeface="Arial" pitchFamily="34" charset="0"/>
              </a:rPr>
              <a:t>Peoplesoft</a:t>
            </a:r>
            <a:r>
              <a:rPr lang="en-GB" sz="6400" dirty="0" smtClean="0">
                <a:latin typeface="Arial" pitchFamily="34" charset="0"/>
                <a:cs typeface="Arial" pitchFamily="34" charset="0"/>
              </a:rPr>
              <a:t> etc..</a:t>
            </a:r>
          </a:p>
          <a:p>
            <a:pPr lvl="2"/>
            <a:r>
              <a:rPr lang="en-GB" sz="6400" dirty="0" smtClean="0">
                <a:latin typeface="Arial" pitchFamily="34" charset="0"/>
                <a:cs typeface="Arial" pitchFamily="34" charset="0"/>
              </a:rPr>
              <a:t>Management</a:t>
            </a:r>
            <a:endParaRPr lang="en-GB" sz="6400" dirty="0">
              <a:latin typeface="Arial" pitchFamily="34" charset="0"/>
              <a:cs typeface="Arial" pitchFamily="34" charset="0"/>
            </a:endParaRPr>
          </a:p>
          <a:p>
            <a:pPr lvl="4"/>
            <a:r>
              <a:rPr lang="en-GB" sz="6400" dirty="0">
                <a:latin typeface="Arial" pitchFamily="34" charset="0"/>
                <a:cs typeface="Arial" pitchFamily="34" charset="0"/>
              </a:rPr>
              <a:t>Test Management</a:t>
            </a:r>
          </a:p>
          <a:p>
            <a:pPr lvl="4"/>
            <a:r>
              <a:rPr lang="en-GB" sz="6400" dirty="0">
                <a:latin typeface="Arial" pitchFamily="34" charset="0"/>
                <a:cs typeface="Arial" pitchFamily="34" charset="0"/>
              </a:rPr>
              <a:t>Test Programme Management</a:t>
            </a:r>
          </a:p>
          <a:p>
            <a:pPr lvl="4"/>
            <a:r>
              <a:rPr lang="en-GB" sz="6400" dirty="0">
                <a:latin typeface="Arial" pitchFamily="34" charset="0"/>
                <a:cs typeface="Arial" pitchFamily="34" charset="0"/>
              </a:rPr>
              <a:t>Service D</a:t>
            </a:r>
            <a:r>
              <a:rPr lang="en-GB" sz="6400" dirty="0" smtClean="0">
                <a:latin typeface="Arial" pitchFamily="34" charset="0"/>
                <a:cs typeface="Arial" pitchFamily="34" charset="0"/>
              </a:rPr>
              <a:t>elivery Management</a:t>
            </a:r>
          </a:p>
          <a:p>
            <a:pPr lvl="4"/>
            <a:r>
              <a:rPr lang="en-GB" sz="64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en-GB" sz="6400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sz="6400" dirty="0" smtClean="0">
                <a:latin typeface="Arial" pitchFamily="34" charset="0"/>
                <a:cs typeface="Arial" pitchFamily="34" charset="0"/>
              </a:rPr>
              <a:t> party management and process </a:t>
            </a:r>
            <a:r>
              <a:rPr lang="en-GB" sz="6400" dirty="0" err="1" smtClean="0">
                <a:latin typeface="Arial" pitchFamily="34" charset="0"/>
                <a:cs typeface="Arial" pitchFamily="34" charset="0"/>
              </a:rPr>
              <a:t>allignment</a:t>
            </a:r>
            <a:endParaRPr lang="en-GB" sz="64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6400" dirty="0" smtClean="0">
                <a:latin typeface="Arial" pitchFamily="34" charset="0"/>
                <a:cs typeface="Arial" pitchFamily="34" charset="0"/>
              </a:rPr>
              <a:t>Consulting</a:t>
            </a:r>
          </a:p>
          <a:p>
            <a:pPr lvl="2"/>
            <a:r>
              <a:rPr lang="en-GB" sz="6400" dirty="0">
                <a:latin typeface="Arial" pitchFamily="34" charset="0"/>
                <a:cs typeface="Arial" pitchFamily="34" charset="0"/>
              </a:rPr>
              <a:t>Outside of Testing/QA but within IT</a:t>
            </a:r>
          </a:p>
          <a:p>
            <a:pPr lvl="4"/>
            <a:r>
              <a:rPr lang="en-GB" sz="6300" dirty="0">
                <a:latin typeface="Arial" pitchFamily="34" charset="0"/>
                <a:cs typeface="Arial" pitchFamily="34" charset="0"/>
              </a:rPr>
              <a:t>Business Analysis</a:t>
            </a:r>
          </a:p>
          <a:p>
            <a:pPr lvl="4"/>
            <a:r>
              <a:rPr lang="en-GB" sz="6300" dirty="0">
                <a:latin typeface="Arial" pitchFamily="34" charset="0"/>
                <a:cs typeface="Arial" pitchFamily="34" charset="0"/>
              </a:rPr>
              <a:t>Project </a:t>
            </a:r>
            <a:r>
              <a:rPr lang="en-GB" sz="6300" dirty="0" smtClean="0">
                <a:latin typeface="Arial" pitchFamily="34" charset="0"/>
                <a:cs typeface="Arial" pitchFamily="34" charset="0"/>
              </a:rPr>
              <a:t>Management</a:t>
            </a:r>
          </a:p>
          <a:p>
            <a:pPr lvl="4"/>
            <a:r>
              <a:rPr lang="en-GB" sz="6300" dirty="0" smtClean="0">
                <a:latin typeface="Arial" pitchFamily="34" charset="0"/>
                <a:cs typeface="Arial" pitchFamily="34" charset="0"/>
              </a:rPr>
              <a:t>Data Management</a:t>
            </a:r>
            <a:endParaRPr lang="en-GB" sz="6300" dirty="0">
              <a:latin typeface="Arial" pitchFamily="34" charset="0"/>
              <a:cs typeface="Arial" pitchFamily="34" charset="0"/>
            </a:endParaRPr>
          </a:p>
          <a:p>
            <a:pPr lvl="4"/>
            <a:r>
              <a:rPr lang="en-GB" sz="6300" dirty="0" smtClean="0">
                <a:latin typeface="Arial" pitchFamily="34" charset="0"/>
                <a:cs typeface="Arial" pitchFamily="34" charset="0"/>
              </a:rPr>
              <a:t>Development</a:t>
            </a:r>
          </a:p>
          <a:p>
            <a:pPr lvl="4"/>
            <a:r>
              <a:rPr lang="en-GB" sz="6300" dirty="0" smtClean="0">
                <a:latin typeface="Arial" pitchFamily="34" charset="0"/>
                <a:cs typeface="Arial" pitchFamily="34" charset="0"/>
              </a:rPr>
              <a:t>Consultant</a:t>
            </a:r>
            <a:endParaRPr lang="en-GB" sz="6300" dirty="0">
              <a:latin typeface="Arial" pitchFamily="34" charset="0"/>
              <a:cs typeface="Arial" pitchFamily="34" charset="0"/>
            </a:endParaRPr>
          </a:p>
          <a:p>
            <a:pPr marL="896112" lvl="3" indent="0">
              <a:buNone/>
            </a:pPr>
            <a:endParaRPr lang="en-GB" sz="62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528682" cy="864096"/>
          </a:xfrm>
        </p:spPr>
        <p:txBody>
          <a:bodyPr anchor="t">
            <a:normAutofit/>
          </a:bodyPr>
          <a:lstStyle/>
          <a:p>
            <a:r>
              <a:rPr lang="en-GB" sz="3200" dirty="0">
                <a:effectLst/>
                <a:latin typeface="Arial" pitchFamily="34" charset="0"/>
                <a:cs typeface="Arial" pitchFamily="34" charset="0"/>
              </a:rPr>
              <a:t>Deciding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 on the right career path</a:t>
            </a:r>
          </a:p>
        </p:txBody>
      </p:sp>
      <p:pic>
        <p:nvPicPr>
          <p:cNvPr id="4098" name="Picture 2" descr="C:\Users\jon.tyler\AppData\Local\Microsoft\Windows\Temporary Internet Files\Content.IE5\S0N1EAT5\MC900334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373216"/>
            <a:ext cx="1346433" cy="11106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92488101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7137241" cy="4275837"/>
          </a:xfrm>
        </p:spPr>
        <p:txBody>
          <a:bodyPr>
            <a:normAutofit/>
          </a:bodyPr>
          <a:lstStyle/>
          <a:p>
            <a:pPr lvl="1"/>
            <a:r>
              <a:rPr lang="en-GB" sz="2000" dirty="0">
                <a:latin typeface="Arial" pitchFamily="34" charset="0"/>
                <a:cs typeface="Arial" pitchFamily="34" charset="0"/>
              </a:rPr>
              <a:t>Contract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vs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permanent</a:t>
            </a:r>
          </a:p>
          <a:p>
            <a:pPr lvl="2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2000" dirty="0">
                <a:latin typeface="Arial" pitchFamily="34" charset="0"/>
                <a:cs typeface="Arial" pitchFamily="34" charset="0"/>
              </a:rPr>
              <a:t>Earning potential</a:t>
            </a:r>
          </a:p>
          <a:p>
            <a:pPr lvl="3"/>
            <a:r>
              <a:rPr lang="en-GB" sz="2000" dirty="0">
                <a:latin typeface="Arial" pitchFamily="34" charset="0"/>
                <a:cs typeface="Arial" pitchFamily="34" charset="0"/>
              </a:rPr>
              <a:t>ITJobswatch.co.uk and jobstats.co.uk</a:t>
            </a:r>
          </a:p>
          <a:p>
            <a:pPr lvl="2"/>
            <a:r>
              <a:rPr lang="en-GB" sz="2000" dirty="0">
                <a:latin typeface="Arial" pitchFamily="34" charset="0"/>
                <a:cs typeface="Arial" pitchFamily="34" charset="0"/>
                <a:hlinkClick r:id="rId2"/>
              </a:rPr>
              <a:t>http://www.itjobswatch.co.uk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19256" cy="1012974"/>
          </a:xfrm>
        </p:spPr>
        <p:txBody>
          <a:bodyPr anchor="t">
            <a:normAutofit/>
          </a:bodyPr>
          <a:lstStyle/>
          <a:p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Deciding on the right career path</a:t>
            </a: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Users\jon.tyler\AppData\Local\Microsoft\Windows\Temporary Internet Files\Content.IE5\S0N1EAT5\MC9000596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75395"/>
            <a:ext cx="1728192" cy="17536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75309889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3843" y="3045619"/>
            <a:ext cx="1396313" cy="1397000"/>
          </a:xfrm>
        </p:spPr>
      </p:pic>
      <p:pic>
        <p:nvPicPr>
          <p:cNvPr id="8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395536" y="260648"/>
            <a:ext cx="8424936" cy="56166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07392516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7" y="260648"/>
            <a:ext cx="8195612" cy="574645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87206106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Developer in Test – coding skills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Test automation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Multi-channe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Big data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Companies still outsourcing – coordination and management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Working with outsourced teams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Growth areas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9434901"/>
      </p:ext>
    </p:extLst>
  </p:cSld>
  <p:clrMapOvr>
    <a:masterClrMapping/>
  </p:clrMapOvr>
  <p:transition advClick="0" advTm="20000"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outsourcing and offshoring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Multi-skilled teams – business analysis and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dev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and project management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Agile - SCRUM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automation using open sourced tools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automation using off the shelf tools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Big data – test data and environment management, validating structured and unstructured data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next …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1951070"/>
      </p:ext>
    </p:extLst>
  </p:cSld>
  <p:clrMapOvr>
    <a:masterClrMapping/>
  </p:clrMapOvr>
  <p:transition advClick="0" advTm="20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Non Political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Independence/Lack of Commitment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Holidays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Being own boss </a:t>
            </a:r>
          </a:p>
          <a:p>
            <a:pPr lvl="3"/>
            <a:r>
              <a:rPr lang="en-GB" dirty="0">
                <a:latin typeface="Arial" pitchFamily="34" charset="0"/>
                <a:cs typeface="Arial" pitchFamily="34" charset="0"/>
              </a:rPr>
              <a:t>generation X,Y – self employment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Other business interests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Financial</a:t>
            </a:r>
          </a:p>
          <a:p>
            <a:pPr lvl="2"/>
            <a:r>
              <a:rPr lang="en-GB" dirty="0">
                <a:latin typeface="Arial" pitchFamily="34" charset="0"/>
                <a:cs typeface="Arial" pitchFamily="34" charset="0"/>
              </a:rPr>
              <a:t>Experience gathering</a:t>
            </a:r>
          </a:p>
          <a:p>
            <a:pPr lvl="2"/>
            <a:r>
              <a:rPr lang="en-GB" dirty="0" smtClean="0">
                <a:latin typeface="Arial" pitchFamily="34" charset="0"/>
                <a:cs typeface="Arial" pitchFamily="34" charset="0"/>
              </a:rPr>
              <a:t>Often entered via Redundancy/unemployment</a:t>
            </a:r>
          </a:p>
          <a:p>
            <a:pPr lvl="2"/>
            <a:r>
              <a:rPr lang="en-GB" dirty="0" smtClean="0">
                <a:latin typeface="Arial" pitchFamily="34" charset="0"/>
                <a:cs typeface="Arial" pitchFamily="34" charset="0"/>
              </a:rPr>
              <a:t>Some tax advantages</a:t>
            </a:r>
          </a:p>
          <a:p>
            <a:pPr lvl="2"/>
            <a:r>
              <a:rPr lang="en-GB" dirty="0" smtClean="0">
                <a:latin typeface="Arial" pitchFamily="34" charset="0"/>
                <a:cs typeface="Arial" pitchFamily="34" charset="0"/>
              </a:rPr>
              <a:t>Investment in skills uptake and training</a:t>
            </a:r>
          </a:p>
          <a:p>
            <a:pPr lvl="2"/>
            <a:r>
              <a:rPr lang="en-GB" dirty="0" smtClean="0">
                <a:latin typeface="Arial" pitchFamily="34" charset="0"/>
                <a:cs typeface="Arial" pitchFamily="34" charset="0"/>
              </a:rPr>
              <a:t>Insecure</a:t>
            </a:r>
          </a:p>
          <a:p>
            <a:pPr lvl="2"/>
            <a:r>
              <a:rPr lang="en-GB" dirty="0" smtClean="0">
                <a:latin typeface="Arial" pitchFamily="34" charset="0"/>
                <a:cs typeface="Arial" pitchFamily="34" charset="0"/>
              </a:rPr>
              <a:t>Exposure to market pressures</a:t>
            </a:r>
          </a:p>
          <a:p>
            <a:pPr lvl="2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Contract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4" descr="C:\Users\jon.tyler\AppData\Local\Microsoft\Windows\Temporary Internet Files\Content.IE5\VU1RHXA0\MC900250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72885"/>
            <a:ext cx="1296144" cy="19466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30136293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Permanent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7545" y="1340768"/>
            <a:ext cx="8219256" cy="4608512"/>
          </a:xfrm>
        </p:spPr>
        <p:txBody>
          <a:bodyPr>
            <a:normAutofit lnSpcReduction="10000"/>
          </a:bodyPr>
          <a:lstStyle/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Employee benefits and rights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Paid holidays including Bank Holidays</a:t>
            </a:r>
          </a:p>
          <a:p>
            <a:pPr lvl="2"/>
            <a:r>
              <a:rPr lang="en-GB" sz="2000" dirty="0">
                <a:latin typeface="Arial" pitchFamily="34" charset="0"/>
                <a:cs typeface="Arial" pitchFamily="34" charset="0"/>
              </a:rPr>
              <a:t>Sickness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Maternity/Paternity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Pension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Training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Legal notice period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Redundancy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Full protection under discrimination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Bonus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Build a career  and development skills 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Usually Slower to recruit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Longer term tenure</a:t>
            </a: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Social life / community</a:t>
            </a:r>
          </a:p>
          <a:p>
            <a:pPr lvl="1"/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7170" name="Picture 2" descr="C:\Users\jon.tyler\AppData\Local\Microsoft\Windows\Temporary Internet Files\Content.IE5\OHZRGL31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348" y="5445224"/>
            <a:ext cx="1068829" cy="12024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20113747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Only people’s JOBS are made redundant NOT People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Negative emotions are natural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Take time to take stock</a:t>
            </a:r>
            <a:endParaRPr lang="en-GB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Get your head right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Your new job is getting a job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Craft your CV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Network, use job sites and agencies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Reward yourself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Redundancy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6" name="Picture 4" descr="C:\Users\jon.tyler\AppData\Local\Microsoft\Windows\Temporary Internet Files\Content.IE5\LMTAA1JV\MC900157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788566" cy="1812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14438155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147248" cy="4738531"/>
          </a:xfrm>
        </p:spPr>
        <p:txBody>
          <a:bodyPr>
            <a:normAutofit/>
          </a:bodyPr>
          <a:lstStyle/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Be honest with yourself/audit yourself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Likes and dislikes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Strengths and weaknesses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Technical skills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People skills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Values/attitude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Generic competencies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Intellect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Creativity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Risk taker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Leadership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Successes and failures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What was outstanding and made a difference?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What do others say?</a:t>
            </a: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What can you replicate?</a:t>
            </a:r>
          </a:p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What will someone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will pay money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for?</a:t>
            </a: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672698" cy="864096"/>
          </a:xfrm>
        </p:spPr>
        <p:txBody>
          <a:bodyPr anchor="t">
            <a:normAutofit/>
          </a:bodyPr>
          <a:lstStyle/>
          <a:p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Assessing your potential</a:t>
            </a: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9" name="Picture 3" descr="C:\Users\jon.tyler\AppData\Local\Microsoft\Windows\Temporary Internet Files\Content.IE5\OHZRGL31\MC900230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97152"/>
            <a:ext cx="1916838" cy="19346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6837106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Many more options in the modern testing world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Opportunities</a:t>
            </a:r>
            <a:r>
              <a:rPr lang="en-GB" dirty="0" smtClean="0"/>
              <a:t>	</a:t>
            </a:r>
            <a:endParaRPr lang="en-GB" dirty="0"/>
          </a:p>
        </p:txBody>
      </p:sp>
      <p:pic>
        <p:nvPicPr>
          <p:cNvPr id="12291" name="Picture 3" descr="C:\Users\jon.tyler\AppData\Local\Microsoft\Windows\Temporary Internet Files\Content.IE5\VU1RHXA0\MC9000552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69160"/>
            <a:ext cx="1860487" cy="1697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99860871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96752"/>
            <a:ext cx="7654881" cy="466633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94122"/>
          </a:xfrm>
        </p:spPr>
        <p:txBody>
          <a:bodyPr>
            <a:normAutofit fontScale="90000"/>
          </a:bodyPr>
          <a:lstStyle/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Agile SDLC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428416790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151831"/>
            <a:ext cx="6408712" cy="4806534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Systems requirements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916414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Not necessarily a full life plan for the next 20-40 years but for the next 6 months or 2 years.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900" dirty="0" smtClean="0">
                <a:latin typeface="Arial" pitchFamily="34" charset="0"/>
                <a:cs typeface="Arial" pitchFamily="34" charset="0"/>
              </a:rPr>
              <a:t>Take Action</a:t>
            </a:r>
            <a:endParaRPr lang="en-GB" sz="2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1404037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Be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an active member of the community</a:t>
            </a:r>
          </a:p>
          <a:p>
            <a:pPr lvl="1"/>
            <a:r>
              <a:rPr lang="en-GB" sz="1600" dirty="0">
                <a:latin typeface="Arial" pitchFamily="34" charset="0"/>
                <a:cs typeface="Arial" pitchFamily="34" charset="0"/>
              </a:rPr>
              <a:t>‘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Go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the extra mile’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Be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proactive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– volunteer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Embrace diversity – Riding the waves of culture – </a:t>
            </a:r>
            <a:r>
              <a:rPr lang="en-GB" sz="1600" dirty="0" err="1" smtClean="0">
                <a:latin typeface="Arial" pitchFamily="34" charset="0"/>
                <a:cs typeface="Arial" pitchFamily="34" charset="0"/>
              </a:rPr>
              <a:t>Fons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err="1" smtClean="0">
                <a:latin typeface="Arial" pitchFamily="34" charset="0"/>
                <a:cs typeface="Arial" pitchFamily="34" charset="0"/>
              </a:rPr>
              <a:t>Trompenaars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and Charles Hampden-Turner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Network with..</a:t>
            </a: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400" dirty="0" smtClean="0">
                <a:latin typeface="Arial" pitchFamily="34" charset="0"/>
                <a:cs typeface="Arial" pitchFamily="34" charset="0"/>
              </a:rPr>
              <a:t>Other areas of testing/QA</a:t>
            </a:r>
          </a:p>
          <a:p>
            <a:pPr lvl="2"/>
            <a:r>
              <a:rPr lang="en-GB" sz="1400" dirty="0" smtClean="0">
                <a:latin typeface="Arial" pitchFamily="34" charset="0"/>
                <a:cs typeface="Arial" pitchFamily="34" charset="0"/>
              </a:rPr>
              <a:t>Stakeholders and business people</a:t>
            </a:r>
          </a:p>
          <a:p>
            <a:pPr lvl="2"/>
            <a:r>
              <a:rPr lang="en-GB" sz="1400" dirty="0" smtClean="0">
                <a:latin typeface="Arial" pitchFamily="34" charset="0"/>
                <a:cs typeface="Arial" pitchFamily="34" charset="0"/>
              </a:rPr>
              <a:t>Supplier test teams</a:t>
            </a:r>
          </a:p>
          <a:p>
            <a:pPr lvl="2"/>
            <a:r>
              <a:rPr lang="en-GB" sz="1400" dirty="0" smtClean="0">
                <a:latin typeface="Arial" pitchFamily="34" charset="0"/>
                <a:cs typeface="Arial" pitchFamily="34" charset="0"/>
              </a:rPr>
              <a:t>Other IT people – BA’s PM’s Support people – where are the problems?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Attend/join Company forums/centres of excellence/seminars</a:t>
            </a:r>
          </a:p>
          <a:p>
            <a:pPr lvl="2"/>
            <a:r>
              <a:rPr lang="en-GB" sz="1400" dirty="0" smtClean="0">
                <a:latin typeface="Arial" pitchFamily="34" charset="0"/>
                <a:cs typeface="Arial" pitchFamily="34" charset="0"/>
              </a:rPr>
              <a:t>Best practice forums, SIGIST </a:t>
            </a:r>
            <a:r>
              <a:rPr lang="en-GB" sz="1400" dirty="0" err="1" smtClean="0">
                <a:latin typeface="Arial" pitchFamily="34" charset="0"/>
                <a:cs typeface="Arial" pitchFamily="34" charset="0"/>
              </a:rPr>
              <a:t>etc</a:t>
            </a: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600" dirty="0">
                <a:latin typeface="Arial" pitchFamily="34" charset="0"/>
                <a:cs typeface="Arial" pitchFamily="34" charset="0"/>
              </a:rPr>
              <a:t>Positive mental attitude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Embrace reviews positively </a:t>
            </a:r>
          </a:p>
          <a:p>
            <a:pPr lvl="2"/>
            <a:r>
              <a:rPr lang="en-GB" sz="1400" dirty="0">
                <a:latin typeface="Arial" pitchFamily="34" charset="0"/>
                <a:cs typeface="Arial" pitchFamily="34" charset="0"/>
              </a:rPr>
              <a:t>T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hink about development opportunities</a:t>
            </a:r>
          </a:p>
          <a:p>
            <a:pPr lvl="2"/>
            <a:r>
              <a:rPr lang="en-GB" sz="1400" dirty="0" smtClean="0">
                <a:latin typeface="Arial" pitchFamily="34" charset="0"/>
                <a:cs typeface="Arial" pitchFamily="34" charset="0"/>
              </a:rPr>
              <a:t>Make sure of SMART objectives (specific, measurable, achievable, relevant and timely)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Don’t be afraid to ask</a:t>
            </a: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All of this contributes to the next job internally or externally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600690" cy="1224136"/>
          </a:xfrm>
        </p:spPr>
        <p:txBody>
          <a:bodyPr anchor="t">
            <a:noAutofit/>
          </a:bodyPr>
          <a:lstStyle/>
          <a:p>
            <a:pPr lvl="0"/>
            <a:r>
              <a:rPr lang="en-GB" sz="3200" dirty="0" smtClean="0">
                <a:latin typeface="Arial" pitchFamily="34" charset="0"/>
                <a:cs typeface="Arial" pitchFamily="34" charset="0"/>
              </a:rPr>
              <a:t>Differentiating yourself..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/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4" name="Picture 4" descr="C:\Users\jon.tyler\AppData\Local\Microsoft\Windows\Temporary Internet Files\Content.IE5\S0N1EAT5\MC9004332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08077"/>
            <a:ext cx="1832182" cy="14291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77321931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594515"/>
          </a:xfrm>
        </p:spPr>
        <p:txBody>
          <a:bodyPr>
            <a:normAutofit fontScale="55000" lnSpcReduction="20000"/>
          </a:bodyPr>
          <a:lstStyle/>
          <a:p>
            <a:pPr lvl="1"/>
            <a:r>
              <a:rPr lang="en-GB" sz="2600" dirty="0" smtClean="0">
                <a:latin typeface="Arial" pitchFamily="34" charset="0"/>
                <a:cs typeface="Arial" pitchFamily="34" charset="0"/>
              </a:rPr>
              <a:t>Demonstrate a business benefit to your employer</a:t>
            </a:r>
          </a:p>
          <a:p>
            <a:pPr lvl="1"/>
            <a:r>
              <a:rPr lang="en-GB" sz="2600" dirty="0" smtClean="0">
                <a:latin typeface="Arial" pitchFamily="34" charset="0"/>
                <a:cs typeface="Arial" pitchFamily="34" charset="0"/>
              </a:rPr>
              <a:t>Will it be of benefit to your career – marketable</a:t>
            </a:r>
          </a:p>
          <a:p>
            <a:pPr lvl="1"/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2600" dirty="0" smtClean="0">
                <a:latin typeface="Arial" pitchFamily="34" charset="0"/>
                <a:cs typeface="Arial" pitchFamily="34" charset="0"/>
              </a:rPr>
              <a:t>Technical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SCRUM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BDD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Programming – Java, C#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ISTQB/ISEB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ITIL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Project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management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(PRINCE)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Tools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Processes e.g. ITIL</a:t>
            </a:r>
          </a:p>
          <a:p>
            <a:pPr marL="685800" lvl="2" indent="0">
              <a:buNone/>
            </a:pP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2600" dirty="0" smtClean="0">
                <a:latin typeface="Arial" pitchFamily="34" charset="0"/>
                <a:cs typeface="Arial" pitchFamily="34" charset="0"/>
              </a:rPr>
              <a:t>Non-technical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Remote team working relationships (offshore)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Conflict management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Presentation skills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Networking skills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Running meetings</a:t>
            </a:r>
          </a:p>
          <a:p>
            <a:pPr lvl="2"/>
            <a:r>
              <a:rPr lang="en-GB" sz="2600" dirty="0" smtClean="0">
                <a:latin typeface="Arial" pitchFamily="34" charset="0"/>
                <a:cs typeface="Arial" pitchFamily="34" charset="0"/>
              </a:rPr>
              <a:t>Staff reviews</a:t>
            </a:r>
            <a:endParaRPr lang="en-GB" sz="2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Training – what and when..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jon.tyler\AppData\Local\Microsoft\Windows\Temporary Internet Files\Content.IE5\S0N1EAT5\MC9004369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97152"/>
            <a:ext cx="1600453" cy="16032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75029597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CV – this is your sales brochure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Put yourself in the recipient’s shoes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Clear and punchy - quantified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If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working with agencies – not too much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formatting, no headers – or 2 CVs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All Contact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details on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CV including address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Grimmer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grammer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grammar</a:t>
            </a:r>
          </a:p>
          <a:p>
            <a:pPr lvl="2"/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Speling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spellin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spellig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What did you do… not what was done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Quantify experience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Beware of more than 3-4 pages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You may need more than one CV - ask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Would you hire yourself?</a:t>
            </a:r>
          </a:p>
          <a:p>
            <a:pPr marL="630936" lvl="2" indent="0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3200" dirty="0">
                <a:latin typeface="Arial" pitchFamily="34" charset="0"/>
                <a:cs typeface="Arial" pitchFamily="34" charset="0"/>
              </a:rPr>
              <a:t>Finding a new role – </a:t>
            </a:r>
            <a:r>
              <a:rPr lang="en-GB" sz="3200" dirty="0" smtClean="0">
                <a:latin typeface="Arial" pitchFamily="34" charset="0"/>
                <a:cs typeface="Arial" pitchFamily="34" charset="0"/>
              </a:rPr>
              <a:t>Your CV</a:t>
            </a:r>
            <a:r>
              <a:rPr lang="en-GB" dirty="0"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2" descr="C:\Users\jon.tyler\AppData\Local\Microsoft\Windows\Temporary Internet Files\Content.IE5\S0N1EAT5\MC9000561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738" y="4075113"/>
            <a:ext cx="1841500" cy="1841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64072030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Detail in CV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Be truthful and transparent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Be wary of long personal statements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Set the scene for each employer, role, deliverables, size and scale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Talk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about your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role/responsibilities within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the project</a:t>
            </a:r>
          </a:p>
          <a:p>
            <a:pPr lvl="2"/>
            <a:r>
              <a:rPr lang="en-GB" sz="2000" dirty="0">
                <a:latin typeface="Arial" pitchFamily="34" charset="0"/>
                <a:cs typeface="Arial" pitchFamily="34" charset="0"/>
              </a:rPr>
              <a:t>Achievements – what difference did you make, demonstrate flexibility, responsibility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Show your character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be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yourself - Interests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and hobbies 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Explain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gaps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Why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left role – helpful</a:t>
            </a: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Make sure you can provide references – and that                   they are positive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lvl="0"/>
            <a:r>
              <a:rPr lang="en-GB" sz="2900" dirty="0">
                <a:latin typeface="Arial" pitchFamily="34" charset="0"/>
                <a:cs typeface="Arial" pitchFamily="34" charset="0"/>
              </a:rPr>
              <a:t>Finding a new role </a:t>
            </a:r>
            <a:r>
              <a:rPr lang="en-GB" sz="2900" dirty="0" smtClean="0">
                <a:latin typeface="Arial" pitchFamily="34" charset="0"/>
                <a:cs typeface="Arial" pitchFamily="34" charset="0"/>
              </a:rPr>
              <a:t>– Your CV</a:t>
            </a:r>
            <a:endParaRPr lang="en-GB" sz="29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2" name="Picture 2" descr="C:\Users\jon.tyler\AppData\Local\Microsoft\Windows\Temporary Internet Files\Content.IE5\LMTAA1JV\MC900311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874" y="5301208"/>
            <a:ext cx="1501992" cy="13898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23460341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Social media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Agencies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Job Boards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Printed media etc..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Employers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Networking sites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Groups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What next? – Routes to market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7" name="Picture 3" descr="C:\Users\jon.tyler\AppData\Local\Microsoft\Windows\Temporary Internet Files\Content.IE5\LMTAA1JV\MC900250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917826" cy="19419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86987640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r>
              <a:rPr lang="en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130 million new people in 2013 totalling 906,000,000 globally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Facebook's Q4 2013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1.22 billion monthly active users, up 39 million from the previous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quarter. With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estimated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2.4 billion internet users globally, this suggests that more than half of the global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internet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now are active Facebook users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now processes well above 100 billion monthly searches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stats from Globalcentral.net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'the visual web'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spectacular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networks like Instagram, Pinterest and Tumblr. In the US alone, all three sites have gained over 10 million new users over the past 12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months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Twitter - monthly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active users now stands at 241 million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LinkedIn – professional social network – 277 members, 3 million business pages (as of Dec 2013)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>
                <a:latin typeface="Arial" pitchFamily="34" charset="0"/>
                <a:cs typeface="Arial" pitchFamily="34" charset="0"/>
              </a:rPr>
              <a:t>Finding a new role – job boards, networking sites, agencies etc..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44531528"/>
      </p:ext>
    </p:extLst>
  </p:cSld>
  <p:clrMapOvr>
    <a:masterClrMapping/>
  </p:clrMapOvr>
  <p:transition advClick="0" advTm="20000"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2776"/>
            <a:ext cx="7209249" cy="4419853"/>
          </a:xfrm>
        </p:spPr>
        <p:txBody>
          <a:bodyPr>
            <a:normAutofit/>
          </a:bodyPr>
          <a:lstStyle/>
          <a:p>
            <a:pPr lvl="1"/>
            <a:r>
              <a:rPr lang="en-GB" sz="2000" dirty="0">
                <a:latin typeface="Arial" panose="020B0604020202020204" pitchFamily="34" charset="0"/>
                <a:cs typeface="Arial" pitchFamily="34" charset="0"/>
              </a:rPr>
              <a:t>Job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boards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2000" dirty="0" smtClean="0">
                <a:latin typeface="Arial" pitchFamily="34" charset="0"/>
                <a:cs typeface="Arial" pitchFamily="34" charset="0"/>
              </a:rPr>
              <a:t>e.g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.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Jobserve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Jobsite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Monster,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CWJobs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, IT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JobBoard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3"/>
            <a:r>
              <a:rPr lang="en-GB" sz="2000" dirty="0">
                <a:latin typeface="Arial" pitchFamily="34" charset="0"/>
                <a:cs typeface="Arial" pitchFamily="34" charset="0"/>
              </a:rPr>
              <a:t>Only apply to jobs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for which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you are qualified</a:t>
            </a:r>
          </a:p>
          <a:p>
            <a:pPr lvl="3"/>
            <a:r>
              <a:rPr lang="en-GB" sz="2000" dirty="0">
                <a:latin typeface="Arial" pitchFamily="34" charset="0"/>
                <a:cs typeface="Arial" pitchFamily="34" charset="0"/>
              </a:rPr>
              <a:t>Make sure you make yourself seen – what are agents searching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for, make it relevant</a:t>
            </a:r>
          </a:p>
          <a:p>
            <a:pPr lvl="3"/>
            <a:r>
              <a:rPr lang="en-GB" sz="2000" dirty="0" smtClean="0">
                <a:latin typeface="Arial" pitchFamily="34" charset="0"/>
                <a:cs typeface="Arial" pitchFamily="34" charset="0"/>
              </a:rPr>
              <a:t>Think about displaying in more than one way – QTP and Quick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T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est Professional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3"/>
            <a:r>
              <a:rPr lang="en-GB" sz="2000" dirty="0" smtClean="0">
                <a:latin typeface="Arial" pitchFamily="34" charset="0"/>
                <a:cs typeface="Arial" pitchFamily="34" charset="0"/>
              </a:rPr>
              <a:t>Make small changes regularly to keep you high on the list</a:t>
            </a:r>
          </a:p>
          <a:p>
            <a:pPr lvl="3"/>
            <a:r>
              <a:rPr lang="en-GB" sz="2000" dirty="0" smtClean="0">
                <a:latin typeface="Arial" pitchFamily="34" charset="0"/>
                <a:cs typeface="Arial" pitchFamily="34" charset="0"/>
              </a:rPr>
              <a:t>Be careful of automatic responses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>
                <a:latin typeface="Arial" pitchFamily="34" charset="0"/>
                <a:cs typeface="Arial" pitchFamily="34" charset="0"/>
              </a:rPr>
              <a:t>Finding a new role – job boards</a:t>
            </a:r>
            <a:r>
              <a:rPr lang="en-GB" sz="3200" dirty="0" smtClean="0">
                <a:latin typeface="Arial" pitchFamily="34" charset="0"/>
                <a:cs typeface="Arial" pitchFamily="34" charset="0"/>
              </a:rPr>
              <a:t>, networking sites, agencies etc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..</a:t>
            </a:r>
          </a:p>
        </p:txBody>
      </p:sp>
      <p:pic>
        <p:nvPicPr>
          <p:cNvPr id="17410" name="Picture 2" descr="C:\Users\jon.tyler\AppData\Local\Microsoft\Windows\Temporary Internet Files\Content.IE5\VU1RHXA0\MC9002304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53136"/>
            <a:ext cx="2397659" cy="17126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78680382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67429637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7281257" cy="4131821"/>
          </a:xfrm>
        </p:spPr>
        <p:txBody>
          <a:bodyPr>
            <a:noAutofit/>
          </a:bodyPr>
          <a:lstStyle/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Agencies</a:t>
            </a:r>
          </a:p>
          <a:p>
            <a:pPr lvl="2"/>
            <a:r>
              <a:rPr lang="en-GB" sz="1600" dirty="0" smtClean="0">
                <a:latin typeface="Arial" pitchFamily="34" charset="0"/>
                <a:cs typeface="Arial" pitchFamily="34" charset="0"/>
              </a:rPr>
              <a:t>Communicate positively </a:t>
            </a:r>
          </a:p>
          <a:p>
            <a:pPr lvl="2"/>
            <a:r>
              <a:rPr lang="en-GB" sz="1600" dirty="0" smtClean="0">
                <a:latin typeface="Arial" pitchFamily="34" charset="0"/>
                <a:cs typeface="Arial" pitchFamily="34" charset="0"/>
              </a:rPr>
              <a:t>It’s a tough job, help them</a:t>
            </a: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600" dirty="0">
                <a:latin typeface="Arial" pitchFamily="34" charset="0"/>
                <a:cs typeface="Arial" pitchFamily="34" charset="0"/>
              </a:rPr>
              <a:t>What is their relationship with the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client</a:t>
            </a:r>
          </a:p>
          <a:p>
            <a:pPr lvl="3"/>
            <a:r>
              <a:rPr lang="en-GB" sz="1600" dirty="0" smtClean="0">
                <a:latin typeface="Arial" pitchFamily="34" charset="0"/>
                <a:cs typeface="Arial" pitchFamily="34" charset="0"/>
              </a:rPr>
              <a:t>Is it exclusive</a:t>
            </a:r>
          </a:p>
          <a:p>
            <a:pPr lvl="3"/>
            <a:r>
              <a:rPr lang="en-GB" sz="1600" dirty="0" smtClean="0">
                <a:latin typeface="Arial" pitchFamily="34" charset="0"/>
                <a:cs typeface="Arial" pitchFamily="34" charset="0"/>
              </a:rPr>
              <a:t>How long have they worked with the company</a:t>
            </a:r>
          </a:p>
          <a:p>
            <a:pPr lvl="3"/>
            <a:r>
              <a:rPr lang="en-GB" sz="1600" dirty="0" smtClean="0">
                <a:latin typeface="Arial" pitchFamily="34" charset="0"/>
                <a:cs typeface="Arial" pitchFamily="34" charset="0"/>
              </a:rPr>
              <a:t>How many other candidates are there</a:t>
            </a:r>
          </a:p>
          <a:p>
            <a:pPr lvl="3"/>
            <a:r>
              <a:rPr lang="en-GB" sz="1600" dirty="0" smtClean="0">
                <a:latin typeface="Arial" pitchFamily="34" charset="0"/>
                <a:cs typeface="Arial" pitchFamily="34" charset="0"/>
              </a:rPr>
              <a:t>What are the timescales</a:t>
            </a:r>
          </a:p>
          <a:p>
            <a:pPr lvl="3"/>
            <a:r>
              <a:rPr lang="en-GB" sz="1600" dirty="0" smtClean="0">
                <a:latin typeface="Arial" pitchFamily="34" charset="0"/>
                <a:cs typeface="Arial" pitchFamily="34" charset="0"/>
              </a:rPr>
              <a:t>What success have they had before</a:t>
            </a: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600" dirty="0">
                <a:latin typeface="Arial" pitchFamily="34" charset="0"/>
                <a:cs typeface="Arial" pitchFamily="34" charset="0"/>
              </a:rPr>
              <a:t>Are they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professional</a:t>
            </a:r>
          </a:p>
          <a:p>
            <a:pPr lvl="2"/>
            <a:r>
              <a:rPr lang="en-GB" sz="1600" dirty="0" smtClean="0">
                <a:latin typeface="Arial" pitchFamily="34" charset="0"/>
                <a:cs typeface="Arial" pitchFamily="34" charset="0"/>
              </a:rPr>
              <a:t>Do they specialise</a:t>
            </a: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600" dirty="0">
                <a:latin typeface="Arial" pitchFamily="34" charset="0"/>
                <a:cs typeface="Arial" pitchFamily="34" charset="0"/>
              </a:rPr>
              <a:t>Build a relationship, communicate effectively</a:t>
            </a:r>
          </a:p>
          <a:p>
            <a:pPr lvl="2"/>
            <a:r>
              <a:rPr lang="en-GB" sz="1600" dirty="0">
                <a:latin typeface="Arial" pitchFamily="34" charset="0"/>
                <a:cs typeface="Arial" pitchFamily="34" charset="0"/>
              </a:rPr>
              <a:t>Be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reliable and obtainable</a:t>
            </a:r>
          </a:p>
          <a:p>
            <a:pPr lvl="2"/>
            <a:r>
              <a:rPr lang="en-GB" sz="1600" dirty="0" smtClean="0">
                <a:latin typeface="Arial" pitchFamily="34" charset="0"/>
                <a:cs typeface="Arial" pitchFamily="34" charset="0"/>
              </a:rPr>
              <a:t>Give realistic view on what you can and cannot do - lifestyle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>
                <a:latin typeface="Arial" pitchFamily="34" charset="0"/>
                <a:cs typeface="Arial" pitchFamily="34" charset="0"/>
              </a:rPr>
              <a:t>Finding a new role – job boards</a:t>
            </a:r>
            <a:r>
              <a:rPr lang="en-GB" sz="3200" dirty="0" smtClean="0">
                <a:latin typeface="Arial" pitchFamily="34" charset="0"/>
                <a:cs typeface="Arial" pitchFamily="34" charset="0"/>
              </a:rPr>
              <a:t>, networking sites, agencies etc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..</a:t>
            </a:r>
          </a:p>
        </p:txBody>
      </p:sp>
      <p:pic>
        <p:nvPicPr>
          <p:cNvPr id="18437" name="Picture 5" descr="C:\Users\jon.tyler\AppData\Local\Microsoft\Windows\Temporary Internet Files\Content.IE5\S0N1EAT5\MC9000588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535390"/>
            <a:ext cx="1542593" cy="20135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69884418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628800"/>
            <a:ext cx="7137241" cy="4203829"/>
          </a:xfrm>
        </p:spPr>
        <p:txBody>
          <a:bodyPr>
            <a:normAutofit lnSpcReduction="10000"/>
          </a:bodyPr>
          <a:lstStyle/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HR departments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Have other parallel priorities</a:t>
            </a:r>
          </a:p>
          <a:p>
            <a:pPr lvl="2"/>
            <a:r>
              <a:rPr lang="en-GB" sz="1800" dirty="0">
                <a:latin typeface="Arial" pitchFamily="34" charset="0"/>
                <a:cs typeface="Arial" pitchFamily="34" charset="0"/>
              </a:rPr>
              <a:t>Very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busy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Rarely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work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outside core office hours</a:t>
            </a:r>
          </a:p>
          <a:p>
            <a:pPr lvl="2"/>
            <a:r>
              <a:rPr lang="en-GB" sz="1800" dirty="0">
                <a:latin typeface="Arial" pitchFamily="34" charset="0"/>
                <a:cs typeface="Arial" pitchFamily="34" charset="0"/>
              </a:rPr>
              <a:t>Try to help – they are normally targeted</a:t>
            </a:r>
          </a:p>
          <a:p>
            <a:pPr lvl="3"/>
            <a:r>
              <a:rPr lang="en-GB" sz="1800" dirty="0" smtClean="0">
                <a:latin typeface="Arial" pitchFamily="34" charset="0"/>
                <a:cs typeface="Arial" pitchFamily="34" charset="0"/>
              </a:rPr>
              <a:t>Recruitment is often an outsourced service</a:t>
            </a:r>
          </a:p>
          <a:p>
            <a:pPr lvl="3"/>
            <a:r>
              <a:rPr lang="en-GB" sz="1800" dirty="0" smtClean="0">
                <a:latin typeface="Arial" pitchFamily="34" charset="0"/>
                <a:cs typeface="Arial" pitchFamily="34" charset="0"/>
              </a:rPr>
              <a:t>Reduce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costs</a:t>
            </a:r>
          </a:p>
          <a:p>
            <a:pPr lvl="3"/>
            <a:r>
              <a:rPr lang="en-GB" sz="1800" dirty="0">
                <a:latin typeface="Arial" pitchFamily="34" charset="0"/>
                <a:cs typeface="Arial" pitchFamily="34" charset="0"/>
              </a:rPr>
              <a:t>Time to hire</a:t>
            </a:r>
          </a:p>
          <a:p>
            <a:pPr lvl="3"/>
            <a:r>
              <a:rPr lang="en-GB" sz="1800" dirty="0">
                <a:latin typeface="Arial" pitchFamily="34" charset="0"/>
                <a:cs typeface="Arial" pitchFamily="34" charset="0"/>
              </a:rPr>
              <a:t>Minimise open vacancies</a:t>
            </a:r>
          </a:p>
          <a:p>
            <a:pPr lvl="3"/>
            <a:r>
              <a:rPr lang="en-GB" sz="1800" dirty="0" smtClean="0">
                <a:latin typeface="Arial" pitchFamily="34" charset="0"/>
                <a:cs typeface="Arial" pitchFamily="34" charset="0"/>
              </a:rPr>
              <a:t>Placements</a:t>
            </a:r>
          </a:p>
          <a:p>
            <a:pPr lvl="3"/>
            <a:r>
              <a:rPr lang="en-GB" sz="1800" dirty="0" smtClean="0">
                <a:latin typeface="Arial" pitchFamily="34" charset="0"/>
                <a:cs typeface="Arial" pitchFamily="34" charset="0"/>
              </a:rPr>
              <a:t>Length of tenure/turnover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In smaller companies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HR often influences who is hired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Be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helpful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and not too demanding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>
                <a:latin typeface="Arial" pitchFamily="34" charset="0"/>
                <a:cs typeface="Arial" pitchFamily="34" charset="0"/>
              </a:rPr>
              <a:t>Finding a new role – job boards</a:t>
            </a:r>
            <a:r>
              <a:rPr lang="en-GB" sz="3200" dirty="0" smtClean="0">
                <a:latin typeface="Arial" pitchFamily="34" charset="0"/>
                <a:cs typeface="Arial" pitchFamily="34" charset="0"/>
              </a:rPr>
              <a:t>, networking sites, agencies etc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..</a:t>
            </a:r>
          </a:p>
        </p:txBody>
      </p:sp>
      <p:pic>
        <p:nvPicPr>
          <p:cNvPr id="19458" name="Picture 2" descr="C:\Users\jon.tyler\AppData\Local\Microsoft\Windows\Temporary Internet Files\Content.IE5\S0N1EAT5\MC900156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128"/>
            <a:ext cx="1840687" cy="18498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9" name="Picture 3" descr="C:\Users\jon.tyler\AppData\Local\Microsoft\Windows\Temporary Internet Files\Content.IE5\LMTAA1JV\MC900195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757" y="2780928"/>
            <a:ext cx="1814170" cy="1459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50118050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137241" cy="4491861"/>
          </a:xfrm>
        </p:spPr>
        <p:txBody>
          <a:bodyPr>
            <a:normAutofit/>
          </a:bodyPr>
          <a:lstStyle/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Passion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In 70% of situations personality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is of equal or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of higher importance than technical skills – you can teach people technical skills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How can you assist the recruiting manager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Are you a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threat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How would you handle diversity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Are you wasting their time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Attitude - are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you flexible,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pleasant – be up front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Interested in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the company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Are you interesting, do you have a personality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Depth of character – why do you want the job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What is your potential outside your initial engagement 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pPr lvl="0"/>
            <a:r>
              <a:rPr lang="en-GB" sz="3600" dirty="0">
                <a:latin typeface="Arial" pitchFamily="34" charset="0"/>
                <a:cs typeface="Arial" pitchFamily="34" charset="0"/>
              </a:rPr>
              <a:t>What 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most employers look for</a:t>
            </a:r>
            <a:r>
              <a:rPr lang="en-GB" dirty="0"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7" name="Picture 3" descr="C:\Users\jon.tyler\AppData\Local\Microsoft\Windows\Temporary Internet Files\Content.IE5\VU1RHXA0\MC900299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278" y="4509120"/>
            <a:ext cx="1318565" cy="18242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01289137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Psychometric analysis is not a test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Be honest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Can be 15 minutes (DISC)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To 1 – 2 hours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eg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SHL, Myers Briggs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etc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Ask for feedback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Testing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May be technical </a:t>
            </a: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or generic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eg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verbal, numeric, dependability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etc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2000" dirty="0" smtClean="0">
                <a:latin typeface="Arial" pitchFamily="34" charset="0"/>
                <a:cs typeface="Arial" pitchFamily="34" charset="0"/>
              </a:rPr>
              <a:t>Do the practice sessions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Plan –usually on line, make sure undisturbed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Psychometrics and testing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2531" name="Picture 3" descr="C:\Users\jon.tyler\AppData\Local\Microsoft\Windows\Temporary Internet Files\Content.IE5\LMTAA1JV\MC9000532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97152"/>
            <a:ext cx="1584655" cy="18370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62437324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340768"/>
            <a:ext cx="7209249" cy="4491861"/>
          </a:xfrm>
        </p:spPr>
        <p:txBody>
          <a:bodyPr>
            <a:normAutofit lnSpcReduction="10000"/>
          </a:bodyPr>
          <a:lstStyle/>
          <a:p>
            <a:pPr lvl="1"/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Preparing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for interviews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Research (website) Google 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Relate experience to job specification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800" dirty="0">
                <a:latin typeface="Arial" pitchFamily="34" charset="0"/>
                <a:cs typeface="Arial" pitchFamily="34" charset="0"/>
              </a:rPr>
              <a:t>Be prompt</a:t>
            </a:r>
          </a:p>
          <a:p>
            <a:pPr lvl="2"/>
            <a:r>
              <a:rPr lang="en-GB" sz="1800" dirty="0">
                <a:latin typeface="Arial" pitchFamily="34" charset="0"/>
                <a:cs typeface="Arial" pitchFamily="34" charset="0"/>
              </a:rPr>
              <a:t>Dress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well – shoes, collar, tie, hands, hair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Take 3 copies of your CV – know it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Attending interviews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Smile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Good eye contact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Clear communication</a:t>
            </a: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Let your personality show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800" dirty="0" smtClean="0">
                <a:latin typeface="Arial" pitchFamily="34" charset="0"/>
                <a:cs typeface="Arial" pitchFamily="34" charset="0"/>
              </a:rPr>
              <a:t>Be succinct </a:t>
            </a: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2"/>
            <a:r>
              <a:rPr lang="en-GB" sz="1800" dirty="0">
                <a:latin typeface="Arial" pitchFamily="34" charset="0"/>
                <a:cs typeface="Arial" pitchFamily="34" charset="0"/>
              </a:rPr>
              <a:t>Mistakes aren’t always a weakness – to err is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human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– how did you rectify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lvl="0"/>
            <a:r>
              <a:rPr lang="en-GB" sz="3200" dirty="0" smtClean="0">
                <a:latin typeface="Arial" pitchFamily="34" charset="0"/>
                <a:cs typeface="Arial" pitchFamily="34" charset="0"/>
              </a:rPr>
              <a:t>Interview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/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4" name="Picture 2" descr="C:\Users\jon.tyler\AppData\Local\Microsoft\Windows\Temporary Internet Files\Content.IE5\OHZRGL31\MM9003005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3" y="5229200"/>
            <a:ext cx="1351489" cy="13632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54518614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8219256" cy="1012974"/>
          </a:xfrm>
        </p:spPr>
        <p:txBody>
          <a:bodyPr anchor="t">
            <a:normAutofit/>
          </a:bodyPr>
          <a:lstStyle/>
          <a:p>
            <a:r>
              <a:rPr lang="en-GB" sz="3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Interview</a:t>
            </a:r>
            <a:endParaRPr lang="en-GB" sz="32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more we know/experience the more we can become smug about our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ability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Within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13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seconds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of meeting a candidate most interviewers will have decided whether the candidate is probably right for the job, or probably not!</a:t>
            </a: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Within 19 seconds, only 6 seconds later, the chances of an interviewer changing his or her mind is less than 3%!</a:t>
            </a:r>
          </a:p>
        </p:txBody>
      </p:sp>
      <p:pic>
        <p:nvPicPr>
          <p:cNvPr id="24581" name="Picture 5" descr="C:\Users\jon.tyler\AppData\Local\Microsoft\Windows\Temporary Internet Files\Content.IE5\S0N1EAT5\MC900149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25144"/>
            <a:ext cx="2551568" cy="17277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80323594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04665"/>
            <a:ext cx="8291264" cy="936103"/>
          </a:xfrm>
        </p:spPr>
        <p:txBody>
          <a:bodyPr anchor="t"/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Interview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484784"/>
            <a:ext cx="8569077" cy="439248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itchFamily="34" charset="0"/>
                <a:cs typeface="Arial" pitchFamily="34" charset="0"/>
              </a:rPr>
              <a:t>Clarify the point of the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question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then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Answer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Don’t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use valuable interviewing time answering off the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point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Manage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technical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interviewers carefully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Don’t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be embarrassed –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you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are the </a:t>
            </a:r>
            <a:r>
              <a:rPr lang="en-US" sz="2000" i="1" dirty="0" smtClean="0">
                <a:latin typeface="Arial" pitchFamily="34" charset="0"/>
                <a:cs typeface="Arial" pitchFamily="34" charset="0"/>
              </a:rPr>
              <a:t>only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person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able to speak up for you in an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interview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Support everything you can with quantitative evidence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If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you were first to do something …..</a:t>
            </a:r>
          </a:p>
          <a:p>
            <a:pPr lvl="1">
              <a:lnSpc>
                <a:spcPct val="8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If you achieved faster than others ever had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before…..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If you saved money, or increased speed or improved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margin………..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then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SAY SO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pPr>
              <a:lnSpc>
                <a:spcPct val="80000"/>
              </a:lnSpc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Shortcomings/weaknesses can be converted into strengths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jon.tyler\AppData\Local\Microsoft\Windows\Temporary Internet Files\Content.IE5\S0N1EAT5\MC9000569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225" y="4849398"/>
            <a:ext cx="1592262" cy="18081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65932858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91264" cy="1008112"/>
          </a:xfrm>
        </p:spPr>
        <p:txBody>
          <a:bodyPr>
            <a:no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Competency Based Interviews</a:t>
            </a:r>
            <a:br>
              <a:rPr lang="en-GB" sz="3200" dirty="0" smtClean="0">
                <a:latin typeface="Arial" pitchFamily="34" charset="0"/>
                <a:cs typeface="Arial" pitchFamily="34" charset="0"/>
              </a:rPr>
            </a:b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484784"/>
            <a:ext cx="8425061" cy="5184304"/>
          </a:xfrm>
        </p:spPr>
        <p:txBody>
          <a:bodyPr>
            <a:normAutofit/>
          </a:bodyPr>
          <a:lstStyle/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Understand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how to answer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CBI/Situational/Behavioural questions</a:t>
            </a:r>
          </a:p>
          <a:p>
            <a:pPr lvl="1"/>
            <a:r>
              <a:rPr lang="en-GB" sz="1200" dirty="0">
                <a:latin typeface="Arial" pitchFamily="34" charset="0"/>
                <a:cs typeface="Arial" pitchFamily="34" charset="0"/>
              </a:rPr>
              <a:t>- Tell me about a time when you.... </a:t>
            </a:r>
            <a:br>
              <a:rPr lang="en-GB" sz="1200" dirty="0">
                <a:latin typeface="Arial" pitchFamily="34" charset="0"/>
                <a:cs typeface="Arial" pitchFamily="34" charset="0"/>
              </a:rPr>
            </a:br>
            <a:r>
              <a:rPr lang="en-GB" sz="1200" dirty="0">
                <a:latin typeface="Arial" pitchFamily="34" charset="0"/>
                <a:cs typeface="Arial" pitchFamily="34" charset="0"/>
              </a:rPr>
              <a:t>- Give an example of a situation where.... </a:t>
            </a:r>
            <a:br>
              <a:rPr lang="en-GB" sz="1200" dirty="0">
                <a:latin typeface="Arial" pitchFamily="34" charset="0"/>
                <a:cs typeface="Arial" pitchFamily="34" charset="0"/>
              </a:rPr>
            </a:br>
            <a:r>
              <a:rPr lang="en-GB" sz="1200" dirty="0">
                <a:latin typeface="Arial" pitchFamily="34" charset="0"/>
                <a:cs typeface="Arial" pitchFamily="34" charset="0"/>
              </a:rPr>
              <a:t>- Describe a scenario.... 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200" dirty="0">
                <a:latin typeface="Arial" pitchFamily="34" charset="0"/>
                <a:cs typeface="Arial" pitchFamily="34" charset="0"/>
              </a:rPr>
              <a:t>Give a real example that actually happened to you . Don't talk in broad terms about how you generally tackle those sorts of situations. Talk about a specific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example.  Be prepared for detail questioning</a:t>
            </a: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200" b="1" dirty="0" smtClean="0">
                <a:latin typeface="Arial" pitchFamily="34" charset="0"/>
                <a:cs typeface="Arial" pitchFamily="34" charset="0"/>
              </a:rPr>
              <a:t>STAR answer</a:t>
            </a:r>
          </a:p>
          <a:p>
            <a:pPr lvl="1"/>
            <a:r>
              <a:rPr lang="en-GB" sz="1200" b="1" dirty="0" smtClean="0">
                <a:latin typeface="Arial" pitchFamily="34" charset="0"/>
                <a:cs typeface="Arial" pitchFamily="34" charset="0"/>
              </a:rPr>
              <a:t>Situation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or </a:t>
            </a:r>
            <a:r>
              <a:rPr lang="en-GB" sz="1200" b="1" dirty="0" smtClean="0">
                <a:latin typeface="Arial" pitchFamily="34" charset="0"/>
                <a:cs typeface="Arial" pitchFamily="34" charset="0"/>
              </a:rPr>
              <a:t>Task</a:t>
            </a:r>
          </a:p>
          <a:p>
            <a:pPr lvl="2"/>
            <a:r>
              <a:rPr lang="en-GB" sz="1000" dirty="0" smtClean="0">
                <a:latin typeface="Arial" pitchFamily="34" charset="0"/>
                <a:cs typeface="Arial" pitchFamily="34" charset="0"/>
              </a:rPr>
              <a:t>Start by describing the SITUATION you were involved in or the TASK that you were asked to complete. This situation can be from a previous job, from a personal experience or from any relevant event. Give enough detail for the interviewer 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to understand what was involved. </a:t>
            </a: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sz="1200" b="1" dirty="0" smtClean="0">
                <a:latin typeface="Arial" pitchFamily="34" charset="0"/>
                <a:cs typeface="Arial" pitchFamily="34" charset="0"/>
              </a:rPr>
              <a:t>Action</a:t>
            </a:r>
          </a:p>
          <a:p>
            <a:pPr lvl="2"/>
            <a:r>
              <a:rPr lang="en-GB" sz="1000" dirty="0" smtClean="0">
                <a:latin typeface="Arial" pitchFamily="34" charset="0"/>
                <a:cs typeface="Arial" pitchFamily="34" charset="0"/>
              </a:rPr>
              <a:t>Describe 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the action you took, the process you followed and the steps you completed. Even if you are discussing a group project or task, describe what </a:t>
            </a:r>
            <a:r>
              <a:rPr lang="en-GB" sz="1000" i="1" dirty="0">
                <a:latin typeface="Arial" pitchFamily="34" charset="0"/>
                <a:cs typeface="Arial" pitchFamily="34" charset="0"/>
              </a:rPr>
              <a:t>you did 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rather than the achievements of the team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1"/>
            <a:r>
              <a:rPr lang="en-GB" sz="1200" b="1" dirty="0" smtClean="0">
                <a:latin typeface="Arial" pitchFamily="34" charset="0"/>
                <a:cs typeface="Arial" pitchFamily="34" charset="0"/>
              </a:rPr>
              <a:t>Result	</a:t>
            </a:r>
          </a:p>
          <a:p>
            <a:pPr lvl="2"/>
            <a:r>
              <a:rPr lang="en-GB" sz="1000" dirty="0" smtClean="0">
                <a:latin typeface="Arial" pitchFamily="34" charset="0"/>
                <a:cs typeface="Arial" pitchFamily="34" charset="0"/>
              </a:rPr>
              <a:t>This 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is the most important part of the answer and you will need to show that your actions resulted in a successful outcome. Talk about what you accomplished, what you delivered in terms of benefit and what you learned.</a:t>
            </a:r>
          </a:p>
          <a:p>
            <a:r>
              <a:rPr lang="en-US" sz="1600" dirty="0" smtClean="0">
                <a:latin typeface="Arial" pitchFamily="34" charset="0"/>
                <a:cs typeface="Arial" pitchFamily="34" charset="0"/>
              </a:rPr>
              <a:t>Practice</a:t>
            </a:r>
            <a:endParaRPr lang="en-US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6626" name="Picture 2" descr="C:\Users\jon.tyler\AppData\Local\Microsoft\Windows\Temporary Internet Files\Content.IE5\VU1RHXA0\MC9002502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268999"/>
            <a:ext cx="1659084" cy="15567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77984494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If there is an agency – let them negotiate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Be sensitive to timescales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Don’t play too hard to get!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If you turn it down don’t burn any bridges</a:t>
            </a:r>
          </a:p>
          <a:p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 smtClean="0">
                <a:latin typeface="Arial" pitchFamily="34" charset="0"/>
                <a:cs typeface="Arial" pitchFamily="34" charset="0"/>
              </a:rPr>
              <a:t>The Offer	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7650" name="Picture 2" descr="C:\Users\jon.tyler\AppData\Local\Microsoft\Windows\Temporary Internet Files\Content.IE5\OHZRGL31\MC900024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1743761" cy="16038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28427827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itchFamily="34" charset="0"/>
                <a:cs typeface="Arial" pitchFamily="34" charset="0"/>
              </a:rPr>
              <a:t>Assess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Deciding on the right career path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Contract versus Permanent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Redundancy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Assessing your potential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Greater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opportunities for Testers</a:t>
            </a:r>
          </a:p>
          <a:p>
            <a:r>
              <a:rPr lang="en-GB" sz="1800" dirty="0">
                <a:latin typeface="Arial" pitchFamily="34" charset="0"/>
                <a:cs typeface="Arial" pitchFamily="34" charset="0"/>
              </a:rPr>
              <a:t>Take Action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Differentiating yourself in your current job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Training – what and when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CV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Job boards, agencies, networking sites, HR Departments etc..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Psychometrics and testing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800" dirty="0">
                <a:latin typeface="Arial" pitchFamily="34" charset="0"/>
                <a:cs typeface="Arial" pitchFamily="34" charset="0"/>
              </a:rPr>
              <a:t>interview</a:t>
            </a:r>
          </a:p>
          <a:p>
            <a:pPr lvl="1"/>
            <a:r>
              <a:rPr lang="en-GB" sz="1800" dirty="0">
                <a:latin typeface="Arial" pitchFamily="34" charset="0"/>
                <a:cs typeface="Arial" pitchFamily="34" charset="0"/>
              </a:rPr>
              <a:t>The offer</a:t>
            </a:r>
          </a:p>
          <a:p>
            <a:pPr marL="109728" indent="0">
              <a:buNone/>
            </a:pPr>
            <a:endParaRPr lang="en-GB" sz="18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latin typeface="Arial" panose="020B0604020202020204" pitchFamily="34" charset="0"/>
                <a:cs typeface="Arial" pitchFamily="34" charset="0"/>
              </a:rPr>
              <a:t>Summary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8674" name="Picture 2" descr="C:\Users\jon.tyler\AppData\Local\Microsoft\Windows\Temporary Internet Files\Content.IE5\VU1RHXA0\MC900078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97152"/>
            <a:ext cx="2619045" cy="17399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12109771"/>
      </p:ext>
    </p:extLst>
  </p:cSld>
  <p:clrMapOvr>
    <a:masterClrMapping/>
  </p:clrMapOvr>
  <p:transition advClick="0" advTm="20000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3870</TotalTime>
  <Words>1738</Words>
  <Application>Microsoft Office PowerPoint</Application>
  <PresentationFormat>On-screen Show (4:3)</PresentationFormat>
  <Paragraphs>348</Paragraphs>
  <Slides>35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Concourse</vt:lpstr>
      <vt:lpstr>Maximising your Career Potential</vt:lpstr>
      <vt:lpstr>Introductions</vt:lpstr>
      <vt:lpstr>Agenda – Maximising Your career in Testing/QA</vt:lpstr>
      <vt:lpstr>Deciding on the right career path</vt:lpstr>
      <vt:lpstr>Deciding on the right career path</vt:lpstr>
      <vt:lpstr>Slide 6</vt:lpstr>
      <vt:lpstr>Slide 7</vt:lpstr>
      <vt:lpstr>Growth areas</vt:lpstr>
      <vt:lpstr>What is next …</vt:lpstr>
      <vt:lpstr>Contract</vt:lpstr>
      <vt:lpstr>Permanent</vt:lpstr>
      <vt:lpstr>Redundancy</vt:lpstr>
      <vt:lpstr>Assessing your potential</vt:lpstr>
      <vt:lpstr>Opportunities </vt:lpstr>
      <vt:lpstr>Agile SDLC  </vt:lpstr>
      <vt:lpstr>Systems requirements</vt:lpstr>
      <vt:lpstr>Take Action</vt:lpstr>
      <vt:lpstr>Differentiating yourself.. </vt:lpstr>
      <vt:lpstr>Training – what and when..</vt:lpstr>
      <vt:lpstr>Finding a new role – Your CV </vt:lpstr>
      <vt:lpstr>Finding a new role – Your CV</vt:lpstr>
      <vt:lpstr>What next? – Routes to market</vt:lpstr>
      <vt:lpstr>Finding a new role – job boards, networking sites, agencies etc..</vt:lpstr>
      <vt:lpstr>Finding a new role – job boards, networking sites, agencies etc..</vt:lpstr>
      <vt:lpstr>Slide 25</vt:lpstr>
      <vt:lpstr>Finding a new role – job boards, networking sites, agencies etc..</vt:lpstr>
      <vt:lpstr>Finding a new role – job boards, networking sites, agencies etc..</vt:lpstr>
      <vt:lpstr>What most employers look for </vt:lpstr>
      <vt:lpstr>Psychometrics and testing</vt:lpstr>
      <vt:lpstr>Interview </vt:lpstr>
      <vt:lpstr>Interview</vt:lpstr>
      <vt:lpstr>Interview</vt:lpstr>
      <vt:lpstr>Competency Based Interviews </vt:lpstr>
      <vt:lpstr>The Offer </vt:lpstr>
      <vt:lpstr>Summary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Jennifer Lumley</dc:creator>
  <cp:lastModifiedBy>sc-jw - James Williams</cp:lastModifiedBy>
  <cp:revision>155</cp:revision>
  <cp:lastPrinted>2014-03-06T08:28:05Z</cp:lastPrinted>
  <dcterms:created xsi:type="dcterms:W3CDTF">2010-06-22T11:46:06Z</dcterms:created>
  <dcterms:modified xsi:type="dcterms:W3CDTF">2014-03-28T10:04:38Z</dcterms:modified>
</cp:coreProperties>
</file>