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15"/>
  </p:notesMasterIdLst>
  <p:sldIdLst>
    <p:sldId id="256" r:id="rId5"/>
    <p:sldId id="257" r:id="rId6"/>
    <p:sldId id="258" r:id="rId7"/>
    <p:sldId id="259" r:id="rId8"/>
    <p:sldId id="260" r:id="rId9"/>
    <p:sldId id="261" r:id="rId10"/>
    <p:sldId id="262" r:id="rId11"/>
    <p:sldId id="263" r:id="rId12"/>
    <p:sldId id="264" r:id="rId13"/>
    <p:sldId id="265" r:id="rId14"/>
  </p:sldIdLst>
  <p:sldSz cx="12188825" cy="6858000"/>
  <p:notesSz cx="6858000" cy="9144000"/>
  <p:defaultTextStyle>
    <a:defPPr lvl="0">
      <a:defRPr lang="en-US"/>
    </a:defPPr>
    <a:lvl1pPr marL="0" lvl="0" algn="l" defTabSz="1218987" rtl="0" eaLnBrk="1" latinLnBrk="0" hangingPunct="1">
      <a:defRPr sz="2400" kern="1200">
        <a:solidFill>
          <a:schemeClr val="tx1"/>
        </a:solidFill>
        <a:latin typeface="+mn-lt"/>
        <a:ea typeface="+mn-ea"/>
        <a:cs typeface="+mn-cs"/>
      </a:defRPr>
    </a:lvl1pPr>
    <a:lvl2pPr marL="609493" lvl="1" algn="l" defTabSz="1218987" rtl="0" eaLnBrk="1" latinLnBrk="0" hangingPunct="1">
      <a:defRPr sz="2400" kern="1200">
        <a:solidFill>
          <a:schemeClr val="tx1"/>
        </a:solidFill>
        <a:latin typeface="+mn-lt"/>
        <a:ea typeface="+mn-ea"/>
        <a:cs typeface="+mn-cs"/>
      </a:defRPr>
    </a:lvl2pPr>
    <a:lvl3pPr marL="1218987" lvl="2" algn="l" defTabSz="1218987" rtl="0" eaLnBrk="1" latinLnBrk="0" hangingPunct="1">
      <a:defRPr sz="2400" kern="1200">
        <a:solidFill>
          <a:schemeClr val="tx1"/>
        </a:solidFill>
        <a:latin typeface="+mn-lt"/>
        <a:ea typeface="+mn-ea"/>
        <a:cs typeface="+mn-cs"/>
      </a:defRPr>
    </a:lvl3pPr>
    <a:lvl4pPr marL="1828480" lvl="3" algn="l" defTabSz="1218987" rtl="0" eaLnBrk="1" latinLnBrk="0" hangingPunct="1">
      <a:defRPr sz="2400" kern="1200">
        <a:solidFill>
          <a:schemeClr val="tx1"/>
        </a:solidFill>
        <a:latin typeface="+mn-lt"/>
        <a:ea typeface="+mn-ea"/>
        <a:cs typeface="+mn-cs"/>
      </a:defRPr>
    </a:lvl4pPr>
    <a:lvl5pPr marL="2437973" lvl="4" algn="l" defTabSz="1218987" rtl="0" eaLnBrk="1" latinLnBrk="0" hangingPunct="1">
      <a:defRPr sz="2400" kern="1200">
        <a:solidFill>
          <a:schemeClr val="tx1"/>
        </a:solidFill>
        <a:latin typeface="+mn-lt"/>
        <a:ea typeface="+mn-ea"/>
        <a:cs typeface="+mn-cs"/>
      </a:defRPr>
    </a:lvl5pPr>
    <a:lvl6pPr marL="3047467" lvl="5" algn="l" defTabSz="1218987" rtl="0" eaLnBrk="1" latinLnBrk="0" hangingPunct="1">
      <a:defRPr sz="2400" kern="1200">
        <a:solidFill>
          <a:schemeClr val="tx1"/>
        </a:solidFill>
        <a:latin typeface="+mn-lt"/>
        <a:ea typeface="+mn-ea"/>
        <a:cs typeface="+mn-cs"/>
      </a:defRPr>
    </a:lvl6pPr>
    <a:lvl7pPr marL="3656960" lvl="6" algn="l" defTabSz="1218987" rtl="0" eaLnBrk="1" latinLnBrk="0" hangingPunct="1">
      <a:defRPr sz="2400" kern="1200">
        <a:solidFill>
          <a:schemeClr val="tx1"/>
        </a:solidFill>
        <a:latin typeface="+mn-lt"/>
        <a:ea typeface="+mn-ea"/>
        <a:cs typeface="+mn-cs"/>
      </a:defRPr>
    </a:lvl7pPr>
    <a:lvl8pPr marL="4266453" lvl="7" algn="l" defTabSz="1218987" rtl="0" eaLnBrk="1" latinLnBrk="0" hangingPunct="1">
      <a:defRPr sz="2400" kern="1200">
        <a:solidFill>
          <a:schemeClr val="tx1"/>
        </a:solidFill>
        <a:latin typeface="+mn-lt"/>
        <a:ea typeface="+mn-ea"/>
        <a:cs typeface="+mn-cs"/>
      </a:defRPr>
    </a:lvl8pPr>
    <a:lvl9pPr marL="4875947" lvl="8"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945">
          <p15:clr>
            <a:srgbClr val="A4A3A4"/>
          </p15:clr>
        </p15:guide>
        <p15:guide id="3" orient="horz" pos="3888">
          <p15:clr>
            <a:srgbClr val="A4A3A4"/>
          </p15:clr>
        </p15:guide>
        <p15:guide id="4" orient="horz" pos="192">
          <p15:clr>
            <a:srgbClr val="A4A3A4"/>
          </p15:clr>
        </p15:guide>
        <p15:guide id="5" orient="horz" pos="1072">
          <p15:clr>
            <a:srgbClr val="A4A3A4"/>
          </p15:clr>
        </p15:guide>
        <p15:guide id="6" pos="3839">
          <p15:clr>
            <a:srgbClr val="A4A3A4"/>
          </p15:clr>
        </p15:guide>
        <p15:guide id="7" pos="704">
          <p15:clr>
            <a:srgbClr val="A4A3A4"/>
          </p15:clr>
        </p15:guide>
        <p15:guide id="8" pos="710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2DD4AB-ED0A-4BA5-3CBC-E09C1397C962}" v="16" dt="2025-10-10T19:04:42.5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guide orient="horz" pos="2160"/>
        <p:guide orient="horz" pos="945"/>
        <p:guide orient="horz" pos="3888"/>
        <p:guide orient="horz" pos="192"/>
        <p:guide orient="horz" pos="1072"/>
        <p:guide pos="3839"/>
        <p:guide pos="704"/>
        <p:guide pos="7102"/>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gah Erfani (2426967)" userId="S::2426967@student.uwtsd.ac.uk::b2951488-6b05-4419-bf75-73c47eb4742e" providerId="AD" clId="Web-{642DD4AB-ED0A-4BA5-3CBC-E09C1397C962}"/>
    <pc:docChg chg="modSld">
      <pc:chgData name="Pegah Erfani (2426967)" userId="S::2426967@student.uwtsd.ac.uk::b2951488-6b05-4419-bf75-73c47eb4742e" providerId="AD" clId="Web-{642DD4AB-ED0A-4BA5-3CBC-E09C1397C962}" dt="2025-10-10T19:04:42.544" v="16" actId="20577"/>
      <pc:docMkLst>
        <pc:docMk/>
      </pc:docMkLst>
      <pc:sldChg chg="modSp">
        <pc:chgData name="Pegah Erfani (2426967)" userId="S::2426967@student.uwtsd.ac.uk::b2951488-6b05-4419-bf75-73c47eb4742e" providerId="AD" clId="Web-{642DD4AB-ED0A-4BA5-3CBC-E09C1397C962}" dt="2025-10-10T19:04:42.544" v="16" actId="20577"/>
        <pc:sldMkLst>
          <pc:docMk/>
          <pc:sldMk cId="1917223987" sldId="260"/>
        </pc:sldMkLst>
        <pc:spChg chg="mod">
          <ac:chgData name="Pegah Erfani (2426967)" userId="S::2426967@student.uwtsd.ac.uk::b2951488-6b05-4419-bf75-73c47eb4742e" providerId="AD" clId="Web-{642DD4AB-ED0A-4BA5-3CBC-E09C1397C962}" dt="2025-10-10T19:04:42.544" v="16" actId="20577"/>
          <ac:spMkLst>
            <pc:docMk/>
            <pc:sldMk cId="1917223987" sldId="260"/>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10/10/2025</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a:p>
        </p:txBody>
      </p:sp>
    </p:spTree>
    <p:extLst>
      <p:ext uri="{BB962C8B-B14F-4D97-AF65-F5344CB8AC3E}">
        <p14:creationId xmlns:p14="http://schemas.microsoft.com/office/powerpoint/2010/main" val="2855903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descr="Stack of books"/>
          <p:cNvGrpSpPr/>
          <p:nvPr userDrawn="1"/>
        </p:nvGrpSpPr>
        <p:grpSpPr>
          <a:xfrm>
            <a:off x="0" y="0"/>
            <a:ext cx="12190572" cy="6858000"/>
            <a:chOff x="0" y="0"/>
            <a:chExt cx="12190572" cy="6858000"/>
          </a:xfrm>
        </p:grpSpPr>
        <p:sp>
          <p:nvSpPr>
            <p:cNvPr id="13" name="Rectangle 12"/>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grpSp>
          <p:nvGrpSpPr>
            <p:cNvPr id="12" name="Group 11"/>
            <p:cNvGrpSpPr/>
            <p:nvPr/>
          </p:nvGrpSpPr>
          <p:grpSpPr>
            <a:xfrm>
              <a:off x="0" y="0"/>
              <a:ext cx="4726044" cy="6858000"/>
              <a:chOff x="0" y="0"/>
              <a:chExt cx="4726044" cy="6858000"/>
            </a:xfrm>
          </p:grpSpPr>
          <p:pic>
            <p:nvPicPr>
              <p:cNvPr id="9" name="Picture 8" descr="Stack of book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91594" cy="6858000"/>
              </a:xfrm>
              <a:prstGeom prst="rect">
                <a:avLst/>
              </a:prstGeom>
            </p:spPr>
          </p:pic>
          <p:sp>
            <p:nvSpPr>
              <p:cNvPr id="10" name="Rectangle 9"/>
              <p:cNvSpPr/>
              <p:nvPr/>
            </p:nvSpPr>
            <p:spPr>
              <a:xfrm>
                <a:off x="4588884"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itle 1"/>
          <p:cNvSpPr>
            <a:spLocks noGrp="1"/>
          </p:cNvSpPr>
          <p:nvPr>
            <p:ph type="ctrTitle"/>
          </p:nvPr>
        </p:nvSpPr>
        <p:spPr>
          <a:xfrm>
            <a:off x="4879346" y="1498601"/>
            <a:ext cx="7008574" cy="3298825"/>
          </a:xfrm>
        </p:spPr>
        <p:txBody>
          <a:bodyPr>
            <a:normAutofit/>
          </a:bodyPr>
          <a:lstStyle>
            <a:lvl1pPr algn="l">
              <a:lnSpc>
                <a:spcPct val="90000"/>
              </a:lnSpc>
              <a:defRPr sz="5400" b="0" cap="none" spc="0" baseline="0">
                <a:ln w="0"/>
                <a:solidFill>
                  <a:schemeClr val="tx2"/>
                </a:solidFill>
                <a:effectLst/>
              </a:defRPr>
            </a:lvl1pPr>
          </a:lstStyle>
          <a:p>
            <a:r>
              <a:rPr lang="en-US"/>
              <a:t>Click to edit Master title style</a:t>
            </a:r>
            <a:endParaRPr dirty="0"/>
          </a:p>
        </p:txBody>
      </p:sp>
      <p:sp>
        <p:nvSpPr>
          <p:cNvPr id="3" name="Subtitle 2"/>
          <p:cNvSpPr>
            <a:spLocks noGrp="1"/>
          </p:cNvSpPr>
          <p:nvPr>
            <p:ph type="subTitle" idx="1"/>
          </p:nvPr>
        </p:nvSpPr>
        <p:spPr>
          <a:xfrm>
            <a:off x="4879346" y="4927600"/>
            <a:ext cx="7008574" cy="1244600"/>
          </a:xfrm>
        </p:spPr>
        <p:txBody>
          <a:bodyPr>
            <a:normAutofit/>
          </a:bodyPr>
          <a:lstStyle>
            <a:lvl1pPr marL="0" indent="0" algn="l">
              <a:spcBef>
                <a:spcPts val="0"/>
              </a:spcBef>
              <a:buNone/>
              <a:defRPr sz="2800" b="0" cap="none" spc="0">
                <a:ln w="0"/>
                <a:solidFill>
                  <a:schemeClr val="accent2">
                    <a:lumMod val="50000"/>
                  </a:schemeClr>
                </a:solidFill>
                <a:effectLst/>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dirty="0"/>
          </a:p>
        </p:txBody>
      </p:sp>
      <p:sp>
        <p:nvSpPr>
          <p:cNvPr id="5" name="Date Placeholder 4"/>
          <p:cNvSpPr>
            <a:spLocks noGrp="1"/>
          </p:cNvSpPr>
          <p:nvPr>
            <p:ph type="dt" sz="half" idx="10"/>
          </p:nvPr>
        </p:nvSpPr>
        <p:spPr/>
        <p:txBody>
          <a:bodyPr/>
          <a:lstStyle/>
          <a:p>
            <a:fld id="{42E3C847-D284-421D-B330-2D43513B0F9C}" type="datetime1">
              <a:rPr lang="en-US" smtClean="0"/>
              <a:t>10/10/2025</a:t>
            </a:fld>
            <a:endParaRPr lang="en-US"/>
          </a:p>
        </p:txBody>
      </p:sp>
      <p:sp>
        <p:nvSpPr>
          <p:cNvPr id="7" name="Footer Placeholder 6"/>
          <p:cNvSpPr>
            <a:spLocks noGrp="1"/>
          </p:cNvSpPr>
          <p:nvPr>
            <p:ph type="ftr" sz="quarter" idx="11"/>
          </p:nvPr>
        </p:nvSpPr>
        <p:spPr/>
        <p:txBody>
          <a:bodyPr/>
          <a:lstStyle/>
          <a:p>
            <a:r>
              <a:rPr lang="en-US" dirty="0"/>
              <a:t>Add a footer</a:t>
            </a:r>
          </a:p>
        </p:txBody>
      </p:sp>
      <p:sp>
        <p:nvSpPr>
          <p:cNvPr id="11" name="Slide Number Placeholder 10"/>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4405174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E5785147-19A6-4970-A04E-ED9B1D83C0F1}" type="datetime1">
              <a:rPr lang="en-US" smtClean="0"/>
              <a:t>10/10/2025</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DA60BA0E-20D0-4E7C-B286-26C960A6788F}" type="slidenum">
              <a:rPr lang="en-US" smtClean="0"/>
              <a:t>‹#›</a:t>
            </a:fld>
            <a:endParaRPr lang="en-US"/>
          </a:p>
        </p:txBody>
      </p:sp>
    </p:spTree>
    <p:extLst>
      <p:ext uri="{BB962C8B-B14F-4D97-AF65-F5344CB8AC3E}">
        <p14:creationId xmlns:p14="http://schemas.microsoft.com/office/powerpoint/2010/main" val="2358978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Group 11"/>
          <p:cNvGrpSpPr/>
          <p:nvPr/>
        </p:nvGrpSpPr>
        <p:grpSpPr>
          <a:xfrm>
            <a:off x="1620" y="0"/>
            <a:ext cx="12188952" cy="6858000"/>
            <a:chOff x="1620" y="0"/>
            <a:chExt cx="12188952" cy="6858000"/>
          </a:xfrm>
        </p:grpSpPr>
        <p:sp>
          <p:nvSpPr>
            <p:cNvPr id="4" name="Rectangle 3"/>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8818" y="0"/>
              <a:ext cx="4591594" cy="6858000"/>
            </a:xfrm>
            <a:prstGeom prst="rect">
              <a:avLst/>
            </a:prstGeom>
          </p:spPr>
        </p:pic>
        <p:sp>
          <p:nvSpPr>
            <p:cNvPr id="11" name="Rectangle 10"/>
            <p:cNvSpPr/>
            <p:nvPr/>
          </p:nvSpPr>
          <p:spPr>
            <a:xfrm>
              <a:off x="7481252"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a:solidFill>
                  <a:schemeClr val="tx2"/>
                </a:solidFill>
              </a:endParaRPr>
            </a:p>
          </p:txBody>
        </p:sp>
      </p:grpSp>
      <p:pic>
        <p:nvPicPr>
          <p:cNvPr id="5" name="Picture 4" descr="Stack of book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8818" y="0"/>
            <a:ext cx="4591594" cy="6858000"/>
          </a:xfrm>
          <a:prstGeom prst="rect">
            <a:avLst/>
          </a:prstGeom>
        </p:spPr>
      </p:pic>
      <p:sp>
        <p:nvSpPr>
          <p:cNvPr id="7" name="Title 1"/>
          <p:cNvSpPr>
            <a:spLocks noGrp="1"/>
          </p:cNvSpPr>
          <p:nvPr>
            <p:ph type="ctrTitle"/>
          </p:nvPr>
        </p:nvSpPr>
        <p:spPr>
          <a:xfrm>
            <a:off x="237149" y="1498601"/>
            <a:ext cx="7008574" cy="3298825"/>
          </a:xfrm>
        </p:spPr>
        <p:txBody>
          <a:bodyPr>
            <a:normAutofit/>
          </a:bodyPr>
          <a:lstStyle>
            <a:lvl1pPr algn="l">
              <a:lnSpc>
                <a:spcPct val="90000"/>
              </a:lnSpc>
              <a:defRPr sz="5400" b="0" cap="none" spc="0" baseline="0">
                <a:ln w="0"/>
                <a:solidFill>
                  <a:schemeClr val="tx2"/>
                </a:solidFill>
                <a:effectLst/>
              </a:defRPr>
            </a:lvl1pPr>
          </a:lstStyle>
          <a:p>
            <a:r>
              <a:rPr lang="en-US"/>
              <a:t>Click to edit Master title style</a:t>
            </a:r>
            <a:endParaRPr dirty="0"/>
          </a:p>
        </p:txBody>
      </p:sp>
      <p:sp>
        <p:nvSpPr>
          <p:cNvPr id="8" name="Subtitle 2"/>
          <p:cNvSpPr>
            <a:spLocks noGrp="1"/>
          </p:cNvSpPr>
          <p:nvPr>
            <p:ph type="subTitle" idx="1"/>
          </p:nvPr>
        </p:nvSpPr>
        <p:spPr>
          <a:xfrm>
            <a:off x="237149" y="4927600"/>
            <a:ext cx="7008574" cy="1244600"/>
          </a:xfrm>
        </p:spPr>
        <p:txBody>
          <a:bodyPr>
            <a:normAutofit/>
          </a:bodyPr>
          <a:lstStyle>
            <a:lvl1pPr marL="0" indent="0" algn="l">
              <a:spcBef>
                <a:spcPts val="0"/>
              </a:spcBef>
              <a:buNone/>
              <a:defRPr sz="2800" b="0" cap="none" spc="0">
                <a:ln w="0"/>
                <a:solidFill>
                  <a:schemeClr val="accent2">
                    <a:lumMod val="50000"/>
                  </a:schemeClr>
                </a:solidFill>
                <a:effectLst/>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dirty="0"/>
          </a:p>
        </p:txBody>
      </p:sp>
      <p:sp>
        <p:nvSpPr>
          <p:cNvPr id="2" name="Date Placeholder 1"/>
          <p:cNvSpPr>
            <a:spLocks noGrp="1"/>
          </p:cNvSpPr>
          <p:nvPr>
            <p:ph type="dt" sz="half" idx="10"/>
          </p:nvPr>
        </p:nvSpPr>
        <p:spPr/>
        <p:txBody>
          <a:bodyPr/>
          <a:lstStyle/>
          <a:p>
            <a:fld id="{E8F41008-E89D-49CD-9BF4-E6F3FE09F7AC}" type="datetime1">
              <a:rPr lang="en-US" smtClean="0"/>
              <a:t>10/10/2025</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72723542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6C9E199F-4583-41EB-929F-5865E95EECAA}" type="datetime1">
              <a:rPr lang="en-US" smtClean="0"/>
              <a:t>10/10/2025</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2701748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6"/>
          <p:cNvSpPr>
            <a:spLocks noGrp="1"/>
          </p:cNvSpPr>
          <p:nvPr>
            <p:ph type="dt" sz="half" idx="10"/>
          </p:nvPr>
        </p:nvSpPr>
        <p:spPr/>
        <p:txBody>
          <a:bodyPr/>
          <a:lstStyle/>
          <a:p>
            <a:fld id="{ADE652EB-356C-4482-B27C-7C8E08F5D88F}" type="datetime1">
              <a:rPr lang="en-US" smtClean="0"/>
              <a:t>10/10/2025</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147465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1B0895E-43C3-4560-B59A-90049317E860}" type="datetime1">
              <a:rPr lang="en-US" smtClean="0"/>
              <a:t>10/10/2025</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1810248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778C32-B81D-4A68-A851-5185C690F024}" type="datetime1">
              <a:rPr lang="en-US" smtClean="0"/>
              <a:t>10/10/2025</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664484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455612" y="1701800"/>
            <a:ext cx="3351927" cy="2844800"/>
          </a:xfrm>
        </p:spPr>
        <p:txBody>
          <a:bodyPr anchor="b">
            <a:normAutofit/>
          </a:bodyPr>
          <a:lstStyle>
            <a:lvl1pPr algn="l">
              <a:defRPr sz="2000" b="1">
                <a:effectLst/>
              </a:defRPr>
            </a:lvl1pPr>
          </a:lstStyle>
          <a:p>
            <a:r>
              <a:rPr lang="en-US"/>
              <a:t>Click to edit Master title style</a:t>
            </a:r>
            <a:endParaRPr dirty="0"/>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455612"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1765D79-EF31-4E8F-A1BE-AF31805C2859}" type="datetime1">
              <a:rPr lang="en-US" smtClean="0"/>
              <a:t>10/10/2025</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280129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effectLst/>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932FBA3B-941F-4778-A0CB-865223FDAE69}" type="datetime1">
              <a:rPr lang="en-US" smtClean="0"/>
              <a:t>10/10/2025</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1478196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F6987518-40ED-4895-8580-DE2A722FC423}" type="datetime1">
              <a:rPr lang="en-US" smtClean="0"/>
              <a:t>10/10/2025</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591C5AD9-787D-40FA-8A4D-16A055B9AF81}" type="slidenum">
              <a:rPr lang="en-US" smtClean="0"/>
              <a:t>‹#›</a:t>
            </a:fld>
            <a:endParaRPr lang="en-US"/>
          </a:p>
        </p:txBody>
      </p:sp>
    </p:spTree>
    <p:extLst>
      <p:ext uri="{BB962C8B-B14F-4D97-AF65-F5344CB8AC3E}">
        <p14:creationId xmlns:p14="http://schemas.microsoft.com/office/powerpoint/2010/main" val="2960223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dirty="0"/>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CA8D9F34-BDBC-4273-B9BC-22458F940BE7}" type="datetime1">
              <a:rPr lang="en-US" smtClean="0"/>
              <a:t>10/10/2025</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591C5AD9-787D-40FA-8A4D-16A055B9AF81}" type="slidenum">
              <a:rPr lang="en-US" smtClean="0"/>
              <a:t>‹#›</a:t>
            </a:fld>
            <a:endParaRPr lang="en-US"/>
          </a:p>
        </p:txBody>
      </p:sp>
    </p:spTree>
    <p:extLst>
      <p:ext uri="{BB962C8B-B14F-4D97-AF65-F5344CB8AC3E}">
        <p14:creationId xmlns:p14="http://schemas.microsoft.com/office/powerpoint/2010/main" val="23982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1620" y="0"/>
            <a:ext cx="12188952" cy="6858000"/>
            <a:chOff x="1620" y="0"/>
            <a:chExt cx="12188952" cy="6858000"/>
          </a:xfrm>
        </p:grpSpPr>
        <p:sp>
          <p:nvSpPr>
            <p:cNvPr id="10" name="Rectangle 9"/>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8" name="Rectangle 7"/>
            <p:cNvSpPr/>
            <p:nvPr/>
          </p:nvSpPr>
          <p:spPr>
            <a:xfrm>
              <a:off x="304721" y="0"/>
              <a:ext cx="11579384" cy="6858000"/>
            </a:xfrm>
            <a:prstGeom prst="rect">
              <a:avLst/>
            </a:prstGeom>
            <a:solidFill>
              <a:schemeClr val="accent1">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gr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a:solidFill>
                  <a:schemeClr val="tx2">
                    <a:lumMod val="50000"/>
                  </a:schemeClr>
                </a:solidFill>
              </a:defRPr>
            </a:lvl1pPr>
          </a:lstStyle>
          <a:p>
            <a:fld id="{72EBFD46-0FD3-4428-ADEC-1DFD6489930D}" type="datetime1">
              <a:rPr lang="en-US" smtClean="0"/>
              <a:t>10/10/2025</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a:solidFill>
                  <a:schemeClr val="tx2">
                    <a:lumMod val="50000"/>
                  </a:schemeClr>
                </a:solidFill>
              </a:defRPr>
            </a:lvl1pPr>
          </a:lstStyle>
          <a:p>
            <a:r>
              <a:rPr lang="en-US" dirty="0"/>
              <a:t>Add a footer</a:t>
            </a:r>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a:solidFill>
                  <a:schemeClr val="tx2">
                    <a:lumMod val="50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4142785951"/>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1218987" rtl="0" eaLnBrk="1" latinLnBrk="0" hangingPunct="1">
        <a:lnSpc>
          <a:spcPct val="85000"/>
        </a:lnSpc>
        <a:spcBef>
          <a:spcPct val="0"/>
        </a:spcBef>
        <a:buNone/>
        <a:tabLst/>
        <a:defRPr sz="4400" b="0" kern="1200" cap="none" baseline="0">
          <a:solidFill>
            <a:schemeClr val="accent2">
              <a:lumMod val="50000"/>
            </a:schemeClr>
          </a:solidFill>
          <a:effectLst/>
          <a:latin typeface="+mj-lt"/>
          <a:ea typeface="+mj-ea"/>
          <a:cs typeface="+mj-cs"/>
        </a:defRPr>
      </a:lvl1pPr>
    </p:titleStyle>
    <p:bodyStyle>
      <a:lvl1pPr marL="304747" indent="-304747" algn="l" defTabSz="1218987" rtl="0" eaLnBrk="1" latinLnBrk="0" hangingPunct="1">
        <a:lnSpc>
          <a:spcPct val="95000"/>
        </a:lnSpc>
        <a:spcBef>
          <a:spcPts val="1866"/>
        </a:spcBef>
        <a:buClr>
          <a:schemeClr val="accent6">
            <a:lumMod val="50000"/>
          </a:schemeClr>
        </a:buClr>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Clr>
          <a:schemeClr val="accent6">
            <a:lumMod val="50000"/>
          </a:schemeClr>
        </a:buClr>
        <a:buSzPct val="90000"/>
        <a:buFont typeface="Century Gothic" pitchFamily="34" charset="0"/>
        <a:buChar char="–"/>
        <a:defRPr sz="1800" kern="1200">
          <a:solidFill>
            <a:schemeClr val="tx2">
              <a:lumMod val="50000"/>
            </a:schemeClr>
          </a:solidFill>
          <a:latin typeface="+mn-lt"/>
          <a:ea typeface="+mn-ea"/>
          <a:cs typeface="+mn-cs"/>
        </a:defRPr>
      </a:lvl6pPr>
      <a:lvl7pPr marL="2864619" indent="-304747" algn="l" defTabSz="1218987" rtl="0" eaLnBrk="1" latinLnBrk="0" hangingPunct="1">
        <a:lnSpc>
          <a:spcPct val="95000"/>
        </a:lnSpc>
        <a:spcBef>
          <a:spcPts val="1066"/>
        </a:spcBef>
        <a:buClr>
          <a:schemeClr val="accent6">
            <a:lumMod val="50000"/>
          </a:schemeClr>
        </a:buClr>
        <a:buSzPct val="90000"/>
        <a:buFont typeface="Century Gothic" pitchFamily="34" charset="0"/>
        <a:buChar char="–"/>
        <a:defRPr sz="1800" kern="1200">
          <a:solidFill>
            <a:schemeClr val="tx2">
              <a:lumMod val="50000"/>
            </a:schemeClr>
          </a:solidFill>
          <a:latin typeface="+mn-lt"/>
          <a:ea typeface="+mn-ea"/>
          <a:cs typeface="+mn-cs"/>
        </a:defRPr>
      </a:lvl7pPr>
      <a:lvl8pPr marL="3291264" indent="-304747" algn="l" defTabSz="1218987" rtl="0" eaLnBrk="1" latinLnBrk="0" hangingPunct="1">
        <a:lnSpc>
          <a:spcPct val="95000"/>
        </a:lnSpc>
        <a:spcBef>
          <a:spcPts val="1066"/>
        </a:spcBef>
        <a:buClr>
          <a:schemeClr val="accent6">
            <a:lumMod val="50000"/>
          </a:schemeClr>
        </a:buClr>
        <a:buSzPct val="90000"/>
        <a:buFont typeface="Century Gothic" pitchFamily="34" charset="0"/>
        <a:buChar char="–"/>
        <a:defRPr sz="1800" kern="1200">
          <a:solidFill>
            <a:schemeClr val="tx2">
              <a:lumMod val="50000"/>
            </a:schemeClr>
          </a:solidFill>
          <a:latin typeface="+mn-lt"/>
          <a:ea typeface="+mn-ea"/>
          <a:cs typeface="+mn-cs"/>
        </a:defRPr>
      </a:lvl8pPr>
      <a:lvl9pPr marL="3474112" indent="0" algn="l" defTabSz="1218987" rtl="0" eaLnBrk="1" latinLnBrk="0" hangingPunct="1">
        <a:lnSpc>
          <a:spcPct val="95000"/>
        </a:lnSpc>
        <a:spcBef>
          <a:spcPts val="1066"/>
        </a:spcBef>
        <a:buClr>
          <a:schemeClr val="accent6">
            <a:lumMod val="50000"/>
          </a:schemeClr>
        </a:buClr>
        <a:buSzPct val="90000"/>
        <a:buFont typeface="Century Gothic" pitchFamily="34" charset="0"/>
        <a:buNone/>
        <a:defRPr sz="1800" kern="1200">
          <a:solidFill>
            <a:schemeClr val="tx2">
              <a:lumMod val="50000"/>
            </a:schemeClr>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79346" y="369124"/>
            <a:ext cx="7008574" cy="1354609"/>
          </a:xfrm>
        </p:spPr>
        <p:txBody>
          <a:bodyPr>
            <a:noAutofit/>
          </a:bodyPr>
          <a:lstStyle/>
          <a:p>
            <a:pPr algn="ctr"/>
            <a:r>
              <a:rPr lang="en-US" sz="2800" dirty="0"/>
              <a:t>SUPPORTING AMIRA: APPLYING BOWLBY'S ATTACHMENT THEORY IN AN EARLY YEARS SETTING</a:t>
            </a:r>
          </a:p>
        </p:txBody>
      </p:sp>
      <p:sp>
        <p:nvSpPr>
          <p:cNvPr id="3" name="Subtitle 2"/>
          <p:cNvSpPr>
            <a:spLocks noGrp="1"/>
          </p:cNvSpPr>
          <p:nvPr>
            <p:ph type="subTitle" idx="1"/>
          </p:nvPr>
        </p:nvSpPr>
        <p:spPr>
          <a:xfrm>
            <a:off x="4879346" y="4365103"/>
            <a:ext cx="6965724" cy="2369993"/>
          </a:xfrm>
        </p:spPr>
        <p:txBody>
          <a:bodyPr>
            <a:noAutofit/>
          </a:bodyPr>
          <a:lstStyle/>
          <a:p>
            <a:r>
              <a:rPr lang="en-US" sz="1600" dirty="0"/>
              <a:t>Name: Pegah Erfani </a:t>
            </a:r>
          </a:p>
          <a:p>
            <a:r>
              <a:rPr lang="en-US" sz="1600" dirty="0"/>
              <a:t>Student ID: 2426967 </a:t>
            </a:r>
          </a:p>
          <a:p>
            <a:r>
              <a:rPr lang="en-US" sz="1600" dirty="0"/>
              <a:t>Individual Presentation : LCHS4010</a:t>
            </a:r>
          </a:p>
          <a:p>
            <a:endParaRPr lang="en-US" sz="1600" dirty="0"/>
          </a:p>
          <a:p>
            <a:r>
              <a:rPr lang="en-US" sz="1600" dirty="0"/>
              <a:t>Lecture: Kal </a:t>
            </a:r>
            <a:r>
              <a:rPr lang="en-US" sz="1600" dirty="0" err="1"/>
              <a:t>Alnababatah</a:t>
            </a:r>
            <a:r>
              <a:rPr lang="en-US" sz="1600" dirty="0"/>
              <a:t> </a:t>
            </a:r>
          </a:p>
          <a:p>
            <a:r>
              <a:rPr lang="en-US" sz="1600" dirty="0"/>
              <a:t>Date : 11/10/2025</a:t>
            </a:r>
          </a:p>
          <a:p>
            <a:r>
              <a:rPr lang="en-US" sz="1600" dirty="0"/>
              <a:t> </a:t>
            </a:r>
          </a:p>
          <a:p>
            <a:endParaRPr lang="en-US" sz="1600" dirty="0"/>
          </a:p>
        </p:txBody>
      </p:sp>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0"/>
            <a:ext cx="10157354" cy="1153592"/>
          </a:xfrm>
        </p:spPr>
        <p:txBody>
          <a:bodyPr/>
          <a:lstStyle/>
          <a:p>
            <a:pPr algn="ctr"/>
            <a:r>
              <a:rPr lang="en-US" dirty="0"/>
              <a:t>Understanding Amira's Needs</a:t>
            </a:r>
          </a:p>
        </p:txBody>
      </p:sp>
      <p:sp>
        <p:nvSpPr>
          <p:cNvPr id="3" name="Content Placeholder 2"/>
          <p:cNvSpPr>
            <a:spLocks noGrp="1"/>
          </p:cNvSpPr>
          <p:nvPr>
            <p:ph idx="1"/>
          </p:nvPr>
        </p:nvSpPr>
        <p:spPr>
          <a:xfrm>
            <a:off x="1117309" y="1340768"/>
            <a:ext cx="10157354" cy="3383384"/>
          </a:xfrm>
        </p:spPr>
        <p:txBody>
          <a:bodyPr/>
          <a:lstStyle/>
          <a:p>
            <a:r>
              <a:rPr lang="en-US" dirty="0"/>
              <a:t>Observations:</a:t>
            </a:r>
          </a:p>
          <a:p>
            <a:pPr marL="426645" lvl="1" indent="0">
              <a:buNone/>
            </a:pPr>
            <a:r>
              <a:rPr lang="en-US" dirty="0"/>
              <a:t>o	3 years old, new to the nursery.</a:t>
            </a:r>
          </a:p>
          <a:p>
            <a:pPr marL="426645" lvl="1" indent="0">
              <a:buNone/>
            </a:pPr>
            <a:r>
              <a:rPr lang="en-US" dirty="0"/>
              <a:t>o	Shows signs of separation anxiety.</a:t>
            </a:r>
          </a:p>
          <a:p>
            <a:pPr marL="426645" lvl="1" indent="0">
              <a:buNone/>
            </a:pPr>
            <a:r>
              <a:rPr lang="en-US" dirty="0"/>
              <a:t>o	Limited verbal communication.</a:t>
            </a:r>
          </a:p>
          <a:p>
            <a:pPr marL="426645" lvl="1" indent="0">
              <a:buNone/>
            </a:pPr>
            <a:r>
              <a:rPr lang="en-US" dirty="0"/>
              <a:t>o	Difficulty engaging in group play.</a:t>
            </a:r>
          </a:p>
          <a:p>
            <a:r>
              <a:rPr lang="en-US" dirty="0"/>
              <a:t>Central Question: How can we understand and support her emotional, social, and cognitive development?</a:t>
            </a:r>
          </a:p>
          <a:p>
            <a:pPr marL="0" indent="0">
              <a:buNone/>
            </a:pPr>
            <a:endParaRPr lang="en-US" dirty="0"/>
          </a:p>
        </p:txBody>
      </p:sp>
      <p:sp>
        <p:nvSpPr>
          <p:cNvPr id="4" name="TextBox 3"/>
          <p:cNvSpPr txBox="1"/>
          <p:nvPr/>
        </p:nvSpPr>
        <p:spPr>
          <a:xfrm>
            <a:off x="549796" y="5013176"/>
            <a:ext cx="10945216" cy="1554272"/>
          </a:xfrm>
          <a:prstGeom prst="rect">
            <a:avLst/>
          </a:prstGeom>
          <a:noFill/>
        </p:spPr>
        <p:txBody>
          <a:bodyPr wrap="square" rtlCol="0">
            <a:spAutoFit/>
          </a:bodyPr>
          <a:lstStyle/>
          <a:p>
            <a:pPr algn="just">
              <a:lnSpc>
                <a:spcPct val="95000"/>
              </a:lnSpc>
            </a:pPr>
            <a:r>
              <a:rPr lang="en-US" sz="2000" dirty="0"/>
              <a:t>"Amira is a 3-year-old who has recently joined us. She becomes anxious when her </a:t>
            </a:r>
            <a:r>
              <a:rPr lang="en-US" sz="2000" dirty="0" err="1"/>
              <a:t>carers</a:t>
            </a:r>
            <a:r>
              <a:rPr lang="en-US" sz="2000" dirty="0"/>
              <a:t> leave, uses limited verbal communication, and struggles to join in with group play. Our role is to understand these behaviors not as problems, but as signals of her underlying developmental needs. Today, I will argue that Bowlby's Attachment Theory provides a powerful lens for this."</a:t>
            </a:r>
            <a:endParaRPr lang="en-IN" sz="2000" dirty="0"/>
          </a:p>
        </p:txBody>
      </p:sp>
    </p:spTree>
    <p:extLst>
      <p:ext uri="{BB962C8B-B14F-4D97-AF65-F5344CB8AC3E}">
        <p14:creationId xmlns:p14="http://schemas.microsoft.com/office/powerpoint/2010/main" val="1153074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44624"/>
            <a:ext cx="10157354" cy="1397000"/>
          </a:xfrm>
        </p:spPr>
        <p:txBody>
          <a:bodyPr>
            <a:normAutofit/>
          </a:bodyPr>
          <a:lstStyle/>
          <a:p>
            <a:pPr algn="ctr"/>
            <a:r>
              <a:rPr lang="en-US" sz="4000" dirty="0"/>
              <a:t>Bowlby's Attachment Theory: Key Concepts</a:t>
            </a:r>
          </a:p>
        </p:txBody>
      </p:sp>
      <p:sp>
        <p:nvSpPr>
          <p:cNvPr id="3" name="Content Placeholder 2"/>
          <p:cNvSpPr>
            <a:spLocks noGrp="1"/>
          </p:cNvSpPr>
          <p:nvPr>
            <p:ph idx="1"/>
          </p:nvPr>
        </p:nvSpPr>
        <p:spPr>
          <a:xfrm>
            <a:off x="693812" y="1412776"/>
            <a:ext cx="10580851" cy="3384376"/>
          </a:xfrm>
        </p:spPr>
        <p:txBody>
          <a:bodyPr>
            <a:normAutofit fontScale="55000" lnSpcReduction="20000"/>
          </a:bodyPr>
          <a:lstStyle/>
          <a:p>
            <a:pPr>
              <a:lnSpc>
                <a:spcPct val="120000"/>
              </a:lnSpc>
            </a:pPr>
            <a:r>
              <a:rPr lang="en-US" sz="3600" dirty="0"/>
              <a:t>Definition: A psychological theory that emphasize the deep, enduring emotional bond between a child and their primary caregiver(s) (</a:t>
            </a:r>
            <a:r>
              <a:rPr lang="en-US" sz="3600" dirty="0" err="1"/>
              <a:t>Salcuni</a:t>
            </a:r>
            <a:r>
              <a:rPr lang="en-US" sz="3600" dirty="0"/>
              <a:t>, 2015).</a:t>
            </a:r>
          </a:p>
          <a:p>
            <a:r>
              <a:rPr lang="en-US" sz="3600" dirty="0"/>
              <a:t>Key Concepts:</a:t>
            </a:r>
          </a:p>
          <a:p>
            <a:pPr lvl="1">
              <a:buFont typeface="Courier New" panose="02070309020205020404" pitchFamily="49" charset="0"/>
              <a:buChar char="o"/>
            </a:pPr>
            <a:r>
              <a:rPr lang="en-US" sz="3300" dirty="0"/>
              <a:t>Secure Base: The caregiver acts as a safe haven from which the child can explore the world.</a:t>
            </a:r>
          </a:p>
          <a:p>
            <a:pPr lvl="1">
              <a:buFont typeface="Courier New" panose="02070309020205020404" pitchFamily="49" charset="0"/>
              <a:buChar char="o"/>
            </a:pPr>
            <a:r>
              <a:rPr lang="en-US" sz="3300" dirty="0"/>
              <a:t>Proximity Maintenance: The child seeks to be near the attachment figure for safety.</a:t>
            </a:r>
          </a:p>
          <a:p>
            <a:pPr lvl="1">
              <a:buFont typeface="Courier New" panose="02070309020205020404" pitchFamily="49" charset="0"/>
              <a:buChar char="o"/>
            </a:pPr>
            <a:r>
              <a:rPr lang="en-US" sz="3300" dirty="0"/>
              <a:t>Separation Distress: Anxiety upon separation from the attachment figure.</a:t>
            </a:r>
          </a:p>
          <a:p>
            <a:pPr lvl="1">
              <a:buFont typeface="Courier New" panose="02070309020205020404" pitchFamily="49" charset="0"/>
              <a:buChar char="o"/>
            </a:pPr>
            <a:r>
              <a:rPr lang="en-US" sz="3300" dirty="0"/>
              <a:t>Internal Working Model: The child forms a mental blueprint of themselves, others, and relationships (McLeod, 2025).</a:t>
            </a:r>
          </a:p>
        </p:txBody>
      </p:sp>
      <p:sp>
        <p:nvSpPr>
          <p:cNvPr id="4" name="TextBox 3"/>
          <p:cNvSpPr txBox="1"/>
          <p:nvPr/>
        </p:nvSpPr>
        <p:spPr>
          <a:xfrm>
            <a:off x="405780" y="4869160"/>
            <a:ext cx="11233248" cy="1934376"/>
          </a:xfrm>
          <a:prstGeom prst="rect">
            <a:avLst/>
          </a:prstGeom>
          <a:noFill/>
        </p:spPr>
        <p:txBody>
          <a:bodyPr wrap="square" rtlCol="0">
            <a:spAutoFit/>
          </a:bodyPr>
          <a:lstStyle/>
          <a:p>
            <a:pPr algn="just">
              <a:lnSpc>
                <a:spcPct val="95000"/>
              </a:lnSpc>
            </a:pPr>
            <a:r>
              <a:rPr lang="en-US" sz="1800" dirty="0"/>
              <a:t>"The key concepts of Bowlby's theory are crucial here. First, the caregiver acts as a secure base. From this haven, the child feels confident to explore their environment. When that base is removed, as when Amira's </a:t>
            </a:r>
            <a:r>
              <a:rPr lang="en-US" sz="1800" dirty="0" err="1"/>
              <a:t>carers</a:t>
            </a:r>
            <a:r>
              <a:rPr lang="en-US" sz="1800" dirty="0"/>
              <a:t> leave, it triggers separation distress. Her anxiety is a natural, evolutionarily programmed response to perceived danger. Her reluctance to explore or play with others suggests she has not yet established a new secure base at nursery. These experiences form her Internal Working Model—her expectations about whether the world is safe and whether adults are trustworthy."</a:t>
            </a:r>
            <a:endParaRPr lang="en-IN" sz="1800" dirty="0"/>
          </a:p>
        </p:txBody>
      </p:sp>
    </p:spTree>
    <p:extLst>
      <p:ext uri="{BB962C8B-B14F-4D97-AF65-F5344CB8AC3E}">
        <p14:creationId xmlns:p14="http://schemas.microsoft.com/office/powerpoint/2010/main" val="840374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832520"/>
          </a:xfrm>
        </p:spPr>
        <p:txBody>
          <a:bodyPr/>
          <a:lstStyle/>
          <a:p>
            <a:pPr algn="ctr"/>
            <a:r>
              <a:rPr lang="en-US" dirty="0"/>
              <a:t>Applying the Theory to Amira</a:t>
            </a:r>
          </a:p>
        </p:txBody>
      </p:sp>
      <p:sp>
        <p:nvSpPr>
          <p:cNvPr id="3" name="Content Placeholder 2"/>
          <p:cNvSpPr>
            <a:spLocks noGrp="1"/>
          </p:cNvSpPr>
          <p:nvPr>
            <p:ph idx="1"/>
          </p:nvPr>
        </p:nvSpPr>
        <p:spPr>
          <a:xfrm>
            <a:off x="1117309" y="1052736"/>
            <a:ext cx="10157354" cy="3240360"/>
          </a:xfrm>
        </p:spPr>
        <p:txBody>
          <a:bodyPr/>
          <a:lstStyle/>
          <a:p>
            <a:r>
              <a:rPr lang="en-US" dirty="0"/>
              <a:t>Amira's Behavior through an Attachment Lens:</a:t>
            </a:r>
          </a:p>
          <a:p>
            <a:pPr lvl="1">
              <a:buFont typeface="Courier New" panose="02070309020205020404" pitchFamily="49" charset="0"/>
              <a:buChar char="o"/>
            </a:pPr>
            <a:r>
              <a:rPr lang="en-US" dirty="0"/>
              <a:t>Separation Anxiety: A normal response to the loss of her primary attachment figure (her secure base).</a:t>
            </a:r>
          </a:p>
          <a:p>
            <a:pPr lvl="1">
              <a:buFont typeface="Courier New" panose="02070309020205020404" pitchFamily="49" charset="0"/>
              <a:buChar char="o"/>
            </a:pPr>
            <a:r>
              <a:rPr lang="en-US" dirty="0"/>
              <a:t>Limited Communication &amp; Solitary Play: Without a felt sense of security, her cognitive and social resources are dedicated to managing anxiety, not exploration or interaction (Waters et al., 2002).</a:t>
            </a:r>
          </a:p>
          <a:p>
            <a:pPr lvl="1">
              <a:buFont typeface="Courier New" panose="02070309020205020404" pitchFamily="49" charset="0"/>
              <a:buChar char="o"/>
            </a:pPr>
            <a:r>
              <a:rPr lang="en-US" dirty="0"/>
              <a:t>Her Need: To build a new, secondary attachment relationship with a consistent practitioner to establish a new "secure base" within the nursery.</a:t>
            </a:r>
          </a:p>
        </p:txBody>
      </p:sp>
      <p:sp>
        <p:nvSpPr>
          <p:cNvPr id="4" name="TextBox 3"/>
          <p:cNvSpPr txBox="1"/>
          <p:nvPr/>
        </p:nvSpPr>
        <p:spPr>
          <a:xfrm>
            <a:off x="477788" y="4509120"/>
            <a:ext cx="11089232" cy="2139047"/>
          </a:xfrm>
          <a:prstGeom prst="rect">
            <a:avLst/>
          </a:prstGeom>
          <a:noFill/>
        </p:spPr>
        <p:txBody>
          <a:bodyPr wrap="square" rtlCol="0">
            <a:spAutoFit/>
          </a:bodyPr>
          <a:lstStyle/>
          <a:p>
            <a:pPr>
              <a:lnSpc>
                <a:spcPct val="95000"/>
              </a:lnSpc>
            </a:pPr>
            <a:r>
              <a:rPr lang="en-US" sz="2000" dirty="0"/>
              <a:t>"So, how does this explain Amira's behavior? Her separation anxiety is a textbook expression of attachment needs. Her limited communication and solitary play are not necessarily a cognitive delay, but likely a consequence of her anxiety. According to Bowlby, a child who does not feel safe cannot play, explore, or learn effectively. Her energy is consumed by seeking safety. Therefore, her primary developmental need is to form a new, trustworthy attachment relationship within the nursery to create a new secure base."</a:t>
            </a:r>
            <a:endParaRPr lang="en-IN" sz="2000" dirty="0"/>
          </a:p>
        </p:txBody>
      </p:sp>
    </p:spTree>
    <p:extLst>
      <p:ext uri="{BB962C8B-B14F-4D97-AF65-F5344CB8AC3E}">
        <p14:creationId xmlns:p14="http://schemas.microsoft.com/office/powerpoint/2010/main" val="31057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56232"/>
            <a:ext cx="10157354" cy="1397000"/>
          </a:xfrm>
        </p:spPr>
        <p:txBody>
          <a:bodyPr/>
          <a:lstStyle/>
          <a:p>
            <a:pPr algn="ctr"/>
            <a:r>
              <a:rPr lang="en-US" dirty="0"/>
              <a:t>Practical Strategies: Building a Secure Base</a:t>
            </a:r>
          </a:p>
        </p:txBody>
      </p:sp>
      <p:sp>
        <p:nvSpPr>
          <p:cNvPr id="3" name="Content Placeholder 2"/>
          <p:cNvSpPr>
            <a:spLocks noGrp="1"/>
          </p:cNvSpPr>
          <p:nvPr>
            <p:ph idx="1"/>
          </p:nvPr>
        </p:nvSpPr>
        <p:spPr>
          <a:xfrm>
            <a:off x="621804" y="1412776"/>
            <a:ext cx="11017224" cy="4536504"/>
          </a:xfrm>
        </p:spPr>
        <p:txBody>
          <a:bodyPr vert="horz" lIns="121899" tIns="60949" rIns="121899" bIns="60949" rtlCol="0" anchor="t">
            <a:normAutofit fontScale="92500" lnSpcReduction="10000"/>
          </a:bodyPr>
          <a:lstStyle/>
          <a:p>
            <a:pPr marL="304165" lvl="0" indent="-304165"/>
            <a:r>
              <a:rPr lang="en-IN" sz="2000" b="1" dirty="0"/>
              <a:t>Strategy 1: Key Person Approach</a:t>
            </a:r>
            <a:endParaRPr lang="en-IN" sz="1800" dirty="0"/>
          </a:p>
          <a:p>
            <a:pPr marL="730885" lvl="1" indent="-304165"/>
            <a:r>
              <a:rPr lang="en-IN" sz="1800" dirty="0"/>
              <a:t>Assign a dedicated practitioner to be Amira's primary caregiver.</a:t>
            </a:r>
            <a:endParaRPr lang="en-IN" sz="1600" dirty="0"/>
          </a:p>
          <a:p>
            <a:pPr marL="730885" lvl="1" indent="-304165"/>
            <a:r>
              <a:rPr lang="en-IN" sz="1800" dirty="0"/>
              <a:t>Ensures consistency and builds trust (</a:t>
            </a:r>
            <a:r>
              <a:rPr lang="en-IN" sz="1800" dirty="0" err="1"/>
              <a:t>Mickelburgh</a:t>
            </a:r>
            <a:r>
              <a:rPr lang="en-IN" sz="1800" dirty="0"/>
              <a:t>, 2011).</a:t>
            </a:r>
            <a:endParaRPr lang="en-IN" sz="1600" dirty="0"/>
          </a:p>
          <a:p>
            <a:pPr marL="304165" lvl="0" indent="-304165"/>
            <a:r>
              <a:rPr lang="en-IN" sz="2000" b="1" dirty="0"/>
              <a:t>Strategy 2: Gradual Separation &amp; Sensitive Greetings/Goodbyes</a:t>
            </a:r>
            <a:endParaRPr lang="en-IN" sz="1800" dirty="0"/>
          </a:p>
          <a:p>
            <a:pPr marL="730885" lvl="1" indent="-304165"/>
            <a:r>
              <a:rPr lang="en-IN" sz="1800" dirty="0"/>
              <a:t>Create predictable routines for drop-off and collection.</a:t>
            </a:r>
            <a:endParaRPr lang="en-IN" sz="1600" dirty="0"/>
          </a:p>
          <a:p>
            <a:pPr marL="730885" lvl="1" indent="-304165"/>
            <a:r>
              <a:rPr lang="en-IN" sz="1800" dirty="0"/>
              <a:t>Use a transitional object from home; photo or small blanket. </a:t>
            </a:r>
            <a:r>
              <a:rPr lang="en-US" sz="1800" dirty="0"/>
              <a:t>(Green, Groves and Tegano, 2004)</a:t>
            </a:r>
            <a:r>
              <a:rPr lang="en-IN" sz="1800" dirty="0"/>
              <a:t>.</a:t>
            </a:r>
            <a:endParaRPr lang="en-IN" sz="1600" dirty="0"/>
          </a:p>
          <a:p>
            <a:pPr marL="304165" lvl="0" indent="-304165"/>
            <a:r>
              <a:rPr lang="en-IN" sz="2000" b="1" dirty="0"/>
              <a:t>Strategy 3: "Scaffolded" Social Integration</a:t>
            </a:r>
            <a:endParaRPr lang="en-IN" sz="1800" dirty="0"/>
          </a:p>
          <a:p>
            <a:pPr marL="730885" lvl="1" indent="-304165"/>
            <a:r>
              <a:rPr lang="en-IN" sz="1800" dirty="0"/>
              <a:t>Use the key person as a secure base to facilitate interactions.</a:t>
            </a:r>
            <a:endParaRPr lang="en-IN" sz="1600" dirty="0"/>
          </a:p>
          <a:p>
            <a:pPr marL="730885" lvl="1" indent="-304165"/>
            <a:r>
              <a:rPr lang="en-IN" sz="1800" dirty="0"/>
              <a:t>Start with parallel play near the key person, then progress to small group activities led by them  (Pea, 2004).</a:t>
            </a:r>
            <a:endParaRPr lang="en-IN" sz="1600" dirty="0"/>
          </a:p>
          <a:p>
            <a:pPr marL="0" indent="0">
              <a:buNone/>
            </a:pPr>
            <a:r>
              <a:rPr lang="en-US" dirty="0"/>
              <a:t>                                                                                                                                                             </a:t>
            </a:r>
          </a:p>
        </p:txBody>
      </p:sp>
    </p:spTree>
    <p:extLst>
      <p:ext uri="{BB962C8B-B14F-4D97-AF65-F5344CB8AC3E}">
        <p14:creationId xmlns:p14="http://schemas.microsoft.com/office/powerpoint/2010/main" val="1917223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3852" y="1628800"/>
            <a:ext cx="10220811" cy="4543400"/>
          </a:xfrm>
        </p:spPr>
        <p:txBody>
          <a:bodyPr>
            <a:normAutofit fontScale="92500"/>
          </a:bodyPr>
          <a:lstStyle/>
          <a:p>
            <a:pPr marL="0" indent="0">
              <a:buNone/>
            </a:pPr>
            <a:r>
              <a:rPr lang="en-US" dirty="0"/>
              <a:t>"Based on this theory, here are three practical strategies. First, implement a Key Person Approach. A dedicated practitioner should be responsible for her core care routines, building a consistent and predictable relationship. This is foundational to becoming her secure base.</a:t>
            </a:r>
          </a:p>
          <a:p>
            <a:pPr marL="0" indent="0">
              <a:buNone/>
            </a:pPr>
            <a:r>
              <a:rPr lang="en-US" dirty="0"/>
              <a:t>Second, manage separations sensitively. Her key person should greet her warmly and manage goodbyes with clear, honest communication, like, 'I will be back after lunch.' Using a transitional object, like a family photo, can provide comfort.</a:t>
            </a:r>
          </a:p>
          <a:p>
            <a:pPr marL="0" indent="0">
              <a:buNone/>
            </a:pPr>
            <a:r>
              <a:rPr lang="en-US" dirty="0"/>
              <a:t>Third, scaffold her social integration. Instead of pushing her into group play, her key person should sit with her near other children, modelling play. They can then facilitate a simple, shared activity, acting as a bridge between Amira's safe space and the social world."</a:t>
            </a:r>
          </a:p>
          <a:p>
            <a:pPr marL="0" indent="0">
              <a:buNone/>
            </a:pPr>
            <a:endParaRPr lang="en-US" dirty="0"/>
          </a:p>
        </p:txBody>
      </p:sp>
      <p:sp>
        <p:nvSpPr>
          <p:cNvPr id="4" name="Title 1"/>
          <p:cNvSpPr>
            <a:spLocks noGrp="1"/>
          </p:cNvSpPr>
          <p:nvPr>
            <p:ph type="title"/>
          </p:nvPr>
        </p:nvSpPr>
        <p:spPr>
          <a:xfrm>
            <a:off x="1117309" y="87784"/>
            <a:ext cx="10157354" cy="1397000"/>
          </a:xfrm>
        </p:spPr>
        <p:txBody>
          <a:bodyPr>
            <a:normAutofit/>
          </a:bodyPr>
          <a:lstStyle/>
          <a:p>
            <a:pPr algn="ctr"/>
            <a:r>
              <a:rPr lang="en-US" sz="4000" dirty="0"/>
              <a:t>(Continue…)Practical Strategies: Building a Secure Base</a:t>
            </a:r>
          </a:p>
        </p:txBody>
      </p:sp>
    </p:spTree>
    <p:extLst>
      <p:ext uri="{BB962C8B-B14F-4D97-AF65-F5344CB8AC3E}">
        <p14:creationId xmlns:p14="http://schemas.microsoft.com/office/powerpoint/2010/main" val="3714522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8953" y="58366"/>
            <a:ext cx="10165710" cy="922362"/>
          </a:xfrm>
        </p:spPr>
        <p:txBody>
          <a:bodyPr/>
          <a:lstStyle/>
          <a:p>
            <a:pPr algn="ctr"/>
            <a:r>
              <a:rPr lang="en-US" dirty="0"/>
              <a:t>Nature, Nurture &amp; Critical Evaluation</a:t>
            </a:r>
          </a:p>
        </p:txBody>
      </p:sp>
      <p:sp>
        <p:nvSpPr>
          <p:cNvPr id="3" name="Content Placeholder 2"/>
          <p:cNvSpPr>
            <a:spLocks noGrp="1"/>
          </p:cNvSpPr>
          <p:nvPr>
            <p:ph idx="1"/>
          </p:nvPr>
        </p:nvSpPr>
        <p:spPr>
          <a:xfrm>
            <a:off x="1117309" y="980728"/>
            <a:ext cx="10157354" cy="3528392"/>
          </a:xfrm>
        </p:spPr>
        <p:txBody>
          <a:bodyPr>
            <a:normAutofit lnSpcReduction="10000"/>
          </a:bodyPr>
          <a:lstStyle/>
          <a:p>
            <a:pPr lvl="0"/>
            <a:r>
              <a:rPr lang="en-IN" sz="2000" b="1" dirty="0"/>
              <a:t>Nature &amp; Nurture:</a:t>
            </a:r>
            <a:endParaRPr lang="en-IN" sz="1800" dirty="0"/>
          </a:p>
          <a:p>
            <a:pPr lvl="1"/>
            <a:r>
              <a:rPr lang="en-IN" sz="1800" b="1" dirty="0"/>
              <a:t>Nature:</a:t>
            </a:r>
            <a:r>
              <a:rPr lang="en-IN" sz="1800" dirty="0"/>
              <a:t> The biological, innate drive to form attachments is universal (Sullivan et al., 2011).</a:t>
            </a:r>
            <a:endParaRPr lang="en-IN" sz="1600" dirty="0"/>
          </a:p>
          <a:p>
            <a:pPr lvl="1"/>
            <a:r>
              <a:rPr lang="en-IN" sz="1800" b="1" dirty="0"/>
              <a:t>Nurture:</a:t>
            </a:r>
            <a:r>
              <a:rPr lang="en-IN" sz="1800" dirty="0"/>
              <a:t> The </a:t>
            </a:r>
            <a:r>
              <a:rPr lang="en-IN" sz="1800" i="1" dirty="0"/>
              <a:t>quality</a:t>
            </a:r>
            <a:r>
              <a:rPr lang="en-IN" sz="1800" dirty="0"/>
              <a:t> of the attachment is shaped by the environment—the caregiver's responsiveness (</a:t>
            </a:r>
            <a:r>
              <a:rPr lang="en-IN" sz="1800" dirty="0" err="1"/>
              <a:t>Sravanti</a:t>
            </a:r>
            <a:r>
              <a:rPr lang="en-IN" sz="1800" dirty="0"/>
              <a:t>, 2017).</a:t>
            </a:r>
            <a:endParaRPr lang="en-IN" sz="1600" dirty="0"/>
          </a:p>
          <a:p>
            <a:pPr lvl="0"/>
            <a:r>
              <a:rPr lang="en-IN" sz="2000" b="1" dirty="0"/>
              <a:t>Usefulness &amp; Limitations:</a:t>
            </a:r>
            <a:endParaRPr lang="en-IN" sz="1800" dirty="0"/>
          </a:p>
          <a:p>
            <a:pPr lvl="1"/>
            <a:r>
              <a:rPr lang="en-IN" sz="1800" b="1" dirty="0"/>
              <a:t>Useful:</a:t>
            </a:r>
            <a:r>
              <a:rPr lang="en-IN" sz="1800" dirty="0"/>
              <a:t> Provides a powerful framework for understanding behaviour; validates the need for emotional care.</a:t>
            </a:r>
            <a:endParaRPr lang="en-IN" sz="1600" dirty="0"/>
          </a:p>
          <a:p>
            <a:pPr lvl="1"/>
            <a:r>
              <a:rPr lang="en-IN" sz="1800" b="1" dirty="0"/>
              <a:t>Limitation:</a:t>
            </a:r>
            <a:r>
              <a:rPr lang="en-IN" sz="1800" dirty="0"/>
              <a:t> Can be culturally specific; may overemphasise the mother-child relationship. (Bornstein et al., 2012).</a:t>
            </a:r>
            <a:endParaRPr lang="en-IN" sz="1600" dirty="0"/>
          </a:p>
        </p:txBody>
      </p:sp>
      <p:sp>
        <p:nvSpPr>
          <p:cNvPr id="4" name="TextBox 3"/>
          <p:cNvSpPr txBox="1"/>
          <p:nvPr/>
        </p:nvSpPr>
        <p:spPr>
          <a:xfrm>
            <a:off x="405780" y="4509120"/>
            <a:ext cx="11233248" cy="2197525"/>
          </a:xfrm>
          <a:prstGeom prst="rect">
            <a:avLst/>
          </a:prstGeom>
          <a:noFill/>
        </p:spPr>
        <p:txBody>
          <a:bodyPr wrap="square" rtlCol="0">
            <a:spAutoFit/>
          </a:bodyPr>
          <a:lstStyle/>
          <a:p>
            <a:pPr>
              <a:lnSpc>
                <a:spcPct val="95000"/>
              </a:lnSpc>
            </a:pPr>
            <a:r>
              <a:rPr lang="en-US" sz="1800" dirty="0"/>
              <a:t>"It's vital to consider both nature and nurture. The drive to attach is biological—it's in our nature. But the security of that attachment is shaped by the nurturing environment—the responsiveness of her </a:t>
            </a:r>
            <a:r>
              <a:rPr lang="en-US" sz="1800" dirty="0" err="1"/>
              <a:t>carers</a:t>
            </a:r>
            <a:r>
              <a:rPr lang="en-US" sz="1800" dirty="0"/>
              <a:t> at home and now, at nursery.</a:t>
            </a:r>
          </a:p>
          <a:p>
            <a:pPr>
              <a:lnSpc>
                <a:spcPct val="95000"/>
              </a:lnSpc>
            </a:pPr>
            <a:r>
              <a:rPr lang="en-US" sz="1800" dirty="0"/>
              <a:t>While incredibly useful, the theory has limitations. It was developed in a specific cultural context and can overemphasis a single maternal figure. In a modern nursery, we apply its principles more flexibly, recognizing that multiple consistent caregivers can provide security. It also doesn't fully explain cognitive development, which is where other theories like Vygotsky's could complement our understanding."</a:t>
            </a:r>
          </a:p>
        </p:txBody>
      </p:sp>
    </p:spTree>
    <p:extLst>
      <p:ext uri="{BB962C8B-B14F-4D97-AF65-F5344CB8AC3E}">
        <p14:creationId xmlns:p14="http://schemas.microsoft.com/office/powerpoint/2010/main" val="400361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7867" y="116632"/>
            <a:ext cx="10076795" cy="924520"/>
          </a:xfrm>
        </p:spPr>
        <p:txBody>
          <a:bodyPr/>
          <a:lstStyle/>
          <a:p>
            <a:pPr algn="ctr"/>
            <a:r>
              <a:rPr lang="en-US" dirty="0"/>
              <a:t>Conclusion</a:t>
            </a:r>
          </a:p>
        </p:txBody>
      </p:sp>
      <p:sp>
        <p:nvSpPr>
          <p:cNvPr id="3" name="Content Placeholder 2"/>
          <p:cNvSpPr>
            <a:spLocks noGrp="1"/>
          </p:cNvSpPr>
          <p:nvPr>
            <p:ph idx="1"/>
          </p:nvPr>
        </p:nvSpPr>
        <p:spPr>
          <a:xfrm>
            <a:off x="1117309" y="1701800"/>
            <a:ext cx="10157354" cy="2519288"/>
          </a:xfrm>
        </p:spPr>
        <p:txBody>
          <a:bodyPr/>
          <a:lstStyle/>
          <a:p>
            <a:r>
              <a:rPr lang="en-IN" dirty="0"/>
              <a:t>Bowlby's theory is essential for understanding Amira's anxiety and social withdrawal.</a:t>
            </a:r>
            <a:endParaRPr lang="en-IN" sz="2200" dirty="0"/>
          </a:p>
          <a:p>
            <a:r>
              <a:rPr lang="en-IN" dirty="0"/>
              <a:t>By focusing on building a secure attachment with a key person, we can support her overall well-being and unlock her potential for play, learning, and friendship.</a:t>
            </a:r>
            <a:endParaRPr lang="en-IN" sz="2200" dirty="0"/>
          </a:p>
          <a:p>
            <a:endParaRPr lang="en-US" dirty="0"/>
          </a:p>
        </p:txBody>
      </p:sp>
      <p:sp>
        <p:nvSpPr>
          <p:cNvPr id="4" name="TextBox 3"/>
          <p:cNvSpPr txBox="1"/>
          <p:nvPr/>
        </p:nvSpPr>
        <p:spPr>
          <a:xfrm>
            <a:off x="621804" y="4221088"/>
            <a:ext cx="10801200" cy="1846659"/>
          </a:xfrm>
          <a:prstGeom prst="rect">
            <a:avLst/>
          </a:prstGeom>
          <a:noFill/>
        </p:spPr>
        <p:txBody>
          <a:bodyPr wrap="square" rtlCol="0">
            <a:spAutoFit/>
          </a:bodyPr>
          <a:lstStyle/>
          <a:p>
            <a:pPr algn="just">
              <a:lnSpc>
                <a:spcPct val="95000"/>
              </a:lnSpc>
            </a:pPr>
            <a:r>
              <a:rPr lang="en-IN" dirty="0"/>
              <a:t>"In conclusion, Bowlby's Attachment Theory provides an evidence-based, compassionate framework for supporting Amira. By prioritising her emotional need for a secure base through a key person approach, we don't just soothe her anxiety—we create the foundational security she needs to thrive socially, emotionally, and cognitively in our nursery.” </a:t>
            </a:r>
          </a:p>
        </p:txBody>
      </p:sp>
    </p:spTree>
    <p:extLst>
      <p:ext uri="{BB962C8B-B14F-4D97-AF65-F5344CB8AC3E}">
        <p14:creationId xmlns:p14="http://schemas.microsoft.com/office/powerpoint/2010/main" val="23697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116632"/>
            <a:ext cx="10157354" cy="852512"/>
          </a:xfrm>
        </p:spPr>
        <p:txBody>
          <a:bodyPr/>
          <a:lstStyle/>
          <a:p>
            <a:pPr algn="ctr"/>
            <a:r>
              <a:rPr lang="en-US" dirty="0"/>
              <a:t>Reference list</a:t>
            </a:r>
            <a:endParaRPr lang="en-IN" dirty="0"/>
          </a:p>
        </p:txBody>
      </p:sp>
      <p:sp>
        <p:nvSpPr>
          <p:cNvPr id="3" name="Content Placeholder 2"/>
          <p:cNvSpPr>
            <a:spLocks noGrp="1"/>
          </p:cNvSpPr>
          <p:nvPr>
            <p:ph idx="1"/>
          </p:nvPr>
        </p:nvSpPr>
        <p:spPr>
          <a:xfrm>
            <a:off x="1117309" y="969144"/>
            <a:ext cx="10157354" cy="5484192"/>
          </a:xfrm>
        </p:spPr>
        <p:txBody>
          <a:bodyPr>
            <a:normAutofit fontScale="55000" lnSpcReduction="20000"/>
          </a:bodyPr>
          <a:lstStyle/>
          <a:p>
            <a:r>
              <a:rPr lang="en-IN" dirty="0"/>
              <a:t>Bornstein, M.H., </a:t>
            </a:r>
            <a:r>
              <a:rPr lang="en-IN" dirty="0" err="1"/>
              <a:t>Putnick</a:t>
            </a:r>
            <a:r>
              <a:rPr lang="en-IN" dirty="0"/>
              <a:t>, D.L., </a:t>
            </a:r>
            <a:r>
              <a:rPr lang="en-IN" dirty="0" err="1"/>
              <a:t>Suwalsky</a:t>
            </a:r>
            <a:r>
              <a:rPr lang="en-IN" dirty="0"/>
              <a:t>, J.T.D., Venuti, P., de Falco, S., de </a:t>
            </a:r>
            <a:r>
              <a:rPr lang="en-IN" dirty="0" err="1"/>
              <a:t>Galperín</a:t>
            </a:r>
            <a:r>
              <a:rPr lang="en-IN" dirty="0"/>
              <a:t>, C.Z., Gini, M. and </a:t>
            </a:r>
            <a:r>
              <a:rPr lang="en-IN" dirty="0" err="1"/>
              <a:t>Tichovolsky</a:t>
            </a:r>
            <a:r>
              <a:rPr lang="en-IN" dirty="0"/>
              <a:t>, M.H. (2012). Emotional Relationships in Mothers and Infants: Culture-Common and Community-Specific Characteristics of Dyads from Rural and Metropolitan Settings in Argentina, Italy, and the United States. </a:t>
            </a:r>
            <a:r>
              <a:rPr lang="en-IN" i="1" dirty="0"/>
              <a:t>Journal of cross-cultural psychology</a:t>
            </a:r>
            <a:r>
              <a:rPr lang="en-IN" dirty="0"/>
              <a:t>, [online] 43(2), pp.171–197. </a:t>
            </a:r>
            <a:r>
              <a:rPr lang="en-IN" dirty="0" err="1"/>
              <a:t>doi:https</a:t>
            </a:r>
            <a:r>
              <a:rPr lang="en-IN" dirty="0"/>
              <a:t>://doi.org/10.1177/0022022110388563.</a:t>
            </a:r>
          </a:p>
          <a:p>
            <a:r>
              <a:rPr lang="en-IN" dirty="0"/>
              <a:t>Green, K.E., Groves, M.M. and </a:t>
            </a:r>
            <a:r>
              <a:rPr lang="en-IN" dirty="0" err="1"/>
              <a:t>Tegano</a:t>
            </a:r>
            <a:r>
              <a:rPr lang="en-IN" dirty="0"/>
              <a:t>, D.W. (2004). Parenting practices that limit transitional object use: an illustration. </a:t>
            </a:r>
            <a:r>
              <a:rPr lang="en-IN" i="1" dirty="0"/>
              <a:t>Early Child Development and Care</a:t>
            </a:r>
            <a:r>
              <a:rPr lang="en-IN" dirty="0"/>
              <a:t>, 174(5), pp.427–436. </a:t>
            </a:r>
            <a:r>
              <a:rPr lang="en-IN" dirty="0" err="1"/>
              <a:t>doi:https</a:t>
            </a:r>
            <a:r>
              <a:rPr lang="en-IN" dirty="0"/>
              <a:t>://doi.org/10.1080/0300443032000153606.</a:t>
            </a:r>
          </a:p>
          <a:p>
            <a:r>
              <a:rPr lang="en-IN" dirty="0"/>
              <a:t>McLeod, S. (2025). </a:t>
            </a:r>
            <a:r>
              <a:rPr lang="en-IN" i="1" dirty="0"/>
              <a:t>John Bowlby’s Attachment Theory</a:t>
            </a:r>
            <a:r>
              <a:rPr lang="en-IN" dirty="0"/>
              <a:t>. [online] Simply Psychology. Available at: https://www.simplypsychology.org/bowlby.html.</a:t>
            </a:r>
          </a:p>
          <a:p>
            <a:r>
              <a:rPr lang="en-IN" dirty="0" err="1"/>
              <a:t>Mickelburgh</a:t>
            </a:r>
            <a:r>
              <a:rPr lang="en-IN" dirty="0"/>
              <a:t>, J. (2011). </a:t>
            </a:r>
            <a:r>
              <a:rPr lang="en-IN" i="1" dirty="0"/>
              <a:t>Attachment Theory and the Key Person Approach</a:t>
            </a:r>
            <a:r>
              <a:rPr lang="en-IN" dirty="0"/>
              <a:t>. [online] Early Years Foundation Stage Forum. Available at: https://eyfs.info/articles.html/general/attachment-theory-and-the-key-person-approach-r64/.</a:t>
            </a:r>
          </a:p>
          <a:p>
            <a:r>
              <a:rPr lang="en-IN" dirty="0"/>
              <a:t>Pea, R.D. (2004). The Social and Technological Dimensions of Scaffolding and Related Theoretical Concepts for Learning, Education, and Human Activity. </a:t>
            </a:r>
            <a:r>
              <a:rPr lang="en-IN" i="1" dirty="0"/>
              <a:t>Journal of the Learning Sciences</a:t>
            </a:r>
            <a:r>
              <a:rPr lang="en-IN" dirty="0"/>
              <a:t>, 13(3), pp.423–451. </a:t>
            </a:r>
            <a:r>
              <a:rPr lang="en-IN" dirty="0" err="1"/>
              <a:t>doi:https</a:t>
            </a:r>
            <a:r>
              <a:rPr lang="en-IN" dirty="0"/>
              <a:t>://doi.org/10.1207/s15327809jls1303_6.</a:t>
            </a:r>
          </a:p>
          <a:p>
            <a:r>
              <a:rPr lang="en-IN" dirty="0" err="1"/>
              <a:t>Salcuni</a:t>
            </a:r>
            <a:r>
              <a:rPr lang="en-IN" dirty="0"/>
              <a:t>, S. (2015). New frontiers and applications of attachment theory. </a:t>
            </a:r>
            <a:r>
              <a:rPr lang="en-IN" i="1" dirty="0"/>
              <a:t>Frontiers in Psychology</a:t>
            </a:r>
            <a:r>
              <a:rPr lang="en-IN" dirty="0"/>
              <a:t>, 6(273). </a:t>
            </a:r>
            <a:r>
              <a:rPr lang="en-IN" dirty="0" err="1"/>
              <a:t>doi:https</a:t>
            </a:r>
            <a:r>
              <a:rPr lang="en-IN" dirty="0"/>
              <a:t>://doi.org/10.3389/fpsyg.2015.00273.</a:t>
            </a:r>
          </a:p>
          <a:p>
            <a:r>
              <a:rPr lang="en-IN" dirty="0" err="1"/>
              <a:t>Sravanti</a:t>
            </a:r>
            <a:r>
              <a:rPr lang="en-IN" dirty="0"/>
              <a:t>, L. (2017). Nurture the nature. </a:t>
            </a:r>
            <a:r>
              <a:rPr lang="en-IN" i="1" dirty="0"/>
              <a:t>Indian Journal of Psychiatry</a:t>
            </a:r>
            <a:r>
              <a:rPr lang="en-IN" dirty="0"/>
              <a:t>, [online] 59(3). </a:t>
            </a:r>
            <a:r>
              <a:rPr lang="en-IN" dirty="0" err="1"/>
              <a:t>doi:https</a:t>
            </a:r>
            <a:r>
              <a:rPr lang="en-IN" dirty="0"/>
              <a:t>://doi.org/10.4103/psychiatry.indianjpsychiatry_341_17.</a:t>
            </a:r>
          </a:p>
          <a:p>
            <a:r>
              <a:rPr lang="en-IN" dirty="0"/>
              <a:t>Sullivan, R., Perry, R., Sloan, A., </a:t>
            </a:r>
            <a:r>
              <a:rPr lang="en-IN" dirty="0" err="1"/>
              <a:t>Kleinhaus</a:t>
            </a:r>
            <a:r>
              <a:rPr lang="en-IN" dirty="0"/>
              <a:t>, K. and </a:t>
            </a:r>
            <a:r>
              <a:rPr lang="en-IN" dirty="0" err="1"/>
              <a:t>Burtchen</a:t>
            </a:r>
            <a:r>
              <a:rPr lang="en-IN" dirty="0"/>
              <a:t>, N. (2011). Infant Bonding and Attachment to the Caregiver: Insights from Basic and Clinical Science. </a:t>
            </a:r>
            <a:r>
              <a:rPr lang="en-IN" i="1" dirty="0"/>
              <a:t>Clinics in Perinatology</a:t>
            </a:r>
            <a:r>
              <a:rPr lang="en-IN" dirty="0"/>
              <a:t>, 38(4), pp.643–655. </a:t>
            </a:r>
            <a:r>
              <a:rPr lang="en-IN" dirty="0" err="1"/>
              <a:t>doi:https</a:t>
            </a:r>
            <a:r>
              <a:rPr lang="en-IN" dirty="0"/>
              <a:t>://doi.org/10.1016/j.clp.2011.08.011.</a:t>
            </a:r>
          </a:p>
          <a:p>
            <a:r>
              <a:rPr lang="en-IN" dirty="0"/>
              <a:t>Waters, E., Crowell, J., Elliott, M., Corcoran, D. and </a:t>
            </a:r>
            <a:r>
              <a:rPr lang="en-IN" dirty="0" err="1"/>
              <a:t>Treboux</a:t>
            </a:r>
            <a:r>
              <a:rPr lang="en-IN" dirty="0"/>
              <a:t>, D. (2002). Bowlby’s secure base theory and the social/personality psychology of attachment styles: Work(s) in progress. </a:t>
            </a:r>
            <a:r>
              <a:rPr lang="en-IN" i="1" dirty="0"/>
              <a:t>Attachment &amp; Human Development</a:t>
            </a:r>
            <a:r>
              <a:rPr lang="en-IN" dirty="0"/>
              <a:t>, [online] 4(2), pp.230–242. </a:t>
            </a:r>
            <a:r>
              <a:rPr lang="en-IN" dirty="0" err="1"/>
              <a:t>doi:https</a:t>
            </a:r>
            <a:r>
              <a:rPr lang="en-IN" dirty="0"/>
              <a:t>://doi.org/10.1080/14616730210154216.</a:t>
            </a:r>
          </a:p>
        </p:txBody>
      </p:sp>
    </p:spTree>
    <p:extLst>
      <p:ext uri="{BB962C8B-B14F-4D97-AF65-F5344CB8AC3E}">
        <p14:creationId xmlns:p14="http://schemas.microsoft.com/office/powerpoint/2010/main" val="2529558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2104008"/>
            <a:ext cx="10157354" cy="1397000"/>
          </a:xfrm>
        </p:spPr>
        <p:txBody>
          <a:bodyPr/>
          <a:lstStyle/>
          <a:p>
            <a:pPr algn="ctr"/>
            <a:r>
              <a:rPr lang="en-US" dirty="0"/>
              <a:t>Thank you……</a:t>
            </a:r>
            <a:endParaRPr lang="en-IN" dirty="0"/>
          </a:p>
        </p:txBody>
      </p:sp>
    </p:spTree>
    <p:extLst>
      <p:ext uri="{BB962C8B-B14F-4D97-AF65-F5344CB8AC3E}">
        <p14:creationId xmlns:p14="http://schemas.microsoft.com/office/powerpoint/2010/main" val="2382937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elcome back to school presentation">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spDef>
      <a:spPr>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5000"/>
          </a:lnSpc>
          <a:defRPr/>
        </a:defPPr>
      </a:lstStyle>
    </a:txDef>
  </a:objectDefaults>
  <a:extraClrSchemeLst/>
  <a:extLst>
    <a:ext uri="{05A4C25C-085E-4340-85A3-A5531E510DB2}">
      <thm15:themeFamily xmlns:thm15="http://schemas.microsoft.com/office/thememl/2012/main" name="Welcome back to school presentation.potx" id="{CE426E4B-AEF0-4DB0-AA06-9B9EF2E62E1A}" vid="{EB2D3276-CBF5-48AD-B47E-C2D79CA4C86F}"/>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6" ma:contentTypeDescription="Create a new document." ma:contentTypeScope="" ma:versionID="b14a53bf3f7aba9e79b0190fb26f4343">
  <xsd:schema xmlns:xsd="http://www.w3.org/2001/XMLSchema" xmlns:xs="http://www.w3.org/2001/XMLSchema" xmlns:p="http://schemas.microsoft.com/office/2006/metadata/properties" xmlns:ns3="ccfc14db-0f45-423b-b2f5-752f8f8a0ada" targetNamespace="http://schemas.microsoft.com/office/2006/metadata/properties" ma:root="true" ma:fieldsID="a28d3011d684a2a7cfff8a740761762f"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Props1.xml><?xml version="1.0" encoding="utf-8"?>
<ds:datastoreItem xmlns:ds="http://schemas.openxmlformats.org/officeDocument/2006/customXml" ds:itemID="{215A5022-7B6D-4402-8131-C12FA37BBF78}">
  <ds:schemaRefs>
    <ds:schemaRef ds:uri="http://schemas.microsoft.com/sharepoint/v3/contenttype/forms"/>
  </ds:schemaRefs>
</ds:datastoreItem>
</file>

<file path=customXml/itemProps2.xml><?xml version="1.0" encoding="utf-8"?>
<ds:datastoreItem xmlns:ds="http://schemas.openxmlformats.org/officeDocument/2006/customXml" ds:itemID="{6BFBCC47-510B-498D-9B3A-31B6904161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fc14db-0f45-423b-b2f5-752f8f8a0a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9573B3-8D7B-4B0F-8E28-3D01303B3F08}">
  <ds:schemaRefs>
    <ds:schemaRef ds:uri="http://www.w3.org/XML/1998/namespace"/>
    <ds:schemaRef ds:uri="ccfc14db-0f45-423b-b2f5-752f8f8a0ada"/>
    <ds:schemaRef ds:uri="http://schemas.microsoft.com/office/infopath/2007/PartnerControls"/>
    <ds:schemaRef ds:uri="http://purl.org/dc/dcmitype/"/>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36</TotalTime>
  <Words>1624</Words>
  <Application>Microsoft Office PowerPoint</Application>
  <PresentationFormat>Custom</PresentationFormat>
  <Paragraphs>70</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Welcome back to school presentation</vt:lpstr>
      <vt:lpstr>SUPPORTING AMIRA: APPLYING BOWLBY'S ATTACHMENT THEORY IN AN EARLY YEARS SETTING</vt:lpstr>
      <vt:lpstr>Understanding Amira's Needs</vt:lpstr>
      <vt:lpstr>Bowlby's Attachment Theory: Key Concepts</vt:lpstr>
      <vt:lpstr>Applying the Theory to Amira</vt:lpstr>
      <vt:lpstr>Practical Strategies: Building a Secure Base</vt:lpstr>
      <vt:lpstr>(Continue…)Practical Strategies: Building a Secure Base</vt:lpstr>
      <vt:lpstr>Nature, Nurture &amp; Critical Evaluation</vt:lpstr>
      <vt:lpstr>Conclusion</vt:lpstr>
      <vt:lpstr>Reference list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Pegah Erfani (2426967)</cp:lastModifiedBy>
  <cp:revision>18</cp:revision>
  <dcterms:modified xsi:type="dcterms:W3CDTF">2025-10-10T19:04:46Z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