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65" r:id="rId2"/>
    <p:sldId id="315" r:id="rId3"/>
    <p:sldId id="290" r:id="rId4"/>
    <p:sldId id="317" r:id="rId5"/>
    <p:sldId id="313" r:id="rId6"/>
    <p:sldId id="305" r:id="rId7"/>
    <p:sldId id="306" r:id="rId8"/>
    <p:sldId id="309" r:id="rId9"/>
    <p:sldId id="310" r:id="rId10"/>
    <p:sldId id="312" r:id="rId11"/>
    <p:sldId id="311" r:id="rId12"/>
    <p:sldId id="318" r:id="rId13"/>
    <p:sldId id="319"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pos="6816" userDrawn="1">
          <p15:clr>
            <a:srgbClr val="A4A3A4"/>
          </p15:clr>
        </p15:guide>
        <p15:guide id="3" pos="816"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8"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63050"/>
    <a:srgbClr val="212944"/>
    <a:srgbClr val="00005A"/>
    <a:srgbClr val="1D243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35262D-DD40-41E1-8F5E-48E4229B072D}" v="621" dt="2023-07-11T09:20:21.012"/>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79559" autoAdjust="0"/>
  </p:normalViewPr>
  <p:slideViewPr>
    <p:cSldViewPr>
      <p:cViewPr>
        <p:scale>
          <a:sx n="75" d="100"/>
          <a:sy n="75" d="100"/>
        </p:scale>
        <p:origin x="173" y="43"/>
      </p:cViewPr>
      <p:guideLst>
        <p:guide pos="3840"/>
        <p:guide pos="6816"/>
        <p:guide pos="816"/>
        <p:guide orient="horz" pos="2160"/>
      </p:guideLst>
    </p:cSldViewPr>
  </p:slideViewPr>
  <p:notesTextViewPr>
    <p:cViewPr>
      <p:scale>
        <a:sx n="1" d="1"/>
        <a:sy n="1" d="1"/>
      </p:scale>
      <p:origin x="0" y="0"/>
    </p:cViewPr>
  </p:notesTextViewPr>
  <p:notesViewPr>
    <p:cSldViewPr>
      <p:cViewPr varScale="1">
        <p:scale>
          <a:sx n="95" d="100"/>
          <a:sy n="95" d="100"/>
        </p:scale>
        <p:origin x="357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8/9/2016</a:t>
            </a:r>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8/9/2016</a:t>
            </a:r>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rtl="0"/>
            <a:r>
              <a:t>Click to edit Master text styles</a:t>
            </a:r>
          </a:p>
          <a:p>
            <a:pPr lvl="1" rtl="0"/>
            <a:r>
              <a:t>Second level</a:t>
            </a:r>
          </a:p>
          <a:p>
            <a:pPr lvl="2" rtl="0"/>
            <a:r>
              <a:t>Third level</a:t>
            </a:r>
          </a:p>
          <a:p>
            <a:pPr lvl="3" rtl="0"/>
            <a:r>
              <a:t>Fourth level</a:t>
            </a:r>
          </a:p>
          <a:p>
            <a:pPr lvl="4" rtl="0"/>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sz="1200" b="0" i="1"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rtlCol="0"/>
          <a:lstStyle/>
          <a:p>
            <a:pPr rtl="0"/>
            <a:fld id="{7FB667E1-E601-4AAF-B95C-B25720D70A60}" type="slidenum">
              <a:rPr lang="en-US" smtClean="0"/>
              <a:t>5</a:t>
            </a:fld>
            <a:endParaRPr lang="en-US"/>
          </a:p>
        </p:txBody>
      </p:sp>
    </p:spTree>
    <p:extLst>
      <p:ext uri="{BB962C8B-B14F-4D97-AF65-F5344CB8AC3E}">
        <p14:creationId xmlns:p14="http://schemas.microsoft.com/office/powerpoint/2010/main" val="33981556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a:p>
        </p:txBody>
      </p:sp>
      <p:sp>
        <p:nvSpPr>
          <p:cNvPr id="2" name="Title 1"/>
          <p:cNvSpPr>
            <a:spLocks noGrp="1"/>
          </p:cNvSpPr>
          <p:nvPr>
            <p:ph type="ctrTitle"/>
          </p:nvPr>
        </p:nvSpPr>
        <p:spPr>
          <a:xfrm>
            <a:off x="1523999" y="4800600"/>
            <a:ext cx="9144002" cy="1143000"/>
          </a:xfrm>
        </p:spPr>
        <p:txBody>
          <a:bodyPr rtlCol="0" anchor="b">
            <a:normAutofit/>
          </a:bodyPr>
          <a:lstStyle>
            <a:lvl1pPr algn="ctr">
              <a:defRPr sz="4800">
                <a:solidFill>
                  <a:schemeClr val="bg1"/>
                </a:solidFill>
              </a:defRPr>
            </a:lvl1pPr>
          </a:lstStyle>
          <a:p>
            <a:pPr rtl="0"/>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rtlCol="0">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Content Placeholder 2"/>
          <p:cNvSpPr>
            <a:spLocks noGrp="1"/>
          </p:cNvSpPr>
          <p:nvPr>
            <p:ph idx="1"/>
          </p:nvPr>
        </p:nvSpPr>
        <p:spPr/>
        <p:txBody>
          <a:bodyPr rtlCol="0"/>
          <a:lstStyle>
            <a:lvl6pPr>
              <a:defRPr/>
            </a:lvl6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Footer Placeholder 4"/>
          <p:cNvSpPr>
            <a:spLocks noGrp="1"/>
          </p:cNvSpPr>
          <p:nvPr>
            <p:ph type="ftr" sz="quarter" idx="11"/>
          </p:nvPr>
        </p:nvSpPr>
        <p:spPr/>
        <p:txBody>
          <a:bodyPr rtlCol="0"/>
          <a:lstStyle/>
          <a:p>
            <a:pPr rtl="0"/>
            <a:endParaRPr dirty="0"/>
          </a:p>
        </p:txBody>
      </p:sp>
      <p:sp>
        <p:nvSpPr>
          <p:cNvPr id="4" name="Date Placeholder 3"/>
          <p:cNvSpPr>
            <a:spLocks noGrp="1"/>
          </p:cNvSpPr>
          <p:nvPr>
            <p:ph type="dt" sz="half" idx="10"/>
          </p:nvPr>
        </p:nvSpPr>
        <p:spPr/>
        <p:txBody>
          <a:bodyPr rtlCol="0"/>
          <a:lstStyle/>
          <a:p>
            <a:pPr rtl="0"/>
            <a:r>
              <a:rPr lang="en-US"/>
              <a:t>8/9/2016</a:t>
            </a:r>
            <a:endParaRPr dirty="0"/>
          </a:p>
        </p:txBody>
      </p:sp>
      <p:sp>
        <p:nvSpPr>
          <p:cNvPr id="6" name="Slide Number Placeholder 5"/>
          <p:cNvSpPr>
            <a:spLocks noGrp="1"/>
          </p:cNvSpPr>
          <p:nvPr>
            <p:ph type="sldNum" sz="quarter" idx="12"/>
          </p:nvPr>
        </p:nvSpPr>
        <p:spPr/>
        <p:txBody>
          <a:bodyPr rtlCol="0"/>
          <a:lstStyle/>
          <a:p>
            <a:pPr rtl="0"/>
            <a:fld id="{CA8D9AD5-F248-4919-864A-CFD76CC027D6}" type="slidenum">
              <a:rPr/>
              <a:t>‹#›</a:t>
            </a:fld>
            <a:endParaRPr dirty="0"/>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6"/>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rtl="0"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7"/>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a:p>
        </p:txBody>
      </p:sp>
      <p:sp>
        <p:nvSpPr>
          <p:cNvPr id="2" name="Title 1"/>
          <p:cNvSpPr>
            <a:spLocks noGrp="1"/>
          </p:cNvSpPr>
          <p:nvPr>
            <p:ph type="title"/>
          </p:nvPr>
        </p:nvSpPr>
        <p:spPr>
          <a:xfrm>
            <a:off x="1524000" y="1143000"/>
            <a:ext cx="9144000" cy="2667000"/>
          </a:xfrm>
        </p:spPr>
        <p:txBody>
          <a:bodyPr rtlCol="0" anchor="b">
            <a:normAutofit/>
          </a:bodyPr>
          <a:lstStyle>
            <a:lvl1pPr algn="ctr">
              <a:defRPr sz="5200" b="0"/>
            </a:lvl1pPr>
          </a:lstStyle>
          <a:p>
            <a:pPr rtl="0"/>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rtlCol="0"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8/9/2016</a:t>
            </a:r>
            <a:endParaRPr/>
          </a:p>
        </p:txBody>
      </p:sp>
      <p:sp>
        <p:nvSpPr>
          <p:cNvPr id="6" name="Slide Number Placeholder 5"/>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iv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rtlCol="0" anchor="b">
            <a:normAutofit/>
          </a:bodyPr>
          <a:lstStyle>
            <a:lvl1pPr algn="ctr">
              <a:defRPr sz="5200" b="0">
                <a:solidFill>
                  <a:schemeClr val="tx1"/>
                </a:solidFill>
              </a:defRPr>
            </a:lvl1pPr>
          </a:lstStyle>
          <a:p>
            <a:pPr rtl="0"/>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rtlCol="0"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a:p>
        </p:txBody>
      </p:sp>
      <p:sp>
        <p:nvSpPr>
          <p:cNvPr id="4" name="Date Placeholder 3"/>
          <p:cNvSpPr>
            <a:spLocks noGrp="1"/>
          </p:cNvSpPr>
          <p:nvPr>
            <p:ph type="dt" sz="half" idx="10"/>
          </p:nvPr>
        </p:nvSpPr>
        <p:spPr/>
        <p:txBody>
          <a:bodyPr rtlCol="0"/>
          <a:lstStyle>
            <a:lvl1pPr>
              <a:defRPr>
                <a:solidFill>
                  <a:schemeClr val="tx2"/>
                </a:solidFill>
              </a:defRPr>
            </a:lvl1pPr>
          </a:lstStyle>
          <a:p>
            <a:pPr rtl="0"/>
            <a:r>
              <a:rPr lang="en-US"/>
              <a:t>8/9/2016</a:t>
            </a:r>
            <a:endParaRPr/>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Content Placeholder 3"/>
          <p:cNvSpPr>
            <a:spLocks noGrp="1"/>
          </p:cNvSpPr>
          <p:nvPr>
            <p:ph sz="half" idx="2"/>
          </p:nvPr>
        </p:nvSpPr>
        <p:spPr>
          <a:xfrm>
            <a:off x="6278880" y="1901952"/>
            <a:ext cx="4572000" cy="4123944"/>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p>
            <a:pPr rtl="0"/>
            <a:r>
              <a:rPr lang="en-US"/>
              <a:t>8/9/2016</a:t>
            </a:r>
            <a:endParaRPr/>
          </a:p>
        </p:txBody>
      </p:sp>
      <p:sp>
        <p:nvSpPr>
          <p:cNvPr id="7" name="Slide Number Placeholder 6"/>
          <p:cNvSpPr>
            <a:spLocks noGrp="1"/>
          </p:cNvSpPr>
          <p:nvPr>
            <p:ph type="sldNum" sz="quarter" idx="12"/>
          </p:nvPr>
        </p:nvSpPr>
        <p:spPr/>
        <p:txBody>
          <a:bodyPr rtlCol="0"/>
          <a:lstStyle/>
          <a:p>
            <a:pPr rtl="0"/>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41120" y="466344"/>
            <a:ext cx="9509760" cy="1234440"/>
          </a:xfrm>
        </p:spPr>
        <p:txBody>
          <a:bodyPr rtlCol="0"/>
          <a:lstStyle/>
          <a:p>
            <a:pPr rtl="0"/>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rtlCol="0"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Text Placeholder 4"/>
          <p:cNvSpPr>
            <a:spLocks noGrp="1"/>
          </p:cNvSpPr>
          <p:nvPr>
            <p:ph type="body" sz="quarter" idx="3"/>
          </p:nvPr>
        </p:nvSpPr>
        <p:spPr>
          <a:xfrm>
            <a:off x="6278880" y="1837464"/>
            <a:ext cx="4572000" cy="766588"/>
          </a:xfrm>
        </p:spPr>
        <p:txBody>
          <a:bodyPr rtlCol="0"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8" name="Footer Placeholder 7"/>
          <p:cNvSpPr>
            <a:spLocks noGrp="1"/>
          </p:cNvSpPr>
          <p:nvPr>
            <p:ph type="ftr" sz="quarter" idx="11"/>
          </p:nvPr>
        </p:nvSpPr>
        <p:spPr/>
        <p:txBody>
          <a:bodyPr rtlCol="0"/>
          <a:lstStyle/>
          <a:p>
            <a:pPr rtl="0"/>
            <a:endParaRPr/>
          </a:p>
        </p:txBody>
      </p:sp>
      <p:sp>
        <p:nvSpPr>
          <p:cNvPr id="7" name="Date Placeholder 6"/>
          <p:cNvSpPr>
            <a:spLocks noGrp="1"/>
          </p:cNvSpPr>
          <p:nvPr>
            <p:ph type="dt" sz="half" idx="10"/>
          </p:nvPr>
        </p:nvSpPr>
        <p:spPr/>
        <p:txBody>
          <a:bodyPr rtlCol="0"/>
          <a:lstStyle/>
          <a:p>
            <a:pPr rtl="0"/>
            <a:r>
              <a:rPr lang="en-US"/>
              <a:t>8/9/2016</a:t>
            </a:r>
            <a:endParaRPr/>
          </a:p>
        </p:txBody>
      </p:sp>
      <p:sp>
        <p:nvSpPr>
          <p:cNvPr id="9" name="Slide Number Placeholder 8"/>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4" name="Footer Placeholder 3"/>
          <p:cNvSpPr>
            <a:spLocks noGrp="1"/>
          </p:cNvSpPr>
          <p:nvPr>
            <p:ph type="ftr" sz="quarter" idx="11"/>
          </p:nvPr>
        </p:nvSpPr>
        <p:spPr/>
        <p:txBody>
          <a:bodyPr rtlCol="0"/>
          <a:lstStyle/>
          <a:p>
            <a:pPr rtl="0"/>
            <a:endParaRPr/>
          </a:p>
        </p:txBody>
      </p:sp>
      <p:sp>
        <p:nvSpPr>
          <p:cNvPr id="3" name="Date Placeholder 2"/>
          <p:cNvSpPr>
            <a:spLocks noGrp="1"/>
          </p:cNvSpPr>
          <p:nvPr>
            <p:ph type="dt" sz="half" idx="10"/>
          </p:nvPr>
        </p:nvSpPr>
        <p:spPr/>
        <p:txBody>
          <a:bodyPr rtlCol="0"/>
          <a:lstStyle/>
          <a:p>
            <a:pPr rtl="0"/>
            <a:r>
              <a:rPr lang="en-US"/>
              <a:t>8/9/2016</a:t>
            </a:r>
            <a:endParaRPr/>
          </a:p>
        </p:txBody>
      </p:sp>
      <p:sp>
        <p:nvSpPr>
          <p:cNvPr id="5" name="Slide Number Placeholder 4"/>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lvl1pPr>
              <a:defRPr>
                <a:solidFill>
                  <a:schemeClr val="tx2"/>
                </a:solidFill>
              </a:defRPr>
            </a:lvl1pPr>
          </a:lstStyle>
          <a:p>
            <a:pPr rtl="0"/>
            <a:endParaRPr/>
          </a:p>
        </p:txBody>
      </p:sp>
      <p:sp>
        <p:nvSpPr>
          <p:cNvPr id="2" name="Date Placeholder 1"/>
          <p:cNvSpPr>
            <a:spLocks noGrp="1"/>
          </p:cNvSpPr>
          <p:nvPr>
            <p:ph type="dt" sz="half" idx="10"/>
          </p:nvPr>
        </p:nvSpPr>
        <p:spPr/>
        <p:txBody>
          <a:bodyPr rtlCol="0"/>
          <a:lstStyle>
            <a:lvl1pPr>
              <a:defRPr>
                <a:solidFill>
                  <a:schemeClr val="tx2"/>
                </a:solidFill>
              </a:defRPr>
            </a:lvl1pPr>
          </a:lstStyle>
          <a:p>
            <a:pPr rtl="0"/>
            <a:r>
              <a:rPr lang="en-US"/>
              <a:t>8/9/2016</a:t>
            </a:r>
            <a:endParaRPr/>
          </a:p>
        </p:txBody>
      </p:sp>
      <p:sp>
        <p:nvSpPr>
          <p:cNvPr id="4" name="Slide Number Placeholder 3"/>
          <p:cNvSpPr>
            <a:spLocks noGrp="1"/>
          </p:cNvSpPr>
          <p:nvPr>
            <p:ph type="sldNum" sz="quarter" idx="12"/>
          </p:nvPr>
        </p:nvSpPr>
        <p:spPr/>
        <p:txBody>
          <a:bodyPr rtlCol="0"/>
          <a:lstStyle>
            <a:lvl1pPr>
              <a:defRPr>
                <a:solidFill>
                  <a:schemeClr val="tx2"/>
                </a:solidFill>
              </a:defRPr>
            </a:lvl1pPr>
          </a:lstStyle>
          <a:p>
            <a:pPr rtl="0"/>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rtlCol="0" anchor="b">
            <a:normAutofit/>
          </a:bodyPr>
          <a:lstStyle>
            <a:lvl1pPr>
              <a:defRPr sz="3400" b="0"/>
            </a:lvl1pPr>
          </a:lstStyle>
          <a:p>
            <a:pPr rtl="0"/>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rtlCol="0">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3" name="Content Placeholder 2"/>
          <p:cNvSpPr>
            <a:spLocks noGrp="1"/>
          </p:cNvSpPr>
          <p:nvPr>
            <p:ph idx="1"/>
          </p:nvPr>
        </p:nvSpPr>
        <p:spPr>
          <a:xfrm>
            <a:off x="4494212" y="685800"/>
            <a:ext cx="7239001" cy="54864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p>
            <a:pPr rtl="0"/>
            <a:r>
              <a:rPr lang="en-US"/>
              <a:t>8/9/2016</a:t>
            </a:r>
            <a:endParaRPr/>
          </a:p>
        </p:txBody>
      </p:sp>
      <p:sp>
        <p:nvSpPr>
          <p:cNvPr id="7" name="Slide Number Placeholder 6"/>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iv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rtlCol="0" anchor="b">
            <a:normAutofit/>
          </a:bodyPr>
          <a:lstStyle>
            <a:lvl1pPr>
              <a:defRPr sz="3400" b="0">
                <a:solidFill>
                  <a:schemeClr val="bg1"/>
                </a:solidFill>
              </a:defRPr>
            </a:lvl1pPr>
          </a:lstStyle>
          <a:p>
            <a:pPr rtl="0"/>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rtlCol="0">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3" name="Content Placeholder 2"/>
          <p:cNvSpPr>
            <a:spLocks noGrp="1"/>
          </p:cNvSpPr>
          <p:nvPr>
            <p:ph idx="1"/>
          </p:nvPr>
        </p:nvSpPr>
        <p:spPr>
          <a:xfrm>
            <a:off x="5362892" y="685800"/>
            <a:ext cx="6370320" cy="54864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lvl1pPr>
              <a:defRPr>
                <a:solidFill>
                  <a:schemeClr val="tx2"/>
                </a:solidFill>
              </a:defRPr>
            </a:lvl1pPr>
          </a:lstStyle>
          <a:p>
            <a:pPr rtl="0"/>
            <a:r>
              <a:rPr lang="en-US"/>
              <a:t>8/9/2016</a:t>
            </a:r>
            <a:endParaRPr/>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rtlCol="0" anchor="b">
            <a:normAutofit/>
          </a:bodyPr>
          <a:lstStyle>
            <a:lvl1pPr>
              <a:defRPr sz="3400" b="0">
                <a:solidFill>
                  <a:schemeClr val="bg1"/>
                </a:solidFill>
              </a:defRPr>
            </a:lvl1pPr>
          </a:lstStyle>
          <a:p>
            <a:pPr rtl="0"/>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rtlCol="0"/>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rtlCol="0">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p>
            <a:pPr rtl="0"/>
            <a:r>
              <a:rPr lang="en-US"/>
              <a:t>8/9/2016</a:t>
            </a:r>
            <a:endParaRPr/>
          </a:p>
        </p:txBody>
      </p:sp>
      <p:sp>
        <p:nvSpPr>
          <p:cNvPr id="7" name="Slide Number Placeholder 6"/>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8/9/2016</a:t>
            </a:r>
            <a:endParaRPr/>
          </a:p>
        </p:txBody>
      </p:sp>
      <p:sp>
        <p:nvSpPr>
          <p:cNvPr id="6" name="Slide Number Placeholder 5"/>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rtlCol="0"/>
          <a:lstStyle/>
          <a:p>
            <a:pPr rtl="0"/>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8/9/2016</a:t>
            </a:r>
            <a:endParaRPr/>
          </a:p>
        </p:txBody>
      </p:sp>
      <p:sp>
        <p:nvSpPr>
          <p:cNvPr id="6" name="Slide Number Placeholder 5"/>
          <p:cNvSpPr>
            <a:spLocks noGrp="1"/>
          </p:cNvSpPr>
          <p:nvPr>
            <p:ph type="sldNum" sz="quarter" idx="12"/>
          </p:nvPr>
        </p:nvSpPr>
        <p:spPr/>
        <p:txBody>
          <a:bodyPr rtlCol="0"/>
          <a:lstStyle/>
          <a:p>
            <a:pPr rtl="0"/>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rtl="0"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7"/>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a:p>
        </p:txBody>
      </p:sp>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pPr rtl="0"/>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pPr rtl="0"/>
            <a:endParaRPr lang="en-US" dirty="0"/>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r">
              <a:defRPr sz="1100">
                <a:solidFill>
                  <a:schemeClr val="bg2"/>
                </a:solidFill>
              </a:defRPr>
            </a:lvl1pPr>
          </a:lstStyle>
          <a:p>
            <a:pPr rtl="0"/>
            <a:r>
              <a:rPr lang="en-US"/>
              <a:t>8/9/2016</a:t>
            </a:r>
            <a:endParaRPr lang="en-US" dirty="0"/>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1100">
                <a:solidFill>
                  <a:schemeClr val="bg2"/>
                </a:solidFill>
              </a:defRPr>
            </a:lvl1pPr>
          </a:lstStyle>
          <a:p>
            <a:pPr rtl="0"/>
            <a:fld id="{CA8D9AD5-F248-4919-864A-CFD76CC027D6}" type="slidenum">
              <a:rPr lang="en-US" smtClean="0"/>
              <a:pPr/>
              <a:t>‹#›</a:t>
            </a:fld>
            <a:endParaRPr lang="en-US" dirty="0"/>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80000"/>
        <a:buFont typeface="Wingdings" pitchFamily="2" charset="2"/>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80000"/>
        <a:buFont typeface="Wingdings" pitchFamily="2" charset="2"/>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80000"/>
        <a:buFont typeface="Wingdings" pitchFamily="2" charset="2"/>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80000"/>
        <a:buFont typeface="Wingdings" pitchFamily="2" charset="2"/>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80000"/>
        <a:buFont typeface="Wingdings" pitchFamily="2" charset="2"/>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itchFamily="2" charset="2"/>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360">
          <p15:clr>
            <a:srgbClr val="F26B43"/>
          </p15:clr>
        </p15:guide>
        <p15:guide id="2" pos="40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hyperlink" Target="https://www.imf.org/en/About" TargetMode="External"/><Relationship Id="rId2" Type="http://schemas.openxmlformats.org/officeDocument/2006/relationships/hyperlink" Target="https://www.imf.org/en/News/Articles/2020/04/28/pr20189-nigeria-imf-executive-board-approves-emergency-assistance-package-covid-19" TargetMode="External"/><Relationship Id="rId1" Type="http://schemas.openxmlformats.org/officeDocument/2006/relationships/slideLayout" Target="../slideLayouts/slideLayout10.xml"/><Relationship Id="rId4" Type="http://schemas.openxmlformats.org/officeDocument/2006/relationships/image" Target="../media/image9.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53672" y="2502408"/>
            <a:ext cx="4757464" cy="1070608"/>
          </a:xfrm>
        </p:spPr>
        <p:txBody>
          <a:bodyPr rtlCol="0" anchor="b">
            <a:normAutofit/>
          </a:bodyPr>
          <a:lstStyle/>
          <a:p>
            <a:pPr rtl="0"/>
            <a:r>
              <a:rPr lang="en-GB" b="1" dirty="0">
                <a:latin typeface="Arial" panose="020B0604020202020204" pitchFamily="34" charset="0"/>
                <a:cs typeface="Arial" panose="020B0604020202020204" pitchFamily="34" charset="0"/>
              </a:rPr>
              <a:t>Marketing</a:t>
            </a:r>
            <a:r>
              <a:rPr lang="en-GB" b="1" dirty="0"/>
              <a:t> Management </a:t>
            </a:r>
            <a:endParaRPr lang="en-gb" b="1" dirty="0"/>
          </a:p>
        </p:txBody>
      </p:sp>
      <p:pic>
        <p:nvPicPr>
          <p:cNvPr id="6" name="Video 5" descr="Different Hand Drawn Graphs">
            <a:extLst>
              <a:ext uri="{FF2B5EF4-FFF2-40B4-BE49-F238E27FC236}">
                <a16:creationId xmlns:a16="http://schemas.microsoft.com/office/drawing/2014/main" id="{276DAD71-FBF1-83B5-6A8A-894D6C15C47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243" r="18586" b="-1"/>
          <a:stretch/>
        </p:blipFill>
        <p:spPr>
          <a:xfrm>
            <a:off x="20" y="10"/>
            <a:ext cx="7315180" cy="6857990"/>
          </a:xfrm>
          <a:prstGeom prst="rect">
            <a:avLst/>
          </a:prstGeom>
          <a:noFill/>
        </p:spPr>
      </p:pic>
      <p:sp>
        <p:nvSpPr>
          <p:cNvPr id="4" name="Subtitle 3"/>
          <p:cNvSpPr>
            <a:spLocks noGrp="1"/>
          </p:cNvSpPr>
          <p:nvPr>
            <p:ph type="body" sz="half" idx="2"/>
          </p:nvPr>
        </p:nvSpPr>
        <p:spPr>
          <a:xfrm>
            <a:off x="7464152" y="4355592"/>
            <a:ext cx="4536504" cy="1644614"/>
          </a:xfrm>
        </p:spPr>
        <p:txBody>
          <a:bodyPr rtlCol="0">
            <a:normAutofit lnSpcReduction="10000"/>
          </a:bodyPr>
          <a:lstStyle/>
          <a:p>
            <a:pPr rtl="0"/>
            <a:r>
              <a:rPr lang="en-GB" sz="2000" dirty="0">
                <a:latin typeface="Arial" panose="020B0604020202020204" pitchFamily="34" charset="0"/>
                <a:cs typeface="Arial" panose="020B0604020202020204" pitchFamily="34" charset="0"/>
              </a:rPr>
              <a:t>Student ID: 2228928</a:t>
            </a:r>
          </a:p>
          <a:p>
            <a:pPr rtl="0"/>
            <a:r>
              <a:rPr lang="en-GB" sz="2000" dirty="0">
                <a:latin typeface="Arial" panose="020B0604020202020204" pitchFamily="34" charset="0"/>
                <a:cs typeface="Arial" panose="020B0604020202020204" pitchFamily="34" charset="0"/>
              </a:rPr>
              <a:t>Student Name : Digvijaysinh Solanki</a:t>
            </a:r>
          </a:p>
          <a:p>
            <a:pPr rtl="0"/>
            <a:r>
              <a:rPr lang="en-GB" sz="2000" dirty="0">
                <a:latin typeface="Arial" panose="020B0604020202020204" pitchFamily="34" charset="0"/>
                <a:cs typeface="Arial" panose="020B0604020202020204" pitchFamily="34" charset="0"/>
              </a:rPr>
              <a:t>Lecturer: Efua Adams </a:t>
            </a:r>
          </a:p>
          <a:p>
            <a:pPr rtl="0"/>
            <a:r>
              <a:rPr lang="en-GB" sz="2000" dirty="0">
                <a:latin typeface="Arial" panose="020B0604020202020204" pitchFamily="34" charset="0"/>
                <a:cs typeface="Arial" panose="020B0604020202020204" pitchFamily="34" charset="0"/>
              </a:rPr>
              <a:t>Module code: LCMB7001</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880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5B13153-73A5-54F2-B6F3-2A966470847E}"/>
              </a:ext>
            </a:extLst>
          </p:cNvPr>
          <p:cNvSpPr>
            <a:spLocks noGrp="1"/>
          </p:cNvSpPr>
          <p:nvPr>
            <p:ph type="title"/>
          </p:nvPr>
        </p:nvSpPr>
        <p:spPr>
          <a:xfrm>
            <a:off x="-528736" y="1988840"/>
            <a:ext cx="5400600" cy="1656184"/>
          </a:xfrm>
        </p:spPr>
        <p:txBody>
          <a:bodyPr>
            <a:normAutofit/>
          </a:bodyPr>
          <a:lstStyle/>
          <a:p>
            <a:pPr algn="ctr"/>
            <a:r>
              <a:rPr lang="en-GB" sz="5400" dirty="0"/>
              <a:t>Content List</a:t>
            </a:r>
            <a:endParaRPr lang="en-US" dirty="0"/>
          </a:p>
        </p:txBody>
      </p:sp>
      <p:sp>
        <p:nvSpPr>
          <p:cNvPr id="2" name="TextBox 1">
            <a:extLst>
              <a:ext uri="{FF2B5EF4-FFF2-40B4-BE49-F238E27FC236}">
                <a16:creationId xmlns:a16="http://schemas.microsoft.com/office/drawing/2014/main" id="{8EBA3C84-846B-DD0E-EA27-8112B68EC01B}"/>
              </a:ext>
            </a:extLst>
          </p:cNvPr>
          <p:cNvSpPr txBox="1"/>
          <p:nvPr/>
        </p:nvSpPr>
        <p:spPr>
          <a:xfrm>
            <a:off x="4871864" y="1546287"/>
            <a:ext cx="7320136" cy="5195081"/>
          </a:xfrm>
          <a:prstGeom prst="rect">
            <a:avLst/>
          </a:prstGeom>
        </p:spPr>
        <p:txBody>
          <a:bodyPr vert="horz" lIns="91440" tIns="45720" rIns="91440" bIns="45720" rtlCol="0">
            <a:normAutofit/>
          </a:bodyPr>
          <a:lstStyle/>
          <a:p>
            <a:pPr marL="447675" lvl="0" indent="-219075">
              <a:lnSpc>
                <a:spcPct val="90000"/>
              </a:lnSpc>
              <a:spcAft>
                <a:spcPts val="600"/>
              </a:spcAft>
              <a:buClr>
                <a:schemeClr val="tx2"/>
              </a:buClr>
              <a:buSzPct val="80000"/>
              <a:buFont typeface="Wingdings" panose="05000000000000000000" pitchFamily="2" charset="2"/>
              <a:buChar char="§"/>
            </a:pPr>
            <a:r>
              <a:rPr lang="en-GB" sz="2000" dirty="0">
                <a:solidFill>
                  <a:schemeClr val="tx2"/>
                </a:solidFill>
              </a:rPr>
              <a:t>Introduction</a:t>
            </a:r>
          </a:p>
          <a:p>
            <a:pPr marL="457200" lvl="0" indent="-228600">
              <a:lnSpc>
                <a:spcPct val="90000"/>
              </a:lnSpc>
              <a:spcAft>
                <a:spcPts val="600"/>
              </a:spcAft>
              <a:buClr>
                <a:schemeClr val="tx2"/>
              </a:buClr>
              <a:buSzPct val="80000"/>
              <a:buFont typeface="Wingdings" pitchFamily="2" charset="2"/>
              <a:buChar char="§"/>
            </a:pPr>
            <a:r>
              <a:rPr lang="en-GB" sz="2000" dirty="0">
                <a:solidFill>
                  <a:schemeClr val="tx2"/>
                </a:solidFill>
              </a:rPr>
              <a:t>Market analysis of the International Monetary Fund </a:t>
            </a:r>
          </a:p>
          <a:p>
            <a:pPr marL="457200" lvl="0" indent="-228600">
              <a:lnSpc>
                <a:spcPct val="90000"/>
              </a:lnSpc>
              <a:spcAft>
                <a:spcPts val="600"/>
              </a:spcAft>
              <a:buClr>
                <a:schemeClr val="tx2"/>
              </a:buClr>
              <a:buSzPct val="80000"/>
              <a:buFont typeface="Wingdings" pitchFamily="2" charset="2"/>
              <a:buChar char="§"/>
            </a:pPr>
            <a:r>
              <a:rPr lang="en-GB" sz="2000" dirty="0">
                <a:solidFill>
                  <a:schemeClr val="tx2"/>
                </a:solidFill>
              </a:rPr>
              <a:t>Factors Contributing to Market Failure for the (IMF)</a:t>
            </a:r>
          </a:p>
          <a:p>
            <a:pPr marL="457200" indent="-228600">
              <a:lnSpc>
                <a:spcPct val="90000"/>
              </a:lnSpc>
              <a:spcAft>
                <a:spcPts val="600"/>
              </a:spcAft>
              <a:buClr>
                <a:schemeClr val="tx2"/>
              </a:buClr>
              <a:buSzPct val="80000"/>
              <a:buFont typeface="Wingdings" pitchFamily="2" charset="2"/>
              <a:buChar char="§"/>
            </a:pPr>
            <a:r>
              <a:rPr lang="en-GB" sz="2000" dirty="0">
                <a:solidFill>
                  <a:schemeClr val="tx2"/>
                </a:solidFill>
              </a:rPr>
              <a:t>Resource Allocation to Meet Current Challenges by the (IMF)</a:t>
            </a:r>
          </a:p>
          <a:p>
            <a:pPr marL="457200" indent="-228600">
              <a:lnSpc>
                <a:spcPct val="90000"/>
              </a:lnSpc>
              <a:spcAft>
                <a:spcPts val="600"/>
              </a:spcAft>
              <a:buClr>
                <a:schemeClr val="tx2"/>
              </a:buClr>
              <a:buSzPct val="80000"/>
              <a:buFont typeface="Wingdings" pitchFamily="2" charset="2"/>
              <a:buChar char="§"/>
            </a:pPr>
            <a:r>
              <a:rPr lang="en-GB" sz="2000" dirty="0">
                <a:solidFill>
                  <a:schemeClr val="tx2"/>
                </a:solidFill>
              </a:rPr>
              <a:t>Competitive Strategy for Gaining Advantage for the (IMF)</a:t>
            </a:r>
          </a:p>
          <a:p>
            <a:pPr marL="457200" indent="-228600">
              <a:lnSpc>
                <a:spcPct val="90000"/>
              </a:lnSpc>
              <a:spcAft>
                <a:spcPts val="600"/>
              </a:spcAft>
              <a:buClr>
                <a:schemeClr val="tx2"/>
              </a:buClr>
              <a:buSzPct val="80000"/>
              <a:buFont typeface="Wingdings" pitchFamily="2" charset="2"/>
              <a:buChar char="§"/>
            </a:pPr>
            <a:r>
              <a:rPr lang="en-GB" sz="2000" i="0" dirty="0">
                <a:solidFill>
                  <a:schemeClr val="tx2"/>
                </a:solidFill>
                <a:effectLst/>
              </a:rPr>
              <a:t>Green Marketing and Corporate Social Responsibility</a:t>
            </a:r>
          </a:p>
          <a:p>
            <a:pPr marL="457200" indent="-228600">
              <a:lnSpc>
                <a:spcPct val="90000"/>
              </a:lnSpc>
              <a:spcAft>
                <a:spcPts val="600"/>
              </a:spcAft>
              <a:buClr>
                <a:schemeClr val="tx2"/>
              </a:buClr>
              <a:buSzPct val="80000"/>
              <a:buFont typeface="Wingdings" pitchFamily="2" charset="2"/>
              <a:buChar char="§"/>
            </a:pPr>
            <a:r>
              <a:rPr lang="en-GB" sz="2000" i="0" dirty="0">
                <a:solidFill>
                  <a:schemeClr val="tx2"/>
                </a:solidFill>
                <a:effectLst/>
              </a:rPr>
              <a:t>Recommendations for Gaining a Competitive Advantage</a:t>
            </a:r>
          </a:p>
          <a:p>
            <a:pPr marL="457200" indent="-228600">
              <a:lnSpc>
                <a:spcPct val="90000"/>
              </a:lnSpc>
              <a:spcAft>
                <a:spcPts val="600"/>
              </a:spcAft>
              <a:buClr>
                <a:schemeClr val="tx2"/>
              </a:buClr>
              <a:buSzPct val="80000"/>
              <a:buFont typeface="Wingdings" pitchFamily="2" charset="2"/>
              <a:buChar char="§"/>
            </a:pPr>
            <a:r>
              <a:rPr lang="en-GB" sz="2000" dirty="0">
                <a:solidFill>
                  <a:schemeClr val="tx2"/>
                </a:solidFill>
              </a:rPr>
              <a:t>conclusion</a:t>
            </a:r>
          </a:p>
          <a:p>
            <a:pPr marL="457200" indent="-228600">
              <a:lnSpc>
                <a:spcPct val="90000"/>
              </a:lnSpc>
              <a:spcAft>
                <a:spcPts val="600"/>
              </a:spcAft>
              <a:buClr>
                <a:schemeClr val="tx2"/>
              </a:buClr>
              <a:buSzPct val="80000"/>
              <a:buFont typeface="Wingdings" pitchFamily="2" charset="2"/>
              <a:buChar char="§"/>
            </a:pPr>
            <a:r>
              <a:rPr lang="en-GB" sz="2000" dirty="0">
                <a:solidFill>
                  <a:schemeClr val="tx2"/>
                </a:solidFill>
              </a:rPr>
              <a:t>Reference list </a:t>
            </a:r>
          </a:p>
          <a:p>
            <a:pPr marL="457200" indent="-228600">
              <a:lnSpc>
                <a:spcPct val="90000"/>
              </a:lnSpc>
              <a:spcAft>
                <a:spcPts val="600"/>
              </a:spcAft>
              <a:buClr>
                <a:schemeClr val="tx2"/>
              </a:buClr>
              <a:buSzPct val="80000"/>
              <a:buFont typeface="Wingdings" pitchFamily="2" charset="2"/>
              <a:buChar char="§"/>
            </a:pPr>
            <a:endParaRPr lang="en-GB" sz="2000" dirty="0">
              <a:solidFill>
                <a:schemeClr val="tx2"/>
              </a:solidFill>
            </a:endParaRPr>
          </a:p>
          <a:p>
            <a:pPr lvl="0" indent="-228600">
              <a:lnSpc>
                <a:spcPct val="90000"/>
              </a:lnSpc>
              <a:spcAft>
                <a:spcPts val="600"/>
              </a:spcAft>
              <a:buClr>
                <a:schemeClr val="tx2"/>
              </a:buClr>
              <a:buSzPct val="80000"/>
              <a:buFont typeface="Wingdings" pitchFamily="2" charset="2"/>
              <a:buChar char="§"/>
            </a:pPr>
            <a:endParaRPr lang="en-GB" sz="2000" dirty="0">
              <a:solidFill>
                <a:schemeClr val="tx2"/>
              </a:solidFill>
            </a:endParaRPr>
          </a:p>
          <a:p>
            <a:pPr marL="457200" lvl="0" indent="-228600">
              <a:lnSpc>
                <a:spcPct val="90000"/>
              </a:lnSpc>
              <a:spcAft>
                <a:spcPts val="600"/>
              </a:spcAft>
              <a:buClr>
                <a:schemeClr val="tx2"/>
              </a:buClr>
              <a:buSzPct val="80000"/>
              <a:buFont typeface="Wingdings" pitchFamily="2" charset="2"/>
              <a:buChar char="§"/>
            </a:pPr>
            <a:endParaRPr lang="en-GB" sz="2000" dirty="0">
              <a:solidFill>
                <a:schemeClr val="tx2"/>
              </a:solidFill>
            </a:endParaRPr>
          </a:p>
          <a:p>
            <a:pPr marL="457200" lvl="0" indent="-228600">
              <a:lnSpc>
                <a:spcPct val="90000"/>
              </a:lnSpc>
              <a:spcAft>
                <a:spcPts val="600"/>
              </a:spcAft>
              <a:buClr>
                <a:schemeClr val="tx2"/>
              </a:buClr>
              <a:buSzPct val="80000"/>
              <a:buFont typeface="Wingdings" pitchFamily="2" charset="2"/>
              <a:buChar char="§"/>
            </a:pPr>
            <a:endParaRPr lang="en-GB" sz="2000" dirty="0">
              <a:solidFill>
                <a:schemeClr val="tx2"/>
              </a:solidFill>
            </a:endParaRPr>
          </a:p>
          <a:p>
            <a:pPr marL="457200" lvl="0" indent="-228600">
              <a:lnSpc>
                <a:spcPct val="90000"/>
              </a:lnSpc>
              <a:spcAft>
                <a:spcPts val="600"/>
              </a:spcAft>
              <a:buClr>
                <a:schemeClr val="tx2"/>
              </a:buClr>
              <a:buSzPct val="80000"/>
              <a:buFont typeface="Wingdings" pitchFamily="2" charset="2"/>
              <a:buChar char="§"/>
            </a:pPr>
            <a:endParaRPr lang="en-gb" sz="2000" dirty="0">
              <a:solidFill>
                <a:schemeClr val="tx2"/>
              </a:solidFill>
            </a:endParaRPr>
          </a:p>
          <a:p>
            <a:pPr indent="-228600">
              <a:lnSpc>
                <a:spcPct val="90000"/>
              </a:lnSpc>
              <a:spcAft>
                <a:spcPts val="600"/>
              </a:spcAft>
              <a:buClr>
                <a:schemeClr val="tx2"/>
              </a:buClr>
              <a:buSzPct val="80000"/>
              <a:buFont typeface="Wingdings" pitchFamily="2" charset="2"/>
              <a:buChar char="§"/>
            </a:pPr>
            <a:endParaRPr lang="en-GB" sz="2000" dirty="0">
              <a:solidFill>
                <a:schemeClr val="tx2"/>
              </a:solidFill>
            </a:endParaRPr>
          </a:p>
        </p:txBody>
      </p:sp>
    </p:spTree>
    <p:extLst>
      <p:ext uri="{BB962C8B-B14F-4D97-AF65-F5344CB8AC3E}">
        <p14:creationId xmlns:p14="http://schemas.microsoft.com/office/powerpoint/2010/main" val="23728026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7393" y="633354"/>
            <a:ext cx="4394840" cy="1233424"/>
          </a:xfrm>
        </p:spPr>
        <p:txBody>
          <a:bodyPr rtlCol="0" anchor="b">
            <a:normAutofit/>
          </a:bodyPr>
          <a:lstStyle/>
          <a:p>
            <a:pPr rtl="0"/>
            <a:r>
              <a:rPr lang="en-GB" b="1" u="sng" dirty="0"/>
              <a:t>I</a:t>
            </a:r>
            <a:r>
              <a:rPr lang="en-GB" b="1" u="sng" dirty="0">
                <a:latin typeface="Arial" panose="020B0604020202020204" pitchFamily="34" charset="0"/>
                <a:cs typeface="Arial" panose="020B0604020202020204" pitchFamily="34" charset="0"/>
              </a:rPr>
              <a:t>ntroduction</a:t>
            </a:r>
            <a:endParaRPr lang="en-gb" b="1" u="sng"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341120" y="1901952"/>
            <a:ext cx="4572000" cy="4123944"/>
          </a:xfrm>
        </p:spPr>
        <p:txBody>
          <a:bodyPr rtlCol="0">
            <a:normAutofit/>
          </a:bodyPr>
          <a:lstStyle/>
          <a:p>
            <a:pPr marL="331470" indent="-285750" rtl="0">
              <a:spcAft>
                <a:spcPts val="600"/>
              </a:spcAft>
              <a:buFont typeface="Wingdings" panose="05000000000000000000" pitchFamily="2" charset="2"/>
              <a:buChar char="§"/>
            </a:pPr>
            <a:r>
              <a:rPr lang="en-GB" sz="1800" dirty="0">
                <a:latin typeface="Arial" panose="020B0604020202020204" pitchFamily="34" charset="0"/>
                <a:cs typeface="Arial" panose="020B0604020202020204" pitchFamily="34" charset="0"/>
              </a:rPr>
              <a:t>The International Monetary Fund (IMF) fosters monetary cooperation, financial stability, and long-term economic growth across the world by providing financial assistance and policy guidance (IMF, 2021).</a:t>
            </a:r>
          </a:p>
          <a:p>
            <a:pPr marL="45720" rtl="0">
              <a:spcAft>
                <a:spcPts val="600"/>
              </a:spcAft>
            </a:pPr>
            <a:endParaRPr lang="en-GB" sz="1800" dirty="0">
              <a:latin typeface="Arial" panose="020B0604020202020204" pitchFamily="34" charset="0"/>
              <a:cs typeface="Arial" panose="020B0604020202020204" pitchFamily="34" charset="0"/>
            </a:endParaRPr>
          </a:p>
          <a:p>
            <a:pPr marL="331470" indent="-285750" rtl="0">
              <a:spcAft>
                <a:spcPts val="600"/>
              </a:spcAft>
              <a:buFont typeface="Wingdings" panose="05000000000000000000" pitchFamily="2" charset="2"/>
              <a:buChar char="§"/>
            </a:pPr>
            <a:r>
              <a:rPr lang="en-GB" sz="1800" dirty="0">
                <a:latin typeface="Arial" panose="020B0604020202020204" pitchFamily="34" charset="0"/>
                <a:cs typeface="Arial" panose="020B0604020202020204" pitchFamily="34" charset="0"/>
              </a:rPr>
              <a:t>Conducting a post-pandemic market study is critical for the IMF to comprehend shifting dynamics, analyse repercussions, and modify policies for financial stability and sustainable growth (IMF, 2021).</a:t>
            </a:r>
            <a:endParaRPr lang="en-gb" sz="1800" dirty="0">
              <a:latin typeface="Arial" panose="020B0604020202020204" pitchFamily="34" charset="0"/>
              <a:cs typeface="Arial" panose="020B0604020202020204" pitchFamily="34" charset="0"/>
            </a:endParaRPr>
          </a:p>
        </p:txBody>
      </p:sp>
      <p:pic>
        <p:nvPicPr>
          <p:cNvPr id="7" name="Content Placeholder 6" descr="A close-up of a logo&#10;&#10;Description automatically generated">
            <a:extLst>
              <a:ext uri="{FF2B5EF4-FFF2-40B4-BE49-F238E27FC236}">
                <a16:creationId xmlns:a16="http://schemas.microsoft.com/office/drawing/2014/main" id="{3C607721-780D-C472-00C0-81668FB9AC4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9752" t="12427" r="19757" b="10708"/>
          <a:stretch/>
        </p:blipFill>
        <p:spPr>
          <a:xfrm>
            <a:off x="6824096" y="1484785"/>
            <a:ext cx="4996031" cy="4915142"/>
          </a:xfrm>
        </p:spPr>
      </p:pic>
    </p:spTree>
    <p:extLst>
      <p:ext uri="{BB962C8B-B14F-4D97-AF65-F5344CB8AC3E}">
        <p14:creationId xmlns:p14="http://schemas.microsoft.com/office/powerpoint/2010/main" val="376586598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CD86E-3D9F-05C1-0793-EB95A864F34B}"/>
              </a:ext>
            </a:extLst>
          </p:cNvPr>
          <p:cNvSpPr>
            <a:spLocks noGrp="1"/>
          </p:cNvSpPr>
          <p:nvPr>
            <p:ph type="title"/>
          </p:nvPr>
        </p:nvSpPr>
        <p:spPr>
          <a:xfrm>
            <a:off x="263352" y="4296340"/>
            <a:ext cx="4752528" cy="1990725"/>
          </a:xfrm>
        </p:spPr>
        <p:txBody>
          <a:bodyPr>
            <a:normAutofit/>
          </a:bodyPr>
          <a:lstStyle/>
          <a:p>
            <a:r>
              <a:rPr lang="en-GB" sz="3600" dirty="0">
                <a:latin typeface="Arial" panose="020B0604020202020204" pitchFamily="34" charset="0"/>
                <a:cs typeface="Arial" panose="020B0604020202020204" pitchFamily="34" charset="0"/>
              </a:rPr>
              <a:t>Market Analysis of the (IMF)</a:t>
            </a:r>
            <a:br>
              <a:rPr lang="en-GB" sz="3600" dirty="0">
                <a:latin typeface="Arial" panose="020B0604020202020204" pitchFamily="34" charset="0"/>
                <a:cs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D50C2AAC-6C85-A31A-5365-666729746063}"/>
              </a:ext>
            </a:extLst>
          </p:cNvPr>
          <p:cNvSpPr>
            <a:spLocks noGrp="1"/>
          </p:cNvSpPr>
          <p:nvPr>
            <p:ph idx="1"/>
          </p:nvPr>
        </p:nvSpPr>
        <p:spPr>
          <a:xfrm>
            <a:off x="5015880" y="593304"/>
            <a:ext cx="7056784" cy="6264696"/>
          </a:xfrm>
        </p:spPr>
        <p:txBody>
          <a:bodyPr>
            <a:normAutofit/>
          </a:bodyPr>
          <a:lstStyle/>
          <a:p>
            <a:pPr marL="45720" lvl="0" indent="0" algn="ctr" rtl="0">
              <a:buNone/>
            </a:pPr>
            <a:r>
              <a:rPr lang="en-GB" sz="3200" dirty="0">
                <a:latin typeface="Arial" panose="020B0604020202020204" pitchFamily="34" charset="0"/>
                <a:cs typeface="Arial" panose="020B0604020202020204" pitchFamily="34" charset="0"/>
              </a:rPr>
              <a:t>Internal Factors</a:t>
            </a:r>
            <a:endParaRPr lang="en-GB" dirty="0">
              <a:latin typeface="Arial" panose="020B0604020202020204" pitchFamily="34" charset="0"/>
              <a:cs typeface="Arial" panose="020B0604020202020204" pitchFamily="34" charset="0"/>
            </a:endParaRPr>
          </a:p>
          <a:p>
            <a:pPr marL="285750" lvl="0" indent="-285750" algn="l" rtl="0">
              <a:buFont typeface="Wingdings" panose="05000000000000000000" pitchFamily="2" charset="2"/>
              <a:buChar char="Ø"/>
            </a:pPr>
            <a:r>
              <a:rPr lang="en-GB" sz="1800" dirty="0">
                <a:latin typeface="Arial" panose="020B0604020202020204" pitchFamily="34" charset="0"/>
                <a:cs typeface="Arial" panose="020B0604020202020204" pitchFamily="34" charset="0"/>
              </a:rPr>
              <a:t>Assess the strengths and weaknesses of the IMF (IMF, 2021).</a:t>
            </a:r>
          </a:p>
          <a:p>
            <a:pPr marL="342900" lvl="0" indent="-342900" algn="l" rtl="0">
              <a:buFont typeface="Wingdings" panose="05000000000000000000" pitchFamily="2" charset="2"/>
              <a:buChar char="Ø"/>
            </a:pPr>
            <a:r>
              <a:rPr lang="en-GB" sz="1800" dirty="0">
                <a:latin typeface="Arial" panose="020B0604020202020204" pitchFamily="34" charset="0"/>
                <a:cs typeface="Arial" panose="020B0604020202020204" pitchFamily="34" charset="0"/>
              </a:rPr>
              <a:t>Analyze the organization's resources, capabilities, and core competencies(IMF, 2021).</a:t>
            </a:r>
          </a:p>
          <a:p>
            <a:pPr marL="342900" lvl="0" indent="-342900" algn="l" rtl="0">
              <a:buFont typeface="Wingdings" panose="05000000000000000000" pitchFamily="2" charset="2"/>
              <a:buChar char="Ø"/>
            </a:pPr>
            <a:r>
              <a:rPr lang="en-GB" sz="1800" dirty="0">
                <a:latin typeface="Arial" panose="020B0604020202020204" pitchFamily="34" charset="0"/>
                <a:cs typeface="Arial" panose="020B0604020202020204" pitchFamily="34" charset="0"/>
              </a:rPr>
              <a:t>Identify internal factors that can contribute to market failure(Birdsall et al., 2019)</a:t>
            </a:r>
          </a:p>
          <a:p>
            <a:pPr algn="ctr"/>
            <a:endParaRPr lang="en-GB" sz="3200" dirty="0">
              <a:latin typeface="Arial" panose="020B0604020202020204" pitchFamily="34" charset="0"/>
              <a:cs typeface="Arial" panose="020B0604020202020204" pitchFamily="34" charset="0"/>
            </a:endParaRPr>
          </a:p>
          <a:p>
            <a:pPr marL="45720" indent="0" algn="ctr">
              <a:buNone/>
            </a:pPr>
            <a:r>
              <a:rPr lang="en-GB" sz="3200" dirty="0">
                <a:latin typeface="Arial" panose="020B0604020202020204" pitchFamily="34" charset="0"/>
                <a:cs typeface="Arial" panose="020B0604020202020204" pitchFamily="34" charset="0"/>
              </a:rPr>
              <a:t>External Factors</a:t>
            </a:r>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Analyze the global business environment in the post-pandemic era(IMF, 2021).</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Evaluate the impact of political, economic, social, and technological factors(IMF, 2021).</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Assess market trends, customer behaviour, and industry dynamics(IMF, 2021)</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a:p>
            <a:pPr lvl="0" algn="l" rtl="0"/>
            <a:endParaRPr lang="en-GB" dirty="0">
              <a:latin typeface="Arial" panose="020B0604020202020204" pitchFamily="34" charset="0"/>
              <a:cs typeface="Arial" panose="020B0604020202020204" pitchFamily="34" charset="0"/>
            </a:endParaRPr>
          </a:p>
          <a:p>
            <a:pPr lvl="0" algn="l" rtl="0"/>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pic>
        <p:nvPicPr>
          <p:cNvPr id="6" name="Picture 5" descr="A magnifying glass with words on it&#10;&#10;Description automatically generated">
            <a:extLst>
              <a:ext uri="{FF2B5EF4-FFF2-40B4-BE49-F238E27FC236}">
                <a16:creationId xmlns:a16="http://schemas.microsoft.com/office/drawing/2014/main" id="{0B7EC752-908E-7F50-5459-2A2B37CAA62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25253"/>
            <a:ext cx="4871864" cy="3247910"/>
          </a:xfrm>
          <a:prstGeom prst="rect">
            <a:avLst/>
          </a:prstGeom>
          <a:effectLst>
            <a:reflection blurRad="203200" stA="77000" endPos="35000" dist="76200" dir="5400000" sy="-100000" algn="bl" rotWithShape="0"/>
          </a:effectLst>
        </p:spPr>
      </p:pic>
    </p:spTree>
    <p:extLst>
      <p:ext uri="{BB962C8B-B14F-4D97-AF65-F5344CB8AC3E}">
        <p14:creationId xmlns:p14="http://schemas.microsoft.com/office/powerpoint/2010/main" val="291150139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36A121FF-9321-C037-FECE-9AFA402FD8F0}"/>
              </a:ext>
            </a:extLst>
          </p:cNvPr>
          <p:cNvSpPr txBox="1"/>
          <p:nvPr/>
        </p:nvSpPr>
        <p:spPr>
          <a:xfrm>
            <a:off x="299356" y="905607"/>
            <a:ext cx="11593288"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Factors Contributing to Market Failure for the IMF</a:t>
            </a:r>
          </a:p>
          <a:p>
            <a:pPr algn="ctr"/>
            <a:endParaRPr lang="en-GB" sz="2800" b="1" dirty="0">
              <a:latin typeface="Arial" panose="020B0604020202020204" pitchFamily="34" charset="0"/>
              <a:cs typeface="Arial" panose="020B0604020202020204" pitchFamily="34" charset="0"/>
            </a:endParaRPr>
          </a:p>
        </p:txBody>
      </p:sp>
      <p:graphicFrame>
        <p:nvGraphicFramePr>
          <p:cNvPr id="13" name="Table 12">
            <a:extLst>
              <a:ext uri="{FF2B5EF4-FFF2-40B4-BE49-F238E27FC236}">
                <a16:creationId xmlns:a16="http://schemas.microsoft.com/office/drawing/2014/main" id="{8C84DC5D-57B8-4362-E74C-67905A2DA0E9}"/>
              </a:ext>
            </a:extLst>
          </p:cNvPr>
          <p:cNvGraphicFramePr>
            <a:graphicFrameLocks noGrp="1"/>
          </p:cNvGraphicFramePr>
          <p:nvPr>
            <p:extLst>
              <p:ext uri="{D42A27DB-BD31-4B8C-83A1-F6EECF244321}">
                <p14:modId xmlns:p14="http://schemas.microsoft.com/office/powerpoint/2010/main" val="2620899345"/>
              </p:ext>
            </p:extLst>
          </p:nvPr>
        </p:nvGraphicFramePr>
        <p:xfrm>
          <a:off x="0" y="2103121"/>
          <a:ext cx="12210728" cy="4754880"/>
        </p:xfrm>
        <a:graphic>
          <a:graphicData uri="http://schemas.openxmlformats.org/drawingml/2006/table">
            <a:tbl>
              <a:tblPr firstRow="1" bandRow="1"/>
              <a:tblGrid>
                <a:gridCol w="3052682">
                  <a:extLst>
                    <a:ext uri="{9D8B030D-6E8A-4147-A177-3AD203B41FA5}">
                      <a16:colId xmlns:a16="http://schemas.microsoft.com/office/drawing/2014/main" val="1671375303"/>
                    </a:ext>
                  </a:extLst>
                </a:gridCol>
                <a:gridCol w="3052682">
                  <a:extLst>
                    <a:ext uri="{9D8B030D-6E8A-4147-A177-3AD203B41FA5}">
                      <a16:colId xmlns:a16="http://schemas.microsoft.com/office/drawing/2014/main" val="3701168910"/>
                    </a:ext>
                  </a:extLst>
                </a:gridCol>
                <a:gridCol w="3362905">
                  <a:extLst>
                    <a:ext uri="{9D8B030D-6E8A-4147-A177-3AD203B41FA5}">
                      <a16:colId xmlns:a16="http://schemas.microsoft.com/office/drawing/2014/main" val="998701805"/>
                    </a:ext>
                  </a:extLst>
                </a:gridCol>
                <a:gridCol w="2742459">
                  <a:extLst>
                    <a:ext uri="{9D8B030D-6E8A-4147-A177-3AD203B41FA5}">
                      <a16:colId xmlns:a16="http://schemas.microsoft.com/office/drawing/2014/main" val="2616016720"/>
                    </a:ext>
                  </a:extLst>
                </a:gridCol>
              </a:tblGrid>
              <a:tr h="911506">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endParaRPr lang="en-GB" dirty="0">
                        <a:solidFill>
                          <a:schemeClr val="tx1"/>
                        </a:solidFill>
                        <a:latin typeface="Arial" panose="020B0604020202020204" pitchFamily="34" charset="0"/>
                        <a:cs typeface="Arial" panose="020B0604020202020204" pitchFamily="34" charset="0"/>
                      </a:endParaRP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i="0" u="none" dirty="0">
                          <a:solidFill>
                            <a:schemeClr val="tx1"/>
                          </a:solidFill>
                          <a:latin typeface="Arial" panose="020B0604020202020204" pitchFamily="34" charset="0"/>
                          <a:cs typeface="Arial" panose="020B0604020202020204" pitchFamily="34" charset="0"/>
                        </a:rPr>
                        <a:t>Governance Issues</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i="0" u="none" dirty="0">
                          <a:solidFill>
                            <a:schemeClr val="tx1"/>
                          </a:solidFill>
                          <a:latin typeface="Arial" panose="020B0604020202020204" pitchFamily="34" charset="0"/>
                          <a:cs typeface="Arial" panose="020B0604020202020204" pitchFamily="34" charset="0"/>
                        </a:rPr>
                        <a:t>Lack of Transparency</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u="none" dirty="0">
                          <a:solidFill>
                            <a:schemeClr val="tx1"/>
                          </a:solidFill>
                          <a:latin typeface="Arial" panose="020B0604020202020204" pitchFamily="34" charset="0"/>
                          <a:cs typeface="Arial" panose="020B0604020202020204" pitchFamily="34" charset="0"/>
                        </a:rPr>
                        <a:t>Failure to Respond to Changing Global Economic Conditions</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extLst>
                  <a:ext uri="{0D108BD9-81ED-4DB2-BD59-A6C34878D82A}">
                    <a16:rowId xmlns:a16="http://schemas.microsoft.com/office/drawing/2014/main" val="412571539"/>
                  </a:ext>
                </a:extLst>
              </a:tr>
              <a:tr h="1184959">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b="0" i="0" dirty="0">
                          <a:solidFill>
                            <a:schemeClr val="tx1"/>
                          </a:solidFill>
                          <a:latin typeface="Arial" panose="020B0604020202020204" pitchFamily="34" charset="0"/>
                          <a:cs typeface="Arial" panose="020B0604020202020204" pitchFamily="34" charset="0"/>
                        </a:rPr>
                        <a:t>Business environment </a:t>
                      </a:r>
                      <a:endParaRPr lang="en-GB" dirty="0">
                        <a:solidFill>
                          <a:schemeClr val="tx1"/>
                        </a:solidFill>
                        <a:latin typeface="Arial" panose="020B0604020202020204" pitchFamily="34" charset="0"/>
                        <a:cs typeface="Arial" panose="020B0604020202020204" pitchFamily="34" charset="0"/>
                      </a:endParaRP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r>
                        <a:rPr lang="en-GB" dirty="0">
                          <a:solidFill>
                            <a:schemeClr val="tx1"/>
                          </a:solidFill>
                          <a:latin typeface="Arial" panose="020B0604020202020204" pitchFamily="34" charset="0"/>
                          <a:cs typeface="Arial" panose="020B0604020202020204" pitchFamily="34" charset="0"/>
                        </a:rPr>
                        <a:t>Governance difficulties hinder the IMF's efficacy, legitimacy, and credibility</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r>
                        <a:rPr lang="en-GB" dirty="0">
                          <a:solidFill>
                            <a:schemeClr val="tx1"/>
                          </a:solidFill>
                          <a:latin typeface="Arial" panose="020B0604020202020204" pitchFamily="34" charset="0"/>
                          <a:cs typeface="Arial" panose="020B0604020202020204" pitchFamily="34" charset="0"/>
                        </a:rPr>
                        <a:t>Inadequate transparency reduces trust, impedes market confidence, and impedes responsibility </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r>
                        <a:rPr lang="en-GB" dirty="0">
                          <a:solidFill>
                            <a:schemeClr val="tx1"/>
                          </a:solidFill>
                          <a:latin typeface="Arial" panose="020B0604020202020204" pitchFamily="34" charset="0"/>
                          <a:cs typeface="Arial" panose="020B0604020202020204" pitchFamily="34" charset="0"/>
                        </a:rPr>
                        <a:t>To prevent market failure, the IMF must adjust to changing global conditions</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extLst>
                  <a:ext uri="{0D108BD9-81ED-4DB2-BD59-A6C34878D82A}">
                    <a16:rowId xmlns:a16="http://schemas.microsoft.com/office/drawing/2014/main" val="2512691572"/>
                  </a:ext>
                </a:extLst>
              </a:tr>
              <a:tr h="1184959">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b="0" i="0" dirty="0">
                          <a:solidFill>
                            <a:schemeClr val="tx1"/>
                          </a:solidFill>
                          <a:latin typeface="Arial" panose="020B0604020202020204" pitchFamily="34" charset="0"/>
                          <a:cs typeface="Arial" panose="020B0604020202020204" pitchFamily="34" charset="0"/>
                        </a:rPr>
                        <a:t>The impact of these factors on the IMF's performance</a:t>
                      </a:r>
                      <a:endParaRPr lang="en-GB" dirty="0">
                        <a:solidFill>
                          <a:schemeClr val="tx1"/>
                        </a:solidFill>
                        <a:latin typeface="Arial" panose="020B0604020202020204" pitchFamily="34" charset="0"/>
                        <a:cs typeface="Arial" panose="020B0604020202020204" pitchFamily="34" charset="0"/>
                      </a:endParaRP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r>
                        <a:rPr lang="en-GB" dirty="0">
                          <a:solidFill>
                            <a:schemeClr val="tx1"/>
                          </a:solidFill>
                          <a:latin typeface="Arial" panose="020B0604020202020204" pitchFamily="34" charset="0"/>
                          <a:cs typeface="Arial" panose="020B0604020202020204" pitchFamily="34" charset="0"/>
                        </a:rPr>
                        <a:t>Governance concerns impede effective decision-making and representation at the IMF</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r>
                        <a:rPr lang="en-GB" dirty="0">
                          <a:solidFill>
                            <a:schemeClr val="tx1"/>
                          </a:solidFill>
                          <a:latin typeface="Arial" panose="020B0604020202020204" pitchFamily="34" charset="0"/>
                          <a:cs typeface="Arial" panose="020B0604020202020204" pitchFamily="34" charset="0"/>
                        </a:rPr>
                        <a:t>Inadequate openness undermines market trust and raises worries about biases </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r>
                        <a:rPr lang="en-GB" dirty="0">
                          <a:solidFill>
                            <a:schemeClr val="tx1"/>
                          </a:solidFill>
                          <a:latin typeface="Arial" panose="020B0604020202020204" pitchFamily="34" charset="0"/>
                          <a:cs typeface="Arial" panose="020B0604020202020204" pitchFamily="34" charset="0"/>
                        </a:rPr>
                        <a:t>Failure to adapt limits the IMF's ability to handle developing difficulties </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extLst>
                  <a:ext uri="{0D108BD9-81ED-4DB2-BD59-A6C34878D82A}">
                    <a16:rowId xmlns:a16="http://schemas.microsoft.com/office/drawing/2014/main" val="2614159555"/>
                  </a:ext>
                </a:extLst>
              </a:tr>
              <a:tr h="1458411">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b="0" i="0" dirty="0">
                          <a:solidFill>
                            <a:schemeClr val="tx1"/>
                          </a:solidFill>
                          <a:latin typeface="Arial" panose="020B0604020202020204" pitchFamily="34" charset="0"/>
                          <a:cs typeface="Arial" panose="020B0604020202020204" pitchFamily="34" charset="0"/>
                        </a:rPr>
                        <a:t>Examples to support the analysis</a:t>
                      </a:r>
                      <a:endParaRPr lang="en-GB" dirty="0">
                        <a:solidFill>
                          <a:schemeClr val="tx1"/>
                        </a:solidFill>
                        <a:latin typeface="Arial" panose="020B0604020202020204" pitchFamily="34" charset="0"/>
                        <a:cs typeface="Arial" panose="020B0604020202020204" pitchFamily="34" charset="0"/>
                      </a:endParaRP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r>
                        <a:rPr lang="en-GB" dirty="0">
                          <a:solidFill>
                            <a:schemeClr val="tx1"/>
                          </a:solidFill>
                          <a:latin typeface="Arial" panose="020B0604020202020204" pitchFamily="34" charset="0"/>
                          <a:cs typeface="Arial" panose="020B0604020202020204" pitchFamily="34" charset="0"/>
                        </a:rPr>
                        <a:t>Reforms address issues about governance while also improving representation, openness, and decision-making </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r>
                        <a:rPr lang="en-GB" dirty="0">
                          <a:solidFill>
                            <a:schemeClr val="tx1"/>
                          </a:solidFill>
                          <a:latin typeface="Arial" panose="020B0604020202020204" pitchFamily="34" charset="0"/>
                          <a:cs typeface="Arial" panose="020B0604020202020204" pitchFamily="34" charset="0"/>
                        </a:rPr>
                        <a:t>The IMF increases openness by publishing more reports and data </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orbel"/>
                        </a:defRPr>
                      </a:lvl1pPr>
                      <a:lvl2pPr marL="457200" algn="l" defTabSz="914400" rtl="0" eaLnBrk="1" latinLnBrk="0" hangingPunct="1">
                        <a:defRPr sz="1800" kern="1200">
                          <a:solidFill>
                            <a:schemeClr val="tx1"/>
                          </a:solidFill>
                          <a:latin typeface="Corbel"/>
                        </a:defRPr>
                      </a:lvl2pPr>
                      <a:lvl3pPr marL="914400" algn="l" defTabSz="914400" rtl="0" eaLnBrk="1" latinLnBrk="0" hangingPunct="1">
                        <a:defRPr sz="1800" kern="1200">
                          <a:solidFill>
                            <a:schemeClr val="tx1"/>
                          </a:solidFill>
                          <a:latin typeface="Corbel"/>
                        </a:defRPr>
                      </a:lvl3pPr>
                      <a:lvl4pPr marL="1371600" algn="l" defTabSz="914400" rtl="0" eaLnBrk="1" latinLnBrk="0" hangingPunct="1">
                        <a:defRPr sz="1800" kern="1200">
                          <a:solidFill>
                            <a:schemeClr val="tx1"/>
                          </a:solidFill>
                          <a:latin typeface="Corbel"/>
                        </a:defRPr>
                      </a:lvl4pPr>
                      <a:lvl5pPr marL="1828800" algn="l" defTabSz="914400" rtl="0" eaLnBrk="1" latinLnBrk="0" hangingPunct="1">
                        <a:defRPr sz="1800" kern="1200">
                          <a:solidFill>
                            <a:schemeClr val="tx1"/>
                          </a:solidFill>
                          <a:latin typeface="Corbel"/>
                        </a:defRPr>
                      </a:lvl5pPr>
                      <a:lvl6pPr marL="2286000" algn="l" defTabSz="914400" rtl="0" eaLnBrk="1" latinLnBrk="0" hangingPunct="1">
                        <a:defRPr sz="1800" kern="1200">
                          <a:solidFill>
                            <a:schemeClr val="tx1"/>
                          </a:solidFill>
                          <a:latin typeface="Corbel"/>
                        </a:defRPr>
                      </a:lvl6pPr>
                      <a:lvl7pPr marL="2743200" algn="l" defTabSz="914400" rtl="0" eaLnBrk="1" latinLnBrk="0" hangingPunct="1">
                        <a:defRPr sz="1800" kern="1200">
                          <a:solidFill>
                            <a:schemeClr val="tx1"/>
                          </a:solidFill>
                          <a:latin typeface="Corbel"/>
                        </a:defRPr>
                      </a:lvl7pPr>
                      <a:lvl8pPr marL="3200400" algn="l" defTabSz="914400" rtl="0" eaLnBrk="1" latinLnBrk="0" hangingPunct="1">
                        <a:defRPr sz="1800" kern="1200">
                          <a:solidFill>
                            <a:schemeClr val="tx1"/>
                          </a:solidFill>
                          <a:latin typeface="Corbel"/>
                        </a:defRPr>
                      </a:lvl8pPr>
                      <a:lvl9pPr marL="3657600" algn="l" defTabSz="914400" rtl="0" eaLnBrk="1" latinLnBrk="0" hangingPunct="1">
                        <a:defRPr sz="1800" kern="1200">
                          <a:solidFill>
                            <a:schemeClr val="tx1"/>
                          </a:solidFill>
                          <a:latin typeface="Corbel"/>
                        </a:defRPr>
                      </a:lvl9pPr>
                    </a:lstStyle>
                    <a:p>
                      <a:r>
                        <a:rPr lang="en-GB" dirty="0">
                          <a:solidFill>
                            <a:schemeClr val="tx1"/>
                          </a:solidFill>
                          <a:latin typeface="Arial" panose="020B0604020202020204" pitchFamily="34" charset="0"/>
                          <a:cs typeface="Arial" panose="020B0604020202020204" pitchFamily="34" charset="0"/>
                        </a:rPr>
                        <a:t>The Asian crisis triggered IMF changes, including better crisis prevention and management </a:t>
                      </a:r>
                    </a:p>
                  </a:txBody>
                  <a:tcPr>
                    <a:lnL w="12700" cmpd="sng">
                      <a:solidFill>
                        <a:srgbClr val="404040"/>
                      </a:solidFill>
                    </a:lnL>
                    <a:lnR w="12700" cmpd="sng">
                      <a:solidFill>
                        <a:srgbClr val="404040"/>
                      </a:solidFill>
                    </a:lnR>
                    <a:lnT w="12700" cmpd="sng">
                      <a:solidFill>
                        <a:srgbClr val="404040"/>
                      </a:solidFill>
                    </a:lnT>
                    <a:lnB w="12700" cmpd="sng">
                      <a:solidFill>
                        <a:srgbClr val="404040"/>
                      </a:solidFill>
                    </a:lnB>
                    <a:lnTlToBr w="12700" cmpd="sng">
                      <a:noFill/>
                      <a:prstDash val="solid"/>
                    </a:lnTlToBr>
                    <a:lnBlToTr w="12700" cmpd="sng">
                      <a:noFill/>
                      <a:prstDash val="solid"/>
                    </a:lnBlToTr>
                    <a:noFill/>
                  </a:tcPr>
                </a:tc>
                <a:extLst>
                  <a:ext uri="{0D108BD9-81ED-4DB2-BD59-A6C34878D82A}">
                    <a16:rowId xmlns:a16="http://schemas.microsoft.com/office/drawing/2014/main" val="4266222477"/>
                  </a:ext>
                </a:extLst>
              </a:tr>
            </a:tbl>
          </a:graphicData>
        </a:graphic>
      </p:graphicFrame>
      <p:sp>
        <p:nvSpPr>
          <p:cNvPr id="14" name="TextBox 13">
            <a:extLst>
              <a:ext uri="{FF2B5EF4-FFF2-40B4-BE49-F238E27FC236}">
                <a16:creationId xmlns:a16="http://schemas.microsoft.com/office/drawing/2014/main" id="{61ABA5DE-7228-4B84-A8E3-B7A7E208B296}"/>
              </a:ext>
            </a:extLst>
          </p:cNvPr>
          <p:cNvSpPr txBox="1"/>
          <p:nvPr/>
        </p:nvSpPr>
        <p:spPr>
          <a:xfrm>
            <a:off x="9552384" y="7101408"/>
            <a:ext cx="2952328" cy="369332"/>
          </a:xfrm>
          <a:prstGeom prst="rect">
            <a:avLst/>
          </a:prstGeom>
          <a:noFill/>
        </p:spPr>
        <p:txBody>
          <a:bodyPr wrap="square" rtlCol="0">
            <a:spAutoFit/>
          </a:bodyPr>
          <a:lstStyle/>
          <a:p>
            <a:r>
              <a:rPr lang="en-GB" b="1" i="0" dirty="0">
                <a:solidFill>
                  <a:schemeClr val="bg2"/>
                </a:solidFill>
                <a:latin typeface="Arial" panose="020B0604020202020204" pitchFamily="34" charset="0"/>
                <a:cs typeface="Arial" panose="020B0604020202020204" pitchFamily="34" charset="0"/>
              </a:rPr>
              <a:t>(Birdsall et al., 2019)</a:t>
            </a:r>
            <a:endParaRPr lang="en-GB" dirty="0">
              <a:solidFill>
                <a:schemeClr val="bg2"/>
              </a:solidFill>
            </a:endParaRPr>
          </a:p>
        </p:txBody>
      </p:sp>
    </p:spTree>
    <p:extLst>
      <p:ext uri="{BB962C8B-B14F-4D97-AF65-F5344CB8AC3E}">
        <p14:creationId xmlns:p14="http://schemas.microsoft.com/office/powerpoint/2010/main" val="2306729520"/>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bg2">
                <a:lumMod val="27000"/>
                <a:lumOff val="73000"/>
                <a:alpha val="71000"/>
              </a:schemeClr>
            </a:gs>
            <a:gs pos="72000">
              <a:schemeClr val="bg2"/>
            </a:gs>
            <a:gs pos="100000">
              <a:schemeClr val="bg2">
                <a:lumMod val="90000"/>
              </a:schemeClr>
            </a:gs>
          </a:gsLst>
          <a:lin ang="5400000" scaled="1"/>
        </a:gradFill>
        <a:effectLst/>
      </p:bgPr>
    </p:bg>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F1D1933B-5298-3CF2-A29C-1CF2D4CF8056}"/>
              </a:ext>
            </a:extLst>
          </p:cNvPr>
          <p:cNvGraphicFramePr>
            <a:graphicFrameLocks noGrp="1"/>
          </p:cNvGraphicFramePr>
          <p:nvPr>
            <p:extLst>
              <p:ext uri="{D42A27DB-BD31-4B8C-83A1-F6EECF244321}">
                <p14:modId xmlns:p14="http://schemas.microsoft.com/office/powerpoint/2010/main" val="2257924335"/>
              </p:ext>
            </p:extLst>
          </p:nvPr>
        </p:nvGraphicFramePr>
        <p:xfrm>
          <a:off x="2135560" y="924705"/>
          <a:ext cx="8128000" cy="1210960"/>
        </p:xfrm>
        <a:graphic>
          <a:graphicData uri="http://schemas.openxmlformats.org/drawingml/2006/table">
            <a:tbl>
              <a:tblPr firstRow="1" bandRow="1">
                <a:tableStyleId>{793D81CF-94F2-401A-BA57-92F5A7B2D0C5}</a:tableStyleId>
              </a:tblPr>
              <a:tblGrid>
                <a:gridCol w="8128000">
                  <a:extLst>
                    <a:ext uri="{9D8B030D-6E8A-4147-A177-3AD203B41FA5}">
                      <a16:colId xmlns:a16="http://schemas.microsoft.com/office/drawing/2014/main" val="3616573712"/>
                    </a:ext>
                  </a:extLst>
                </a:gridCol>
              </a:tblGrid>
              <a:tr h="444222">
                <a:tc>
                  <a:txBody>
                    <a:bodyPr/>
                    <a:lstStyle/>
                    <a:p>
                      <a:pPr algn="ctr"/>
                      <a:r>
                        <a:rPr lang="en-GB" b="0" dirty="0">
                          <a:latin typeface="Arial" panose="020B0604020202020204" pitchFamily="34" charset="0"/>
                          <a:cs typeface="Arial" panose="020B0604020202020204" pitchFamily="34" charset="0"/>
                        </a:rPr>
                        <a:t>Describe how the IMF allocates its resources</a:t>
                      </a:r>
                    </a:p>
                  </a:txBody>
                  <a:tcPr>
                    <a:solidFill>
                      <a:schemeClr val="tx2">
                        <a:lumMod val="75000"/>
                      </a:schemeClr>
                    </a:solidFill>
                  </a:tcPr>
                </a:tc>
                <a:extLst>
                  <a:ext uri="{0D108BD9-81ED-4DB2-BD59-A6C34878D82A}">
                    <a16:rowId xmlns:a16="http://schemas.microsoft.com/office/drawing/2014/main" val="2681331474"/>
                  </a:ext>
                </a:extLst>
              </a:tr>
              <a:tr h="766738">
                <a:tc>
                  <a:txBody>
                    <a:bodyPr/>
                    <a:lstStyle/>
                    <a:p>
                      <a:r>
                        <a:rPr lang="en-GB" dirty="0">
                          <a:latin typeface="Arial" panose="020B0604020202020204" pitchFamily="34" charset="0"/>
                          <a:cs typeface="Arial" panose="020B0604020202020204" pitchFamily="34" charset="0"/>
                        </a:rPr>
                        <a:t>The IMF allocates resources through lending programs (SBA, EFF) for economic stabilization and reform implementation (IMF, 2021).</a:t>
                      </a:r>
                    </a:p>
                  </a:txBody>
                  <a:tcPr>
                    <a:solidFill>
                      <a:schemeClr val="bg1"/>
                    </a:solidFill>
                  </a:tcPr>
                </a:tc>
                <a:extLst>
                  <a:ext uri="{0D108BD9-81ED-4DB2-BD59-A6C34878D82A}">
                    <a16:rowId xmlns:a16="http://schemas.microsoft.com/office/drawing/2014/main" val="2642279712"/>
                  </a:ext>
                </a:extLst>
              </a:tr>
            </a:tbl>
          </a:graphicData>
        </a:graphic>
      </p:graphicFrame>
      <p:graphicFrame>
        <p:nvGraphicFramePr>
          <p:cNvPr id="3" name="Table 3">
            <a:extLst>
              <a:ext uri="{FF2B5EF4-FFF2-40B4-BE49-F238E27FC236}">
                <a16:creationId xmlns:a16="http://schemas.microsoft.com/office/drawing/2014/main" id="{E725A28F-F5FC-C3F3-BA97-591C9F3BEA20}"/>
              </a:ext>
            </a:extLst>
          </p:cNvPr>
          <p:cNvGraphicFramePr>
            <a:graphicFrameLocks noGrp="1"/>
          </p:cNvGraphicFramePr>
          <p:nvPr>
            <p:extLst>
              <p:ext uri="{D42A27DB-BD31-4B8C-83A1-F6EECF244321}">
                <p14:modId xmlns:p14="http://schemas.microsoft.com/office/powerpoint/2010/main" val="1249237589"/>
              </p:ext>
            </p:extLst>
          </p:nvPr>
        </p:nvGraphicFramePr>
        <p:xfrm>
          <a:off x="2136115" y="2788920"/>
          <a:ext cx="8128000" cy="1280160"/>
        </p:xfrm>
        <a:graphic>
          <a:graphicData uri="http://schemas.openxmlformats.org/drawingml/2006/table">
            <a:tbl>
              <a:tblPr firstRow="1" bandRow="1">
                <a:tableStyleId>{793D81CF-94F2-401A-BA57-92F5A7B2D0C5}</a:tableStyleId>
              </a:tblPr>
              <a:tblGrid>
                <a:gridCol w="8128000">
                  <a:extLst>
                    <a:ext uri="{9D8B030D-6E8A-4147-A177-3AD203B41FA5}">
                      <a16:colId xmlns:a16="http://schemas.microsoft.com/office/drawing/2014/main" val="1715530454"/>
                    </a:ext>
                  </a:extLst>
                </a:gridCol>
              </a:tblGrid>
              <a:tr h="370840">
                <a:tc>
                  <a:txBody>
                    <a:bodyPr/>
                    <a:lstStyle/>
                    <a:p>
                      <a:r>
                        <a:rPr lang="en-GB" sz="1800" b="0" i="0" kern="1200" dirty="0">
                          <a:solidFill>
                            <a:schemeClr val="lt1"/>
                          </a:solidFill>
                          <a:effectLst/>
                          <a:latin typeface="Arial" panose="020B0604020202020204" pitchFamily="34" charset="0"/>
                          <a:ea typeface="+mn-ea"/>
                          <a:cs typeface="Arial" panose="020B0604020202020204" pitchFamily="34" charset="0"/>
                        </a:rPr>
                        <a:t>Discuss the strategies and initiatives undertaken by the IMF to address current challenges</a:t>
                      </a:r>
                      <a:endParaRPr lang="en-GB" dirty="0">
                        <a:latin typeface="Arial" panose="020B0604020202020204" pitchFamily="34" charset="0"/>
                        <a:cs typeface="Arial" panose="020B0604020202020204" pitchFamily="34" charset="0"/>
                      </a:endParaRPr>
                    </a:p>
                  </a:txBody>
                  <a:tcPr>
                    <a:solidFill>
                      <a:schemeClr val="tx2">
                        <a:lumMod val="75000"/>
                      </a:schemeClr>
                    </a:solidFill>
                  </a:tcPr>
                </a:tc>
                <a:extLst>
                  <a:ext uri="{0D108BD9-81ED-4DB2-BD59-A6C34878D82A}">
                    <a16:rowId xmlns:a16="http://schemas.microsoft.com/office/drawing/2014/main" val="2260472880"/>
                  </a:ext>
                </a:extLst>
              </a:tr>
              <a:tr h="370840">
                <a:tc>
                  <a:txBody>
                    <a:bodyPr/>
                    <a:lstStyle/>
                    <a:p>
                      <a:r>
                        <a:rPr lang="en-GB" dirty="0">
                          <a:latin typeface="Arial" panose="020B0604020202020204" pitchFamily="34" charset="0"/>
                          <a:cs typeface="Arial" panose="020B0604020202020204" pitchFamily="34" charset="0"/>
                        </a:rPr>
                        <a:t>IMF enhances debt sustainability and supports inclusive growth, financial stability, and structural reforms (IMF, 2021).</a:t>
                      </a:r>
                    </a:p>
                  </a:txBody>
                  <a:tcPr>
                    <a:solidFill>
                      <a:schemeClr val="bg1"/>
                    </a:solidFill>
                  </a:tcPr>
                </a:tc>
                <a:extLst>
                  <a:ext uri="{0D108BD9-81ED-4DB2-BD59-A6C34878D82A}">
                    <a16:rowId xmlns:a16="http://schemas.microsoft.com/office/drawing/2014/main" val="2166435010"/>
                  </a:ext>
                </a:extLst>
              </a:tr>
            </a:tbl>
          </a:graphicData>
        </a:graphic>
      </p:graphicFrame>
      <p:graphicFrame>
        <p:nvGraphicFramePr>
          <p:cNvPr id="4" name="Table 4">
            <a:extLst>
              <a:ext uri="{FF2B5EF4-FFF2-40B4-BE49-F238E27FC236}">
                <a16:creationId xmlns:a16="http://schemas.microsoft.com/office/drawing/2014/main" id="{17ED4AA2-2FEE-6E6C-5A3A-556E9FB902A0}"/>
              </a:ext>
            </a:extLst>
          </p:cNvPr>
          <p:cNvGraphicFramePr>
            <a:graphicFrameLocks noGrp="1"/>
          </p:cNvGraphicFramePr>
          <p:nvPr>
            <p:extLst>
              <p:ext uri="{D42A27DB-BD31-4B8C-83A1-F6EECF244321}">
                <p14:modId xmlns:p14="http://schemas.microsoft.com/office/powerpoint/2010/main" val="2870119817"/>
              </p:ext>
            </p:extLst>
          </p:nvPr>
        </p:nvGraphicFramePr>
        <p:xfrm>
          <a:off x="2135560" y="4653136"/>
          <a:ext cx="8128000" cy="1280160"/>
        </p:xfrm>
        <a:graphic>
          <a:graphicData uri="http://schemas.openxmlformats.org/drawingml/2006/table">
            <a:tbl>
              <a:tblPr firstRow="1" bandRow="1">
                <a:tableStyleId>{793D81CF-94F2-401A-BA57-92F5A7B2D0C5}</a:tableStyleId>
              </a:tblPr>
              <a:tblGrid>
                <a:gridCol w="8128000">
                  <a:extLst>
                    <a:ext uri="{9D8B030D-6E8A-4147-A177-3AD203B41FA5}">
                      <a16:colId xmlns:a16="http://schemas.microsoft.com/office/drawing/2014/main" val="1097697606"/>
                    </a:ext>
                  </a:extLst>
                </a:gridCol>
              </a:tblGrid>
              <a:tr h="370840">
                <a:tc>
                  <a:txBody>
                    <a:bodyPr/>
                    <a:lstStyle/>
                    <a:p>
                      <a:r>
                        <a:rPr lang="en-GB" sz="1800" b="0" i="0" kern="1200" dirty="0">
                          <a:solidFill>
                            <a:schemeClr val="lt1"/>
                          </a:solidFill>
                          <a:effectLst/>
                          <a:latin typeface="Arial" panose="020B0604020202020204" pitchFamily="34" charset="0"/>
                          <a:ea typeface="+mn-ea"/>
                          <a:cs typeface="Arial" panose="020B0604020202020204" pitchFamily="34" charset="0"/>
                        </a:rPr>
                        <a:t>Provide specific examples of resource allocation in response to the post-pandemic environment</a:t>
                      </a:r>
                      <a:endParaRPr lang="en-GB" dirty="0">
                        <a:latin typeface="Arial" panose="020B0604020202020204" pitchFamily="34" charset="0"/>
                        <a:cs typeface="Arial" panose="020B0604020202020204" pitchFamily="34" charset="0"/>
                      </a:endParaRPr>
                    </a:p>
                  </a:txBody>
                  <a:tcPr>
                    <a:solidFill>
                      <a:schemeClr val="tx2">
                        <a:lumMod val="75000"/>
                      </a:schemeClr>
                    </a:solidFill>
                  </a:tcPr>
                </a:tc>
                <a:extLst>
                  <a:ext uri="{0D108BD9-81ED-4DB2-BD59-A6C34878D82A}">
                    <a16:rowId xmlns:a16="http://schemas.microsoft.com/office/drawing/2014/main" val="3804821075"/>
                  </a:ext>
                </a:extLst>
              </a:tr>
              <a:tr h="370840">
                <a:tc>
                  <a:txBody>
                    <a:bodyPr/>
                    <a:lstStyle/>
                    <a:p>
                      <a:r>
                        <a:rPr lang="en-GB" dirty="0">
                          <a:latin typeface="Arial" panose="020B0604020202020204" pitchFamily="34" charset="0"/>
                          <a:cs typeface="Arial" panose="020B0604020202020204" pitchFamily="34" charset="0"/>
                        </a:rPr>
                        <a:t>The IMF's CCRT provides debt relief, and emergency financing is provided to countries like Nigeria during the post-pandemic crisis (IMF, 2021; IMF, 2020).</a:t>
                      </a:r>
                    </a:p>
                  </a:txBody>
                  <a:tcPr>
                    <a:solidFill>
                      <a:schemeClr val="bg1"/>
                    </a:solidFill>
                  </a:tcPr>
                </a:tc>
                <a:extLst>
                  <a:ext uri="{0D108BD9-81ED-4DB2-BD59-A6C34878D82A}">
                    <a16:rowId xmlns:a16="http://schemas.microsoft.com/office/drawing/2014/main" val="3491594642"/>
                  </a:ext>
                </a:extLst>
              </a:tr>
            </a:tbl>
          </a:graphicData>
        </a:graphic>
      </p:graphicFrame>
      <p:sp>
        <p:nvSpPr>
          <p:cNvPr id="5" name="TextBox 4">
            <a:extLst>
              <a:ext uri="{FF2B5EF4-FFF2-40B4-BE49-F238E27FC236}">
                <a16:creationId xmlns:a16="http://schemas.microsoft.com/office/drawing/2014/main" id="{AA5D8DD2-B03C-AC8F-2F67-58162A33D50C}"/>
              </a:ext>
            </a:extLst>
          </p:cNvPr>
          <p:cNvSpPr txBox="1"/>
          <p:nvPr/>
        </p:nvSpPr>
        <p:spPr>
          <a:xfrm>
            <a:off x="119336" y="188640"/>
            <a:ext cx="11953328" cy="461665"/>
          </a:xfrm>
          <a:prstGeom prst="rect">
            <a:avLst/>
          </a:prstGeom>
          <a:noFill/>
        </p:spPr>
        <p:txBody>
          <a:bodyPr wrap="square" rtlCol="0">
            <a:spAutoFit/>
          </a:bodyPr>
          <a:lstStyle/>
          <a:p>
            <a:pPr algn="ctr"/>
            <a:r>
              <a:rPr lang="en-GB" sz="2400" b="1" dirty="0">
                <a:solidFill>
                  <a:schemeClr val="tx2">
                    <a:lumMod val="75000"/>
                  </a:schemeClr>
                </a:solidFill>
                <a:latin typeface="Arial" panose="020B0604020202020204" pitchFamily="34" charset="0"/>
                <a:cs typeface="Arial" panose="020B0604020202020204" pitchFamily="34" charset="0"/>
              </a:rPr>
              <a:t>Resource Allocation to Meet Current Challenges by the IMF</a:t>
            </a:r>
          </a:p>
        </p:txBody>
      </p:sp>
    </p:spTree>
    <p:extLst>
      <p:ext uri="{BB962C8B-B14F-4D97-AF65-F5344CB8AC3E}">
        <p14:creationId xmlns:p14="http://schemas.microsoft.com/office/powerpoint/2010/main" val="381773814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A02942-C5D4-1179-5ED9-ACD5B2A62F57}"/>
              </a:ext>
            </a:extLst>
          </p:cNvPr>
          <p:cNvSpPr txBox="1"/>
          <p:nvPr/>
        </p:nvSpPr>
        <p:spPr>
          <a:xfrm>
            <a:off x="325064" y="332656"/>
            <a:ext cx="4156993" cy="199072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2900" i="0" dirty="0">
                <a:solidFill>
                  <a:schemeClr val="bg1"/>
                </a:solidFill>
                <a:effectLst/>
                <a:latin typeface="Arial" panose="020B0604020202020204" pitchFamily="34" charset="0"/>
                <a:ea typeface="+mj-ea"/>
                <a:cs typeface="Arial" panose="020B0604020202020204" pitchFamily="34" charset="0"/>
              </a:rPr>
              <a:t>Competitive</a:t>
            </a:r>
            <a:r>
              <a:rPr lang="en-GB" sz="2900" i="0" dirty="0">
                <a:solidFill>
                  <a:schemeClr val="bg1"/>
                </a:solidFill>
                <a:effectLst/>
                <a:latin typeface="+mj-lt"/>
                <a:ea typeface="+mj-ea"/>
                <a:cs typeface="+mj-cs"/>
              </a:rPr>
              <a:t> Strategy for Gaining Advantage for the IMF</a:t>
            </a:r>
            <a:endParaRPr lang="en-GB" sz="2900" dirty="0">
              <a:solidFill>
                <a:schemeClr val="bg1"/>
              </a:solidFill>
              <a:latin typeface="+mj-lt"/>
              <a:ea typeface="+mj-ea"/>
              <a:cs typeface="+mj-cs"/>
            </a:endParaRPr>
          </a:p>
        </p:txBody>
      </p:sp>
      <p:sp>
        <p:nvSpPr>
          <p:cNvPr id="7" name="Text Placeholder 2">
            <a:extLst>
              <a:ext uri="{FF2B5EF4-FFF2-40B4-BE49-F238E27FC236}">
                <a16:creationId xmlns:a16="http://schemas.microsoft.com/office/drawing/2014/main" id="{BE0140E9-6382-68D5-2C38-586694AB0084}"/>
              </a:ext>
            </a:extLst>
          </p:cNvPr>
          <p:cNvSpPr>
            <a:spLocks noGrp="1"/>
          </p:cNvSpPr>
          <p:nvPr>
            <p:ph type="body" sz="half" idx="2"/>
          </p:nvPr>
        </p:nvSpPr>
        <p:spPr>
          <a:xfrm>
            <a:off x="4986901" y="1328018"/>
            <a:ext cx="7200800" cy="5112568"/>
          </a:xfrm>
        </p:spPr>
        <p:txBody>
          <a:bodyPr>
            <a:normAutofit/>
          </a:bodyPr>
          <a:lstStyle/>
          <a:p>
            <a:pPr marL="285750" indent="-285750">
              <a:buFont typeface="Wingdings" panose="05000000000000000000" pitchFamily="2" charset="2"/>
              <a:buChar char="Ø"/>
            </a:pPr>
            <a:r>
              <a:rPr lang="en-GB" dirty="0">
                <a:solidFill>
                  <a:schemeClr val="tx2">
                    <a:lumMod val="75000"/>
                  </a:schemeClr>
                </a:solidFill>
                <a:latin typeface="Arial" panose="020B0604020202020204" pitchFamily="34" charset="0"/>
                <a:cs typeface="Arial" panose="020B0604020202020204" pitchFamily="34" charset="0"/>
              </a:rPr>
              <a:t>By examining rivals' strengths and weaknesses, competitive analysis drives IMF strategy (</a:t>
            </a:r>
            <a:r>
              <a:rPr lang="en-GB" dirty="0" err="1">
                <a:solidFill>
                  <a:schemeClr val="tx2">
                    <a:lumMod val="75000"/>
                  </a:schemeClr>
                </a:solidFill>
                <a:latin typeface="Arial" panose="020B0604020202020204" pitchFamily="34" charset="0"/>
                <a:cs typeface="Arial" panose="020B0604020202020204" pitchFamily="34" charset="0"/>
              </a:rPr>
              <a:t>Helleiner</a:t>
            </a:r>
            <a:r>
              <a:rPr lang="en-GB" dirty="0">
                <a:solidFill>
                  <a:schemeClr val="tx2">
                    <a:lumMod val="75000"/>
                  </a:schemeClr>
                </a:solidFill>
                <a:latin typeface="Arial" panose="020B0604020202020204" pitchFamily="34" charset="0"/>
                <a:cs typeface="Arial" panose="020B0604020202020204" pitchFamily="34" charset="0"/>
              </a:rPr>
              <a:t>, 2020).</a:t>
            </a:r>
          </a:p>
          <a:p>
            <a:pPr marL="285750" indent="-285750">
              <a:buFont typeface="Wingdings" panose="05000000000000000000" pitchFamily="2" charset="2"/>
              <a:buChar char="Ø"/>
            </a:pPr>
            <a:r>
              <a:rPr lang="en-GB" dirty="0">
                <a:solidFill>
                  <a:schemeClr val="tx2">
                    <a:lumMod val="75000"/>
                  </a:schemeClr>
                </a:solidFill>
                <a:latin typeface="Arial" panose="020B0604020202020204" pitchFamily="34" charset="0"/>
                <a:cs typeface="Arial" panose="020B0604020202020204" pitchFamily="34" charset="0"/>
              </a:rPr>
              <a:t>The IMF responds to difficulties by implementing competitive strategies for inclusive and sustainable growth (IMF, 2021).</a:t>
            </a:r>
          </a:p>
          <a:p>
            <a:pPr marL="285750" indent="-285750">
              <a:buFont typeface="Wingdings" panose="05000000000000000000" pitchFamily="2" charset="2"/>
              <a:buChar char="v"/>
            </a:pPr>
            <a:r>
              <a:rPr lang="en-GB" dirty="0">
                <a:solidFill>
                  <a:schemeClr val="tx2">
                    <a:lumMod val="75000"/>
                  </a:schemeClr>
                </a:solidFill>
                <a:latin typeface="Arial" panose="020B0604020202020204" pitchFamily="34" charset="0"/>
                <a:cs typeface="Arial" panose="020B0604020202020204" pitchFamily="34" charset="0"/>
              </a:rPr>
              <a:t>Proposed competitive strategies for the IMF could include:</a:t>
            </a:r>
          </a:p>
          <a:p>
            <a:pPr marL="342900" indent="-342900">
              <a:buFont typeface="+mj-lt"/>
              <a:buAutoNum type="arabicPeriod"/>
            </a:pPr>
            <a:r>
              <a:rPr lang="en-US" dirty="0">
                <a:solidFill>
                  <a:schemeClr val="tx2">
                    <a:lumMod val="75000"/>
                  </a:schemeClr>
                </a:solidFill>
                <a:latin typeface="Arial" panose="020B0604020202020204" pitchFamily="34" charset="0"/>
                <a:cs typeface="Arial" panose="020B0604020202020204" pitchFamily="34" charset="0"/>
              </a:rPr>
              <a:t>Differentiation strategy: </a:t>
            </a:r>
            <a:r>
              <a:rPr lang="en-GB" dirty="0">
                <a:solidFill>
                  <a:schemeClr val="tx2">
                    <a:lumMod val="75000"/>
                  </a:schemeClr>
                </a:solidFill>
                <a:latin typeface="Arial" panose="020B0604020202020204" pitchFamily="34" charset="0"/>
                <a:cs typeface="Arial" panose="020B0604020202020204" pitchFamily="34" charset="0"/>
              </a:rPr>
              <a:t>The IMF distinguishes itself by its competence, policy guidance, and crisis management (</a:t>
            </a:r>
            <a:r>
              <a:rPr lang="en-GB" dirty="0" err="1">
                <a:solidFill>
                  <a:schemeClr val="tx2">
                    <a:lumMod val="75000"/>
                  </a:schemeClr>
                </a:solidFill>
                <a:latin typeface="Arial" panose="020B0604020202020204" pitchFamily="34" charset="0"/>
                <a:cs typeface="Arial" panose="020B0604020202020204" pitchFamily="34" charset="0"/>
              </a:rPr>
              <a:t>Helleiner</a:t>
            </a:r>
            <a:r>
              <a:rPr lang="en-GB" dirty="0">
                <a:solidFill>
                  <a:schemeClr val="tx2">
                    <a:lumMod val="75000"/>
                  </a:schemeClr>
                </a:solidFill>
                <a:latin typeface="Arial" panose="020B0604020202020204" pitchFamily="34" charset="0"/>
                <a:cs typeface="Arial" panose="020B0604020202020204" pitchFamily="34" charset="0"/>
              </a:rPr>
              <a:t>, 2020).</a:t>
            </a:r>
          </a:p>
          <a:p>
            <a:pPr marL="342900" indent="-342900">
              <a:buFont typeface="+mj-lt"/>
              <a:buAutoNum type="arabicPeriod"/>
            </a:pPr>
            <a:r>
              <a:rPr lang="en-US" dirty="0">
                <a:solidFill>
                  <a:schemeClr val="tx2">
                    <a:lumMod val="75000"/>
                  </a:schemeClr>
                </a:solidFill>
                <a:latin typeface="Arial" panose="020B0604020202020204" pitchFamily="34" charset="0"/>
                <a:cs typeface="Arial" panose="020B0604020202020204" pitchFamily="34" charset="0"/>
              </a:rPr>
              <a:t>Cost leadership strategy: </a:t>
            </a:r>
            <a:r>
              <a:rPr lang="en-GB" dirty="0">
                <a:solidFill>
                  <a:schemeClr val="tx2">
                    <a:lumMod val="75000"/>
                  </a:schemeClr>
                </a:solidFill>
                <a:latin typeface="Arial" panose="020B0604020202020204" pitchFamily="34" charset="0"/>
                <a:cs typeface="Arial" panose="020B0604020202020204" pitchFamily="34" charset="0"/>
              </a:rPr>
              <a:t>The IMF's operational efficiency drives cost-effective financial support (</a:t>
            </a:r>
            <a:r>
              <a:rPr lang="en-GB" dirty="0" err="1">
                <a:solidFill>
                  <a:schemeClr val="tx2">
                    <a:lumMod val="75000"/>
                  </a:schemeClr>
                </a:solidFill>
                <a:latin typeface="Arial" panose="020B0604020202020204" pitchFamily="34" charset="0"/>
                <a:cs typeface="Arial" panose="020B0604020202020204" pitchFamily="34" charset="0"/>
              </a:rPr>
              <a:t>Helleiner</a:t>
            </a:r>
            <a:r>
              <a:rPr lang="en-GB" dirty="0">
                <a:solidFill>
                  <a:schemeClr val="tx2">
                    <a:lumMod val="75000"/>
                  </a:schemeClr>
                </a:solidFill>
                <a:latin typeface="Arial" panose="020B0604020202020204" pitchFamily="34" charset="0"/>
                <a:cs typeface="Arial" panose="020B0604020202020204" pitchFamily="34" charset="0"/>
              </a:rPr>
              <a:t>, 2020).</a:t>
            </a:r>
          </a:p>
          <a:p>
            <a:pPr marL="342900" indent="-342900">
              <a:buFont typeface="+mj-lt"/>
              <a:buAutoNum type="arabicPeriod"/>
            </a:pPr>
            <a:r>
              <a:rPr lang="en-US" dirty="0">
                <a:solidFill>
                  <a:schemeClr val="tx2">
                    <a:lumMod val="75000"/>
                  </a:schemeClr>
                </a:solidFill>
                <a:latin typeface="Arial" panose="020B0604020202020204" pitchFamily="34" charset="0"/>
                <a:cs typeface="Arial" panose="020B0604020202020204" pitchFamily="34" charset="0"/>
              </a:rPr>
              <a:t>Focus strategy: </a:t>
            </a:r>
            <a:r>
              <a:rPr lang="en-GB" dirty="0">
                <a:solidFill>
                  <a:schemeClr val="tx2">
                    <a:lumMod val="75000"/>
                  </a:schemeClr>
                </a:solidFill>
                <a:latin typeface="Arial" panose="020B0604020202020204" pitchFamily="34" charset="0"/>
                <a:cs typeface="Arial" panose="020B0604020202020204" pitchFamily="34" charset="0"/>
              </a:rPr>
              <a:t>The IMF's influence is maximized by focusing on expertise and urgent needs (</a:t>
            </a:r>
            <a:r>
              <a:rPr lang="en-GB" dirty="0" err="1">
                <a:solidFill>
                  <a:schemeClr val="tx2">
                    <a:lumMod val="75000"/>
                  </a:schemeClr>
                </a:solidFill>
                <a:latin typeface="Arial" panose="020B0604020202020204" pitchFamily="34" charset="0"/>
                <a:cs typeface="Arial" panose="020B0604020202020204" pitchFamily="34" charset="0"/>
              </a:rPr>
              <a:t>Helleiner</a:t>
            </a:r>
            <a:r>
              <a:rPr lang="en-GB" dirty="0">
                <a:solidFill>
                  <a:schemeClr val="tx2">
                    <a:lumMod val="75000"/>
                  </a:schemeClr>
                </a:solidFill>
                <a:latin typeface="Arial" panose="020B0604020202020204" pitchFamily="34" charset="0"/>
                <a:cs typeface="Arial" panose="020B0604020202020204" pitchFamily="34" charset="0"/>
              </a:rPr>
              <a:t>, 2020).</a:t>
            </a:r>
          </a:p>
          <a:p>
            <a:pPr marL="285750" indent="-285750">
              <a:buFont typeface="Wingdings" panose="05000000000000000000" pitchFamily="2" charset="2"/>
              <a:buChar char="Ø"/>
            </a:pPr>
            <a:endParaRPr lang="en-GB" dirty="0">
              <a:solidFill>
                <a:schemeClr val="tx2">
                  <a:lumMod val="75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chemeClr val="tx2">
                    <a:lumMod val="75000"/>
                  </a:schemeClr>
                </a:solidFill>
                <a:latin typeface="Arial" panose="020B0604020202020204" pitchFamily="34" charset="0"/>
                <a:cs typeface="Arial" panose="020B0604020202020204" pitchFamily="34" charset="0"/>
              </a:rPr>
              <a:t>Strategies should be designed to meet post-pandemic difficulties, </a:t>
            </a:r>
            <a:r>
              <a:rPr lang="en-GB" dirty="0" err="1">
                <a:solidFill>
                  <a:schemeClr val="tx2">
                    <a:lumMod val="75000"/>
                  </a:schemeClr>
                </a:solidFill>
                <a:latin typeface="Arial" panose="020B0604020202020204" pitchFamily="34" charset="0"/>
                <a:cs typeface="Arial" panose="020B0604020202020204" pitchFamily="34" charset="0"/>
              </a:rPr>
              <a:t>fulfill</a:t>
            </a:r>
            <a:r>
              <a:rPr lang="en-GB" dirty="0">
                <a:solidFill>
                  <a:schemeClr val="tx2">
                    <a:lumMod val="75000"/>
                  </a:schemeClr>
                </a:solidFill>
                <a:latin typeface="Arial" panose="020B0604020202020204" pitchFamily="34" charset="0"/>
                <a:cs typeface="Arial" panose="020B0604020202020204" pitchFamily="34" charset="0"/>
              </a:rPr>
              <a:t> needs, and assure relevance and effectiveness (IMF, 2021; Birdsall et al., 2019).</a:t>
            </a:r>
            <a:endParaRPr lang="en-US" dirty="0">
              <a:solidFill>
                <a:schemeClr val="tx2">
                  <a:lumMod val="75000"/>
                </a:schemeClr>
              </a:solidFill>
              <a:latin typeface="Arial" panose="020B0604020202020204" pitchFamily="34" charset="0"/>
              <a:cs typeface="Arial" panose="020B0604020202020204" pitchFamily="34" charset="0"/>
            </a:endParaRPr>
          </a:p>
        </p:txBody>
      </p:sp>
      <p:pic>
        <p:nvPicPr>
          <p:cNvPr id="6" name="Content Placeholder 5" descr="A hand holding a red chess piece&#10;&#10;Description automatically generated">
            <a:extLst>
              <a:ext uri="{FF2B5EF4-FFF2-40B4-BE49-F238E27FC236}">
                <a16:creationId xmlns:a16="http://schemas.microsoft.com/office/drawing/2014/main" id="{F58EE05B-1249-1EF0-E64F-A8AF9151F91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1344" y="2681228"/>
            <a:ext cx="4482058" cy="3706783"/>
          </a:xfrm>
        </p:spPr>
      </p:pic>
    </p:spTree>
    <p:extLst>
      <p:ext uri="{BB962C8B-B14F-4D97-AF65-F5344CB8AC3E}">
        <p14:creationId xmlns:p14="http://schemas.microsoft.com/office/powerpoint/2010/main" val="137895781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96E33-F673-F0E0-CEAE-11A5169F16EE}"/>
              </a:ext>
            </a:extLst>
          </p:cNvPr>
          <p:cNvSpPr>
            <a:spLocks noGrp="1"/>
          </p:cNvSpPr>
          <p:nvPr>
            <p:ph type="title"/>
          </p:nvPr>
        </p:nvSpPr>
        <p:spPr>
          <a:xfrm>
            <a:off x="7464152" y="41787"/>
            <a:ext cx="4896544" cy="1993392"/>
          </a:xfrm>
        </p:spPr>
        <p:txBody>
          <a:bodyPr vert="horz" lIns="91440" tIns="45720" rIns="91440" bIns="45720" rtlCol="0" anchor="b">
            <a:normAutofit/>
          </a:bodyPr>
          <a:lstStyle/>
          <a:p>
            <a:r>
              <a:rPr lang="en-GB" i="0" dirty="0">
                <a:effectLst/>
                <a:latin typeface="Arial" panose="020B0604020202020204" pitchFamily="34" charset="0"/>
                <a:cs typeface="Arial" panose="020B0604020202020204" pitchFamily="34" charset="0"/>
              </a:rPr>
              <a:t>Green Marketing and Corporate Social Responsibility</a:t>
            </a:r>
            <a:endParaRPr lang="en-GB" dirty="0">
              <a:latin typeface="Arial" panose="020B0604020202020204" pitchFamily="34" charset="0"/>
              <a:cs typeface="Arial" panose="020B0604020202020204" pitchFamily="34" charset="0"/>
            </a:endParaRPr>
          </a:p>
        </p:txBody>
      </p:sp>
      <p:pic>
        <p:nvPicPr>
          <p:cNvPr id="5" name="Video 4" descr="Floating Light Bulbs">
            <a:extLst>
              <a:ext uri="{FF2B5EF4-FFF2-40B4-BE49-F238E27FC236}">
                <a16:creationId xmlns:a16="http://schemas.microsoft.com/office/drawing/2014/main" id="{31F0D84D-68D3-2CB1-DBFA-0AB3375BC4E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13667" r="26161" b="-1"/>
          <a:stretch/>
        </p:blipFill>
        <p:spPr>
          <a:xfrm>
            <a:off x="20" y="10"/>
            <a:ext cx="7315180" cy="6857990"/>
          </a:xfrm>
          <a:prstGeom prst="rect">
            <a:avLst/>
          </a:prstGeom>
          <a:noFill/>
        </p:spPr>
      </p:pic>
      <p:sp>
        <p:nvSpPr>
          <p:cNvPr id="3" name="TextBox 2">
            <a:extLst>
              <a:ext uri="{FF2B5EF4-FFF2-40B4-BE49-F238E27FC236}">
                <a16:creationId xmlns:a16="http://schemas.microsoft.com/office/drawing/2014/main" id="{F9689605-9F26-44EE-096B-324CA0CDE2C9}"/>
              </a:ext>
            </a:extLst>
          </p:cNvPr>
          <p:cNvSpPr txBox="1"/>
          <p:nvPr/>
        </p:nvSpPr>
        <p:spPr>
          <a:xfrm>
            <a:off x="7464152" y="2204864"/>
            <a:ext cx="4727828" cy="3795342"/>
          </a:xfrm>
          <a:prstGeom prst="rect">
            <a:avLst/>
          </a:prstGeom>
        </p:spPr>
        <p:txBody>
          <a:bodyPr vert="horz" lIns="91440" tIns="45720" rIns="91440" bIns="45720" rtlCol="0">
            <a:normAutofit lnSpcReduction="10000"/>
          </a:bodyPr>
          <a:lstStyle/>
          <a:p>
            <a:pPr>
              <a:lnSpc>
                <a:spcPct val="90000"/>
              </a:lnSpc>
              <a:spcBef>
                <a:spcPts val="1200"/>
              </a:spcBef>
              <a:buClr>
                <a:schemeClr val="tx2"/>
              </a:buClr>
              <a:buSzPct val="80000"/>
            </a:pPr>
            <a:r>
              <a:rPr lang="en-US" sz="1600" kern="1200" dirty="0">
                <a:solidFill>
                  <a:schemeClr val="bg1"/>
                </a:solidFill>
                <a:latin typeface="Arial" panose="020B0604020202020204" pitchFamily="34" charset="0"/>
                <a:cs typeface="Arial" panose="020B0604020202020204" pitchFamily="34" charset="0"/>
              </a:rPr>
              <a:t>Green marketing techniques promoted by the IMF encourage sustainability, climate action, and responsible financing (IMF, 2021).</a:t>
            </a:r>
          </a:p>
          <a:p>
            <a:pPr>
              <a:lnSpc>
                <a:spcPct val="90000"/>
              </a:lnSpc>
              <a:spcBef>
                <a:spcPts val="1200"/>
              </a:spcBef>
              <a:buClr>
                <a:schemeClr val="tx2"/>
              </a:buClr>
              <a:buSzPct val="80000"/>
            </a:pPr>
            <a:r>
              <a:rPr lang="en-US" sz="1600" kern="1200" dirty="0">
                <a:solidFill>
                  <a:schemeClr val="bg1"/>
                </a:solidFill>
                <a:latin typeface="Arial" panose="020B0604020202020204" pitchFamily="34" charset="0"/>
                <a:cs typeface="Arial" panose="020B0604020202020204" pitchFamily="34" charset="0"/>
              </a:rPr>
              <a:t>CSR </a:t>
            </a:r>
            <a:r>
              <a:rPr lang="en-US" sz="1600" kern="1200" dirty="0" err="1">
                <a:solidFill>
                  <a:schemeClr val="bg1"/>
                </a:solidFill>
                <a:latin typeface="Arial" panose="020B0604020202020204" pitchFamily="34" charset="0"/>
                <a:cs typeface="Arial" panose="020B0604020202020204" pitchFamily="34" charset="0"/>
              </a:rPr>
              <a:t>programmes</a:t>
            </a:r>
            <a:r>
              <a:rPr lang="en-US" sz="1600" kern="1200" dirty="0">
                <a:solidFill>
                  <a:schemeClr val="bg1"/>
                </a:solidFill>
                <a:latin typeface="Arial" panose="020B0604020202020204" pitchFamily="34" charset="0"/>
                <a:cs typeface="Arial" panose="020B0604020202020204" pitchFamily="34" charset="0"/>
              </a:rPr>
              <a:t> at the IMF encourage social inclusion, gender equality, and inequality reduction (IMF, 2021).</a:t>
            </a:r>
          </a:p>
          <a:p>
            <a:pPr>
              <a:lnSpc>
                <a:spcPct val="90000"/>
              </a:lnSpc>
              <a:spcBef>
                <a:spcPts val="1200"/>
              </a:spcBef>
              <a:buClr>
                <a:schemeClr val="tx2"/>
              </a:buClr>
              <a:buSzPct val="80000"/>
            </a:pPr>
            <a:r>
              <a:rPr lang="en-US" sz="1600" kern="1200" dirty="0">
                <a:solidFill>
                  <a:schemeClr val="bg1"/>
                </a:solidFill>
                <a:latin typeface="Arial" panose="020B0604020202020204" pitchFamily="34" charset="0"/>
                <a:cs typeface="Arial" panose="020B0604020202020204" pitchFamily="34" charset="0"/>
              </a:rPr>
              <a:t>The IMF incorporates sustainability and improves its reputation through responsible </a:t>
            </a:r>
            <a:r>
              <a:rPr lang="en-US" sz="1600" kern="1200" dirty="0" err="1">
                <a:solidFill>
                  <a:schemeClr val="bg1"/>
                </a:solidFill>
                <a:latin typeface="Arial" panose="020B0604020202020204" pitchFamily="34" charset="0"/>
                <a:cs typeface="Arial" panose="020B0604020202020204" pitchFamily="34" charset="0"/>
              </a:rPr>
              <a:t>practises</a:t>
            </a:r>
            <a:r>
              <a:rPr lang="en-US" sz="1600" kern="1200" dirty="0">
                <a:solidFill>
                  <a:schemeClr val="bg1"/>
                </a:solidFill>
                <a:latin typeface="Arial" panose="020B0604020202020204" pitchFamily="34" charset="0"/>
                <a:cs typeface="Arial" panose="020B0604020202020204" pitchFamily="34" charset="0"/>
              </a:rPr>
              <a:t> (IMF, 2021). </a:t>
            </a:r>
          </a:p>
          <a:p>
            <a:pPr>
              <a:lnSpc>
                <a:spcPct val="90000"/>
              </a:lnSpc>
              <a:spcBef>
                <a:spcPts val="1200"/>
              </a:spcBef>
              <a:buClr>
                <a:schemeClr val="tx2"/>
              </a:buClr>
              <a:buSzPct val="80000"/>
            </a:pPr>
            <a:r>
              <a:rPr lang="en-US" sz="1600" kern="1200" dirty="0">
                <a:solidFill>
                  <a:schemeClr val="bg1"/>
                </a:solidFill>
                <a:latin typeface="Arial" panose="020B0604020202020204" pitchFamily="34" charset="0"/>
                <a:cs typeface="Arial" panose="020B0604020202020204" pitchFamily="34" charset="0"/>
              </a:rPr>
              <a:t>The IMF works with the World Bank on climate initiatives and funds social expenditure </a:t>
            </a:r>
            <a:r>
              <a:rPr lang="en-US" sz="1600" kern="1200" dirty="0" err="1">
                <a:solidFill>
                  <a:schemeClr val="bg1"/>
                </a:solidFill>
                <a:latin typeface="Arial" panose="020B0604020202020204" pitchFamily="34" charset="0"/>
                <a:cs typeface="Arial" panose="020B0604020202020204" pitchFamily="34" charset="0"/>
              </a:rPr>
              <a:t>programmes</a:t>
            </a:r>
            <a:r>
              <a:rPr lang="en-US" sz="1600" kern="1200" dirty="0">
                <a:solidFill>
                  <a:schemeClr val="bg1"/>
                </a:solidFill>
                <a:latin typeface="Arial" panose="020B0604020202020204" pitchFamily="34" charset="0"/>
                <a:cs typeface="Arial" panose="020B0604020202020204" pitchFamily="34" charset="0"/>
              </a:rPr>
              <a:t> to combat poverty (IMF, 2021).</a:t>
            </a:r>
          </a:p>
          <a:p>
            <a:pPr>
              <a:lnSpc>
                <a:spcPct val="90000"/>
              </a:lnSpc>
              <a:spcBef>
                <a:spcPts val="1200"/>
              </a:spcBef>
              <a:buClr>
                <a:schemeClr val="tx2"/>
              </a:buClr>
              <a:buSzPct val="80000"/>
            </a:pPr>
            <a:r>
              <a:rPr lang="en-US" sz="1600" kern="1200" dirty="0">
                <a:solidFill>
                  <a:schemeClr val="bg1"/>
                </a:solidFill>
                <a:latin typeface="Arial" panose="020B0604020202020204" pitchFamily="34" charset="0"/>
                <a:cs typeface="Arial" panose="020B0604020202020204" pitchFamily="34" charset="0"/>
              </a:rPr>
              <a:t>The IMF incorporates sustainability and strengthens its image as a responsible global </a:t>
            </a:r>
            <a:r>
              <a:rPr lang="en-US" sz="1600" kern="1200" dirty="0" err="1">
                <a:solidFill>
                  <a:schemeClr val="bg1"/>
                </a:solidFill>
                <a:latin typeface="Arial" panose="020B0604020202020204" pitchFamily="34" charset="0"/>
                <a:cs typeface="Arial" panose="020B0604020202020204" pitchFamily="34" charset="0"/>
              </a:rPr>
              <a:t>organisation</a:t>
            </a:r>
            <a:r>
              <a:rPr lang="en-US" sz="1600" kern="1200" dirty="0">
                <a:solidFill>
                  <a:schemeClr val="bg1"/>
                </a:solidFill>
                <a:latin typeface="Arial" panose="020B0604020202020204" pitchFamily="34" charset="0"/>
                <a:cs typeface="Arial" panose="020B0604020202020204" pitchFamily="34" charset="0"/>
              </a:rPr>
              <a:t> (IMF, 2021).</a:t>
            </a:r>
          </a:p>
        </p:txBody>
      </p:sp>
    </p:spTree>
    <p:extLst>
      <p:ext uri="{BB962C8B-B14F-4D97-AF65-F5344CB8AC3E}">
        <p14:creationId xmlns:p14="http://schemas.microsoft.com/office/powerpoint/2010/main" val="1653205489"/>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27A1-F458-84DD-3D79-C2F8A6D97773}"/>
              </a:ext>
            </a:extLst>
          </p:cNvPr>
          <p:cNvSpPr>
            <a:spLocks noGrp="1"/>
          </p:cNvSpPr>
          <p:nvPr>
            <p:ph type="title"/>
          </p:nvPr>
        </p:nvSpPr>
        <p:spPr>
          <a:xfrm>
            <a:off x="5290884" y="332656"/>
            <a:ext cx="6709772" cy="1054621"/>
          </a:xfrm>
        </p:spPr>
        <p:txBody>
          <a:bodyPr vert="horz" lIns="91440" tIns="45720" rIns="91440" bIns="45720" rtlCol="0" anchor="b">
            <a:normAutofit/>
          </a:bodyPr>
          <a:lstStyle/>
          <a:p>
            <a:r>
              <a:rPr lang="en-GB" sz="2900" b="1" i="0" dirty="0">
                <a:solidFill>
                  <a:schemeClr val="tx1"/>
                </a:solidFill>
                <a:effectLst/>
                <a:latin typeface="Arial" panose="020B0604020202020204" pitchFamily="34" charset="0"/>
                <a:cs typeface="Arial" panose="020B0604020202020204" pitchFamily="34" charset="0"/>
              </a:rPr>
              <a:t>Recommendations for Gaining Competitive Advantage</a:t>
            </a:r>
            <a:endParaRPr lang="en-GB" sz="2900" b="1" dirty="0">
              <a:solidFill>
                <a:schemeClr val="tx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F1AC068-EE7C-4993-4CCD-ABBFE41DAEEF}"/>
              </a:ext>
            </a:extLst>
          </p:cNvPr>
          <p:cNvSpPr txBox="1"/>
          <p:nvPr/>
        </p:nvSpPr>
        <p:spPr>
          <a:xfrm>
            <a:off x="4958047" y="1700808"/>
            <a:ext cx="6370320" cy="4327376"/>
          </a:xfrm>
          <a:prstGeom prst="rect">
            <a:avLst/>
          </a:prstGeom>
        </p:spPr>
        <p:txBody>
          <a:bodyPr vert="horz" lIns="91440" tIns="45720" rIns="91440" bIns="45720" rtlCol="0">
            <a:normAutofit/>
          </a:bodyPr>
          <a:lstStyle/>
          <a:p>
            <a:pPr marL="285750" indent="-228600">
              <a:lnSpc>
                <a:spcPct val="90000"/>
              </a:lnSpc>
              <a:spcAft>
                <a:spcPts val="600"/>
              </a:spcAft>
              <a:buClr>
                <a:schemeClr val="tx2"/>
              </a:buClr>
              <a:buSzPct val="80000"/>
              <a:buFont typeface="Wingdings" pitchFamily="2" charset="2"/>
              <a:buChar char="§"/>
            </a:pPr>
            <a:r>
              <a:rPr lang="en-GB" dirty="0">
                <a:solidFill>
                  <a:schemeClr val="tx2"/>
                </a:solidFill>
                <a:latin typeface="Arial" panose="020B0604020202020204" pitchFamily="34" charset="0"/>
                <a:cs typeface="Arial" panose="020B0604020202020204" pitchFamily="34" charset="0"/>
              </a:rPr>
              <a:t>Strengthening internal skills improves the IMF's analytical capabilities and crisis management (Birdsall et al., 2019).</a:t>
            </a:r>
          </a:p>
          <a:p>
            <a:pPr marL="57150">
              <a:lnSpc>
                <a:spcPct val="90000"/>
              </a:lnSpc>
              <a:spcAft>
                <a:spcPts val="600"/>
              </a:spcAft>
              <a:buClr>
                <a:schemeClr val="tx2"/>
              </a:buClr>
              <a:buSzPct val="80000"/>
            </a:pPr>
            <a:endParaRPr lang="en-GB"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Clr>
                <a:schemeClr val="tx2"/>
              </a:buClr>
              <a:buSzPct val="80000"/>
              <a:buFont typeface="Wingdings" pitchFamily="2" charset="2"/>
              <a:buChar char="§"/>
            </a:pPr>
            <a:r>
              <a:rPr lang="en-GB" dirty="0">
                <a:solidFill>
                  <a:schemeClr val="tx2"/>
                </a:solidFill>
                <a:latin typeface="Arial" panose="020B0604020202020204" pitchFamily="34" charset="0"/>
                <a:cs typeface="Arial" panose="020B0604020202020204" pitchFamily="34" charset="0"/>
              </a:rPr>
              <a:t>Adopting cutting-edge technologies enhances operating efficiency and analytical capacities, hence increasing the IMF's competitive advantage (Birdsall et al., 2019).</a:t>
            </a:r>
          </a:p>
          <a:p>
            <a:pPr marL="57150">
              <a:lnSpc>
                <a:spcPct val="90000"/>
              </a:lnSpc>
              <a:spcAft>
                <a:spcPts val="600"/>
              </a:spcAft>
              <a:buClr>
                <a:schemeClr val="tx2"/>
              </a:buClr>
              <a:buSzPct val="80000"/>
            </a:pPr>
            <a:endParaRPr lang="en-GB"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Clr>
                <a:schemeClr val="tx2"/>
              </a:buClr>
              <a:buSzPct val="80000"/>
              <a:buFont typeface="Wingdings" pitchFamily="2" charset="2"/>
              <a:buChar char="§"/>
            </a:pPr>
            <a:r>
              <a:rPr lang="en-GB" dirty="0">
                <a:solidFill>
                  <a:schemeClr val="tx2"/>
                </a:solidFill>
                <a:latin typeface="Arial" panose="020B0604020202020204" pitchFamily="34" charset="0"/>
                <a:cs typeface="Arial" panose="020B0604020202020204" pitchFamily="34" charset="0"/>
              </a:rPr>
              <a:t>Improving customer interaction increases the IMF's responsiveness and alignment with the needs of member countries (Birdsall et al., 2019).</a:t>
            </a:r>
          </a:p>
          <a:p>
            <a:pPr marL="57150">
              <a:lnSpc>
                <a:spcPct val="90000"/>
              </a:lnSpc>
              <a:spcAft>
                <a:spcPts val="600"/>
              </a:spcAft>
              <a:buClr>
                <a:schemeClr val="tx2"/>
              </a:buClr>
              <a:buSzPct val="80000"/>
            </a:pPr>
            <a:endParaRPr lang="en-GB"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Clr>
                <a:schemeClr val="tx2"/>
              </a:buClr>
              <a:buSzPct val="80000"/>
              <a:buFont typeface="Wingdings" pitchFamily="2" charset="2"/>
              <a:buChar char="§"/>
            </a:pPr>
            <a:r>
              <a:rPr lang="en-GB" dirty="0">
                <a:solidFill>
                  <a:schemeClr val="tx2"/>
                </a:solidFill>
                <a:latin typeface="Arial" panose="020B0604020202020204" pitchFamily="34" charset="0"/>
                <a:cs typeface="Arial" panose="020B0604020202020204" pitchFamily="34" charset="0"/>
              </a:rPr>
              <a:t>The expansion of sustainability initiatives demonstrates the IMF's commitment to environmental and social responsibility (IMF, 2021).</a:t>
            </a:r>
          </a:p>
        </p:txBody>
      </p:sp>
      <p:pic>
        <p:nvPicPr>
          <p:cNvPr id="6" name="Picture 5" descr="A hand holding a pen&#10;&#10;Description automatically generated">
            <a:extLst>
              <a:ext uri="{FF2B5EF4-FFF2-40B4-BE49-F238E27FC236}">
                <a16:creationId xmlns:a16="http://schemas.microsoft.com/office/drawing/2014/main" id="{97497549-C73E-33AF-83A5-B9E028F57961}"/>
              </a:ext>
            </a:extLst>
          </p:cNvPr>
          <p:cNvPicPr>
            <a:picLocks noChangeAspect="1"/>
          </p:cNvPicPr>
          <p:nvPr/>
        </p:nvPicPr>
        <p:blipFill rotWithShape="1">
          <a:blip r:embed="rId2">
            <a:extLst>
              <a:ext uri="{28A0092B-C50C-407E-A947-70E740481C1C}">
                <a14:useLocalDpi xmlns:a14="http://schemas.microsoft.com/office/drawing/2010/main" val="0"/>
              </a:ext>
            </a:extLst>
          </a:blip>
          <a:srcRect b="9829"/>
          <a:stretch/>
        </p:blipFill>
        <p:spPr>
          <a:xfrm>
            <a:off x="119336" y="332656"/>
            <a:ext cx="4573042" cy="4680520"/>
          </a:xfrm>
          <a:prstGeom prst="rect">
            <a:avLst/>
          </a:prstGeom>
          <a:effectLst>
            <a:reflection blurRad="101600" stA="93000" endPos="34000" dist="50800" dir="5400000" sy="-100000" algn="bl" rotWithShape="0"/>
          </a:effectLst>
        </p:spPr>
      </p:pic>
    </p:spTree>
    <p:extLst>
      <p:ext uri="{BB962C8B-B14F-4D97-AF65-F5344CB8AC3E}">
        <p14:creationId xmlns:p14="http://schemas.microsoft.com/office/powerpoint/2010/main" val="213201727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AFF62A5-2AB4-68AC-A6B0-143BBC8ACF29}"/>
              </a:ext>
            </a:extLst>
          </p:cNvPr>
          <p:cNvSpPr txBox="1"/>
          <p:nvPr/>
        </p:nvSpPr>
        <p:spPr>
          <a:xfrm>
            <a:off x="7315200" y="0"/>
            <a:ext cx="4876800" cy="83671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GB" sz="3400" b="1" u="sng" dirty="0">
                <a:solidFill>
                  <a:schemeClr val="bg1"/>
                </a:solidFill>
                <a:latin typeface="Arial" panose="020B0604020202020204" pitchFamily="34" charset="0"/>
                <a:ea typeface="+mj-ea"/>
                <a:cs typeface="Arial" panose="020B0604020202020204" pitchFamily="34" charset="0"/>
              </a:rPr>
              <a:t>conclusion</a:t>
            </a:r>
          </a:p>
        </p:txBody>
      </p:sp>
      <p:pic>
        <p:nvPicPr>
          <p:cNvPr id="6" name="Picture 5" descr="Magnifying glass showing decling performance">
            <a:extLst>
              <a:ext uri="{FF2B5EF4-FFF2-40B4-BE49-F238E27FC236}">
                <a16:creationId xmlns:a16="http://schemas.microsoft.com/office/drawing/2014/main" id="{5E5B42B9-ED54-23E6-7768-55380F86151E}"/>
              </a:ext>
            </a:extLst>
          </p:cNvPr>
          <p:cNvPicPr>
            <a:picLocks noChangeAspect="1"/>
          </p:cNvPicPr>
          <p:nvPr/>
        </p:nvPicPr>
        <p:blipFill rotWithShape="1">
          <a:blip r:embed="rId2"/>
          <a:srcRect r="28799" b="-1"/>
          <a:stretch/>
        </p:blipFill>
        <p:spPr>
          <a:xfrm>
            <a:off x="0" y="10"/>
            <a:ext cx="7315200" cy="6857990"/>
          </a:xfrm>
          <a:prstGeom prst="rect">
            <a:avLst/>
          </a:prstGeom>
          <a:noFill/>
        </p:spPr>
      </p:pic>
      <p:sp>
        <p:nvSpPr>
          <p:cNvPr id="2" name="TextBox 1">
            <a:extLst>
              <a:ext uri="{FF2B5EF4-FFF2-40B4-BE49-F238E27FC236}">
                <a16:creationId xmlns:a16="http://schemas.microsoft.com/office/drawing/2014/main" id="{063C811E-EB25-5DF4-9101-DA72EFA14C9E}"/>
              </a:ext>
            </a:extLst>
          </p:cNvPr>
          <p:cNvSpPr txBox="1"/>
          <p:nvPr/>
        </p:nvSpPr>
        <p:spPr>
          <a:xfrm>
            <a:off x="7315200" y="1268760"/>
            <a:ext cx="4757464" cy="5400600"/>
          </a:xfrm>
          <a:prstGeom prst="rect">
            <a:avLst/>
          </a:prstGeom>
        </p:spPr>
        <p:txBody>
          <a:bodyPr vert="horz" lIns="91440" tIns="45720" rIns="91440" bIns="45720" rtlCol="0">
            <a:normAutofit/>
          </a:bodyPr>
          <a:lstStyle/>
          <a:p>
            <a:pPr algn="just">
              <a:lnSpc>
                <a:spcPct val="90000"/>
              </a:lnSpc>
              <a:spcBef>
                <a:spcPts val="1200"/>
              </a:spcBef>
              <a:buClr>
                <a:schemeClr val="tx2"/>
              </a:buClr>
              <a:buSzPct val="80000"/>
            </a:pPr>
            <a:r>
              <a:rPr lang="en-US" kern="1200" dirty="0">
                <a:solidFill>
                  <a:schemeClr val="bg1"/>
                </a:solidFill>
                <a:latin typeface="Arial" panose="020B0604020202020204" pitchFamily="34" charset="0"/>
                <a:cs typeface="Arial" panose="020B0604020202020204" pitchFamily="34" charset="0"/>
              </a:rPr>
              <a:t>In conclusion, the International Monetary Fund (IMF) market study emphasizes the need of understanding internal and external elements in shaping its global economic climate in the post-pandemic age. Governance concerns, a lack of transparency, and an inability to react to changing economic conditions can all lead to market failure. </a:t>
            </a:r>
          </a:p>
          <a:p>
            <a:pPr algn="just">
              <a:lnSpc>
                <a:spcPct val="90000"/>
              </a:lnSpc>
              <a:spcBef>
                <a:spcPts val="1200"/>
              </a:spcBef>
              <a:buClr>
                <a:schemeClr val="tx2"/>
              </a:buClr>
              <a:buSzPct val="80000"/>
            </a:pPr>
            <a:r>
              <a:rPr lang="en-US" kern="1200" dirty="0">
                <a:solidFill>
                  <a:schemeClr val="bg1"/>
                </a:solidFill>
                <a:latin typeface="Arial" panose="020B0604020202020204" pitchFamily="34" charset="0"/>
                <a:cs typeface="Arial" panose="020B0604020202020204" pitchFamily="34" charset="0"/>
              </a:rPr>
              <a:t>However, by allocating resources efficiently, executing competitive strategies, implementing green marketing and corporate social responsibility plans, and building internal competencies, the IMF may overcome these problems. The IMF can improve its operational effectiveness, meet emerging issues, and retain its relevance, competitiveness, and contribution to global financial stability by doing so (Birdsall et al., 2019; IMF, 2021).</a:t>
            </a:r>
          </a:p>
        </p:txBody>
      </p:sp>
    </p:spTree>
    <p:extLst>
      <p:ext uri="{BB962C8B-B14F-4D97-AF65-F5344CB8AC3E}">
        <p14:creationId xmlns:p14="http://schemas.microsoft.com/office/powerpoint/2010/main" val="127194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9E4A31-3B74-9C80-D360-D8B474503AAB}"/>
              </a:ext>
            </a:extLst>
          </p:cNvPr>
          <p:cNvSpPr txBox="1"/>
          <p:nvPr/>
        </p:nvSpPr>
        <p:spPr>
          <a:xfrm>
            <a:off x="5362892" y="685800"/>
            <a:ext cx="6370320" cy="5486400"/>
          </a:xfrm>
          <a:prstGeom prst="rect">
            <a:avLst/>
          </a:prstGeom>
        </p:spPr>
        <p:txBody>
          <a:bodyPr vert="horz" lIns="91440" tIns="45720" rIns="91440" bIns="45720" rtlCol="0">
            <a:normAutofit fontScale="92500" lnSpcReduction="10000"/>
          </a:bodyPr>
          <a:lstStyle/>
          <a:p>
            <a:pPr algn="just">
              <a:lnSpc>
                <a:spcPct val="90000"/>
              </a:lnSpc>
              <a:spcAft>
                <a:spcPts val="800"/>
              </a:spcAft>
              <a:buClr>
                <a:schemeClr val="tx2"/>
              </a:buClr>
              <a:buSzPct val="80000"/>
            </a:pPr>
            <a:r>
              <a:rPr lang="en-GB" sz="2000" b="1" u="sng" dirty="0">
                <a:solidFill>
                  <a:schemeClr val="tx2"/>
                </a:solidFill>
                <a:effectLst/>
                <a:latin typeface="Arial" panose="020B0604020202020204" pitchFamily="34" charset="0"/>
                <a:cs typeface="Arial" panose="020B0604020202020204" pitchFamily="34" charset="0"/>
              </a:rPr>
              <a:t>Reference List:</a:t>
            </a:r>
          </a:p>
          <a:p>
            <a:pPr algn="just">
              <a:lnSpc>
                <a:spcPct val="90000"/>
              </a:lnSpc>
              <a:spcAft>
                <a:spcPts val="800"/>
              </a:spcAft>
              <a:buClr>
                <a:schemeClr val="tx2"/>
              </a:buClr>
              <a:buSzPct val="80000"/>
            </a:pPr>
            <a:endParaRPr lang="en-GB" sz="2000" b="1" dirty="0">
              <a:solidFill>
                <a:schemeClr val="tx2"/>
              </a:solidFill>
              <a:effectLst/>
              <a:latin typeface="Arial" panose="020B0604020202020204" pitchFamily="34" charset="0"/>
              <a:cs typeface="Arial" panose="020B0604020202020204" pitchFamily="34" charset="0"/>
            </a:endParaRPr>
          </a:p>
          <a:p>
            <a:pPr algn="just">
              <a:lnSpc>
                <a:spcPct val="90000"/>
              </a:lnSpc>
              <a:spcAft>
                <a:spcPts val="800"/>
              </a:spcAft>
              <a:buClr>
                <a:schemeClr val="tx2"/>
              </a:buClr>
              <a:buSzPct val="80000"/>
            </a:pPr>
            <a:endParaRPr lang="en-GB" sz="2000" b="1" dirty="0">
              <a:solidFill>
                <a:schemeClr val="tx2"/>
              </a:solidFill>
              <a:effectLst/>
              <a:latin typeface="Arial" panose="020B0604020202020204" pitchFamily="34" charset="0"/>
              <a:cs typeface="Arial" panose="020B0604020202020204" pitchFamily="34" charset="0"/>
            </a:endParaRPr>
          </a:p>
          <a:p>
            <a:pPr algn="just">
              <a:lnSpc>
                <a:spcPct val="90000"/>
              </a:lnSpc>
              <a:spcAft>
                <a:spcPts val="800"/>
              </a:spcAft>
              <a:buClr>
                <a:schemeClr val="tx2"/>
              </a:buClr>
              <a:buSzPct val="80000"/>
            </a:pPr>
            <a:r>
              <a:rPr lang="en-GB" dirty="0">
                <a:solidFill>
                  <a:schemeClr val="tx2"/>
                </a:solidFill>
                <a:effectLst/>
                <a:latin typeface="Arial" panose="020B0604020202020204" pitchFamily="34" charset="0"/>
                <a:cs typeface="Arial" panose="020B0604020202020204" pitchFamily="34" charset="0"/>
              </a:rPr>
              <a:t>Birdsall, N., Reinhart, C. M., &amp; Wright, B. (2019). The IMF at 75: Evolving Challenges, Reforms, and the Role of Civil Society. Center for Global Development. Retrieved from https://www.cgdev.org/sites/default/files/imf-at-75.pdf</a:t>
            </a:r>
          </a:p>
          <a:p>
            <a:pPr algn="just">
              <a:lnSpc>
                <a:spcPct val="90000"/>
              </a:lnSpc>
              <a:spcAft>
                <a:spcPts val="800"/>
              </a:spcAft>
              <a:buClr>
                <a:schemeClr val="tx2"/>
              </a:buClr>
              <a:buSzPct val="80000"/>
            </a:pPr>
            <a:r>
              <a:rPr lang="en-GB" dirty="0" err="1">
                <a:solidFill>
                  <a:schemeClr val="tx2"/>
                </a:solidFill>
                <a:effectLst/>
                <a:latin typeface="Arial" panose="020B0604020202020204" pitchFamily="34" charset="0"/>
                <a:cs typeface="Arial" panose="020B0604020202020204" pitchFamily="34" charset="0"/>
              </a:rPr>
              <a:t>Internatioanal</a:t>
            </a:r>
            <a:r>
              <a:rPr lang="en-GB" dirty="0">
                <a:solidFill>
                  <a:schemeClr val="tx2"/>
                </a:solidFill>
                <a:effectLst/>
                <a:latin typeface="Arial" panose="020B0604020202020204" pitchFamily="34" charset="0"/>
                <a:cs typeface="Arial" panose="020B0604020202020204" pitchFamily="34" charset="0"/>
              </a:rPr>
              <a:t> Monetary Fund (IMF). (2020). IMF Executive Board Approves a US$3.4 Billion Emergency Assistance Package to Nigeria to Address the COVID-19 Pandemic. Retrieved from </a:t>
            </a:r>
            <a:r>
              <a:rPr lang="en-GB" u="sng" dirty="0">
                <a:solidFill>
                  <a:schemeClr val="tx2"/>
                </a:solidFill>
                <a:effectLst/>
                <a:latin typeface="Arial" panose="020B0604020202020204" pitchFamily="34" charset="0"/>
                <a:cs typeface="Arial" panose="020B0604020202020204" pitchFamily="34" charset="0"/>
                <a:hlinkClick r:id="rId2"/>
              </a:rPr>
              <a:t>https://www.imf.org/en/News/Articles/2020/04/28/pr20189-nigeria-imf-executive-board-approves-emergency-assistance-package-covid-19</a:t>
            </a:r>
            <a:endParaRPr lang="en-GB" u="sng" dirty="0">
              <a:solidFill>
                <a:schemeClr val="tx2"/>
              </a:solidFill>
              <a:effectLst/>
              <a:latin typeface="Arial" panose="020B0604020202020204" pitchFamily="34" charset="0"/>
              <a:cs typeface="Arial" panose="020B0604020202020204" pitchFamily="34" charset="0"/>
            </a:endParaRPr>
          </a:p>
          <a:p>
            <a:pPr algn="just">
              <a:lnSpc>
                <a:spcPct val="90000"/>
              </a:lnSpc>
              <a:spcAft>
                <a:spcPts val="800"/>
              </a:spcAft>
              <a:buClr>
                <a:schemeClr val="tx2"/>
              </a:buClr>
              <a:buSzPct val="80000"/>
            </a:pPr>
            <a:r>
              <a:rPr lang="en-GB" dirty="0">
                <a:solidFill>
                  <a:schemeClr val="tx2"/>
                </a:solidFill>
                <a:effectLst/>
                <a:latin typeface="Arial" panose="020B0604020202020204" pitchFamily="34" charset="0"/>
                <a:cs typeface="Arial" panose="020B0604020202020204" pitchFamily="34" charset="0"/>
              </a:rPr>
              <a:t>International Monetary Fund (IMF). (2020). IMF Executive Board Approves a US$3.4 Billion Emergency Assistance Package to Nigeria to Address the COVID-19 Pandemic. Retrieved from </a:t>
            </a:r>
            <a:r>
              <a:rPr lang="en-GB" u="sng" dirty="0">
                <a:solidFill>
                  <a:schemeClr val="tx2"/>
                </a:solidFill>
                <a:effectLst/>
                <a:latin typeface="Arial" panose="020B0604020202020204" pitchFamily="34" charset="0"/>
                <a:cs typeface="Arial" panose="020B0604020202020204" pitchFamily="34" charset="0"/>
                <a:hlinkClick r:id="rId2"/>
              </a:rPr>
              <a:t>https://www.imf.org/en/News/Articles/2020/04/28/pr20189-nigeria-imf-executive-board-approves-emergency-assistance-package-covid-19</a:t>
            </a:r>
            <a:endParaRPr lang="en-GB" dirty="0">
              <a:solidFill>
                <a:schemeClr val="tx2"/>
              </a:solidFill>
              <a:effectLst/>
              <a:latin typeface="Arial" panose="020B0604020202020204" pitchFamily="34" charset="0"/>
              <a:cs typeface="Arial" panose="020B0604020202020204" pitchFamily="34" charset="0"/>
            </a:endParaRPr>
          </a:p>
          <a:p>
            <a:pPr algn="just">
              <a:lnSpc>
                <a:spcPct val="90000"/>
              </a:lnSpc>
              <a:spcAft>
                <a:spcPts val="800"/>
              </a:spcAft>
              <a:buClr>
                <a:schemeClr val="tx2"/>
              </a:buClr>
              <a:buSzPct val="80000"/>
            </a:pPr>
            <a:r>
              <a:rPr lang="en-GB" dirty="0">
                <a:solidFill>
                  <a:schemeClr val="tx2"/>
                </a:solidFill>
                <a:effectLst/>
                <a:latin typeface="Arial" panose="020B0604020202020204" pitchFamily="34" charset="0"/>
                <a:cs typeface="Arial" panose="020B0604020202020204" pitchFamily="34" charset="0"/>
              </a:rPr>
              <a:t>International Monetary Fund (IMF). (2021). About the IMF. Retrieved from </a:t>
            </a:r>
            <a:r>
              <a:rPr lang="en-GB" u="sng" dirty="0">
                <a:solidFill>
                  <a:schemeClr val="tx2"/>
                </a:solidFill>
                <a:effectLst/>
                <a:latin typeface="Arial" panose="020B0604020202020204" pitchFamily="34" charset="0"/>
                <a:cs typeface="Arial" panose="020B0604020202020204" pitchFamily="34" charset="0"/>
                <a:hlinkClick r:id="rId3"/>
              </a:rPr>
              <a:t>https://www.imf.org/en/About</a:t>
            </a:r>
            <a:endParaRPr lang="en-GB" dirty="0">
              <a:solidFill>
                <a:schemeClr val="tx2"/>
              </a:solidFill>
              <a:effectLst/>
              <a:latin typeface="Arial" panose="020B0604020202020204" pitchFamily="34" charset="0"/>
              <a:cs typeface="Arial" panose="020B0604020202020204" pitchFamily="34" charset="0"/>
            </a:endParaRPr>
          </a:p>
          <a:p>
            <a:pPr indent="-228600" algn="just">
              <a:lnSpc>
                <a:spcPct val="90000"/>
              </a:lnSpc>
              <a:buClr>
                <a:schemeClr val="tx2"/>
              </a:buClr>
              <a:buSzPct val="80000"/>
              <a:buFont typeface="Wingdings" pitchFamily="2" charset="2"/>
              <a:buChar char="§"/>
            </a:pPr>
            <a:endParaRPr lang="en-gb" dirty="0">
              <a:solidFill>
                <a:schemeClr val="tx2"/>
              </a:solidFill>
              <a:latin typeface="Arial" panose="020B0604020202020204" pitchFamily="34" charset="0"/>
              <a:cs typeface="Arial" panose="020B0604020202020204" pitchFamily="34" charset="0"/>
            </a:endParaRPr>
          </a:p>
          <a:p>
            <a:pPr indent="-228600" algn="just">
              <a:lnSpc>
                <a:spcPct val="90000"/>
              </a:lnSpc>
              <a:spcAft>
                <a:spcPts val="800"/>
              </a:spcAft>
              <a:buClr>
                <a:schemeClr val="tx2"/>
              </a:buClr>
              <a:buSzPct val="80000"/>
              <a:buFont typeface="Wingdings" pitchFamily="2" charset="2"/>
              <a:buChar char="§"/>
            </a:pPr>
            <a:endParaRPr lang="en-GB" dirty="0">
              <a:solidFill>
                <a:schemeClr val="tx2"/>
              </a:solidFill>
              <a:effectLst/>
              <a:latin typeface="Arial" panose="020B0604020202020204" pitchFamily="34" charset="0"/>
              <a:cs typeface="Arial" panose="020B0604020202020204" pitchFamily="34" charset="0"/>
            </a:endParaRPr>
          </a:p>
          <a:p>
            <a:pPr indent="-228600" algn="just">
              <a:lnSpc>
                <a:spcPct val="90000"/>
              </a:lnSpc>
              <a:buClr>
                <a:schemeClr val="tx2"/>
              </a:buClr>
              <a:buSzPct val="80000"/>
              <a:buFont typeface="Wingdings" pitchFamily="2" charset="2"/>
              <a:buChar char="§"/>
            </a:pPr>
            <a:endParaRPr lang="en-GB" dirty="0">
              <a:solidFill>
                <a:schemeClr val="tx2"/>
              </a:solidFill>
              <a:latin typeface="Arial" panose="020B0604020202020204" pitchFamily="34" charset="0"/>
              <a:cs typeface="Arial" panose="020B0604020202020204" pitchFamily="34" charset="0"/>
            </a:endParaRPr>
          </a:p>
        </p:txBody>
      </p:sp>
      <p:pic>
        <p:nvPicPr>
          <p:cNvPr id="6" name="Picture 5" descr="A close-up of a shelf of books&#10;&#10;Description automatically generated">
            <a:extLst>
              <a:ext uri="{FF2B5EF4-FFF2-40B4-BE49-F238E27FC236}">
                <a16:creationId xmlns:a16="http://schemas.microsoft.com/office/drawing/2014/main" id="{880FB6E0-E454-62AF-4287-06D54578A3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124744"/>
            <a:ext cx="4847785" cy="3645024"/>
          </a:xfrm>
          <a:prstGeom prst="rect">
            <a:avLst/>
          </a:prstGeom>
          <a:effectLst>
            <a:reflection blurRad="6350" stA="50000" endA="300" endPos="55500" dist="101600" dir="5400000" sy="-100000" algn="bl" rotWithShape="0"/>
          </a:effectLst>
        </p:spPr>
      </p:pic>
    </p:spTree>
    <p:extLst>
      <p:ext uri="{BB962C8B-B14F-4D97-AF65-F5344CB8AC3E}">
        <p14:creationId xmlns:p14="http://schemas.microsoft.com/office/powerpoint/2010/main" val="2871825920"/>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D0379-21CD-8567-02D4-EFF63F906AD9}"/>
              </a:ext>
            </a:extLst>
          </p:cNvPr>
          <p:cNvSpPr>
            <a:spLocks noGrp="1"/>
          </p:cNvSpPr>
          <p:nvPr>
            <p:ph type="title"/>
          </p:nvPr>
        </p:nvSpPr>
        <p:spPr>
          <a:xfrm>
            <a:off x="1415480" y="2060848"/>
            <a:ext cx="9828584" cy="1800200"/>
          </a:xfrm>
        </p:spPr>
        <p:txBody>
          <a:bodyPr/>
          <a:lstStyle/>
          <a:p>
            <a:r>
              <a:rPr lang="en-GB" dirty="0"/>
              <a:t>Any Question ?</a:t>
            </a:r>
          </a:p>
        </p:txBody>
      </p:sp>
    </p:spTree>
    <p:extLst>
      <p:ext uri="{BB962C8B-B14F-4D97-AF65-F5344CB8AC3E}">
        <p14:creationId xmlns:p14="http://schemas.microsoft.com/office/powerpoint/2010/main" val="20047219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05BF7-F210-57EF-59A6-071DF57E4081}"/>
              </a:ext>
            </a:extLst>
          </p:cNvPr>
          <p:cNvSpPr>
            <a:spLocks noGrp="1"/>
          </p:cNvSpPr>
          <p:nvPr>
            <p:ph type="title"/>
          </p:nvPr>
        </p:nvSpPr>
        <p:spPr>
          <a:xfrm>
            <a:off x="7752184" y="692696"/>
            <a:ext cx="3200400" cy="1993392"/>
          </a:xfrm>
        </p:spPr>
        <p:txBody>
          <a:bodyPr anchor="b">
            <a:normAutofit/>
          </a:bodyPr>
          <a:lstStyle/>
          <a:p>
            <a:pPr algn="ctr"/>
            <a:r>
              <a:rPr lang="en-GB" b="1" dirty="0">
                <a:latin typeface="Arial" panose="020B0604020202020204" pitchFamily="34" charset="0"/>
                <a:cs typeface="Arial" panose="020B0604020202020204" pitchFamily="34" charset="0"/>
              </a:rPr>
              <a:t>Thankyou</a:t>
            </a:r>
          </a:p>
        </p:txBody>
      </p:sp>
      <p:pic>
        <p:nvPicPr>
          <p:cNvPr id="5" name="Picture 4" descr="White flowers on a green background">
            <a:extLst>
              <a:ext uri="{FF2B5EF4-FFF2-40B4-BE49-F238E27FC236}">
                <a16:creationId xmlns:a16="http://schemas.microsoft.com/office/drawing/2014/main" id="{E757250C-328B-C3A4-9F12-28F81F50A3EE}"/>
              </a:ext>
            </a:extLst>
          </p:cNvPr>
          <p:cNvPicPr>
            <a:picLocks noChangeAspect="1"/>
          </p:cNvPicPr>
          <p:nvPr/>
        </p:nvPicPr>
        <p:blipFill rotWithShape="1">
          <a:blip r:embed="rId2"/>
          <a:srcRect l="16398" r="12401" b="-1"/>
          <a:stretch/>
        </p:blipFill>
        <p:spPr>
          <a:xfrm>
            <a:off x="20" y="10"/>
            <a:ext cx="7315180" cy="6857990"/>
          </a:xfrm>
          <a:prstGeom prst="rect">
            <a:avLst/>
          </a:prstGeom>
          <a:noFill/>
        </p:spPr>
      </p:pic>
      <p:sp>
        <p:nvSpPr>
          <p:cNvPr id="9" name="Text Placeholder 3">
            <a:extLst>
              <a:ext uri="{FF2B5EF4-FFF2-40B4-BE49-F238E27FC236}">
                <a16:creationId xmlns:a16="http://schemas.microsoft.com/office/drawing/2014/main" id="{058BDB8C-23F2-A5CD-1706-2CD4F7AFCA10}"/>
              </a:ext>
            </a:extLst>
          </p:cNvPr>
          <p:cNvSpPr>
            <a:spLocks noGrp="1"/>
          </p:cNvSpPr>
          <p:nvPr>
            <p:ph type="body" sz="half" idx="2"/>
          </p:nvPr>
        </p:nvSpPr>
        <p:spPr>
          <a:xfrm>
            <a:off x="7923214" y="4355592"/>
            <a:ext cx="3200400" cy="1644614"/>
          </a:xfrm>
        </p:spPr>
        <p:txBody>
          <a:bodyPr/>
          <a:lstStyle/>
          <a:p>
            <a:endParaRPr lang="en-US" dirty="0"/>
          </a:p>
        </p:txBody>
      </p:sp>
      <p:pic>
        <p:nvPicPr>
          <p:cNvPr id="6" name="Picture 5" descr="A person standing in water&#10;&#10;Description automatically generated">
            <a:extLst>
              <a:ext uri="{FF2B5EF4-FFF2-40B4-BE49-F238E27FC236}">
                <a16:creationId xmlns:a16="http://schemas.microsoft.com/office/drawing/2014/main" id="{FF8D9484-F114-9417-0463-14077AE4357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2920709"/>
            <a:ext cx="4737700" cy="2502408"/>
          </a:xfrm>
          <a:prstGeom prst="rect">
            <a:avLst/>
          </a:prstGeom>
          <a:effectLst>
            <a:reflection stA="84000" endPos="51000" dir="5400000" sy="-100000" algn="bl" rotWithShape="0"/>
          </a:effectLst>
        </p:spPr>
      </p:pic>
    </p:spTree>
    <p:extLst>
      <p:ext uri="{BB962C8B-B14F-4D97-AF65-F5344CB8AC3E}">
        <p14:creationId xmlns:p14="http://schemas.microsoft.com/office/powerpoint/2010/main" val="782477768"/>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theme/theme1.xml><?xml version="1.0" encoding="utf-8"?>
<a:theme xmlns:a="http://schemas.openxmlformats.org/drawingml/2006/main" name="Banded Design Blue 16x9">
  <a:themeElements>
    <a:clrScheme name="Banded_Design_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a:gsLst>
            <a:gs pos="0">
              <a:schemeClr val="phClr">
                <a:lumMod val="0"/>
                <a:lumOff val="100000"/>
              </a:schemeClr>
            </a:gs>
            <a:gs pos="72000">
              <a:schemeClr val="phClr"/>
            </a:gs>
            <a:gs pos="100000">
              <a:schemeClr val="phClr">
                <a:lumMod val="90000"/>
              </a:schemeClr>
            </a:gs>
          </a:gsLst>
          <a:lin ang="5400000" scaled="1"/>
        </a:gradFill>
        <a:gradFill flip="none" rotWithShape="1">
          <a:gsLst>
            <a:gs pos="32000">
              <a:schemeClr val="phClr"/>
            </a:gs>
            <a:gs pos="100000">
              <a:schemeClr val="phClr">
                <a:lumMod val="75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TF03417271.potx" id="{FAD70E18-2F21-4BAE-983F-13051C6D1C17}" vid="{4B4DF9DC-15EC-4671-A52A-56A08B977F11}"/>
    </a:ext>
  </a:extLst>
</a:theme>
</file>

<file path=ppt/theme/theme2.xml><?xml version="1.0" encoding="utf-8"?>
<a:theme xmlns:a="http://schemas.openxmlformats.org/drawingml/2006/main" name="Office Them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project plan presentation (widescreen)</Template>
  <TotalTime>4087</TotalTime>
  <Words>1154</Words>
  <Application>Microsoft Office PowerPoint</Application>
  <PresentationFormat>Widescreen</PresentationFormat>
  <Paragraphs>102</Paragraphs>
  <Slides>13</Slides>
  <Notes>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Corbel</vt:lpstr>
      <vt:lpstr>Euphemia</vt:lpstr>
      <vt:lpstr>Wingdings</vt:lpstr>
      <vt:lpstr>Banded Design Blue 16x9</vt:lpstr>
      <vt:lpstr>Marketing Management </vt:lpstr>
      <vt:lpstr>Content List</vt:lpstr>
      <vt:lpstr>Introduction</vt:lpstr>
      <vt:lpstr>Market Analysis of the (IMF) </vt:lpstr>
      <vt:lpstr>PowerPoint Presentation</vt:lpstr>
      <vt:lpstr>PowerPoint Presentation</vt:lpstr>
      <vt:lpstr>PowerPoint Presentation</vt:lpstr>
      <vt:lpstr>Green Marketing and Corporate Social Responsibility</vt:lpstr>
      <vt:lpstr>Recommendations for Gaining Competitive Advantage</vt:lpstr>
      <vt:lpstr>PowerPoint Presentation</vt:lpstr>
      <vt:lpstr>PowerPoint Presentation</vt:lpstr>
      <vt:lpstr>Any Question ?</vt:lpstr>
      <vt:lpstr>Thankyou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Project Plan</dc:title>
  <dc:creator>Digvijaysinh solanki</dc:creator>
  <cp:lastModifiedBy>Digvijaysinh solanki</cp:lastModifiedBy>
  <cp:revision>2</cp:revision>
  <dcterms:created xsi:type="dcterms:W3CDTF">2023-07-08T13:13:51Z</dcterms:created>
  <dcterms:modified xsi:type="dcterms:W3CDTF">2023-07-11T09:21:47Z</dcterms:modified>
</cp:coreProperties>
</file>