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2" r:id="rId5"/>
    <p:sldId id="263" r:id="rId6"/>
    <p:sldId id="264" r:id="rId7"/>
    <p:sldId id="265" r:id="rId8"/>
    <p:sldId id="266" r:id="rId9"/>
    <p:sldId id="271" r:id="rId10"/>
    <p:sldId id="272" r:id="rId11"/>
    <p:sldId id="269" r:id="rId12"/>
    <p:sldId id="273" r:id="rId13"/>
    <p:sldId id="274" r:id="rId14"/>
    <p:sldId id="275"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1" autoAdjust="0"/>
    <p:restoredTop sz="89353" autoAdjust="0"/>
  </p:normalViewPr>
  <p:slideViewPr>
    <p:cSldViewPr snapToGrid="0" showGuides="1">
      <p:cViewPr varScale="1">
        <p:scale>
          <a:sx n="82" d="100"/>
          <a:sy n="82" d="100"/>
        </p:scale>
        <p:origin x="-864" y="-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582B86-0B92-4A37-90EF-129455D08588}" type="datetimeFigureOut">
              <a:rPr lang="en-US" smtClean="0"/>
              <a:t>11/12/2018</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40D84C-E72F-4140-8956-F171355FE478}" type="slidenum">
              <a:rPr lang="en-US" smtClean="0"/>
              <a:t>‹#›</a:t>
            </a:fld>
            <a:endParaRPr lang="en-US"/>
          </a:p>
        </p:txBody>
      </p:sp>
    </p:spTree>
    <p:extLst>
      <p:ext uri="{BB962C8B-B14F-4D97-AF65-F5344CB8AC3E}">
        <p14:creationId xmlns:p14="http://schemas.microsoft.com/office/powerpoint/2010/main" val="1693635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40D84C-E72F-4140-8956-F171355FE478}" type="slidenum">
              <a:rPr lang="en-US" smtClean="0"/>
              <a:t>1</a:t>
            </a:fld>
            <a:endParaRPr lang="en-US"/>
          </a:p>
        </p:txBody>
      </p:sp>
    </p:spTree>
    <p:extLst>
      <p:ext uri="{BB962C8B-B14F-4D97-AF65-F5344CB8AC3E}">
        <p14:creationId xmlns:p14="http://schemas.microsoft.com/office/powerpoint/2010/main" val="2421563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200" dirty="0">
              <a:solidFill>
                <a:schemeClr val="bg1"/>
              </a:solidFill>
            </a:endParaRP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Arial" pitchFamily="34" charset="0"/>
                <a:ea typeface="+mn-ea"/>
                <a:cs typeface="Arial" pitchFamily="34" charset="0"/>
              </a:rPr>
              <a:t>The term ‘</a:t>
            </a:r>
            <a:r>
              <a:rPr lang="en-US" sz="1200" b="1" i="0" u="none" strike="noStrike" kern="1200" baseline="0" dirty="0">
                <a:solidFill>
                  <a:schemeClr val="tx1"/>
                </a:solidFill>
                <a:latin typeface="Arial" pitchFamily="34" charset="0"/>
                <a:ea typeface="+mn-ea"/>
                <a:cs typeface="Arial" pitchFamily="34" charset="0"/>
              </a:rPr>
              <a:t>learning styles</a:t>
            </a:r>
            <a:r>
              <a:rPr lang="en-US" sz="1200" b="0" i="0" u="none" strike="noStrike" kern="1200" baseline="0" dirty="0">
                <a:solidFill>
                  <a:schemeClr val="tx1"/>
                </a:solidFill>
                <a:latin typeface="Arial" pitchFamily="34" charset="0"/>
                <a:ea typeface="+mn-ea"/>
                <a:cs typeface="Arial" pitchFamily="34" charset="0"/>
              </a:rPr>
              <a:t>’ refers to the preferred way(s) in which individuals interact with, take in, and process new stimuli or information across the three domains of learning identified in the taxonomy of education objectives: cognitive (knowledge), psychomotor (skills) and affective (attitude). In other words, my preferred learning style is simply how you learn best. </a:t>
            </a:r>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540D84C-E72F-4140-8956-F171355FE478}" type="slidenum">
              <a:rPr lang="en-US" smtClean="0"/>
              <a:t>2</a:t>
            </a:fld>
            <a:endParaRPr lang="en-US"/>
          </a:p>
        </p:txBody>
      </p:sp>
    </p:spTree>
    <p:extLst>
      <p:ext uri="{BB962C8B-B14F-4D97-AF65-F5344CB8AC3E}">
        <p14:creationId xmlns:p14="http://schemas.microsoft.com/office/powerpoint/2010/main" val="1460207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dirty="0"/>
              <a:t>I have started my career in hotel  school of Mauritius, where I followed the courses of ‘ National Apprenticeship in Housekeeping’ followed by ‘ Advanced Housekeeping Management Techniques’.</a:t>
            </a:r>
          </a:p>
          <a:p>
            <a:pPr marL="171450" indent="-171450">
              <a:buFont typeface="Arial" panose="020B0604020202020204" pitchFamily="34" charset="0"/>
              <a:buChar char="•"/>
            </a:pPr>
            <a:r>
              <a:rPr lang="en-US" sz="1200" dirty="0"/>
              <a:t>The courses helped me to learn both the academic and technical aspect of the tourism world.</a:t>
            </a:r>
          </a:p>
          <a:p>
            <a:pPr marL="171450" indent="-171450">
              <a:buFont typeface="Arial" panose="020B0604020202020204" pitchFamily="34" charset="0"/>
              <a:buChar char="•"/>
            </a:pPr>
            <a:r>
              <a:rPr lang="en-US" sz="1200" dirty="0"/>
              <a:t>I have also developed a great knowledge on the housekeeping department which consist laundry, room and public area</a:t>
            </a:r>
          </a:p>
          <a:p>
            <a:pPr marL="171450" indent="-171450">
              <a:buFont typeface="Arial" panose="020B0604020202020204" pitchFamily="34" charset="0"/>
              <a:buChar char="•"/>
            </a:pPr>
            <a:r>
              <a:rPr lang="en-US" sz="1200" dirty="0"/>
              <a:t>To become an expert on what I am doing today, I made up my mind to develop more my technical and operational part as I am an extrovert person.</a:t>
            </a:r>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D540D84C-E72F-4140-8956-F171355FE478}" type="slidenum">
              <a:rPr lang="en-US" smtClean="0"/>
              <a:t>3</a:t>
            </a:fld>
            <a:endParaRPr lang="en-US"/>
          </a:p>
        </p:txBody>
      </p:sp>
    </p:spTree>
    <p:extLst>
      <p:ext uri="{BB962C8B-B14F-4D97-AF65-F5344CB8AC3E}">
        <p14:creationId xmlns:p14="http://schemas.microsoft.com/office/powerpoint/2010/main" val="37112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dirty="0">
                <a:latin typeface="Arial" pitchFamily="34" charset="0"/>
                <a:cs typeface="Arial" pitchFamily="34" charset="0"/>
              </a:rPr>
              <a:t>After my studies, it was a must for me to start working, my career path started from public area cleaner  and it was with only Rs1500 per month which was very challenging in life but with hope and confidence that I will gain experience and achieve higher one day.</a:t>
            </a:r>
          </a:p>
          <a:p>
            <a:pPr marL="171450" indent="-171450">
              <a:buFont typeface="Arial" panose="020B0604020202020204" pitchFamily="34" charset="0"/>
              <a:buChar char="•"/>
            </a:pPr>
            <a:r>
              <a:rPr lang="en-US" sz="1200" dirty="0">
                <a:latin typeface="Arial" pitchFamily="34" charset="0"/>
                <a:cs typeface="Arial" pitchFamily="34" charset="0"/>
              </a:rPr>
              <a:t>I reap what I sowed, after 17 years of hard working, I am actually the room division manager of a resort of 214 rooms and has also learn the front Office department very well.</a:t>
            </a:r>
          </a:p>
          <a:p>
            <a:pPr marL="171450" indent="-171450">
              <a:buFont typeface="Arial" panose="020B0604020202020204" pitchFamily="34" charset="0"/>
              <a:buChar char="•"/>
            </a:pPr>
            <a:r>
              <a:rPr lang="en-US" sz="1200" dirty="0">
                <a:latin typeface="Arial" pitchFamily="34" charset="0"/>
                <a:cs typeface="Arial" pitchFamily="34" charset="0"/>
              </a:rPr>
              <a:t>My vision and ambition do not end here, and will still continue to learn and work until I become a great leader  and recognized as a top leader in the tourism industry. </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540D84C-E72F-4140-8956-F171355FE478}" type="slidenum">
              <a:rPr lang="en-US" smtClean="0"/>
              <a:t>4</a:t>
            </a:fld>
            <a:endParaRPr lang="en-US"/>
          </a:p>
        </p:txBody>
      </p:sp>
    </p:spTree>
    <p:extLst>
      <p:ext uri="{BB962C8B-B14F-4D97-AF65-F5344CB8AC3E}">
        <p14:creationId xmlns:p14="http://schemas.microsoft.com/office/powerpoint/2010/main" val="1931191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dirty="0">
                <a:latin typeface="Arial" pitchFamily="34" charset="0"/>
                <a:cs typeface="Arial" pitchFamily="34" charset="0"/>
              </a:rPr>
              <a:t>I will give the opportunity to my team to learn from my experience. My aims through all my learning style is to share and grow my team members.</a:t>
            </a:r>
          </a:p>
          <a:p>
            <a:pPr marL="171450" indent="-171450">
              <a:buFont typeface="Arial" panose="020B0604020202020204" pitchFamily="34" charset="0"/>
              <a:buChar char="•"/>
            </a:pPr>
            <a:r>
              <a:rPr lang="en-US" sz="1200" dirty="0">
                <a:latin typeface="Arial" pitchFamily="34" charset="0"/>
                <a:cs typeface="Arial" pitchFamily="34" charset="0"/>
              </a:rPr>
              <a:t>It is my new challenge to use my learning skills to transform the unmotivated persons to a creative and active person in the work environment.</a:t>
            </a:r>
          </a:p>
          <a:p>
            <a:pPr marL="171450" indent="-171450">
              <a:buFont typeface="Arial" panose="020B0604020202020204" pitchFamily="34" charset="0"/>
              <a:buChar char="•"/>
            </a:pPr>
            <a:r>
              <a:rPr lang="en-US" sz="1200" dirty="0">
                <a:latin typeface="Arial" pitchFamily="34" charset="0"/>
                <a:cs typeface="Arial" pitchFamily="34" charset="0"/>
              </a:rPr>
              <a:t>During all these years, I have been able to witness an endless demand of the guests, and guests complaints which now become my strength to tackle and handle any situation. Now it is possible for me to turn a disappointed guest into a happy and loyal guests. I will use this strength to increase the team member performance in my departments.</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540D84C-E72F-4140-8956-F171355FE478}" type="slidenum">
              <a:rPr lang="en-US" smtClean="0"/>
              <a:t>5</a:t>
            </a:fld>
            <a:endParaRPr lang="en-US"/>
          </a:p>
        </p:txBody>
      </p:sp>
    </p:spTree>
    <p:extLst>
      <p:ext uri="{BB962C8B-B14F-4D97-AF65-F5344CB8AC3E}">
        <p14:creationId xmlns:p14="http://schemas.microsoft.com/office/powerpoint/2010/main" val="724787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40D84C-E72F-4140-8956-F171355FE478}" type="slidenum">
              <a:rPr lang="en-US" smtClean="0"/>
              <a:t>6</a:t>
            </a:fld>
            <a:endParaRPr lang="en-US"/>
          </a:p>
        </p:txBody>
      </p:sp>
    </p:spTree>
    <p:extLst>
      <p:ext uri="{BB962C8B-B14F-4D97-AF65-F5344CB8AC3E}">
        <p14:creationId xmlns:p14="http://schemas.microsoft.com/office/powerpoint/2010/main" val="2307993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540D84C-E72F-4140-8956-F171355FE478}" type="slidenum">
              <a:rPr lang="en-US" smtClean="0"/>
              <a:t>11</a:t>
            </a:fld>
            <a:endParaRPr lang="en-US"/>
          </a:p>
        </p:txBody>
      </p:sp>
    </p:spTree>
    <p:extLst>
      <p:ext uri="{BB962C8B-B14F-4D97-AF65-F5344CB8AC3E}">
        <p14:creationId xmlns:p14="http://schemas.microsoft.com/office/powerpoint/2010/main" val="9954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540D84C-E72F-4140-8956-F171355FE478}" type="slidenum">
              <a:rPr lang="en-US" smtClean="0"/>
              <a:t>12</a:t>
            </a:fld>
            <a:endParaRPr lang="en-US"/>
          </a:p>
        </p:txBody>
      </p:sp>
    </p:spTree>
    <p:extLst>
      <p:ext uri="{BB962C8B-B14F-4D97-AF65-F5344CB8AC3E}">
        <p14:creationId xmlns:p14="http://schemas.microsoft.com/office/powerpoint/2010/main" val="99543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540D84C-E72F-4140-8956-F171355FE478}" type="slidenum">
              <a:rPr lang="en-US" smtClean="0"/>
              <a:t>13</a:t>
            </a:fld>
            <a:endParaRPr lang="en-US"/>
          </a:p>
        </p:txBody>
      </p:sp>
    </p:spTree>
    <p:extLst>
      <p:ext uri="{BB962C8B-B14F-4D97-AF65-F5344CB8AC3E}">
        <p14:creationId xmlns:p14="http://schemas.microsoft.com/office/powerpoint/2010/main" val="99543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540D84C-E72F-4140-8956-F171355FE478}" type="slidenum">
              <a:rPr lang="en-US" smtClean="0"/>
              <a:t>14</a:t>
            </a:fld>
            <a:endParaRPr lang="en-US"/>
          </a:p>
        </p:txBody>
      </p:sp>
    </p:spTree>
    <p:extLst>
      <p:ext uri="{BB962C8B-B14F-4D97-AF65-F5344CB8AC3E}">
        <p14:creationId xmlns:p14="http://schemas.microsoft.com/office/powerpoint/2010/main" val="99543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30F95F-E385-4168-9842-3DB7AAFD6A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7FCE1759-9FBC-4F0B-9D73-FB99BEBF65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E850368-40C4-411A-A039-B1D1588FDB6E}"/>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36B767C7-5996-4E9F-9199-3AC8FF5A6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C00660D-0B88-47F9-A2D8-4C4058CCE911}"/>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505223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21E2F5-B0AF-401C-9188-37DCB14A3D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6098BF6C-0B61-41E0-9DEF-ADBE693B9F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8C0B588-6523-4A26-9D4E-7589D229CEE9}"/>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51ABA026-7913-4F29-B118-559EA0CB21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57D358F8-3E5E-40D9-9B7B-067A13A7042A}"/>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1553301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458C8F-4EDD-4BCA-8FC2-41F5526C0A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56CB552F-18A7-4424-88D3-81CD41B0C7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FC060217-B1A0-4865-BA3E-82847EA55BA2}"/>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31BB1C9F-0315-414B-B639-1ACE2E181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6F5F9DC3-E001-4FAD-B0DF-48DEC757B174}"/>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342460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A4D2DD-3035-414D-A4F6-77ECBEF2E95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9C7FD82C-05A1-4094-90F1-6C25998F85B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19B1FCD7-D1FF-400E-B700-EC9C974992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707B5205-4CF4-4E4C-9E7E-CC84ADC3288E}"/>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6" name="Footer Placeholder 5">
            <a:extLst>
              <a:ext uri="{FF2B5EF4-FFF2-40B4-BE49-F238E27FC236}">
                <a16:creationId xmlns="" xmlns:a16="http://schemas.microsoft.com/office/drawing/2014/main" id="{DB8AEE3D-8D3A-446B-8129-D31E77B4F5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1267A308-743D-4A69-A0A4-9324A2B25024}"/>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749745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25F52AC-0613-4D2D-ABCC-8BCCD3E904F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C9277B59-FF6C-46FF-825A-E87D5B077D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369CE789-74FB-4E44-A5DD-BD6D5614622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7D5EF1D6-9566-4AB6-8C71-81A9EE452F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C4BB7161-322D-4743-BD35-25B2FF2FFA4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FDE4E60-3570-444A-8B33-D76FA3B608AC}"/>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8" name="Footer Placeholder 7">
            <a:extLst>
              <a:ext uri="{FF2B5EF4-FFF2-40B4-BE49-F238E27FC236}">
                <a16:creationId xmlns="" xmlns:a16="http://schemas.microsoft.com/office/drawing/2014/main" id="{FAE501DF-2637-49E4-B3C1-5A5159D591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5B59A826-620A-40D3-9551-3534901644C4}"/>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2113967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85607AB-BBCC-4008-A17D-3FFF282FF08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34427384-264C-48DA-8BF4-30E7949DE5CA}"/>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4" name="Footer Placeholder 3">
            <a:extLst>
              <a:ext uri="{FF2B5EF4-FFF2-40B4-BE49-F238E27FC236}">
                <a16:creationId xmlns="" xmlns:a16="http://schemas.microsoft.com/office/drawing/2014/main" id="{0D8D0F38-B251-4B11-8518-2E78DAF4FE8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0035242A-BA9E-4605-A8A4-18878EB6532C}"/>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1538039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E63515BA-5D9F-47AB-A5F3-11B21ACEBD21}"/>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3" name="Footer Placeholder 2">
            <a:extLst>
              <a:ext uri="{FF2B5EF4-FFF2-40B4-BE49-F238E27FC236}">
                <a16:creationId xmlns="" xmlns:a16="http://schemas.microsoft.com/office/drawing/2014/main" id="{D86B82D5-6EE8-4E58-89DF-6E08042473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58CC4A8C-C9EB-4A7B-86F9-CBB9C5278420}"/>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120024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8CBD48-8406-4972-960D-26E5068CB2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0479D137-6C2C-4A8F-A83A-7DA8D48F77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D3ED130F-67FD-4521-9AE3-1CBCD5ABC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36BC5EE5-2A84-4DF2-8629-BCC8C24953DB}"/>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6" name="Footer Placeholder 5">
            <a:extLst>
              <a:ext uri="{FF2B5EF4-FFF2-40B4-BE49-F238E27FC236}">
                <a16:creationId xmlns="" xmlns:a16="http://schemas.microsoft.com/office/drawing/2014/main" id="{D7037D04-C66F-468A-A313-B8F00D272F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8FF6E765-39A0-46D3-B157-7F2F96C72282}"/>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1677770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4D268C-94F2-47CC-A022-B445C87B7F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1311ACFE-BAD3-45EB-B02E-326322257A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A1FEE932-C15C-4F11-BFC8-8A922E442E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7E69DBC0-9ACF-4652-9500-A1F781F73544}"/>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6" name="Footer Placeholder 5">
            <a:extLst>
              <a:ext uri="{FF2B5EF4-FFF2-40B4-BE49-F238E27FC236}">
                <a16:creationId xmlns="" xmlns:a16="http://schemas.microsoft.com/office/drawing/2014/main" id="{FB1A86BA-AF7C-441E-B4CD-2B6D13C5E8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8F70EC17-51AB-47DA-9033-5EC0D9E5CAEA}"/>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3724759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388608-50F7-42AA-9F01-7303659E44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4414D6A4-2FDB-48A9-AF81-444EA92F433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0424DDA6-78CA-4A2D-A058-8B409A2C8AB8}"/>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922567C7-C962-4A04-BED0-4D5D6B679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C9E6AD61-E820-48BE-B3A9-9D6CB214E476}"/>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3922778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B4158E65-3444-42E2-BFC6-AA67A51441A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884FFF5F-F395-4E6E-A36F-BAE29163851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B0839F4-792D-443B-B8C7-92E43CCA919C}"/>
              </a:ext>
            </a:extLst>
          </p:cNvPr>
          <p:cNvSpPr>
            <a:spLocks noGrp="1"/>
          </p:cNvSpPr>
          <p:nvPr>
            <p:ph type="dt" sz="half" idx="10"/>
          </p:nvPr>
        </p:nvSpPr>
        <p:spPr/>
        <p:txBody>
          <a:body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58F66FBE-0463-42EE-927C-8EA4D38AA4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F6DC7F61-9977-497C-9524-86FDB1CD7B7A}"/>
              </a:ext>
            </a:extLst>
          </p:cNvPr>
          <p:cNvSpPr>
            <a:spLocks noGrp="1"/>
          </p:cNvSpPr>
          <p:nvPr>
            <p:ph type="sldNum" sz="quarter" idx="12"/>
          </p:nvPr>
        </p:nvSpPr>
        <p:spPr/>
        <p:txBody>
          <a:bodyPr/>
          <a:lstStyle/>
          <a:p>
            <a:fld id="{F404CAA6-4160-43D9-B2DE-CE6984BD8C26}" type="slidenum">
              <a:rPr lang="en-US" smtClean="0"/>
              <a:t>‹#›</a:t>
            </a:fld>
            <a:endParaRPr lang="en-US"/>
          </a:p>
        </p:txBody>
      </p:sp>
    </p:spTree>
    <p:extLst>
      <p:ext uri="{BB962C8B-B14F-4D97-AF65-F5344CB8AC3E}">
        <p14:creationId xmlns:p14="http://schemas.microsoft.com/office/powerpoint/2010/main" val="506005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52CBE4B-FCE9-4001-A901-BB46833BDC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45794966-13F6-4002-AF3B-F7D6BB0CD3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9CE8E01A-CCD1-49B1-8BEC-23F2D2746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396F75-7994-47F7-A125-698C6724506A}" type="datetimeFigureOut">
              <a:rPr lang="en-US" smtClean="0"/>
              <a:t>11/12/2018</a:t>
            </a:fld>
            <a:endParaRPr lang="en-US"/>
          </a:p>
        </p:txBody>
      </p:sp>
      <p:sp>
        <p:nvSpPr>
          <p:cNvPr id="5" name="Footer Placeholder 4">
            <a:extLst>
              <a:ext uri="{FF2B5EF4-FFF2-40B4-BE49-F238E27FC236}">
                <a16:creationId xmlns="" xmlns:a16="http://schemas.microsoft.com/office/drawing/2014/main" id="{CC128410-EDBF-4272-BDFF-B844F2819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DB2D2F8B-95AB-4FAA-9CD8-E8F7CC1C32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4CAA6-4160-43D9-B2DE-CE6984BD8C26}" type="slidenum">
              <a:rPr lang="en-US" smtClean="0"/>
              <a:t>‹#›</a:t>
            </a:fld>
            <a:endParaRPr lang="en-US"/>
          </a:p>
        </p:txBody>
      </p:sp>
    </p:spTree>
    <p:extLst>
      <p:ext uri="{BB962C8B-B14F-4D97-AF65-F5344CB8AC3E}">
        <p14:creationId xmlns:p14="http://schemas.microsoft.com/office/powerpoint/2010/main" val="1520690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google.com/url?sa=i&amp;rct=j&amp;q=&amp;esrc=s&amp;source=images&amp;cd=&amp;cad=rja&amp;uact=8&amp;ved=2ahUKEwjA9PXo_IreAhWviaYKHUbHDv0QjRx6BAgBEAU&amp;url=https://medium.freecodecamp.org/learning-how-to-learn-the-most-important-developer-skill-7bf62dfaf67d&amp;psig=AOvVaw2wkbAvisPHWndUcedLOQNv&amp;ust=153977956347549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s://www.google.com/url?sa=i&amp;rct=j&amp;q=&amp;esrc=s&amp;source=images&amp;cd=&amp;cad=rja&amp;uact=8&amp;ved=2ahUKEwjA9PXo_IreAhWviaYKHUbHDv0QjRx6BAgBEAU&amp;url=https://medium.freecodecamp.org/learning-how-to-learn-the-most-important-developer-skill-7bf62dfaf67d&amp;psig=AOvVaw2wkbAvisPHWndUcedLOQNv&amp;ust=153977956347549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hyperlink" Target="https://www.google.com/url?sa=i&amp;rct=j&amp;q=&amp;esrc=s&amp;source=images&amp;cd=&amp;cad=rja&amp;uact=8&amp;ved=2ahUKEwjA9PXo_IreAhWviaYKHUbHDv0QjRx6BAgBEAU&amp;url=https://medium.freecodecamp.org/learning-how-to-learn-the-most-important-developer-skill-7bf62dfaf67d&amp;psig=AOvVaw2wkbAvisPHWndUcedLOQNv&amp;ust=153977956347549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2.jpe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5.png"/><Relationship Id="rId7" Type="http://schemas.openxmlformats.org/officeDocument/2006/relationships/image" Target="../media/image14.jpe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hyperlink" Target="https://www.google.com/url?sa=i&amp;rct=j&amp;q=&amp;esrc=s&amp;source=images&amp;cd=&amp;cad=rja&amp;uact=8&amp;ved=2ahUKEwjtkK274KPeAhVRzhoKHdOpA4UQjRx6BAgBEAU&amp;url=https://www.quora.com/What-are-the-best-study-methods-for-a-visual-learner&amp;psig=AOvVaw07kwr9L2yp6-Q0b4aURP71&amp;ust=1540631122325426" TargetMode="External"/><Relationship Id="rId4"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 Id="rId9"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s://www.google.com/url?sa=i&amp;rct=j&amp;q=&amp;esrc=s&amp;source=images&amp;cd=&amp;cad=rja&amp;uact=8&amp;ved=2ahUKEwjtkK274KPeAhVRzhoKHdOpA4UQjRx6BAgBEAU&amp;url=https://www.quora.com/What-are-the-best-study-methods-for-a-visual-learner&amp;psig=AOvVaw07kwr9L2yp6-Q0b4aURP71&amp;ust=1540631122325426" TargetMode="External"/><Relationship Id="rId4"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google.com/url?sa=i&amp;rct=j&amp;q=&amp;esrc=s&amp;source=images&amp;cd=&amp;cad=rja&amp;uact=8&amp;ved=2ahUKEwjNhZGBgIveAhWRhaYKHRSQDZEQjRx6BAgBEAU&amp;url=https://falconsflyer.org/8239/learning/junior-high-learning/&amp;psig=AOvVaw2wkbAvisPHWndUcedLOQNv&amp;ust=1539779563475497" TargetMode="Externa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 xmlns:a16="http://schemas.microsoft.com/office/drawing/2014/main" id="{86197D16-FE75-4A0E-A0C9-28C0F04A43D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 xmlns:a16="http://schemas.microsoft.com/office/drawing/2014/main" id="{FA8FCEC6-4B30-4FF2-8B32-504BEAEA3A16}"/>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 xmlns:a16="http://schemas.microsoft.com/office/drawing/2014/main" id="{81ACB8CE-E68F-4DA1-8036-17468347CFC5}"/>
              </a:ext>
            </a:extLst>
          </p:cNvPr>
          <p:cNvSpPr>
            <a:spLocks noGrp="1"/>
          </p:cNvSpPr>
          <p:nvPr>
            <p:ph type="ctrTitle"/>
          </p:nvPr>
        </p:nvSpPr>
        <p:spPr>
          <a:xfrm>
            <a:off x="804484" y="1191796"/>
            <a:ext cx="10021446" cy="2039777"/>
          </a:xfrm>
        </p:spPr>
        <p:txBody>
          <a:bodyPr anchor="ctr">
            <a:normAutofit/>
          </a:bodyPr>
          <a:lstStyle/>
          <a:p>
            <a:pPr algn="l"/>
            <a:r>
              <a:rPr lang="en-US" sz="6600" dirty="0">
                <a:solidFill>
                  <a:schemeClr val="bg1"/>
                </a:solidFill>
                <a:latin typeface="Arial" panose="020B0604020202020204" pitchFamily="34" charset="0"/>
                <a:cs typeface="Arial" panose="020B0604020202020204" pitchFamily="34" charset="0"/>
              </a:rPr>
              <a:t>My Learning style</a:t>
            </a:r>
            <a:endParaRPr lang="en-US" sz="6600" dirty="0">
              <a:solidFill>
                <a:schemeClr val="bg1"/>
              </a:solidFill>
              <a:latin typeface="+mn-lt"/>
            </a:endParaRPr>
          </a:p>
        </p:txBody>
      </p:sp>
      <p:sp>
        <p:nvSpPr>
          <p:cNvPr id="3" name="Subtitle 2">
            <a:extLst>
              <a:ext uri="{FF2B5EF4-FFF2-40B4-BE49-F238E27FC236}">
                <a16:creationId xmlns="" xmlns:a16="http://schemas.microsoft.com/office/drawing/2014/main" id="{4FE336DE-9584-4724-A31E-A6303381C39C}"/>
              </a:ext>
            </a:extLst>
          </p:cNvPr>
          <p:cNvSpPr>
            <a:spLocks noGrp="1"/>
          </p:cNvSpPr>
          <p:nvPr>
            <p:ph type="subTitle" idx="1"/>
          </p:nvPr>
        </p:nvSpPr>
        <p:spPr>
          <a:xfrm>
            <a:off x="184318" y="5132032"/>
            <a:ext cx="6592999" cy="1518944"/>
          </a:xfrm>
        </p:spPr>
        <p:txBody>
          <a:bodyPr anchor="t">
            <a:normAutofit/>
          </a:bodyPr>
          <a:lstStyle/>
          <a:p>
            <a:r>
              <a:rPr lang="en-US" sz="1900" dirty="0">
                <a:solidFill>
                  <a:schemeClr val="tx1">
                    <a:lumMod val="65000"/>
                    <a:lumOff val="35000"/>
                  </a:schemeClr>
                </a:solidFill>
                <a:latin typeface="Arial" panose="020B0604020202020204" pitchFamily="34" charset="0"/>
                <a:cs typeface="Arial" panose="020B0604020202020204" pitchFamily="34" charset="0"/>
              </a:rPr>
              <a:t>By: Nishad Potyram</a:t>
            </a:r>
          </a:p>
          <a:p>
            <a:r>
              <a:rPr lang="en-US" sz="1900" dirty="0">
                <a:solidFill>
                  <a:schemeClr val="tx1">
                    <a:lumMod val="65000"/>
                    <a:lumOff val="35000"/>
                  </a:schemeClr>
                </a:solidFill>
                <a:latin typeface="Arial" panose="020B0604020202020204" pitchFamily="34" charset="0"/>
                <a:cs typeface="Arial" panose="020B0604020202020204" pitchFamily="34" charset="0"/>
              </a:rPr>
              <a:t>Course: Work Based Learning</a:t>
            </a:r>
          </a:p>
          <a:p>
            <a:r>
              <a:rPr lang="en-US" sz="1900" dirty="0">
                <a:solidFill>
                  <a:schemeClr val="tx1">
                    <a:lumMod val="65000"/>
                    <a:lumOff val="35000"/>
                  </a:schemeClr>
                </a:solidFill>
                <a:latin typeface="Arial" panose="020B0604020202020204" pitchFamily="34" charset="0"/>
                <a:cs typeface="Arial" panose="020B0604020202020204" pitchFamily="34" charset="0"/>
              </a:rPr>
              <a:t>Student ID: 1111</a:t>
            </a:r>
          </a:p>
          <a:p>
            <a:r>
              <a:rPr lang="en-US" sz="1900" dirty="0">
                <a:solidFill>
                  <a:schemeClr val="tx1">
                    <a:lumMod val="65000"/>
                    <a:lumOff val="35000"/>
                  </a:schemeClr>
                </a:solidFill>
                <a:latin typeface="Arial" panose="020B0604020202020204" pitchFamily="34" charset="0"/>
                <a:cs typeface="Arial" panose="020B0604020202020204" pitchFamily="34" charset="0"/>
              </a:rPr>
              <a:t>Room Division Manager at Tamassa Resort</a:t>
            </a:r>
          </a:p>
          <a:p>
            <a:pPr algn="l"/>
            <a:endParaRPr lang="en-US" sz="1800" dirty="0">
              <a:solidFill>
                <a:srgbClr val="000000"/>
              </a:solidFill>
              <a:latin typeface="Calibri Light" panose="020F0302020204030204" pitchFamily="34" charset="0"/>
              <a:cs typeface="Calibri Light" panose="020F0302020204030204" pitchFamily="34" charset="0"/>
            </a:endParaRP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3409" y="4873336"/>
            <a:ext cx="4635637" cy="1984664"/>
          </a:xfrm>
          <a:prstGeom prst="rect">
            <a:avLst/>
          </a:prstGeom>
        </p:spPr>
      </p:pic>
    </p:spTree>
    <p:extLst>
      <p:ext uri="{BB962C8B-B14F-4D97-AF65-F5344CB8AC3E}">
        <p14:creationId xmlns:p14="http://schemas.microsoft.com/office/powerpoint/2010/main" val="2303184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CC07C993-8A3C-42EC-B461-DFEE415FB81A}"/>
              </a:ext>
            </a:extLst>
          </p:cNvPr>
          <p:cNvSpPr>
            <a:spLocks noGrp="1"/>
          </p:cNvSpPr>
          <p:nvPr>
            <p:ph idx="1"/>
          </p:nvPr>
        </p:nvSpPr>
        <p:spPr>
          <a:xfrm>
            <a:off x="451125" y="1273635"/>
            <a:ext cx="6081338" cy="4876153"/>
          </a:xfrm>
        </p:spPr>
        <p:txBody>
          <a:bodyPr anchor="ctr">
            <a:normAutofit/>
          </a:bodyPr>
          <a:lstStyle/>
          <a:p>
            <a:pPr marL="0" indent="0">
              <a:buNone/>
            </a:pPr>
            <a:r>
              <a:rPr lang="en-US" dirty="0">
                <a:solidFill>
                  <a:schemeClr val="bg1"/>
                </a:solidFill>
                <a:latin typeface="Arial" panose="020B0604020202020204" pitchFamily="34" charset="0"/>
                <a:ea typeface="Arial Unicode MS" panose="020B0604020202020204" pitchFamily="34" charset="-128"/>
                <a:cs typeface="Arial" panose="020B0604020202020204" pitchFamily="34" charset="0"/>
              </a:rPr>
              <a:t>What is  Learning  style?</a:t>
            </a:r>
          </a:p>
          <a:p>
            <a:pPr marL="0" indent="0">
              <a:buNone/>
            </a:pPr>
            <a:endParaRPr lang="en-US"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term “</a:t>
            </a:r>
            <a:r>
              <a:rPr lang="en-US" sz="1800" i="1" dirty="0">
                <a:solidFill>
                  <a:schemeClr val="bg1"/>
                </a:solidFill>
                <a:latin typeface="Arial" panose="020B0604020202020204" pitchFamily="34" charset="0"/>
                <a:cs typeface="Arial" panose="020B0604020202020204" pitchFamily="34" charset="0"/>
              </a:rPr>
              <a:t>learning styles</a:t>
            </a:r>
            <a:r>
              <a:rPr lang="en-US" sz="1800" dirty="0">
                <a:solidFill>
                  <a:schemeClr val="bg1"/>
                </a:solidFill>
                <a:latin typeface="Arial" panose="020B0604020202020204" pitchFamily="34" charset="0"/>
                <a:cs typeface="Arial" panose="020B0604020202020204" pitchFamily="34" charset="0"/>
              </a:rPr>
              <a:t>” speaks to the understanding that every student learns differently. Technically, an individual's </a:t>
            </a:r>
            <a:r>
              <a:rPr lang="en-US" sz="1800" i="1" dirty="0">
                <a:solidFill>
                  <a:schemeClr val="bg1"/>
                </a:solidFill>
                <a:latin typeface="Arial" panose="020B0604020202020204" pitchFamily="34" charset="0"/>
                <a:cs typeface="Arial" panose="020B0604020202020204" pitchFamily="34" charset="0"/>
              </a:rPr>
              <a:t>learning style</a:t>
            </a:r>
            <a:r>
              <a:rPr lang="en-US" sz="1800" dirty="0">
                <a:solidFill>
                  <a:schemeClr val="bg1"/>
                </a:solidFill>
                <a:latin typeface="Arial" panose="020B0604020202020204" pitchFamily="34" charset="0"/>
                <a:cs typeface="Arial" panose="020B0604020202020204" pitchFamily="34" charset="0"/>
              </a:rPr>
              <a:t> refers to the preferential way in which the student absorbs, processes, comprehends and retains information.</a:t>
            </a:r>
            <a:endParaRPr lang="en-US" sz="1800"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a:p>
            <a:endParaRPr lang="en-US" sz="2400" dirty="0">
              <a:solidFill>
                <a:srgbClr val="000000"/>
              </a:solidFill>
            </a:endParaRPr>
          </a:p>
        </p:txBody>
      </p:sp>
      <p:pic>
        <p:nvPicPr>
          <p:cNvPr id="1026" name="Picture 2" descr="Image result for introduction wri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179" y="1841268"/>
            <a:ext cx="4033281" cy="37234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earn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7544" y="120118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772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2A92CDA3-B33E-49B2-8388-D58D2DCF3F6C}"/>
              </a:ext>
            </a:extLst>
          </p:cNvPr>
          <p:cNvSpPr>
            <a:spLocks noGrp="1"/>
          </p:cNvSpPr>
          <p:nvPr>
            <p:ph type="title"/>
          </p:nvPr>
        </p:nvSpPr>
        <p:spPr>
          <a:xfrm>
            <a:off x="1179226" y="826680"/>
            <a:ext cx="9833548" cy="1325563"/>
          </a:xfrm>
        </p:spPr>
        <p:txBody>
          <a:bodyPr>
            <a:normAutofit/>
          </a:bodyPr>
          <a:lstStyle/>
          <a:p>
            <a:pPr algn="ctr"/>
            <a:r>
              <a:rPr lang="en-US" sz="2800" dirty="0">
                <a:solidFill>
                  <a:schemeClr val="bg1"/>
                </a:solidFill>
                <a:latin typeface="Arial" panose="020B0604020202020204" pitchFamily="34" charset="0"/>
                <a:ea typeface="Arial Unicode MS" pitchFamily="34" charset="-128"/>
                <a:cs typeface="Arial" panose="020B0604020202020204" pitchFamily="34" charset="0"/>
              </a:rPr>
              <a:t>My development through continuous learning</a:t>
            </a:r>
          </a:p>
        </p:txBody>
      </p:sp>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3438601"/>
          </a:xfrm>
        </p:spPr>
        <p:txBody>
          <a:bodyPr>
            <a:normAutofit/>
          </a:bodyPr>
          <a:lstStyle/>
          <a:p>
            <a:pPr marL="0" indent="0">
              <a:buNone/>
            </a:pPr>
            <a:endParaRPr lang="en-US" sz="2400" dirty="0"/>
          </a:p>
          <a:p>
            <a:r>
              <a:rPr lang="en-US" sz="1800" dirty="0"/>
              <a:t>   </a:t>
            </a:r>
            <a:r>
              <a:rPr lang="en-US" sz="1800" dirty="0">
                <a:latin typeface="Arial" panose="020B0604020202020204" pitchFamily="34" charset="0"/>
                <a:cs typeface="Arial" panose="020B0604020202020204" pitchFamily="34" charset="0"/>
              </a:rPr>
              <a:t>Hotel School of Mauritius </a:t>
            </a:r>
          </a:p>
          <a:p>
            <a:r>
              <a:rPr lang="en-US" sz="1800" dirty="0">
                <a:latin typeface="Arial" panose="020B0604020202020204" pitchFamily="34" charset="0"/>
                <a:cs typeface="Arial" panose="020B0604020202020204" pitchFamily="34" charset="0"/>
              </a:rPr>
              <a:t>   Advance Housekeeping Management Technique </a:t>
            </a:r>
          </a:p>
          <a:p>
            <a:r>
              <a:rPr lang="en-US" sz="1800" dirty="0">
                <a:latin typeface="Arial" panose="020B0604020202020204" pitchFamily="34" charset="0"/>
                <a:cs typeface="Arial" panose="020B0604020202020204" pitchFamily="34" charset="0"/>
              </a:rPr>
              <a:t>   Learning outcome - academic and technical  aspect </a:t>
            </a:r>
          </a:p>
          <a:p>
            <a:r>
              <a:rPr lang="en-US" sz="1800" dirty="0">
                <a:latin typeface="Arial" panose="020B0604020202020204" pitchFamily="34" charset="0"/>
                <a:cs typeface="Arial" panose="020B0604020202020204" pitchFamily="34" charset="0"/>
              </a:rPr>
              <a:t>   Developed my personal knowledge on Housekeeping                                                              </a:t>
            </a:r>
          </a:p>
          <a:p>
            <a:endParaRPr lang="en-US" sz="2400" dirty="0"/>
          </a:p>
          <a:p>
            <a:endParaRPr lang="en-US" sz="2400" dirty="0"/>
          </a:p>
          <a:p>
            <a:endParaRPr lang="en-US" sz="240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11200" y="4503761"/>
            <a:ext cx="10380800" cy="2369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2136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3438601"/>
          </a:xfrm>
        </p:spPr>
        <p:txBody>
          <a:bodyPr>
            <a:normAutofit/>
          </a:bodyPr>
          <a:lstStyle/>
          <a:p>
            <a:endParaRPr lang="en-US" sz="1800" dirty="0"/>
          </a:p>
          <a:p>
            <a:r>
              <a:rPr lang="en-US" sz="1800" dirty="0">
                <a:latin typeface="Arial" panose="020B0604020202020204" pitchFamily="34" charset="0"/>
                <a:cs typeface="Arial" panose="020B0604020202020204" pitchFamily="34" charset="0"/>
              </a:rPr>
              <a:t>Beginning of my career as a public area cleaner</a:t>
            </a:r>
          </a:p>
          <a:p>
            <a:pPr marL="0" indent="0">
              <a:buNone/>
            </a:pP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Actual job profile as a Rooms Division Manager</a:t>
            </a:r>
          </a:p>
          <a:p>
            <a:pPr marL="0" indent="0">
              <a:buNone/>
            </a:pPr>
            <a:endParaRPr lang="en-US" sz="1800" dirty="0">
              <a:latin typeface="Arial" panose="020B0604020202020204" pitchFamily="34" charset="0"/>
              <a:cs typeface="Arial" panose="020B0604020202020204" pitchFamily="34" charset="0"/>
            </a:endParaRPr>
          </a:p>
          <a:p>
            <a:r>
              <a:rPr lang="en-US" sz="1800" dirty="0">
                <a:solidFill>
                  <a:srgbClr val="000000"/>
                </a:solidFill>
                <a:latin typeface="Arial" panose="020B0604020202020204" pitchFamily="34" charset="0"/>
                <a:cs typeface="Arial" panose="020B0604020202020204" pitchFamily="34" charset="0"/>
              </a:rPr>
              <a:t>My vision and future objectives to be a role model in the hospitality sector </a:t>
            </a:r>
          </a:p>
        </p:txBody>
      </p:sp>
      <p:sp>
        <p:nvSpPr>
          <p:cNvPr id="7" name="AutoShape 14" descr="Image result for LEARNING PICTURE">
            <a:hlinkClick r:id="rId4"/>
          </p:cNvPr>
          <p:cNvSpPr>
            <a:spLocks noGrp="1" noChangeAspect="1" noChangeArrowheads="1"/>
          </p:cNvSpPr>
          <p:nvPr>
            <p:ph type="title"/>
          </p:nvPr>
        </p:nvSpPr>
        <p:spPr bwMode="auto">
          <a:xfrm>
            <a:off x="1021977" y="778430"/>
            <a:ext cx="9990512" cy="13742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dirty="0">
                <a:solidFill>
                  <a:schemeClr val="bg1"/>
                </a:solidFill>
                <a:latin typeface="Arial" panose="020B0604020202020204" pitchFamily="34" charset="0"/>
                <a:ea typeface="Arial Unicode MS" pitchFamily="34" charset="-128"/>
                <a:cs typeface="Arial" panose="020B0604020202020204" pitchFamily="34" charset="0"/>
              </a:rPr>
              <a:t/>
            </a:r>
            <a:br>
              <a:rPr lang="en-US" sz="2800" dirty="0">
                <a:solidFill>
                  <a:schemeClr val="bg1"/>
                </a:solidFill>
                <a:latin typeface="Arial" panose="020B0604020202020204" pitchFamily="34" charset="0"/>
                <a:ea typeface="Arial Unicode MS" pitchFamily="34" charset="-128"/>
                <a:cs typeface="Arial" panose="020B0604020202020204" pitchFamily="34" charset="0"/>
              </a:rPr>
            </a:br>
            <a:r>
              <a:rPr lang="en-US" sz="2800" dirty="0">
                <a:solidFill>
                  <a:schemeClr val="bg1"/>
                </a:solidFill>
                <a:latin typeface="Arial" panose="020B0604020202020204" pitchFamily="34" charset="0"/>
                <a:ea typeface="Arial Unicode MS" pitchFamily="34" charset="-128"/>
                <a:cs typeface="Arial" panose="020B0604020202020204" pitchFamily="34" charset="0"/>
              </a:rPr>
              <a:t>My Journey and Vision</a:t>
            </a:r>
          </a:p>
        </p:txBody>
      </p:sp>
    </p:spTree>
    <p:extLst>
      <p:ext uri="{BB962C8B-B14F-4D97-AF65-F5344CB8AC3E}">
        <p14:creationId xmlns:p14="http://schemas.microsoft.com/office/powerpoint/2010/main" val="1305122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709230" y="2394847"/>
            <a:ext cx="10482838" cy="3438601"/>
          </a:xfrm>
        </p:spPr>
        <p:txBody>
          <a:bodyPr>
            <a:normAutofit/>
          </a:bodyPr>
          <a:lstStyle/>
          <a:p>
            <a:endParaRPr lang="en-US" sz="2400" dirty="0"/>
          </a:p>
          <a:p>
            <a:r>
              <a:rPr lang="en-US" sz="1800" dirty="0">
                <a:latin typeface="Arial" pitchFamily="34" charset="0"/>
                <a:cs typeface="Arial" pitchFamily="34" charset="0"/>
              </a:rPr>
              <a:t>Acquire knowledge to deliver service and to share my key learnings with my team  for their continuous development</a:t>
            </a:r>
          </a:p>
          <a:p>
            <a:r>
              <a:rPr lang="en-US" sz="1800" dirty="0">
                <a:latin typeface="Arial" pitchFamily="34" charset="0"/>
                <a:cs typeface="Arial" pitchFamily="34" charset="0"/>
              </a:rPr>
              <a:t>Self Transformation and team  career aspiration</a:t>
            </a:r>
          </a:p>
          <a:p>
            <a:r>
              <a:rPr lang="en-US" sz="1800" dirty="0">
                <a:latin typeface="Arial" pitchFamily="34" charset="0"/>
                <a:cs typeface="Arial" pitchFamily="34" charset="0"/>
              </a:rPr>
              <a:t>Gained more confidence to handle complain and to tackle challenging situations</a:t>
            </a:r>
          </a:p>
          <a:p>
            <a:pPr marL="0" indent="0">
              <a:buNone/>
            </a:pPr>
            <a:endParaRPr lang="en-US" sz="2400" dirty="0">
              <a:solidFill>
                <a:srgbClr val="000000"/>
              </a:solidFill>
            </a:endParaRPr>
          </a:p>
        </p:txBody>
      </p:sp>
      <p:sp>
        <p:nvSpPr>
          <p:cNvPr id="7" name="AutoShape 14" descr="Image result for LEARNING PICTURE">
            <a:hlinkClick r:id="rId4"/>
          </p:cNvPr>
          <p:cNvSpPr>
            <a:spLocks noGrp="1" noChangeAspect="1" noChangeArrowheads="1"/>
          </p:cNvSpPr>
          <p:nvPr>
            <p:ph type="title"/>
          </p:nvPr>
        </p:nvSpPr>
        <p:spPr bwMode="auto">
          <a:xfrm>
            <a:off x="1179513" y="800100"/>
            <a:ext cx="9832975" cy="13525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dirty="0">
                <a:solidFill>
                  <a:schemeClr val="bg1"/>
                </a:solidFill>
                <a:latin typeface="Arial" panose="020B0604020202020204" pitchFamily="34" charset="0"/>
                <a:ea typeface="Arial Unicode MS" pitchFamily="34" charset="-128"/>
                <a:cs typeface="Arial" panose="020B0604020202020204" pitchFamily="34" charset="0"/>
              </a:rPr>
              <a:t>Learning style for self development and development of my team</a:t>
            </a:r>
          </a:p>
        </p:txBody>
      </p:sp>
      <p:pic>
        <p:nvPicPr>
          <p:cNvPr id="11" name="Picture 4" descr="Image result for LEARNING PICTUR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52047" y="4715434"/>
            <a:ext cx="4087906" cy="2142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229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3438601"/>
          </a:xfrm>
        </p:spPr>
        <p:txBody>
          <a:bodyPr>
            <a:normAutofit/>
          </a:bodyPr>
          <a:lstStyle/>
          <a:p>
            <a:endParaRPr lang="en-US" sz="1800" dirty="0"/>
          </a:p>
          <a:p>
            <a:r>
              <a:rPr lang="en-US" sz="1800" dirty="0">
                <a:latin typeface="Arial" pitchFamily="34" charset="0"/>
                <a:cs typeface="Arial" pitchFamily="34" charset="0"/>
              </a:rPr>
              <a:t>Apart from learning from books and lectures, we have now developed to learn from role play, which also act a form of practices.</a:t>
            </a:r>
          </a:p>
          <a:p>
            <a:endParaRPr lang="en-US" sz="2400" dirty="0">
              <a:solidFill>
                <a:srgbClr val="000000"/>
              </a:solidFill>
            </a:endParaRPr>
          </a:p>
        </p:txBody>
      </p:sp>
      <p:sp>
        <p:nvSpPr>
          <p:cNvPr id="7" name="AutoShape 14" descr="Image result for LEARNING PICTURE">
            <a:hlinkClick r:id="rId4"/>
          </p:cNvPr>
          <p:cNvSpPr>
            <a:spLocks noGrp="1" noChangeAspect="1" noChangeArrowheads="1"/>
          </p:cNvSpPr>
          <p:nvPr>
            <p:ph type="title"/>
          </p:nvPr>
        </p:nvSpPr>
        <p:spPr bwMode="auto">
          <a:xfrm>
            <a:off x="1179513" y="800100"/>
            <a:ext cx="9832975" cy="13525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r>
              <a:rPr lang="en-US" sz="2800" dirty="0">
                <a:solidFill>
                  <a:schemeClr val="bg1"/>
                </a:solidFill>
                <a:latin typeface="Arial Unicode MS" pitchFamily="34" charset="-128"/>
                <a:ea typeface="Arial Unicode MS" pitchFamily="34" charset="-128"/>
                <a:cs typeface="Arial Unicode MS" pitchFamily="34" charset="-128"/>
              </a:rPr>
              <a:t>New Learning style</a:t>
            </a:r>
          </a:p>
        </p:txBody>
      </p:sp>
      <p:pic>
        <p:nvPicPr>
          <p:cNvPr id="2050" name="Picture 2" descr="Image result for hIGH DEFINITION SCHOOL IMAGES FOR STUDENTS IN HOUSEKEEP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6886" y="3627159"/>
            <a:ext cx="7325096" cy="3230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116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3438601"/>
          </a:xfrm>
        </p:spPr>
        <p:txBody>
          <a:bodyPr>
            <a:normAutofit/>
          </a:bodyPr>
          <a:lstStyle/>
          <a:p>
            <a:pPr marL="0" indent="0">
              <a:buNone/>
            </a:pPr>
            <a:r>
              <a:rPr lang="en-US" sz="2400" b="1" dirty="0"/>
              <a:t>  </a:t>
            </a:r>
          </a:p>
          <a:p>
            <a:pPr marL="0" indent="0">
              <a:buNone/>
            </a:pPr>
            <a:r>
              <a:rPr lang="en-US" sz="1800" b="1" dirty="0">
                <a:latin typeface="Arial" pitchFamily="34" charset="0"/>
                <a:cs typeface="Arial" pitchFamily="34" charset="0"/>
              </a:rPr>
              <a:t>I will always use the different types of learning to improve myself </a:t>
            </a:r>
          </a:p>
          <a:p>
            <a:r>
              <a:rPr lang="en-US" sz="1800" dirty="0">
                <a:latin typeface="Arial" pitchFamily="34" charset="0"/>
                <a:cs typeface="Arial" pitchFamily="34" charset="0"/>
              </a:rPr>
              <a:t>Verbal through speech and writing,</a:t>
            </a:r>
          </a:p>
          <a:p>
            <a:r>
              <a:rPr lang="en-US" sz="1800" dirty="0" smtClean="0">
                <a:latin typeface="Arial" pitchFamily="34" charset="0"/>
                <a:cs typeface="Arial" pitchFamily="34" charset="0"/>
              </a:rPr>
              <a:t>Physical</a:t>
            </a:r>
            <a:r>
              <a:rPr lang="en-US" sz="1800" dirty="0">
                <a:latin typeface="Arial" pitchFamily="34" charset="0"/>
                <a:cs typeface="Arial" pitchFamily="34" charset="0"/>
              </a:rPr>
              <a:t>, using my body to perform, </a:t>
            </a:r>
          </a:p>
          <a:p>
            <a:r>
              <a:rPr lang="en-US" sz="1800" dirty="0">
                <a:latin typeface="Arial" pitchFamily="34" charset="0"/>
                <a:cs typeface="Arial" pitchFamily="34" charset="0"/>
              </a:rPr>
              <a:t>Logical (My intelligence and experience),</a:t>
            </a:r>
          </a:p>
          <a:p>
            <a:r>
              <a:rPr lang="en-US" sz="1800" dirty="0" smtClean="0">
                <a:latin typeface="Arial" pitchFamily="34" charset="0"/>
                <a:cs typeface="Arial" pitchFamily="34" charset="0"/>
              </a:rPr>
              <a:t>Social</a:t>
            </a:r>
            <a:r>
              <a:rPr lang="en-US" sz="1800" dirty="0">
                <a:latin typeface="Arial" pitchFamily="34" charset="0"/>
                <a:cs typeface="Arial" pitchFamily="34" charset="0"/>
              </a:rPr>
              <a:t>(“ Every person in this life has something to teach me”), </a:t>
            </a:r>
          </a:p>
          <a:p>
            <a:r>
              <a:rPr lang="en-US" sz="1800" dirty="0">
                <a:latin typeface="Arial" pitchFamily="34" charset="0"/>
                <a:cs typeface="Arial" pitchFamily="34" charset="0"/>
              </a:rPr>
              <a:t>Visual, through observing and  watching and listening carefully. </a:t>
            </a:r>
          </a:p>
          <a:p>
            <a:endParaRPr lang="en-US" sz="1800" dirty="0">
              <a:solidFill>
                <a:srgbClr val="000000"/>
              </a:solidFill>
            </a:endParaRPr>
          </a:p>
        </p:txBody>
      </p:sp>
      <p:sp>
        <p:nvSpPr>
          <p:cNvPr id="11" name="AutoShape 12" descr="Image result for LEARNING PICTURE">
            <a:hlinkClick r:id="rId4"/>
          </p:cNvPr>
          <p:cNvSpPr>
            <a:spLocks noGrp="1" noChangeAspect="1" noChangeArrowheads="1"/>
          </p:cNvSpPr>
          <p:nvPr>
            <p:ph type="title"/>
          </p:nvPr>
        </p:nvSpPr>
        <p:spPr bwMode="auto">
          <a:xfrm>
            <a:off x="1179513" y="800100"/>
            <a:ext cx="9832975" cy="13525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r>
              <a:rPr lang="en-US" sz="2800" dirty="0">
                <a:solidFill>
                  <a:schemeClr val="bg1"/>
                </a:solidFill>
                <a:latin typeface="Arial" pitchFamily="34" charset="0"/>
                <a:ea typeface="Arial Unicode MS" pitchFamily="34" charset="-128"/>
                <a:cs typeface="Arial" pitchFamily="34" charset="0"/>
              </a:rPr>
              <a:t>Conclusion:</a:t>
            </a:r>
          </a:p>
        </p:txBody>
      </p:sp>
    </p:spTree>
    <p:extLst>
      <p:ext uri="{BB962C8B-B14F-4D97-AF65-F5344CB8AC3E}">
        <p14:creationId xmlns:p14="http://schemas.microsoft.com/office/powerpoint/2010/main" val="1108153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160031"/>
          </a:xfrm>
        </p:spPr>
        <p:txBody>
          <a:bodyPr>
            <a:normAutofit/>
          </a:bodyPr>
          <a:lstStyle/>
          <a:p>
            <a:pPr fontAlgn="t"/>
            <a:endParaRPr lang="en-US" sz="1900" b="1" dirty="0"/>
          </a:p>
          <a:p>
            <a:pPr marL="0" indent="0" fontAlgn="t">
              <a:buNone/>
            </a:pPr>
            <a:r>
              <a:rPr lang="en-US" sz="1800" dirty="0">
                <a:latin typeface="Arial" panose="020B0604020202020204" pitchFamily="34" charset="0"/>
                <a:cs typeface="Arial" panose="020B0604020202020204" pitchFamily="34" charset="0"/>
              </a:rPr>
              <a:t>ACTIVIST = 09</a:t>
            </a:r>
          </a:p>
          <a:p>
            <a:pPr marL="0" indent="0" fontAlgn="t">
              <a:buNone/>
            </a:pPr>
            <a:r>
              <a:rPr lang="en-US" sz="1800" dirty="0">
                <a:solidFill>
                  <a:srgbClr val="FF0000"/>
                </a:solidFill>
                <a:latin typeface="Arial" panose="020B0604020202020204" pitchFamily="34" charset="0"/>
                <a:cs typeface="Arial" panose="020B0604020202020204" pitchFamily="34" charset="0"/>
              </a:rPr>
              <a:t>REFLECTOR = 17</a:t>
            </a:r>
          </a:p>
          <a:p>
            <a:pPr marL="0" indent="0" fontAlgn="t">
              <a:buNone/>
            </a:pPr>
            <a:r>
              <a:rPr lang="en-US" sz="1800" dirty="0">
                <a:latin typeface="Arial" panose="020B0604020202020204" pitchFamily="34" charset="0"/>
                <a:cs typeface="Arial" panose="020B0604020202020204" pitchFamily="34" charset="0"/>
              </a:rPr>
              <a:t>THEORIST = 15</a:t>
            </a:r>
          </a:p>
          <a:p>
            <a:pPr marL="0" indent="0" fontAlgn="t">
              <a:buNone/>
            </a:pPr>
            <a:r>
              <a:rPr lang="en-US" sz="1800" dirty="0">
                <a:latin typeface="Arial" panose="020B0604020202020204" pitchFamily="34" charset="0"/>
                <a:cs typeface="Arial" panose="020B0604020202020204" pitchFamily="34" charset="0"/>
              </a:rPr>
              <a:t>PRAGMATIST = 16</a:t>
            </a:r>
          </a:p>
          <a:p>
            <a:pPr marL="0" indent="0" fontAlgn="t">
              <a:buNone/>
            </a:pPr>
            <a:endParaRPr lang="en-US" sz="1800" dirty="0">
              <a:solidFill>
                <a:srgbClr val="7030A0"/>
              </a:solidFill>
              <a:latin typeface="Arial" panose="020B0604020202020204" pitchFamily="34" charset="0"/>
              <a:cs typeface="Arial" panose="020B0604020202020204" pitchFamily="34" charset="0"/>
            </a:endParaRPr>
          </a:p>
          <a:p>
            <a:pPr fontAlgn="t"/>
            <a:r>
              <a:rPr lang="en-US" sz="1800" dirty="0">
                <a:latin typeface="Arial" panose="020B0604020202020204" pitchFamily="34" charset="0"/>
                <a:cs typeface="Arial" panose="020B0604020202020204" pitchFamily="34" charset="0"/>
              </a:rPr>
              <a:t>I observe in different perspectives</a:t>
            </a:r>
          </a:p>
          <a:p>
            <a:pPr fontAlgn="t"/>
            <a:r>
              <a:rPr lang="en-US" sz="1800" dirty="0">
                <a:latin typeface="Arial" panose="020B0604020202020204" pitchFamily="34" charset="0"/>
                <a:cs typeface="Arial" panose="020B0604020202020204" pitchFamily="34" charset="0"/>
              </a:rPr>
              <a:t>I prefer to think before coming to any conclusion</a:t>
            </a:r>
          </a:p>
          <a:p>
            <a:pPr fontAlgn="t"/>
            <a:r>
              <a:rPr lang="en-US" sz="1800" dirty="0">
                <a:latin typeface="Arial" panose="020B0604020202020204" pitchFamily="34" charset="0"/>
                <a:cs typeface="Arial" panose="020B0604020202020204" pitchFamily="34" charset="0"/>
              </a:rPr>
              <a:t>I enjoy observing people in action </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pPr marL="0" indent="0" fontAlgn="t">
              <a:buNone/>
            </a:pPr>
            <a:endParaRPr lang="en-US" sz="2400" dirty="0"/>
          </a:p>
          <a:p>
            <a:pPr marL="0" indent="0" fontAlgn="t">
              <a:buNone/>
            </a:pPr>
            <a:endParaRPr lang="en-US" sz="2400" dirty="0"/>
          </a:p>
          <a:p>
            <a:pPr marL="0" indent="0" fontAlgn="t">
              <a:buNone/>
            </a:pPr>
            <a:endParaRPr lang="en-US" sz="2400" dirty="0"/>
          </a:p>
          <a:p>
            <a:pPr marL="0" indent="0">
              <a:buNone/>
            </a:pPr>
            <a:endParaRPr lang="en-US" sz="2400" dirty="0">
              <a:solidFill>
                <a:srgbClr val="000000"/>
              </a:solidFill>
            </a:endParaRPr>
          </a:p>
        </p:txBody>
      </p:sp>
      <p:sp>
        <p:nvSpPr>
          <p:cNvPr id="11" name="AutoShape 12" descr="Image result for LEARNING PICTURE">
            <a:hlinkClick r:id="rId4"/>
          </p:cNvPr>
          <p:cNvSpPr>
            <a:spLocks noGrp="1" noChangeAspect="1" noChangeArrowheads="1"/>
          </p:cNvSpPr>
          <p:nvPr>
            <p:ph type="title"/>
          </p:nvPr>
        </p:nvSpPr>
        <p:spPr bwMode="auto">
          <a:xfrm>
            <a:off x="1179513" y="1100196"/>
            <a:ext cx="9832975" cy="105245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dirty="0">
                <a:solidFill>
                  <a:schemeClr val="bg1"/>
                </a:solidFill>
                <a:latin typeface="Arial" panose="020B0604020202020204" pitchFamily="34" charset="0"/>
                <a:ea typeface="Arial Unicode MS" pitchFamily="34" charset="-128"/>
                <a:cs typeface="Arial" panose="020B0604020202020204" pitchFamily="34" charset="0"/>
              </a:rPr>
              <a:t>Analysis of my learning preferences</a:t>
            </a:r>
          </a:p>
        </p:txBody>
      </p:sp>
      <p:pic>
        <p:nvPicPr>
          <p:cNvPr id="1026" name="Picture 2" descr="See the source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51761" y="4304287"/>
            <a:ext cx="2640239" cy="2553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observe person "/>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80728" y="3571367"/>
            <a:ext cx="2009775" cy="20097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observe person "/>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0928" y="2650547"/>
            <a:ext cx="2209800" cy="2009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806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160031"/>
          </a:xfrm>
        </p:spPr>
        <p:txBody>
          <a:bodyPr>
            <a:normAutofit/>
          </a:bodyPr>
          <a:lstStyle/>
          <a:p>
            <a:pPr marL="0" indent="0" fontAlgn="t">
              <a:buNone/>
            </a:pPr>
            <a:endParaRPr lang="en-US" sz="2400" dirty="0"/>
          </a:p>
        </p:txBody>
      </p:sp>
      <p:sp>
        <p:nvSpPr>
          <p:cNvPr id="11" name="AutoShape 12" descr="Image result for LEARNING PICTURE">
            <a:hlinkClick r:id="rId4"/>
          </p:cNvPr>
          <p:cNvSpPr>
            <a:spLocks noGrp="1" noChangeAspect="1" noChangeArrowheads="1"/>
          </p:cNvSpPr>
          <p:nvPr>
            <p:ph type="title"/>
          </p:nvPr>
        </p:nvSpPr>
        <p:spPr bwMode="auto">
          <a:xfrm>
            <a:off x="1179513" y="1100196"/>
            <a:ext cx="9832975" cy="105245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dirty="0" smtClean="0">
                <a:solidFill>
                  <a:schemeClr val="bg1"/>
                </a:solidFill>
                <a:latin typeface="Arial" panose="020B0604020202020204" pitchFamily="34" charset="0"/>
                <a:ea typeface="Arial Unicode MS" pitchFamily="34" charset="-128"/>
                <a:cs typeface="Arial" panose="020B0604020202020204" pitchFamily="34" charset="0"/>
              </a:rPr>
              <a:t>VARK Learning categories  </a:t>
            </a:r>
            <a:endParaRPr lang="en-US" sz="2800" dirty="0">
              <a:solidFill>
                <a:schemeClr val="bg1"/>
              </a:solidFill>
              <a:latin typeface="Arial" panose="020B0604020202020204" pitchFamily="34" charset="0"/>
              <a:ea typeface="Arial Unicode MS" pitchFamily="34" charset="-128"/>
              <a:cs typeface="Arial" panose="020B0604020202020204" pitchFamily="34" charset="0"/>
            </a:endParaRPr>
          </a:p>
        </p:txBody>
      </p:sp>
      <p:sp>
        <p:nvSpPr>
          <p:cNvPr id="2" name="Rectangle 1"/>
          <p:cNvSpPr/>
          <p:nvPr/>
        </p:nvSpPr>
        <p:spPr>
          <a:xfrm>
            <a:off x="1485900" y="1720840"/>
            <a:ext cx="7658100" cy="1200329"/>
          </a:xfrm>
          <a:prstGeom prst="rect">
            <a:avLst/>
          </a:prstGeom>
        </p:spPr>
        <p:txBody>
          <a:bodyPr wrap="square">
            <a:spAutoFit/>
          </a:bodyPr>
          <a:lstStyle/>
          <a:p>
            <a:pPr fontAlgn="t"/>
            <a:r>
              <a:rPr lang="en-US" dirty="0" smtClean="0">
                <a:latin typeface="Arial" panose="020B0604020202020204" pitchFamily="34" charset="0"/>
                <a:cs typeface="Arial" panose="020B0604020202020204" pitchFamily="34" charset="0"/>
              </a:rPr>
              <a:t> </a:t>
            </a:r>
          </a:p>
          <a:p>
            <a:pPr fontAlgn="t"/>
            <a:endParaRPr lang="en-US" b="1" dirty="0" smtClean="0">
              <a:latin typeface="Arial" panose="020B0604020202020204" pitchFamily="34" charset="0"/>
              <a:cs typeface="Arial" panose="020B0604020202020204" pitchFamily="34" charset="0"/>
            </a:endParaRPr>
          </a:p>
          <a:p>
            <a:pPr fontAlgn="t"/>
            <a:endParaRPr lang="en-US" dirty="0" smtClean="0">
              <a:latin typeface="Arial" panose="020B0604020202020204" pitchFamily="34" charset="0"/>
              <a:cs typeface="Arial" panose="020B0604020202020204" pitchFamily="34" charset="0"/>
            </a:endParaRPr>
          </a:p>
          <a:p>
            <a:pPr fontAlgn="t"/>
            <a:endParaRPr lang="en-US" dirty="0">
              <a:latin typeface="Arial" panose="020B0604020202020204" pitchFamily="34" charset="0"/>
              <a:cs typeface="Arial" panose="020B0604020202020204" pitchFamily="34" charset="0"/>
            </a:endParaRPr>
          </a:p>
        </p:txBody>
      </p:sp>
      <p:sp>
        <p:nvSpPr>
          <p:cNvPr id="4" name="AutoShape 2" descr="Image result for visual learner pictures"/>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result for visual learner pictures"/>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Image result for visual learner pictures"/>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Image result for visual learner pictures">
            <a:hlinkClick r:id="rId5"/>
          </p:cNvPr>
          <p:cNvSpPr>
            <a:spLocks noChangeAspect="1" noChangeArrowheads="1"/>
          </p:cNvSpPr>
          <p:nvPr/>
        </p:nvSpPr>
        <p:spPr bwMode="auto">
          <a:xfrm>
            <a:off x="60325" y="-13033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10" descr="Image result for visual learner pictures">
            <a:hlinkClick r:id="rId5"/>
          </p:cNvPr>
          <p:cNvSpPr>
            <a:spLocks noChangeAspect="1" noChangeArrowheads="1"/>
          </p:cNvSpPr>
          <p:nvPr/>
        </p:nvSpPr>
        <p:spPr bwMode="auto">
          <a:xfrm>
            <a:off x="212725" y="-11509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12" descr="Image result for visual learner pictures">
            <a:hlinkClick r:id="rId5"/>
          </p:cNvPr>
          <p:cNvSpPr>
            <a:spLocks noChangeAspect="1" noChangeArrowheads="1"/>
          </p:cNvSpPr>
          <p:nvPr/>
        </p:nvSpPr>
        <p:spPr bwMode="auto">
          <a:xfrm>
            <a:off x="365125" y="-9985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AutoShape 14" descr="Image result for visual learner pictures">
            <a:hlinkClick r:id="rId5"/>
          </p:cNvPr>
          <p:cNvSpPr>
            <a:spLocks noChangeAspect="1" noChangeArrowheads="1"/>
          </p:cNvSpPr>
          <p:nvPr/>
        </p:nvSpPr>
        <p:spPr bwMode="auto">
          <a:xfrm>
            <a:off x="517525" y="-8461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AutoShape 16" descr="Image result for visual learner pictures"/>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AutoShape 18" descr="Image result for visual learner pictures"/>
          <p:cNvSpPr>
            <a:spLocks noChangeAspect="1" noChangeArrowheads="1"/>
          </p:cNvSpPr>
          <p:nvPr/>
        </p:nvSpPr>
        <p:spPr bwMode="auto">
          <a:xfrm>
            <a:off x="609600"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AutoShape 20" descr="Image result for visual learner pictures"/>
          <p:cNvSpPr>
            <a:spLocks noChangeAspect="1" noChangeArrowheads="1"/>
          </p:cNvSpPr>
          <p:nvPr/>
        </p:nvSpPr>
        <p:spPr bwMode="auto">
          <a:xfrm>
            <a:off x="762000"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AutoShape 22" descr="Image result for visual learner pictures"/>
          <p:cNvSpPr>
            <a:spLocks noChangeAspect="1" noChangeArrowheads="1"/>
          </p:cNvSpPr>
          <p:nvPr/>
        </p:nvSpPr>
        <p:spPr bwMode="auto">
          <a:xfrm>
            <a:off x="914400"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AutoShape 24" descr="Image result for visual learner pictures"/>
          <p:cNvSpPr>
            <a:spLocks noChangeAspect="1" noChangeArrowheads="1"/>
          </p:cNvSpPr>
          <p:nvPr/>
        </p:nvSpPr>
        <p:spPr bwMode="auto">
          <a:xfrm>
            <a:off x="1066800" y="922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AutoShape 26" descr="Image result for visual learner pictures"/>
          <p:cNvSpPr>
            <a:spLocks noChangeAspect="1" noChangeArrowheads="1"/>
          </p:cNvSpPr>
          <p:nvPr/>
        </p:nvSpPr>
        <p:spPr bwMode="auto">
          <a:xfrm>
            <a:off x="1219200" y="1074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60" name="Picture 36" descr="Image result for aural  learner pictur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02957" y="2906030"/>
            <a:ext cx="5197033" cy="308964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individual numberi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72640" y="2549473"/>
            <a:ext cx="471869" cy="7433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individual numberi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757406" y="3796494"/>
            <a:ext cx="742071" cy="74207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individual numbering of9"/>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430687" y="2462646"/>
            <a:ext cx="872937" cy="7497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individual numbering of9"/>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00844" y="3877519"/>
            <a:ext cx="802464" cy="702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482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160031"/>
          </a:xfrm>
        </p:spPr>
        <p:txBody>
          <a:bodyPr>
            <a:normAutofit/>
          </a:bodyPr>
          <a:lstStyle/>
          <a:p>
            <a:pPr fontAlgn="t"/>
            <a:endParaRPr lang="en-US" sz="2400" dirty="0" smtClean="0"/>
          </a:p>
          <a:p>
            <a:pPr fontAlgn="t"/>
            <a:endParaRPr lang="en-US" sz="2400" dirty="0"/>
          </a:p>
          <a:p>
            <a:pPr fontAlgn="t"/>
            <a:r>
              <a:rPr lang="en-US" sz="2400" dirty="0" smtClean="0"/>
              <a:t>I want to apply my learning style strength and preferences as Read/write &amp; kinesthetic learning style to be more effective in my work place .</a:t>
            </a:r>
          </a:p>
          <a:p>
            <a:pPr fontAlgn="t"/>
            <a:r>
              <a:rPr lang="en-US" sz="2400" dirty="0" smtClean="0"/>
              <a:t>These two style are more adapted and practice in my jobs.</a:t>
            </a:r>
          </a:p>
          <a:p>
            <a:pPr fontAlgn="t"/>
            <a:r>
              <a:rPr lang="en-US" sz="2400" dirty="0" smtClean="0"/>
              <a:t>As a room division manager I need to be a pessimist and attentive to detail.</a:t>
            </a:r>
          </a:p>
          <a:p>
            <a:pPr fontAlgn="t"/>
            <a:endParaRPr lang="en-US" sz="2400" dirty="0" smtClean="0"/>
          </a:p>
          <a:p>
            <a:pPr fontAlgn="t"/>
            <a:endParaRPr lang="en-US" sz="2400" dirty="0" smtClean="0"/>
          </a:p>
          <a:p>
            <a:pPr fontAlgn="t"/>
            <a:endParaRPr lang="en-US" sz="2400" dirty="0"/>
          </a:p>
          <a:p>
            <a:pPr fontAlgn="t"/>
            <a:endParaRPr lang="en-US" sz="2400" dirty="0"/>
          </a:p>
        </p:txBody>
      </p:sp>
      <p:sp>
        <p:nvSpPr>
          <p:cNvPr id="11" name="AutoShape 12" descr="Image result for LEARNING PICTURE">
            <a:hlinkClick r:id="rId4"/>
          </p:cNvPr>
          <p:cNvSpPr>
            <a:spLocks noGrp="1" noChangeAspect="1" noChangeArrowheads="1"/>
          </p:cNvSpPr>
          <p:nvPr>
            <p:ph type="title"/>
          </p:nvPr>
        </p:nvSpPr>
        <p:spPr bwMode="auto">
          <a:xfrm>
            <a:off x="1179513" y="1100196"/>
            <a:ext cx="9832975" cy="105245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dirty="0" smtClean="0">
                <a:solidFill>
                  <a:schemeClr val="bg1"/>
                </a:solidFill>
                <a:latin typeface="Arial" panose="020B0604020202020204" pitchFamily="34" charset="0"/>
                <a:ea typeface="Arial Unicode MS" pitchFamily="34" charset="-128"/>
                <a:cs typeface="Arial" panose="020B0604020202020204" pitchFamily="34" charset="0"/>
              </a:rPr>
              <a:t>My strength and preferences  </a:t>
            </a:r>
            <a:endParaRPr lang="en-US" sz="2800" dirty="0">
              <a:solidFill>
                <a:schemeClr val="bg1"/>
              </a:solidFill>
              <a:latin typeface="Arial" panose="020B0604020202020204" pitchFamily="34" charset="0"/>
              <a:ea typeface="Arial Unicode MS" pitchFamily="34" charset="-128"/>
              <a:cs typeface="Arial" panose="020B0604020202020204" pitchFamily="34" charset="0"/>
            </a:endParaRPr>
          </a:p>
        </p:txBody>
      </p:sp>
      <p:sp>
        <p:nvSpPr>
          <p:cNvPr id="2" name="Rectangle 1"/>
          <p:cNvSpPr/>
          <p:nvPr/>
        </p:nvSpPr>
        <p:spPr>
          <a:xfrm>
            <a:off x="1485900" y="1720840"/>
            <a:ext cx="7658100" cy="1200329"/>
          </a:xfrm>
          <a:prstGeom prst="rect">
            <a:avLst/>
          </a:prstGeom>
        </p:spPr>
        <p:txBody>
          <a:bodyPr wrap="square">
            <a:spAutoFit/>
          </a:bodyPr>
          <a:lstStyle/>
          <a:p>
            <a:pPr fontAlgn="t"/>
            <a:r>
              <a:rPr lang="en-US" dirty="0" smtClean="0">
                <a:latin typeface="Arial" panose="020B0604020202020204" pitchFamily="34" charset="0"/>
                <a:cs typeface="Arial" panose="020B0604020202020204" pitchFamily="34" charset="0"/>
              </a:rPr>
              <a:t> </a:t>
            </a:r>
          </a:p>
          <a:p>
            <a:pPr fontAlgn="t"/>
            <a:endParaRPr lang="en-US" b="1" dirty="0" smtClean="0">
              <a:latin typeface="Arial" panose="020B0604020202020204" pitchFamily="34" charset="0"/>
              <a:cs typeface="Arial" panose="020B0604020202020204" pitchFamily="34" charset="0"/>
            </a:endParaRPr>
          </a:p>
          <a:p>
            <a:pPr fontAlgn="t"/>
            <a:endParaRPr lang="en-US" dirty="0" smtClean="0">
              <a:latin typeface="Arial" panose="020B0604020202020204" pitchFamily="34" charset="0"/>
              <a:cs typeface="Arial" panose="020B0604020202020204" pitchFamily="34" charset="0"/>
            </a:endParaRPr>
          </a:p>
          <a:p>
            <a:pPr fontAlgn="t"/>
            <a:endParaRPr lang="en-US" dirty="0">
              <a:latin typeface="Arial" panose="020B0604020202020204" pitchFamily="34" charset="0"/>
              <a:cs typeface="Arial" panose="020B0604020202020204" pitchFamily="34" charset="0"/>
            </a:endParaRPr>
          </a:p>
        </p:txBody>
      </p:sp>
      <p:sp>
        <p:nvSpPr>
          <p:cNvPr id="4" name="AutoShape 2" descr="Image result for visual learner pictures"/>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result for visual learner pictures"/>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Image result for visual learner pictures"/>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Image result for visual learner pictures">
            <a:hlinkClick r:id="rId5"/>
          </p:cNvPr>
          <p:cNvSpPr>
            <a:spLocks noChangeAspect="1" noChangeArrowheads="1"/>
          </p:cNvSpPr>
          <p:nvPr/>
        </p:nvSpPr>
        <p:spPr bwMode="auto">
          <a:xfrm>
            <a:off x="60325" y="-13033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10" descr="Image result for visual learner pictures">
            <a:hlinkClick r:id="rId5"/>
          </p:cNvPr>
          <p:cNvSpPr>
            <a:spLocks noChangeAspect="1" noChangeArrowheads="1"/>
          </p:cNvSpPr>
          <p:nvPr/>
        </p:nvSpPr>
        <p:spPr bwMode="auto">
          <a:xfrm>
            <a:off x="212725" y="-11509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12" descr="Image result for visual learner pictures">
            <a:hlinkClick r:id="rId5"/>
          </p:cNvPr>
          <p:cNvSpPr>
            <a:spLocks noChangeAspect="1" noChangeArrowheads="1"/>
          </p:cNvSpPr>
          <p:nvPr/>
        </p:nvSpPr>
        <p:spPr bwMode="auto">
          <a:xfrm>
            <a:off x="365125" y="-9985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AutoShape 14" descr="Image result for visual learner pictures">
            <a:hlinkClick r:id="rId5"/>
          </p:cNvPr>
          <p:cNvSpPr>
            <a:spLocks noChangeAspect="1" noChangeArrowheads="1"/>
          </p:cNvSpPr>
          <p:nvPr/>
        </p:nvSpPr>
        <p:spPr bwMode="auto">
          <a:xfrm>
            <a:off x="517525" y="-846138"/>
            <a:ext cx="4895850" cy="2724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AutoShape 16" descr="Image result for visual learner pictures"/>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AutoShape 18" descr="Image result for visual learner pictures"/>
          <p:cNvSpPr>
            <a:spLocks noChangeAspect="1" noChangeArrowheads="1"/>
          </p:cNvSpPr>
          <p:nvPr/>
        </p:nvSpPr>
        <p:spPr bwMode="auto">
          <a:xfrm>
            <a:off x="609600"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AutoShape 20" descr="Image result for visual learner pictures"/>
          <p:cNvSpPr>
            <a:spLocks noChangeAspect="1" noChangeArrowheads="1"/>
          </p:cNvSpPr>
          <p:nvPr/>
        </p:nvSpPr>
        <p:spPr bwMode="auto">
          <a:xfrm>
            <a:off x="762000"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AutoShape 22" descr="Image result for visual learner pictures"/>
          <p:cNvSpPr>
            <a:spLocks noChangeAspect="1" noChangeArrowheads="1"/>
          </p:cNvSpPr>
          <p:nvPr/>
        </p:nvSpPr>
        <p:spPr bwMode="auto">
          <a:xfrm>
            <a:off x="914400"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AutoShape 24" descr="Image result for visual learner pictures"/>
          <p:cNvSpPr>
            <a:spLocks noChangeAspect="1" noChangeArrowheads="1"/>
          </p:cNvSpPr>
          <p:nvPr/>
        </p:nvSpPr>
        <p:spPr bwMode="auto">
          <a:xfrm>
            <a:off x="1066800" y="922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AutoShape 26" descr="Image result for visual learner pictures"/>
          <p:cNvSpPr>
            <a:spLocks noChangeAspect="1" noChangeArrowheads="1"/>
          </p:cNvSpPr>
          <p:nvPr/>
        </p:nvSpPr>
        <p:spPr bwMode="auto">
          <a:xfrm>
            <a:off x="1219200" y="1074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AutoShape 2" descr="Image result for visual \  learner pictures"/>
          <p:cNvSpPr>
            <a:spLocks noChangeAspect="1" noChangeArrowheads="1"/>
          </p:cNvSpPr>
          <p:nvPr/>
        </p:nvSpPr>
        <p:spPr bwMode="auto">
          <a:xfrm>
            <a:off x="1371600" y="1227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AutoShape 4" descr="Image result for visual \  learner pictures"/>
          <p:cNvSpPr>
            <a:spLocks noChangeAspect="1" noChangeArrowheads="1"/>
          </p:cNvSpPr>
          <p:nvPr/>
        </p:nvSpPr>
        <p:spPr bwMode="auto">
          <a:xfrm>
            <a:off x="1524000" y="1379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053131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254353"/>
          </a:xfrm>
        </p:spPr>
        <p:txBody>
          <a:bodyPr>
            <a:normAutofit/>
          </a:bodyPr>
          <a:lstStyle/>
          <a:p>
            <a:pPr marL="0" indent="0" fontAlgn="t">
              <a:buNone/>
            </a:pPr>
            <a:endParaRPr lang="en-US" sz="2400" dirty="0">
              <a:solidFill>
                <a:srgbClr val="7030A0"/>
              </a:solidFill>
            </a:endParaRPr>
          </a:p>
          <a:p>
            <a:pPr fontAlgn="t"/>
            <a:r>
              <a:rPr lang="en-US" sz="2400" dirty="0" smtClean="0"/>
              <a:t>I learn best when I see the information in front of me .</a:t>
            </a:r>
          </a:p>
          <a:p>
            <a:pPr fontAlgn="t"/>
            <a:r>
              <a:rPr lang="en-US" sz="2400" dirty="0" smtClean="0"/>
              <a:t>I learn more with charts , picture and diagram .</a:t>
            </a:r>
          </a:p>
          <a:p>
            <a:pPr fontAlgn="t"/>
            <a:r>
              <a:rPr lang="en-US" sz="2400" dirty="0" smtClean="0"/>
              <a:t>I am less concentrate in a lecture classroom but easily catch up with notes OR presentation .</a:t>
            </a:r>
            <a:endParaRPr lang="en-US" sz="2400" dirty="0"/>
          </a:p>
          <a:p>
            <a:pPr fontAlgn="t"/>
            <a:endParaRPr lang="en-US" sz="2400" dirty="0"/>
          </a:p>
          <a:p>
            <a:pPr marL="0" indent="0" fontAlgn="t">
              <a:buNone/>
            </a:pPr>
            <a:endParaRPr lang="en-US" sz="2400" dirty="0"/>
          </a:p>
          <a:p>
            <a:pPr marL="0" indent="0">
              <a:buNone/>
            </a:pPr>
            <a:endParaRPr lang="en-US" sz="2400" dirty="0">
              <a:solidFill>
                <a:srgbClr val="000000"/>
              </a:solidFill>
            </a:endParaRPr>
          </a:p>
        </p:txBody>
      </p:sp>
      <p:sp>
        <p:nvSpPr>
          <p:cNvPr id="11" name="AutoShape 12" descr="Image result for LEARNING PICTURE">
            <a:hlinkClick r:id="rId5"/>
          </p:cNvPr>
          <p:cNvSpPr>
            <a:spLocks noGrp="1" noChangeAspect="1" noChangeArrowheads="1"/>
          </p:cNvSpPr>
          <p:nvPr>
            <p:ph type="title"/>
          </p:nvPr>
        </p:nvSpPr>
        <p:spPr bwMode="auto">
          <a:xfrm>
            <a:off x="1179513" y="1277290"/>
            <a:ext cx="9832975" cy="87535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b="1" dirty="0" smtClean="0">
                <a:solidFill>
                  <a:schemeClr val="bg1"/>
                </a:solidFill>
                <a:latin typeface="Arial" panose="020B0604020202020204" pitchFamily="34" charset="0"/>
                <a:ea typeface="Arial Unicode MS" panose="020B0604020202020204" pitchFamily="34" charset="-128"/>
                <a:cs typeface="Arial" panose="020B0604020202020204" pitchFamily="34" charset="0"/>
              </a:rPr>
              <a:t>Visual Learner</a:t>
            </a:r>
            <a:endParaRPr lang="en-US" sz="2800" b="1"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2921725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254353"/>
          </a:xfrm>
        </p:spPr>
        <p:txBody>
          <a:bodyPr>
            <a:normAutofit/>
          </a:bodyPr>
          <a:lstStyle/>
          <a:p>
            <a:pPr marL="0" indent="0" fontAlgn="t">
              <a:buNone/>
            </a:pPr>
            <a:endParaRPr lang="en-US" sz="2400" dirty="0">
              <a:solidFill>
                <a:srgbClr val="7030A0"/>
              </a:solidFill>
            </a:endParaRPr>
          </a:p>
          <a:p>
            <a:pPr fontAlgn="t"/>
            <a:r>
              <a:rPr lang="en-US" sz="2400" dirty="0" smtClean="0"/>
              <a:t>Prefer lecture over reading </a:t>
            </a:r>
          </a:p>
          <a:p>
            <a:pPr fontAlgn="t"/>
            <a:r>
              <a:rPr lang="en-US" sz="2400" dirty="0" smtClean="0"/>
              <a:t>Have strong language skill and vocabulary </a:t>
            </a:r>
          </a:p>
          <a:p>
            <a:pPr fontAlgn="t"/>
            <a:r>
              <a:rPr lang="en-US" sz="2400" dirty="0" smtClean="0"/>
              <a:t>Using the social media platform such as booking.com / trip advisor / holiday check </a:t>
            </a:r>
          </a:p>
          <a:p>
            <a:pPr fontAlgn="t"/>
            <a:r>
              <a:rPr lang="en-US" sz="2400" dirty="0" smtClean="0"/>
              <a:t>Work in group and listening to other idea </a:t>
            </a:r>
            <a:endParaRPr lang="en-US" sz="2400" dirty="0"/>
          </a:p>
          <a:p>
            <a:pPr marL="0" indent="0" fontAlgn="t">
              <a:buNone/>
            </a:pPr>
            <a:endParaRPr lang="en-US" sz="2400" dirty="0"/>
          </a:p>
          <a:p>
            <a:pPr marL="0" indent="0">
              <a:buNone/>
            </a:pPr>
            <a:endParaRPr lang="en-US" sz="2400" dirty="0">
              <a:solidFill>
                <a:srgbClr val="000000"/>
              </a:solidFill>
            </a:endParaRPr>
          </a:p>
        </p:txBody>
      </p:sp>
      <p:sp>
        <p:nvSpPr>
          <p:cNvPr id="11" name="AutoShape 12" descr="Image result for LEARNING PICTURE">
            <a:hlinkClick r:id="rId5"/>
          </p:cNvPr>
          <p:cNvSpPr>
            <a:spLocks noGrp="1" noChangeAspect="1" noChangeArrowheads="1"/>
          </p:cNvSpPr>
          <p:nvPr>
            <p:ph type="title"/>
          </p:nvPr>
        </p:nvSpPr>
        <p:spPr bwMode="auto">
          <a:xfrm>
            <a:off x="1179513" y="1277290"/>
            <a:ext cx="9832975" cy="87535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b="1" dirty="0" smtClean="0">
                <a:solidFill>
                  <a:schemeClr val="bg1"/>
                </a:solidFill>
                <a:latin typeface="Arial" panose="020B0604020202020204" pitchFamily="34" charset="0"/>
                <a:ea typeface="Arial Unicode MS" panose="020B0604020202020204" pitchFamily="34" charset="-128"/>
                <a:cs typeface="Arial" panose="020B0604020202020204" pitchFamily="34" charset="0"/>
              </a:rPr>
              <a:t>Auditory Learner</a:t>
            </a:r>
            <a:endParaRPr lang="en-US" sz="2800" b="1"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4013635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254353"/>
          </a:xfrm>
        </p:spPr>
        <p:txBody>
          <a:bodyPr>
            <a:normAutofit/>
          </a:bodyPr>
          <a:lstStyle/>
          <a:p>
            <a:pPr marL="0" indent="0" fontAlgn="t">
              <a:buNone/>
            </a:pPr>
            <a:endParaRPr lang="en-US" sz="2400" dirty="0">
              <a:solidFill>
                <a:srgbClr val="7030A0"/>
              </a:solidFill>
            </a:endParaRPr>
          </a:p>
          <a:p>
            <a:r>
              <a:rPr lang="en-US" sz="2400" dirty="0" smtClean="0">
                <a:solidFill>
                  <a:srgbClr val="000000"/>
                </a:solidFill>
              </a:rPr>
              <a:t>I learn best from reading and writing </a:t>
            </a:r>
          </a:p>
          <a:p>
            <a:r>
              <a:rPr lang="en-US" sz="2400" dirty="0" smtClean="0">
                <a:solidFill>
                  <a:srgbClr val="000000"/>
                </a:solidFill>
              </a:rPr>
              <a:t>I feel more comfortable with list. handouts books or manual </a:t>
            </a:r>
          </a:p>
          <a:p>
            <a:r>
              <a:rPr lang="en-US" sz="2400" dirty="0" smtClean="0">
                <a:solidFill>
                  <a:srgbClr val="000000"/>
                </a:solidFill>
              </a:rPr>
              <a:t>I prefer to work in quiet area and to study by myself to avoid distraction </a:t>
            </a:r>
            <a:endParaRPr lang="en-US" sz="2400" dirty="0">
              <a:solidFill>
                <a:srgbClr val="000000"/>
              </a:solidFill>
            </a:endParaRPr>
          </a:p>
        </p:txBody>
      </p:sp>
      <p:sp>
        <p:nvSpPr>
          <p:cNvPr id="11" name="AutoShape 12" descr="Image result for LEARNING PICTURE">
            <a:hlinkClick r:id="rId5"/>
          </p:cNvPr>
          <p:cNvSpPr>
            <a:spLocks noGrp="1" noChangeAspect="1" noChangeArrowheads="1"/>
          </p:cNvSpPr>
          <p:nvPr>
            <p:ph type="title"/>
          </p:nvPr>
        </p:nvSpPr>
        <p:spPr bwMode="auto">
          <a:xfrm>
            <a:off x="1179513" y="1277290"/>
            <a:ext cx="9832975" cy="87535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b="1" dirty="0" smtClean="0">
                <a:solidFill>
                  <a:schemeClr val="bg1"/>
                </a:solidFill>
                <a:latin typeface="Arial" panose="020B0604020202020204" pitchFamily="34" charset="0"/>
                <a:ea typeface="Arial Unicode MS" panose="020B0604020202020204" pitchFamily="34" charset="-128"/>
                <a:cs typeface="Arial" panose="020B0604020202020204" pitchFamily="34" charset="0"/>
              </a:rPr>
              <a:t>Read / Write Learner</a:t>
            </a:r>
            <a:endParaRPr lang="en-US" sz="2800" b="1"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1855174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46251" t="2353" r="14300" b="9151"/>
          <a:stretch/>
        </p:blipFill>
        <p:spPr>
          <a:xfrm>
            <a:off x="8946573" y="2462646"/>
            <a:ext cx="3245427" cy="4395354"/>
          </a:xfrm>
          <a:prstGeom prst="rect">
            <a:avLst/>
          </a:prstGeom>
        </p:spPr>
      </p:pic>
      <p:sp>
        <p:nvSpPr>
          <p:cNvPr id="8" name="Rectangle 7">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 xmlns:a16="http://schemas.microsoft.com/office/drawing/2014/main" id="{0AFDD769-9BBD-4CBC-9FAA-7DAAE46D6825}"/>
              </a:ext>
            </a:extLst>
          </p:cNvPr>
          <p:cNvSpPr>
            <a:spLocks noGrp="1"/>
          </p:cNvSpPr>
          <p:nvPr>
            <p:ph idx="1"/>
          </p:nvPr>
        </p:nvSpPr>
        <p:spPr>
          <a:xfrm>
            <a:off x="529936" y="2348345"/>
            <a:ext cx="10482838" cy="4254353"/>
          </a:xfrm>
        </p:spPr>
        <p:txBody>
          <a:bodyPr>
            <a:normAutofit/>
          </a:bodyPr>
          <a:lstStyle/>
          <a:p>
            <a:pPr fontAlgn="t"/>
            <a:r>
              <a:rPr lang="en-US" sz="2400" dirty="0" smtClean="0"/>
              <a:t>Uses all your senses as the room division manager job, attention to detail is the most important </a:t>
            </a:r>
          </a:p>
          <a:p>
            <a:pPr fontAlgn="t"/>
            <a:r>
              <a:rPr lang="en-US" sz="2400" dirty="0" smtClean="0"/>
              <a:t>Listen to real life example </a:t>
            </a:r>
          </a:p>
          <a:p>
            <a:pPr fontAlgn="t"/>
            <a:r>
              <a:rPr lang="en-US" sz="2400" dirty="0" smtClean="0"/>
              <a:t>Interaction </a:t>
            </a:r>
            <a:endParaRPr lang="en-US" sz="2400" dirty="0"/>
          </a:p>
        </p:txBody>
      </p:sp>
      <p:sp>
        <p:nvSpPr>
          <p:cNvPr id="11" name="AutoShape 12" descr="Image result for LEARNING PICTURE">
            <a:hlinkClick r:id="rId5"/>
          </p:cNvPr>
          <p:cNvSpPr>
            <a:spLocks noGrp="1" noChangeAspect="1" noChangeArrowheads="1"/>
          </p:cNvSpPr>
          <p:nvPr>
            <p:ph type="title"/>
          </p:nvPr>
        </p:nvSpPr>
        <p:spPr bwMode="auto">
          <a:xfrm>
            <a:off x="1179513" y="1277290"/>
            <a:ext cx="9832975" cy="87535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algn="ctr"/>
            <a:r>
              <a:rPr lang="en-US" sz="2800" b="1" dirty="0" smtClean="0">
                <a:solidFill>
                  <a:schemeClr val="bg1"/>
                </a:solidFill>
                <a:latin typeface="Arial" panose="020B0604020202020204" pitchFamily="34" charset="0"/>
                <a:ea typeface="Arial Unicode MS" panose="020B0604020202020204" pitchFamily="34" charset="-128"/>
                <a:cs typeface="Arial" panose="020B0604020202020204" pitchFamily="34" charset="0"/>
              </a:rPr>
              <a:t>Kinesthetic Learner</a:t>
            </a:r>
            <a:endParaRPr lang="en-US" sz="2800" b="1" dirty="0">
              <a:solidFill>
                <a:schemeClr val="bg1"/>
              </a:solidFill>
              <a:latin typeface="Arial" panose="020B0604020202020204" pitchFamily="34" charset="0"/>
              <a:ea typeface="Arial Unicode MS" panose="020B0604020202020204" pitchFamily="34" charset="-128"/>
              <a:cs typeface="Arial" panose="020B0604020202020204" pitchFamily="34" charset="0"/>
            </a:endParaRPr>
          </a:p>
        </p:txBody>
      </p:sp>
    </p:spTree>
    <p:extLst>
      <p:ext uri="{BB962C8B-B14F-4D97-AF65-F5344CB8AC3E}">
        <p14:creationId xmlns:p14="http://schemas.microsoft.com/office/powerpoint/2010/main" val="768188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23962611-DFD5-4092-AAFD-559E3DFCE2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 xmlns:a16="http://schemas.microsoft.com/office/drawing/2014/main" id="{2270F1FA-0425-408F-9861-80BF5AFB276D}"/>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A658662D-B81A-4339-83A0-2BFCE762C4AF}"/>
              </a:ext>
            </a:extLst>
          </p:cNvPr>
          <p:cNvSpPr>
            <a:spLocks noGrp="1"/>
          </p:cNvSpPr>
          <p:nvPr>
            <p:ph type="title"/>
          </p:nvPr>
        </p:nvSpPr>
        <p:spPr>
          <a:xfrm>
            <a:off x="3045368" y="997527"/>
            <a:ext cx="6105194" cy="2857297"/>
          </a:xfrm>
        </p:spPr>
        <p:txBody>
          <a:bodyPr vert="horz" lIns="91440" tIns="45720" rIns="91440" bIns="45720" rtlCol="0" anchor="b">
            <a:normAutofit/>
          </a:bodyPr>
          <a:lstStyle/>
          <a:p>
            <a:pPr algn="ctr"/>
            <a:r>
              <a:rPr lang="en-US" sz="2800" dirty="0">
                <a:solidFill>
                  <a:schemeClr val="bg1"/>
                </a:solidFill>
                <a:latin typeface="Arial" panose="020B0604020202020204" pitchFamily="34" charset="0"/>
                <a:cs typeface="Arial" panose="020B0604020202020204" pitchFamily="34" charset="0"/>
              </a:rPr>
              <a:t>Thank you </a:t>
            </a:r>
            <a:br>
              <a:rPr lang="en-US" sz="2800" dirty="0">
                <a:solidFill>
                  <a:schemeClr val="bg1"/>
                </a:solidFill>
                <a:latin typeface="Arial" panose="020B0604020202020204" pitchFamily="34" charset="0"/>
                <a:cs typeface="Arial" panose="020B0604020202020204" pitchFamily="34" charset="0"/>
              </a:rPr>
            </a:br>
            <a:r>
              <a:rPr lang="en-US" sz="2800" dirty="0">
                <a:solidFill>
                  <a:schemeClr val="bg1"/>
                </a:solidFill>
                <a:latin typeface="Arial" panose="020B0604020202020204" pitchFamily="34" charset="0"/>
                <a:cs typeface="Arial" panose="020B0604020202020204" pitchFamily="34" charset="0"/>
              </a:rPr>
              <a:t>For Your Attention!</a:t>
            </a:r>
            <a:endParaRPr lang="en-US" sz="2800" kern="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7117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5140</TotalTime>
  <Words>881</Words>
  <Application>Microsoft Office PowerPoint</Application>
  <PresentationFormat>Custom</PresentationFormat>
  <Paragraphs>109</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My Learning style</vt:lpstr>
      <vt:lpstr>PowerPoint Presentation</vt:lpstr>
      <vt:lpstr>My development through continuous learning</vt:lpstr>
      <vt:lpstr> My Journey and Vision</vt:lpstr>
      <vt:lpstr>Learning style for self development and development of my team</vt:lpstr>
      <vt:lpstr>New Learning style</vt:lpstr>
      <vt:lpstr>Conclusion:</vt:lpstr>
      <vt:lpstr>Analysis of my learning preferences</vt:lpstr>
      <vt:lpstr>VARK Learning categories  </vt:lpstr>
      <vt:lpstr>My strength and preferences  </vt:lpstr>
      <vt:lpstr>Visual Learner</vt:lpstr>
      <vt:lpstr>Auditory Learner</vt:lpstr>
      <vt:lpstr>Read / Write Learner</vt:lpstr>
      <vt:lpstr>Kinesthetic Learner</vt:lpstr>
      <vt:lpstr>Thank you  For Your Attention!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tina seetaram</dc:creator>
  <cp:lastModifiedBy>Executive Housekeeping - Tamassa</cp:lastModifiedBy>
  <cp:revision>77</cp:revision>
  <dcterms:created xsi:type="dcterms:W3CDTF">2018-10-16T11:44:17Z</dcterms:created>
  <dcterms:modified xsi:type="dcterms:W3CDTF">2018-11-12T05:37:12Z</dcterms:modified>
</cp:coreProperties>
</file>