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6" r:id="rId4"/>
    <p:sldId id="259" r:id="rId5"/>
    <p:sldId id="260" r:id="rId6"/>
    <p:sldId id="261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17"/>
    <p:restoredTop sz="94679"/>
  </p:normalViewPr>
  <p:slideViewPr>
    <p:cSldViewPr snapToGrid="0">
      <p:cViewPr varScale="1">
        <p:scale>
          <a:sx n="85" d="100"/>
          <a:sy n="85" d="100"/>
        </p:scale>
        <p:origin x="176" y="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GB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48B795-3819-054E-8C48-243EB637E446}" type="datetimeFigureOut">
              <a:rPr lang="pt-GB" smtClean="0"/>
              <a:t>14/11/2025</a:t>
            </a:fld>
            <a:endParaRPr lang="pt-GB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GB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pt-GB"/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GB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ED4A17-8C39-8E44-8290-85D5D606086A}" type="slidenum">
              <a:rPr lang="pt-GB" smtClean="0"/>
              <a:t>‹nº›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3083073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GB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D4A17-8C39-8E44-8290-85D5D606086A}" type="slidenum">
              <a:rPr lang="pt-GB" smtClean="0"/>
              <a:t>2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27837691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GB" dirty="0"/>
              <a:t>ADLs: </a:t>
            </a:r>
            <a:r>
              <a:rPr lang="pt-BR" dirty="0" err="1"/>
              <a:t>such</a:t>
            </a:r>
            <a:r>
              <a:rPr lang="pt-BR" dirty="0"/>
              <a:t> as </a:t>
            </a:r>
            <a:r>
              <a:rPr lang="pt-BR" dirty="0" err="1"/>
              <a:t>dressing</a:t>
            </a:r>
            <a:r>
              <a:rPr lang="pt-BR" dirty="0"/>
              <a:t>, </a:t>
            </a:r>
            <a:r>
              <a:rPr lang="pt-BR" dirty="0" err="1"/>
              <a:t>washing</a:t>
            </a:r>
            <a:r>
              <a:rPr lang="pt-BR" dirty="0"/>
              <a:t>, </a:t>
            </a:r>
            <a:r>
              <a:rPr lang="pt-BR" dirty="0" err="1"/>
              <a:t>cooking</a:t>
            </a:r>
            <a:r>
              <a:rPr lang="pt-BR" dirty="0"/>
              <a:t>, </a:t>
            </a:r>
            <a:r>
              <a:rPr lang="pt-BR" dirty="0" err="1"/>
              <a:t>or</a:t>
            </a:r>
            <a:r>
              <a:rPr lang="pt-BR" dirty="0"/>
              <a:t> </a:t>
            </a:r>
            <a:r>
              <a:rPr lang="pt-BR" dirty="0" err="1"/>
              <a:t>managing</a:t>
            </a:r>
            <a:r>
              <a:rPr lang="pt-BR" dirty="0"/>
              <a:t> </a:t>
            </a:r>
            <a:r>
              <a:rPr lang="pt-BR" dirty="0" err="1"/>
              <a:t>finances</a:t>
            </a:r>
            <a:r>
              <a:rPr lang="pt-BR" dirty="0"/>
              <a:t>, </a:t>
            </a:r>
            <a:r>
              <a:rPr lang="pt-BR" dirty="0" err="1"/>
              <a:t>leading</a:t>
            </a:r>
            <a:r>
              <a:rPr lang="pt-BR" dirty="0"/>
              <a:t> </a:t>
            </a:r>
            <a:r>
              <a:rPr lang="pt-BR" dirty="0" err="1"/>
              <a:t>to</a:t>
            </a:r>
            <a:r>
              <a:rPr lang="pt-BR" dirty="0"/>
              <a:t> </a:t>
            </a:r>
            <a:r>
              <a:rPr lang="pt-BR" dirty="0" err="1"/>
              <a:t>increased</a:t>
            </a:r>
            <a:r>
              <a:rPr lang="pt-BR" dirty="0"/>
              <a:t> </a:t>
            </a:r>
            <a:r>
              <a:rPr lang="pt-BR" dirty="0" err="1"/>
              <a:t>reliance</a:t>
            </a:r>
            <a:r>
              <a:rPr lang="pt-BR" dirty="0"/>
              <a:t> </a:t>
            </a:r>
            <a:r>
              <a:rPr lang="pt-BR" dirty="0" err="1"/>
              <a:t>on</a:t>
            </a:r>
            <a:r>
              <a:rPr lang="pt-BR" dirty="0"/>
              <a:t> </a:t>
            </a:r>
            <a:r>
              <a:rPr lang="pt-BR" dirty="0" err="1"/>
              <a:t>caregivers</a:t>
            </a:r>
            <a:r>
              <a:rPr lang="pt-BR" dirty="0"/>
              <a:t>.</a:t>
            </a:r>
            <a:endParaRPr lang="pt-GB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D4A17-8C39-8E44-8290-85D5D606086A}" type="slidenum">
              <a:rPr lang="pt-GB" smtClean="0"/>
              <a:t>6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1467567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t-BR"/>
              <a:t>Clique para editar o estilo do subtítulo Mestre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pt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pt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pt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pt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pt-BR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e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çã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ão de N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r o Cartão de N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dadeiro ou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t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11/14/25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5F02CB4-5187-6A7B-59D2-9850069B9F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753762"/>
            <a:ext cx="8915399" cy="3089189"/>
          </a:xfrm>
        </p:spPr>
        <p:txBody>
          <a:bodyPr>
            <a:normAutofit fontScale="90000"/>
          </a:bodyPr>
          <a:lstStyle/>
          <a:p>
            <a:r>
              <a:rPr lang="pt-BR" sz="4000" dirty="0" err="1"/>
              <a:t>F</a:t>
            </a:r>
            <a:r>
              <a:rPr lang="pt-GB" sz="4000" dirty="0"/>
              <a:t>actors Influencing the Health and Wellbeing of locals in relation to the development and incidence of Dementia at Rosewood community Centre.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45087027-9299-0736-20DD-865AAAEABD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808772"/>
          </a:xfrm>
        </p:spPr>
        <p:txBody>
          <a:bodyPr>
            <a:normAutofit fontScale="92500" lnSpcReduction="10000"/>
          </a:bodyPr>
          <a:lstStyle/>
          <a:p>
            <a:r>
              <a:rPr lang="pt-BR" dirty="0" err="1"/>
              <a:t>G</a:t>
            </a:r>
            <a:r>
              <a:rPr lang="pt-GB" dirty="0"/>
              <a:t>roup 2 – Case Study Dementia</a:t>
            </a:r>
          </a:p>
          <a:p>
            <a:r>
              <a:rPr lang="pt-BR" dirty="0" err="1"/>
              <a:t>B</a:t>
            </a:r>
            <a:r>
              <a:rPr lang="pt-GB" dirty="0"/>
              <a:t>eatriz – 2241031</a:t>
            </a:r>
          </a:p>
          <a:p>
            <a:r>
              <a:rPr lang="pt-GB" dirty="0"/>
              <a:t>Bernice – 2435004</a:t>
            </a:r>
          </a:p>
          <a:p>
            <a:r>
              <a:rPr lang="pt-GB" dirty="0"/>
              <a:t>Ebenezer – 2436083</a:t>
            </a:r>
          </a:p>
          <a:p>
            <a:r>
              <a:rPr lang="pt-GB" dirty="0"/>
              <a:t>Elisha - 2438662</a:t>
            </a:r>
          </a:p>
        </p:txBody>
      </p:sp>
      <p:pic>
        <p:nvPicPr>
          <p:cNvPr id="5" name="Imagem 4" descr="Texto&#10;&#10;O conteúdo gerado por IA pode estar incorreto.">
            <a:extLst>
              <a:ext uri="{FF2B5EF4-FFF2-40B4-BE49-F238E27FC236}">
                <a16:creationId xmlns:a16="http://schemas.microsoft.com/office/drawing/2014/main" id="{82666B48-FD20-A664-B075-87FBC5EC89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4492" y="4951351"/>
            <a:ext cx="3503195" cy="1460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333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CE28235-D34D-1A3C-1A66-B9CBCC798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09"/>
            <a:ext cx="8911687" cy="895771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GB" sz="1800" dirty="0"/>
              <a:t>What is Dementia.</a:t>
            </a:r>
            <a:br>
              <a:rPr lang="pt-GB" sz="1800" dirty="0"/>
            </a:br>
            <a:r>
              <a:rPr lang="pt-BR" sz="1800" dirty="0" err="1"/>
              <a:t>P</a:t>
            </a:r>
            <a:r>
              <a:rPr lang="pt-GB" sz="1800" dirty="0"/>
              <a:t>revalence and incidence rate of Dementia.</a:t>
            </a:r>
            <a:br>
              <a:rPr lang="pt-GB" sz="1800" dirty="0"/>
            </a:br>
            <a:r>
              <a:rPr lang="pt-GB" sz="1800" dirty="0"/>
              <a:t>Morbidity and mortality of Dementia.</a:t>
            </a:r>
            <a:br>
              <a:rPr lang="pt-GB" sz="1800" dirty="0"/>
            </a:br>
            <a:endParaRPr lang="pt-GB" sz="1800" dirty="0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09B4FB42-ED5C-BBFD-7C54-ECECA347C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643449"/>
            <a:ext cx="8915400" cy="4880919"/>
          </a:xfrm>
        </p:spPr>
        <p:txBody>
          <a:bodyPr>
            <a:normAutofit/>
          </a:bodyPr>
          <a:lstStyle/>
          <a:p>
            <a:r>
              <a:rPr lang="pt-GB" sz="1400" dirty="0"/>
              <a:t>Dementia is a progressive neurological condition influenced by a combination of biological, psycological, social, and environmental factors. </a:t>
            </a:r>
            <a:r>
              <a:rPr lang="pt-BR" sz="1400" dirty="0" err="1"/>
              <a:t>I</a:t>
            </a:r>
            <a:r>
              <a:rPr lang="pt-GB" sz="1400" dirty="0"/>
              <a:t>t is caused by damage to brain cells, leading to deterioration in cognitive function, often from diseases or conditions, like stroke or Alzhaimers (World Health Organization, 2023).  </a:t>
            </a:r>
            <a:r>
              <a:rPr lang="pt-BR" sz="1400" dirty="0" err="1"/>
              <a:t>I</a:t>
            </a:r>
            <a:r>
              <a:rPr lang="pt-GB" sz="1400" dirty="0"/>
              <a:t>t is progressive, meaning symptoms worsen over time. </a:t>
            </a:r>
            <a:endParaRPr lang="pt-BR" sz="1400" dirty="0"/>
          </a:p>
          <a:p>
            <a:r>
              <a:rPr lang="pt-BR" sz="1400" dirty="0"/>
              <a:t>The common </a:t>
            </a:r>
            <a:r>
              <a:rPr lang="pt-BR" sz="1400" dirty="0" err="1"/>
              <a:t>symptoms</a:t>
            </a:r>
            <a:r>
              <a:rPr lang="pt-BR" sz="1400" dirty="0"/>
              <a:t> are, </a:t>
            </a:r>
            <a:r>
              <a:rPr lang="pt-BR" sz="1400" dirty="0" err="1"/>
              <a:t>memory</a:t>
            </a:r>
            <a:r>
              <a:rPr lang="pt-BR" sz="1400" dirty="0"/>
              <a:t> </a:t>
            </a:r>
            <a:r>
              <a:rPr lang="pt-BR" sz="1400" dirty="0" err="1"/>
              <a:t>loss</a:t>
            </a:r>
            <a:r>
              <a:rPr lang="pt-BR" sz="1400" dirty="0"/>
              <a:t>, </a:t>
            </a:r>
            <a:r>
              <a:rPr lang="pt-BR" sz="1400" dirty="0" err="1"/>
              <a:t>confusion</a:t>
            </a:r>
            <a:r>
              <a:rPr lang="pt-BR" sz="1400" dirty="0"/>
              <a:t>, </a:t>
            </a:r>
            <a:r>
              <a:rPr lang="pt-BR" sz="1400" dirty="0" err="1"/>
              <a:t>difficulty</a:t>
            </a:r>
            <a:r>
              <a:rPr lang="pt-BR" sz="1400" dirty="0"/>
              <a:t> </a:t>
            </a:r>
            <a:r>
              <a:rPr lang="pt-BR" sz="1400" dirty="0" err="1"/>
              <a:t>with</a:t>
            </a:r>
            <a:r>
              <a:rPr lang="pt-BR" sz="1400" dirty="0"/>
              <a:t> </a:t>
            </a:r>
            <a:r>
              <a:rPr lang="pt-BR" sz="1400" dirty="0" err="1"/>
              <a:t>daily</a:t>
            </a:r>
            <a:r>
              <a:rPr lang="pt-BR" sz="1400" dirty="0"/>
              <a:t> </a:t>
            </a:r>
            <a:r>
              <a:rPr lang="pt-BR" sz="1400" dirty="0" err="1"/>
              <a:t>tasks</a:t>
            </a:r>
            <a:r>
              <a:rPr lang="pt-BR" sz="1400" dirty="0"/>
              <a:t>, </a:t>
            </a:r>
            <a:r>
              <a:rPr lang="pt-BR" sz="1400" dirty="0" err="1"/>
              <a:t>changes</a:t>
            </a:r>
            <a:r>
              <a:rPr lang="pt-BR" sz="1400" dirty="0"/>
              <a:t> in </a:t>
            </a:r>
            <a:r>
              <a:rPr lang="pt-BR" sz="1400" dirty="0" err="1"/>
              <a:t>mood</a:t>
            </a:r>
            <a:r>
              <a:rPr lang="pt-BR" sz="1400" dirty="0"/>
              <a:t> </a:t>
            </a:r>
            <a:r>
              <a:rPr lang="pt-BR" sz="1400" dirty="0" err="1"/>
              <a:t>or</a:t>
            </a:r>
            <a:r>
              <a:rPr lang="pt-BR" sz="1400" dirty="0"/>
              <a:t> </a:t>
            </a:r>
            <a:r>
              <a:rPr lang="pt-BR" sz="1400" dirty="0" err="1"/>
              <a:t>behavior</a:t>
            </a:r>
            <a:r>
              <a:rPr lang="pt-BR" sz="1400" dirty="0"/>
              <a:t>, </a:t>
            </a:r>
            <a:r>
              <a:rPr lang="pt-BR" sz="1400" dirty="0" err="1"/>
              <a:t>and</a:t>
            </a:r>
            <a:r>
              <a:rPr lang="pt-BR" sz="1400" dirty="0"/>
              <a:t> </a:t>
            </a:r>
            <a:r>
              <a:rPr lang="pt-BR" sz="1400" dirty="0" err="1"/>
              <a:t>problems</a:t>
            </a:r>
            <a:r>
              <a:rPr lang="pt-BR" sz="1400" dirty="0"/>
              <a:t> </a:t>
            </a:r>
            <a:r>
              <a:rPr lang="pt-BR" sz="1400" dirty="0" err="1"/>
              <a:t>with</a:t>
            </a:r>
            <a:r>
              <a:rPr lang="pt-BR" sz="1400" dirty="0"/>
              <a:t> communication. (</a:t>
            </a:r>
            <a:r>
              <a:rPr lang="pt-BR" sz="1400" dirty="0" err="1"/>
              <a:t>Alzheimer,s</a:t>
            </a:r>
            <a:r>
              <a:rPr lang="pt-BR" sz="1400" dirty="0"/>
              <a:t> </a:t>
            </a:r>
            <a:r>
              <a:rPr lang="pt-BR" sz="1400" dirty="0" err="1"/>
              <a:t>society</a:t>
            </a:r>
            <a:endParaRPr lang="pt-BR" sz="1400" dirty="0"/>
          </a:p>
          <a:p>
            <a:r>
              <a:rPr lang="pt-BR" sz="1400" dirty="0" err="1"/>
              <a:t>There</a:t>
            </a:r>
            <a:r>
              <a:rPr lang="pt-BR" sz="1400" dirty="0"/>
              <a:t> are </a:t>
            </a:r>
            <a:r>
              <a:rPr lang="pt-BR" sz="1400" dirty="0" err="1"/>
              <a:t>corrently</a:t>
            </a:r>
            <a:r>
              <a:rPr lang="pt-BR" sz="1400" dirty="0"/>
              <a:t> </a:t>
            </a:r>
            <a:r>
              <a:rPr lang="pt-BR" sz="1400" dirty="0" err="1"/>
              <a:t>estimated</a:t>
            </a:r>
            <a:r>
              <a:rPr lang="pt-BR" sz="1400" dirty="0"/>
              <a:t> </a:t>
            </a:r>
            <a:r>
              <a:rPr lang="pt-BR" sz="1400" dirty="0" err="1"/>
              <a:t>to</a:t>
            </a:r>
            <a:r>
              <a:rPr lang="pt-BR" sz="1400" dirty="0"/>
              <a:t> </a:t>
            </a:r>
            <a:r>
              <a:rPr lang="pt-BR" sz="1400" dirty="0" err="1"/>
              <a:t>be</a:t>
            </a:r>
            <a:r>
              <a:rPr lang="pt-BR" sz="1400" dirty="0"/>
              <a:t> 982,000 </a:t>
            </a:r>
            <a:r>
              <a:rPr lang="pt-BR" sz="1400" dirty="0" err="1"/>
              <a:t>people</a:t>
            </a:r>
            <a:r>
              <a:rPr lang="pt-BR" sz="1400" dirty="0"/>
              <a:t> </a:t>
            </a:r>
            <a:r>
              <a:rPr lang="pt-BR" sz="1400" dirty="0" err="1"/>
              <a:t>with</a:t>
            </a:r>
            <a:r>
              <a:rPr lang="pt-BR" sz="1400" dirty="0"/>
              <a:t> </a:t>
            </a:r>
            <a:r>
              <a:rPr lang="pt-BR" sz="1400" dirty="0" err="1"/>
              <a:t>dementia</a:t>
            </a:r>
            <a:r>
              <a:rPr lang="pt-BR" sz="1400" dirty="0"/>
              <a:t> in </a:t>
            </a:r>
            <a:r>
              <a:rPr lang="pt-BR" sz="1400" dirty="0" err="1"/>
              <a:t>the</a:t>
            </a:r>
            <a:r>
              <a:rPr lang="pt-BR" sz="1400" dirty="0"/>
              <a:t> UK, </a:t>
            </a:r>
            <a:r>
              <a:rPr lang="pt-BR" sz="1400" dirty="0" err="1"/>
              <a:t>but</a:t>
            </a:r>
            <a:r>
              <a:rPr lang="pt-BR" sz="1400" dirty="0"/>
              <a:t> more </a:t>
            </a:r>
            <a:r>
              <a:rPr lang="pt-BR" sz="1400" dirty="0" err="1"/>
              <a:t>than</a:t>
            </a:r>
            <a:r>
              <a:rPr lang="pt-BR" sz="1400" dirty="0"/>
              <a:t> a </a:t>
            </a:r>
            <a:r>
              <a:rPr lang="pt-BR" sz="1400" dirty="0" err="1"/>
              <a:t>third</a:t>
            </a:r>
            <a:r>
              <a:rPr lang="pt-BR" sz="1400" dirty="0"/>
              <a:t> </a:t>
            </a:r>
            <a:r>
              <a:rPr lang="pt-BR" sz="1400" dirty="0" err="1"/>
              <a:t>of</a:t>
            </a:r>
            <a:r>
              <a:rPr lang="pt-BR" sz="1400" dirty="0"/>
              <a:t> </a:t>
            </a:r>
            <a:r>
              <a:rPr lang="pt-BR" sz="1400" dirty="0" err="1"/>
              <a:t>people</a:t>
            </a:r>
            <a:r>
              <a:rPr lang="pt-BR" sz="1400" dirty="0"/>
              <a:t> </a:t>
            </a:r>
            <a:r>
              <a:rPr lang="pt-BR" sz="1400" dirty="0" err="1"/>
              <a:t>with</a:t>
            </a:r>
            <a:r>
              <a:rPr lang="pt-BR" sz="1400" dirty="0"/>
              <a:t> </a:t>
            </a:r>
            <a:r>
              <a:rPr lang="pt-BR" sz="1400" dirty="0" err="1"/>
              <a:t>the</a:t>
            </a:r>
            <a:r>
              <a:rPr lang="pt-BR" sz="1400" dirty="0"/>
              <a:t> </a:t>
            </a:r>
            <a:r>
              <a:rPr lang="pt-BR" sz="1400" dirty="0" err="1"/>
              <a:t>condition</a:t>
            </a:r>
            <a:r>
              <a:rPr lang="pt-BR" sz="1400" dirty="0"/>
              <a:t> do </a:t>
            </a:r>
            <a:r>
              <a:rPr lang="pt-BR" sz="1400" dirty="0" err="1"/>
              <a:t>not</a:t>
            </a:r>
            <a:r>
              <a:rPr lang="pt-BR" sz="1400" dirty="0"/>
              <a:t> </a:t>
            </a:r>
            <a:r>
              <a:rPr lang="pt-BR" sz="1400" dirty="0" err="1"/>
              <a:t>have</a:t>
            </a:r>
            <a:r>
              <a:rPr lang="pt-BR" sz="1400" dirty="0"/>
              <a:t> a </a:t>
            </a:r>
            <a:r>
              <a:rPr lang="pt-BR" sz="1400" dirty="0" err="1"/>
              <a:t>diagnosis</a:t>
            </a:r>
            <a:r>
              <a:rPr lang="pt-BR" sz="1400" dirty="0"/>
              <a:t>. The </a:t>
            </a:r>
            <a:r>
              <a:rPr lang="pt-BR" sz="1400" dirty="0" err="1"/>
              <a:t>number</a:t>
            </a:r>
            <a:r>
              <a:rPr lang="pt-BR" sz="1400" dirty="0"/>
              <a:t> </a:t>
            </a:r>
            <a:r>
              <a:rPr lang="pt-BR" sz="1400" dirty="0" err="1"/>
              <a:t>is</a:t>
            </a:r>
            <a:r>
              <a:rPr lang="pt-BR" sz="1400" dirty="0"/>
              <a:t> </a:t>
            </a:r>
            <a:r>
              <a:rPr lang="pt-BR" sz="1400" dirty="0" err="1"/>
              <a:t>expected</a:t>
            </a:r>
            <a:r>
              <a:rPr lang="pt-BR" sz="1400" dirty="0"/>
              <a:t> </a:t>
            </a:r>
            <a:r>
              <a:rPr lang="pt-BR" sz="1400" dirty="0" err="1"/>
              <a:t>to</a:t>
            </a:r>
            <a:r>
              <a:rPr lang="pt-BR" sz="1400" dirty="0"/>
              <a:t> </a:t>
            </a:r>
            <a:r>
              <a:rPr lang="pt-BR" sz="1400" dirty="0" err="1"/>
              <a:t>rise</a:t>
            </a:r>
            <a:r>
              <a:rPr lang="pt-BR" sz="1400" dirty="0"/>
              <a:t> </a:t>
            </a:r>
            <a:r>
              <a:rPr lang="pt-BR" sz="1400" dirty="0" err="1"/>
              <a:t>to</a:t>
            </a:r>
            <a:r>
              <a:rPr lang="pt-BR" sz="1400" dirty="0"/>
              <a:t> 1.4 </a:t>
            </a:r>
            <a:r>
              <a:rPr lang="pt-BR" sz="1400" dirty="0" err="1"/>
              <a:t>million</a:t>
            </a:r>
            <a:r>
              <a:rPr lang="pt-BR" sz="1400" dirty="0"/>
              <a:t> </a:t>
            </a:r>
            <a:r>
              <a:rPr lang="pt-BR" sz="1400" dirty="0" err="1"/>
              <a:t>by</a:t>
            </a:r>
            <a:r>
              <a:rPr lang="pt-BR" sz="1400" dirty="0"/>
              <a:t> 2040. (</a:t>
            </a:r>
            <a:r>
              <a:rPr lang="pt-BR" sz="1400" dirty="0" err="1"/>
              <a:t>Alzaimers</a:t>
            </a:r>
            <a:r>
              <a:rPr lang="pt-BR" sz="1400" dirty="0"/>
              <a:t> Society,)</a:t>
            </a:r>
          </a:p>
          <a:p>
            <a:r>
              <a:rPr lang="pt-BR" sz="1400" dirty="0"/>
              <a:t>The </a:t>
            </a:r>
            <a:r>
              <a:rPr lang="pt-BR" sz="1400" dirty="0" err="1"/>
              <a:t>forecasted</a:t>
            </a:r>
            <a:r>
              <a:rPr lang="pt-BR" sz="1400" dirty="0"/>
              <a:t> </a:t>
            </a:r>
            <a:r>
              <a:rPr lang="pt-BR" sz="1400" dirty="0" err="1"/>
              <a:t>increase</a:t>
            </a:r>
            <a:r>
              <a:rPr lang="pt-BR" sz="1400" dirty="0"/>
              <a:t> in </a:t>
            </a:r>
            <a:r>
              <a:rPr lang="pt-BR" sz="1400" dirty="0" err="1"/>
              <a:t>dementia</a:t>
            </a:r>
            <a:r>
              <a:rPr lang="pt-BR" sz="1400" dirty="0"/>
              <a:t> </a:t>
            </a:r>
            <a:r>
              <a:rPr lang="pt-BR" sz="1400" dirty="0" err="1"/>
              <a:t>prevalence</a:t>
            </a:r>
            <a:r>
              <a:rPr lang="pt-BR" sz="1400" dirty="0"/>
              <a:t> </a:t>
            </a:r>
            <a:r>
              <a:rPr lang="pt-BR" sz="1400" dirty="0" err="1"/>
              <a:t>and</a:t>
            </a:r>
            <a:r>
              <a:rPr lang="pt-BR" sz="1400" dirty="0"/>
              <a:t> </a:t>
            </a:r>
            <a:r>
              <a:rPr lang="pt-BR" sz="1400" dirty="0" err="1"/>
              <a:t>cost</a:t>
            </a:r>
            <a:r>
              <a:rPr lang="pt-BR" sz="1400" dirty="0"/>
              <a:t> </a:t>
            </a:r>
            <a:r>
              <a:rPr lang="pt-BR" sz="1400" dirty="0" err="1"/>
              <a:t>is</a:t>
            </a:r>
            <a:r>
              <a:rPr lang="pt-BR" sz="1400" dirty="0"/>
              <a:t> </a:t>
            </a:r>
            <a:r>
              <a:rPr lang="pt-BR" sz="1400" dirty="0" err="1"/>
              <a:t>due</a:t>
            </a:r>
            <a:r>
              <a:rPr lang="pt-BR" sz="1400" dirty="0"/>
              <a:t> </a:t>
            </a:r>
            <a:r>
              <a:rPr lang="pt-BR" sz="1400" dirty="0" err="1"/>
              <a:t>to</a:t>
            </a:r>
            <a:r>
              <a:rPr lang="pt-BR" sz="1400" dirty="0"/>
              <a:t> </a:t>
            </a:r>
            <a:r>
              <a:rPr lang="pt-BR" sz="1400" dirty="0" err="1"/>
              <a:t>population</a:t>
            </a:r>
            <a:r>
              <a:rPr lang="pt-BR" sz="1400" dirty="0"/>
              <a:t> </a:t>
            </a:r>
            <a:r>
              <a:rPr lang="pt-BR" sz="1400" dirty="0" err="1"/>
              <a:t>growth</a:t>
            </a:r>
            <a:r>
              <a:rPr lang="pt-BR" sz="1400" dirty="0"/>
              <a:t>, </a:t>
            </a:r>
            <a:r>
              <a:rPr lang="pt-BR" sz="1400" dirty="0" err="1"/>
              <a:t>an</a:t>
            </a:r>
            <a:r>
              <a:rPr lang="pt-BR" sz="1400" dirty="0"/>
              <a:t> </a:t>
            </a:r>
            <a:r>
              <a:rPr lang="pt-BR" sz="1400" dirty="0" err="1"/>
              <a:t>aging</a:t>
            </a:r>
            <a:r>
              <a:rPr lang="pt-BR" sz="1400" dirty="0"/>
              <a:t> </a:t>
            </a:r>
            <a:r>
              <a:rPr lang="pt-BR" sz="1400" dirty="0" err="1"/>
              <a:t>population</a:t>
            </a:r>
            <a:r>
              <a:rPr lang="pt-BR" sz="1400" dirty="0"/>
              <a:t>. Age </a:t>
            </a:r>
            <a:r>
              <a:rPr lang="pt-BR" sz="1400" dirty="0" err="1"/>
              <a:t>is</a:t>
            </a:r>
            <a:r>
              <a:rPr lang="pt-BR" sz="1400" dirty="0"/>
              <a:t> </a:t>
            </a:r>
            <a:r>
              <a:rPr lang="pt-BR" sz="1400" dirty="0" err="1"/>
              <a:t>the</a:t>
            </a:r>
            <a:r>
              <a:rPr lang="pt-BR" sz="1400" dirty="0"/>
              <a:t> </a:t>
            </a:r>
            <a:r>
              <a:rPr lang="pt-BR" sz="1400" dirty="0" err="1"/>
              <a:t>strongest</a:t>
            </a:r>
            <a:r>
              <a:rPr lang="pt-BR" sz="1400" dirty="0"/>
              <a:t> </a:t>
            </a:r>
            <a:r>
              <a:rPr lang="pt-BR" sz="1400" dirty="0" err="1"/>
              <a:t>known</a:t>
            </a:r>
            <a:r>
              <a:rPr lang="pt-BR" sz="1400" dirty="0"/>
              <a:t> </a:t>
            </a:r>
            <a:r>
              <a:rPr lang="pt-BR" sz="1400" dirty="0" err="1"/>
              <a:t>risk</a:t>
            </a:r>
            <a:r>
              <a:rPr lang="pt-BR" sz="1400" dirty="0"/>
              <a:t> </a:t>
            </a:r>
            <a:r>
              <a:rPr lang="pt-BR" sz="1400" dirty="0" err="1"/>
              <a:t>factor</a:t>
            </a:r>
            <a:r>
              <a:rPr lang="pt-BR" sz="1400" dirty="0"/>
              <a:t> for </a:t>
            </a:r>
            <a:r>
              <a:rPr lang="pt-BR" sz="1400" dirty="0" err="1"/>
              <a:t>dementia</a:t>
            </a:r>
            <a:r>
              <a:rPr lang="pt-BR" sz="1400" dirty="0"/>
              <a:t>; </a:t>
            </a:r>
            <a:r>
              <a:rPr lang="pt-BR" sz="1400" dirty="0" err="1"/>
              <a:t>the</a:t>
            </a:r>
            <a:r>
              <a:rPr lang="pt-BR" sz="1400" dirty="0"/>
              <a:t> chances </a:t>
            </a:r>
            <a:r>
              <a:rPr lang="pt-BR" sz="1400" dirty="0" err="1"/>
              <a:t>of</a:t>
            </a:r>
            <a:r>
              <a:rPr lang="pt-BR" sz="1400" dirty="0"/>
              <a:t> </a:t>
            </a:r>
            <a:r>
              <a:rPr lang="pt-BR" sz="1400" dirty="0" err="1"/>
              <a:t>developing</a:t>
            </a:r>
            <a:r>
              <a:rPr lang="pt-BR" sz="1400" dirty="0"/>
              <a:t> </a:t>
            </a:r>
            <a:r>
              <a:rPr lang="pt-BR" sz="1400" dirty="0" err="1"/>
              <a:t>dementia</a:t>
            </a:r>
            <a:r>
              <a:rPr lang="pt-BR" sz="1400" dirty="0"/>
              <a:t> </a:t>
            </a:r>
            <a:r>
              <a:rPr lang="pt-BR" sz="1400" dirty="0" err="1"/>
              <a:t>rises</a:t>
            </a:r>
            <a:r>
              <a:rPr lang="pt-BR" sz="1400" dirty="0"/>
              <a:t> </a:t>
            </a:r>
            <a:r>
              <a:rPr lang="pt-BR" sz="1400" dirty="0" err="1"/>
              <a:t>significantly</a:t>
            </a:r>
            <a:r>
              <a:rPr lang="pt-BR" sz="1400" dirty="0"/>
              <a:t> </a:t>
            </a:r>
            <a:r>
              <a:rPr lang="pt-BR" sz="1400" dirty="0" err="1"/>
              <a:t>with</a:t>
            </a:r>
            <a:r>
              <a:rPr lang="pt-BR" sz="1400" dirty="0"/>
              <a:t> age.</a:t>
            </a:r>
          </a:p>
          <a:p>
            <a:r>
              <a:rPr lang="pt-BR" sz="1400" dirty="0" err="1"/>
              <a:t>Dementia</a:t>
            </a:r>
            <a:r>
              <a:rPr lang="pt-BR" sz="1400" dirty="0"/>
              <a:t> </a:t>
            </a:r>
            <a:r>
              <a:rPr lang="pt-BR" sz="1400" dirty="0" err="1"/>
              <a:t>is</a:t>
            </a:r>
            <a:r>
              <a:rPr lang="pt-BR" sz="1400" dirty="0"/>
              <a:t> </a:t>
            </a:r>
            <a:r>
              <a:rPr lang="pt-BR" sz="1400" b="1" dirty="0" err="1"/>
              <a:t>currently</a:t>
            </a:r>
            <a:r>
              <a:rPr lang="pt-BR" sz="1400" b="1" dirty="0"/>
              <a:t> </a:t>
            </a:r>
            <a:r>
              <a:rPr lang="pt-BR" sz="1400" b="1" dirty="0" err="1"/>
              <a:t>the</a:t>
            </a:r>
            <a:r>
              <a:rPr lang="pt-BR" sz="1400" b="1" dirty="0"/>
              <a:t> </a:t>
            </a:r>
            <a:r>
              <a:rPr lang="pt-BR" sz="1400" b="1" dirty="0" err="1"/>
              <a:t>seventh</a:t>
            </a:r>
            <a:r>
              <a:rPr lang="pt-BR" sz="1400" b="1" dirty="0"/>
              <a:t> </a:t>
            </a:r>
            <a:r>
              <a:rPr lang="pt-BR" sz="1400" b="1" dirty="0" err="1"/>
              <a:t>leading</a:t>
            </a:r>
            <a:r>
              <a:rPr lang="pt-BR" sz="1400" b="1" dirty="0"/>
              <a:t> cause </a:t>
            </a:r>
            <a:r>
              <a:rPr lang="pt-BR" sz="1400" b="1" dirty="0" err="1"/>
              <a:t>of</a:t>
            </a:r>
            <a:r>
              <a:rPr lang="pt-BR" sz="1400" b="1" dirty="0"/>
              <a:t> death</a:t>
            </a:r>
            <a:r>
              <a:rPr lang="pt-BR" sz="1400" dirty="0"/>
              <a:t> </a:t>
            </a:r>
            <a:r>
              <a:rPr lang="pt-BR" sz="1400" b="1" dirty="0" err="1"/>
              <a:t>globally</a:t>
            </a:r>
            <a:r>
              <a:rPr lang="pt-BR" sz="1400" b="1" dirty="0"/>
              <a:t>, </a:t>
            </a:r>
            <a:r>
              <a:rPr lang="pt-BR" sz="1400" dirty="0" err="1"/>
              <a:t>and</a:t>
            </a:r>
            <a:r>
              <a:rPr lang="pt-BR" sz="1400" dirty="0"/>
              <a:t> </a:t>
            </a:r>
            <a:r>
              <a:rPr lang="pt-BR" sz="1400" dirty="0" err="1"/>
              <a:t>one</a:t>
            </a:r>
            <a:r>
              <a:rPr lang="pt-BR" sz="1400" dirty="0"/>
              <a:t> </a:t>
            </a:r>
            <a:r>
              <a:rPr lang="pt-BR" sz="1400" dirty="0" err="1"/>
              <a:t>of</a:t>
            </a:r>
            <a:r>
              <a:rPr lang="pt-BR" sz="1400" dirty="0"/>
              <a:t> </a:t>
            </a:r>
            <a:r>
              <a:rPr lang="pt-BR" sz="1400" dirty="0" err="1"/>
              <a:t>the</a:t>
            </a:r>
            <a:r>
              <a:rPr lang="pt-BR" sz="1400" dirty="0"/>
              <a:t> major causes </a:t>
            </a:r>
            <a:r>
              <a:rPr lang="pt-BR" sz="1400" dirty="0" err="1"/>
              <a:t>of</a:t>
            </a:r>
            <a:r>
              <a:rPr lang="pt-BR" sz="1400" dirty="0"/>
              <a:t> </a:t>
            </a:r>
            <a:r>
              <a:rPr lang="pt-BR" sz="1400" dirty="0" err="1"/>
              <a:t>disability</a:t>
            </a:r>
            <a:r>
              <a:rPr lang="pt-BR" sz="1400" dirty="0"/>
              <a:t> </a:t>
            </a:r>
            <a:r>
              <a:rPr lang="pt-BR" sz="1400" dirty="0" err="1"/>
              <a:t>and</a:t>
            </a:r>
            <a:r>
              <a:rPr lang="pt-BR" sz="1400" dirty="0"/>
              <a:t> </a:t>
            </a:r>
            <a:r>
              <a:rPr lang="pt-BR" sz="1400" dirty="0" err="1"/>
              <a:t>dependency</a:t>
            </a:r>
            <a:r>
              <a:rPr lang="pt-BR" sz="1400" dirty="0"/>
              <a:t> </a:t>
            </a:r>
            <a:r>
              <a:rPr lang="pt-BR" sz="1400" dirty="0" err="1"/>
              <a:t>among</a:t>
            </a:r>
            <a:r>
              <a:rPr lang="pt-BR" sz="1400" dirty="0"/>
              <a:t> </a:t>
            </a:r>
            <a:r>
              <a:rPr lang="pt-BR" sz="1400" dirty="0" err="1"/>
              <a:t>older</a:t>
            </a:r>
            <a:r>
              <a:rPr lang="pt-BR" sz="1400" dirty="0"/>
              <a:t> </a:t>
            </a:r>
            <a:r>
              <a:rPr lang="pt-BR" sz="1400" dirty="0" err="1"/>
              <a:t>people</a:t>
            </a:r>
            <a:r>
              <a:rPr lang="pt-BR" sz="1400" dirty="0"/>
              <a:t>. (World Health </a:t>
            </a:r>
            <a:r>
              <a:rPr lang="pt-BR" sz="1400" dirty="0" err="1"/>
              <a:t>Organization</a:t>
            </a:r>
            <a:r>
              <a:rPr lang="pt-BR" sz="1400" dirty="0"/>
              <a:t>)</a:t>
            </a:r>
          </a:p>
          <a:p>
            <a:r>
              <a:rPr lang="pt-BR" sz="1400" dirty="0" err="1"/>
              <a:t>Women</a:t>
            </a:r>
            <a:r>
              <a:rPr lang="pt-BR" sz="1400" dirty="0"/>
              <a:t> are </a:t>
            </a:r>
            <a:r>
              <a:rPr lang="pt-BR" sz="1400" dirty="0" err="1"/>
              <a:t>disproportionately</a:t>
            </a:r>
            <a:r>
              <a:rPr lang="pt-BR" sz="1400" dirty="0"/>
              <a:t> </a:t>
            </a:r>
            <a:r>
              <a:rPr lang="pt-BR" sz="1400" dirty="0" err="1"/>
              <a:t>affected</a:t>
            </a:r>
            <a:r>
              <a:rPr lang="pt-BR" sz="1400" dirty="0"/>
              <a:t> </a:t>
            </a:r>
            <a:r>
              <a:rPr lang="pt-BR" sz="1400" dirty="0" err="1"/>
              <a:t>by</a:t>
            </a:r>
            <a:r>
              <a:rPr lang="pt-BR" sz="1400" dirty="0"/>
              <a:t> </a:t>
            </a:r>
            <a:r>
              <a:rPr lang="pt-BR" sz="1400" dirty="0" err="1"/>
              <a:t>dementia</a:t>
            </a:r>
            <a:r>
              <a:rPr lang="pt-BR" sz="1400" dirty="0"/>
              <a:t>, </a:t>
            </a:r>
            <a:r>
              <a:rPr lang="pt-BR" sz="1400" dirty="0" err="1"/>
              <a:t>both</a:t>
            </a:r>
            <a:r>
              <a:rPr lang="pt-BR" sz="1400" dirty="0"/>
              <a:t> </a:t>
            </a:r>
            <a:r>
              <a:rPr lang="pt-BR" sz="1400" dirty="0" err="1"/>
              <a:t>directly</a:t>
            </a:r>
            <a:r>
              <a:rPr lang="pt-BR" sz="1400" dirty="0"/>
              <a:t> </a:t>
            </a:r>
            <a:r>
              <a:rPr lang="pt-BR" sz="1400" dirty="0" err="1"/>
              <a:t>and</a:t>
            </a:r>
            <a:r>
              <a:rPr lang="pt-BR" sz="1400" dirty="0"/>
              <a:t> </a:t>
            </a:r>
            <a:r>
              <a:rPr lang="pt-BR" sz="1400" dirty="0" err="1"/>
              <a:t>indirectly</a:t>
            </a:r>
            <a:r>
              <a:rPr lang="pt-BR" sz="1400" dirty="0"/>
              <a:t>. </a:t>
            </a:r>
            <a:r>
              <a:rPr lang="pt-BR" sz="1400" dirty="0" err="1"/>
              <a:t>Women</a:t>
            </a:r>
            <a:r>
              <a:rPr lang="pt-BR" sz="1400" dirty="0"/>
              <a:t> </a:t>
            </a:r>
            <a:r>
              <a:rPr lang="pt-BR" sz="1400" dirty="0" err="1"/>
              <a:t>experience</a:t>
            </a:r>
            <a:r>
              <a:rPr lang="pt-BR" sz="1400" dirty="0"/>
              <a:t> </a:t>
            </a:r>
            <a:r>
              <a:rPr lang="pt-BR" sz="1400" dirty="0" err="1"/>
              <a:t>higher</a:t>
            </a:r>
            <a:r>
              <a:rPr lang="pt-BR" sz="1400" dirty="0"/>
              <a:t> </a:t>
            </a:r>
            <a:r>
              <a:rPr lang="pt-BR" sz="1400" dirty="0" err="1"/>
              <a:t>disability-adjusted</a:t>
            </a:r>
            <a:r>
              <a:rPr lang="pt-BR" sz="1400" dirty="0"/>
              <a:t> </a:t>
            </a:r>
            <a:r>
              <a:rPr lang="pt-BR" sz="1400" dirty="0" err="1"/>
              <a:t>life</a:t>
            </a:r>
            <a:r>
              <a:rPr lang="pt-BR" sz="1400" dirty="0"/>
              <a:t> </a:t>
            </a:r>
            <a:r>
              <a:rPr lang="pt-BR" sz="1400" dirty="0" err="1"/>
              <a:t>years</a:t>
            </a:r>
            <a:r>
              <a:rPr lang="pt-BR" sz="1400" dirty="0"/>
              <a:t> </a:t>
            </a:r>
            <a:r>
              <a:rPr lang="pt-BR" sz="1400" dirty="0" err="1"/>
              <a:t>and</a:t>
            </a:r>
            <a:r>
              <a:rPr lang="pt-BR" sz="1400" dirty="0"/>
              <a:t> </a:t>
            </a:r>
            <a:r>
              <a:rPr lang="pt-BR" sz="1400" dirty="0" err="1"/>
              <a:t>mortality</a:t>
            </a:r>
            <a:r>
              <a:rPr lang="pt-BR" sz="1400" dirty="0"/>
              <a:t> </a:t>
            </a:r>
            <a:r>
              <a:rPr lang="pt-BR" sz="1400" dirty="0" err="1"/>
              <a:t>due</a:t>
            </a:r>
            <a:r>
              <a:rPr lang="pt-BR" sz="1400" dirty="0"/>
              <a:t> </a:t>
            </a:r>
            <a:r>
              <a:rPr lang="pt-BR" sz="1400" dirty="0" err="1"/>
              <a:t>to</a:t>
            </a:r>
            <a:r>
              <a:rPr lang="pt-BR" sz="1400" dirty="0"/>
              <a:t> </a:t>
            </a:r>
            <a:r>
              <a:rPr lang="pt-BR" sz="1400" dirty="0" err="1"/>
              <a:t>dementia</a:t>
            </a:r>
            <a:r>
              <a:rPr lang="pt-BR" sz="1400" dirty="0"/>
              <a:t>, </a:t>
            </a:r>
            <a:r>
              <a:rPr lang="pt-BR" sz="1400" dirty="0" err="1"/>
              <a:t>but</a:t>
            </a:r>
            <a:r>
              <a:rPr lang="pt-BR" sz="1400" dirty="0"/>
              <a:t> </a:t>
            </a:r>
            <a:r>
              <a:rPr lang="pt-BR" sz="1400" dirty="0" err="1"/>
              <a:t>also</a:t>
            </a:r>
            <a:r>
              <a:rPr lang="pt-BR" sz="1400" dirty="0"/>
              <a:t> </a:t>
            </a:r>
            <a:r>
              <a:rPr lang="pt-BR" sz="1400" dirty="0" err="1"/>
              <a:t>provide</a:t>
            </a:r>
            <a:r>
              <a:rPr lang="pt-BR" sz="1400" dirty="0"/>
              <a:t> 70% </a:t>
            </a:r>
            <a:r>
              <a:rPr lang="pt-BR" sz="1400" dirty="0" err="1"/>
              <a:t>of</a:t>
            </a:r>
            <a:r>
              <a:rPr lang="pt-BR" sz="1400" dirty="0"/>
              <a:t> </a:t>
            </a:r>
            <a:r>
              <a:rPr lang="pt-BR" sz="1400" dirty="0" err="1"/>
              <a:t>care</a:t>
            </a:r>
            <a:r>
              <a:rPr lang="pt-BR" sz="1400" dirty="0"/>
              <a:t> hours for </a:t>
            </a:r>
            <a:r>
              <a:rPr lang="pt-BR" sz="1400" dirty="0" err="1"/>
              <a:t>people</a:t>
            </a:r>
            <a:r>
              <a:rPr lang="pt-BR" sz="1400" dirty="0"/>
              <a:t> living </a:t>
            </a:r>
            <a:r>
              <a:rPr lang="pt-BR" sz="1400" dirty="0" err="1"/>
              <a:t>with</a:t>
            </a:r>
            <a:r>
              <a:rPr lang="pt-BR" sz="1400" dirty="0"/>
              <a:t> </a:t>
            </a:r>
            <a:r>
              <a:rPr lang="pt-BR" sz="1400" dirty="0" err="1"/>
              <a:t>dementia</a:t>
            </a:r>
            <a:r>
              <a:rPr lang="pt-BR" sz="1400" dirty="0"/>
              <a:t>. (World Health </a:t>
            </a:r>
            <a:r>
              <a:rPr lang="pt-BR" sz="1400" dirty="0" err="1"/>
              <a:t>Organization</a:t>
            </a:r>
            <a:r>
              <a:rPr lang="pt-BR" sz="1400" dirty="0"/>
              <a:t>)</a:t>
            </a:r>
            <a:endParaRPr lang="pt-GB" sz="1400" dirty="0"/>
          </a:p>
        </p:txBody>
      </p:sp>
    </p:spTree>
    <p:extLst>
      <p:ext uri="{BB962C8B-B14F-4D97-AF65-F5344CB8AC3E}">
        <p14:creationId xmlns:p14="http://schemas.microsoft.com/office/powerpoint/2010/main" val="1216855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m 2" descr="Uma imagem contendo Diagrama&#10;&#10;O conteúdo gerado por IA pode estar incorreto.">
            <a:extLst>
              <a:ext uri="{FF2B5EF4-FFF2-40B4-BE49-F238E27FC236}">
                <a16:creationId xmlns:a16="http://schemas.microsoft.com/office/drawing/2014/main" id="{1B8A3EA2-959B-2234-1CA6-77FF9FA58A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3144" y="298762"/>
            <a:ext cx="8859163" cy="6260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078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FB27AC2-822D-8F87-D5F9-F454AD81E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sz="2400" dirty="0" err="1"/>
              <a:t>T</a:t>
            </a:r>
            <a:r>
              <a:rPr lang="pt-GB" sz="2400" dirty="0"/>
              <a:t>he Prime Minister’s Challenge on Dementia 2020 National policy, and how it can help Rosewood Community Centre.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276D2997-B3FD-BA8E-32AD-5DDD58B17F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pt-BR" dirty="0"/>
              <a:t>The Prime </a:t>
            </a:r>
            <a:r>
              <a:rPr lang="pt-BR" dirty="0" err="1"/>
              <a:t>Minister’s</a:t>
            </a:r>
            <a:r>
              <a:rPr lang="pt-BR" dirty="0"/>
              <a:t> </a:t>
            </a:r>
            <a:r>
              <a:rPr lang="pt-BR" dirty="0" err="1"/>
              <a:t>Challenge</a:t>
            </a:r>
            <a:r>
              <a:rPr lang="pt-BR" dirty="0"/>
              <a:t> </a:t>
            </a:r>
            <a:r>
              <a:rPr lang="pt-BR" dirty="0" err="1"/>
              <a:t>on</a:t>
            </a:r>
            <a:r>
              <a:rPr lang="pt-BR" dirty="0"/>
              <a:t> </a:t>
            </a:r>
            <a:r>
              <a:rPr lang="pt-BR" dirty="0" err="1"/>
              <a:t>Dementia</a:t>
            </a:r>
            <a:r>
              <a:rPr lang="pt-BR" dirty="0"/>
              <a:t> 2020 </a:t>
            </a:r>
            <a:r>
              <a:rPr lang="pt-BR" dirty="0" err="1"/>
              <a:t>was</a:t>
            </a:r>
            <a:r>
              <a:rPr lang="pt-BR" dirty="0"/>
              <a:t> set </a:t>
            </a:r>
            <a:r>
              <a:rPr lang="pt-BR" dirty="0" err="1"/>
              <a:t>up</a:t>
            </a:r>
            <a:r>
              <a:rPr lang="pt-BR" dirty="0"/>
              <a:t> in 2015 </a:t>
            </a:r>
            <a:r>
              <a:rPr lang="pt-BR" dirty="0" err="1"/>
              <a:t>by</a:t>
            </a:r>
            <a:r>
              <a:rPr lang="pt-BR" dirty="0"/>
              <a:t> </a:t>
            </a:r>
            <a:r>
              <a:rPr lang="pt-BR" dirty="0" err="1"/>
              <a:t>the</a:t>
            </a:r>
            <a:r>
              <a:rPr lang="pt-BR" dirty="0"/>
              <a:t> </a:t>
            </a:r>
            <a:r>
              <a:rPr lang="pt-BR" dirty="0" err="1"/>
              <a:t>previous</a:t>
            </a:r>
            <a:r>
              <a:rPr lang="pt-BR" dirty="0"/>
              <a:t> </a:t>
            </a:r>
            <a:r>
              <a:rPr lang="pt-BR" dirty="0" err="1"/>
              <a:t>Government</a:t>
            </a:r>
            <a:r>
              <a:rPr lang="pt-BR" dirty="0"/>
              <a:t>. The </a:t>
            </a:r>
            <a:r>
              <a:rPr lang="pt-BR" dirty="0" err="1"/>
              <a:t>current</a:t>
            </a:r>
            <a:r>
              <a:rPr lang="pt-BR" dirty="0"/>
              <a:t> </a:t>
            </a:r>
            <a:r>
              <a:rPr lang="pt-BR" dirty="0" err="1"/>
              <a:t>Government</a:t>
            </a:r>
            <a:r>
              <a:rPr lang="pt-BR" dirty="0"/>
              <a:t> </a:t>
            </a:r>
            <a:r>
              <a:rPr lang="pt-BR" dirty="0" err="1"/>
              <a:t>has</a:t>
            </a:r>
            <a:r>
              <a:rPr lang="pt-BR" dirty="0"/>
              <a:t> </a:t>
            </a:r>
            <a:r>
              <a:rPr lang="pt-BR" dirty="0" err="1"/>
              <a:t>recommitted</a:t>
            </a:r>
            <a:r>
              <a:rPr lang="pt-BR" dirty="0"/>
              <a:t> </a:t>
            </a:r>
            <a:r>
              <a:rPr lang="pt-BR" dirty="0" err="1"/>
              <a:t>to</a:t>
            </a:r>
            <a:r>
              <a:rPr lang="pt-BR" dirty="0"/>
              <a:t> </a:t>
            </a:r>
            <a:r>
              <a:rPr lang="pt-BR" dirty="0" err="1"/>
              <a:t>the</a:t>
            </a:r>
            <a:r>
              <a:rPr lang="pt-BR" dirty="0"/>
              <a:t> </a:t>
            </a:r>
            <a:r>
              <a:rPr lang="pt-BR" dirty="0" err="1"/>
              <a:t>Challenge</a:t>
            </a:r>
            <a:r>
              <a:rPr lang="pt-BR" dirty="0"/>
              <a:t>. (</a:t>
            </a:r>
            <a:r>
              <a:rPr lang="pt-BR" dirty="0" err="1"/>
              <a:t>Department</a:t>
            </a:r>
            <a:r>
              <a:rPr lang="pt-BR" dirty="0"/>
              <a:t> </a:t>
            </a:r>
            <a:r>
              <a:rPr lang="pt-BR" dirty="0" err="1"/>
              <a:t>of</a:t>
            </a:r>
            <a:r>
              <a:rPr lang="pt-BR" dirty="0"/>
              <a:t> Health </a:t>
            </a:r>
            <a:r>
              <a:rPr lang="pt-BR" dirty="0" err="1"/>
              <a:t>and</a:t>
            </a:r>
            <a:r>
              <a:rPr lang="pt-BR" dirty="0"/>
              <a:t> Social </a:t>
            </a:r>
            <a:r>
              <a:rPr lang="pt-BR" dirty="0" err="1"/>
              <a:t>Care</a:t>
            </a:r>
            <a:r>
              <a:rPr lang="pt-BR" dirty="0"/>
              <a:t>, 2020)</a:t>
            </a:r>
          </a:p>
          <a:p>
            <a:pPr marL="0" indent="0">
              <a:buNone/>
            </a:pPr>
            <a:r>
              <a:rPr lang="pt-BR" dirty="0"/>
              <a:t>The UK </a:t>
            </a:r>
            <a:r>
              <a:rPr lang="pt-BR" dirty="0" err="1"/>
              <a:t>government’s</a:t>
            </a:r>
            <a:r>
              <a:rPr lang="pt-BR" dirty="0"/>
              <a:t> </a:t>
            </a:r>
            <a:r>
              <a:rPr lang="pt-BR" dirty="0" err="1"/>
              <a:t>key</a:t>
            </a:r>
            <a:r>
              <a:rPr lang="pt-BR" dirty="0"/>
              <a:t> </a:t>
            </a:r>
            <a:r>
              <a:rPr lang="pt-BR" dirty="0" err="1"/>
              <a:t>dementia-related</a:t>
            </a:r>
            <a:r>
              <a:rPr lang="pt-BR" dirty="0"/>
              <a:t> </a:t>
            </a:r>
            <a:r>
              <a:rPr lang="pt-BR" dirty="0" err="1"/>
              <a:t>policy</a:t>
            </a:r>
            <a:r>
              <a:rPr lang="pt-BR" dirty="0"/>
              <a:t> </a:t>
            </a:r>
            <a:r>
              <a:rPr lang="pt-BR" dirty="0" err="1"/>
              <a:t>aims</a:t>
            </a:r>
            <a:r>
              <a:rPr lang="pt-BR" dirty="0"/>
              <a:t> </a:t>
            </a:r>
            <a:r>
              <a:rPr lang="pt-BR" dirty="0" err="1"/>
              <a:t>to</a:t>
            </a:r>
            <a:r>
              <a:rPr lang="pt-BR" dirty="0"/>
              <a:t>:</a:t>
            </a:r>
          </a:p>
          <a:p>
            <a:pPr marL="0" indent="0">
              <a:buNone/>
            </a:pPr>
            <a:r>
              <a:rPr lang="pt-BR" dirty="0"/>
              <a:t>•	Improve </a:t>
            </a:r>
            <a:r>
              <a:rPr lang="pt-BR" dirty="0" err="1"/>
              <a:t>early</a:t>
            </a:r>
            <a:r>
              <a:rPr lang="pt-BR" dirty="0"/>
              <a:t> </a:t>
            </a:r>
            <a:r>
              <a:rPr lang="pt-BR" dirty="0" err="1"/>
              <a:t>diagnosis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increase</a:t>
            </a:r>
            <a:r>
              <a:rPr lang="pt-BR" dirty="0"/>
              <a:t> </a:t>
            </a:r>
            <a:r>
              <a:rPr lang="pt-BR" dirty="0" err="1"/>
              <a:t>the</a:t>
            </a:r>
            <a:r>
              <a:rPr lang="pt-BR" dirty="0"/>
              <a:t> </a:t>
            </a:r>
            <a:r>
              <a:rPr lang="pt-BR" dirty="0" err="1"/>
              <a:t>number</a:t>
            </a:r>
            <a:r>
              <a:rPr lang="pt-BR" dirty="0"/>
              <a:t> </a:t>
            </a:r>
            <a:r>
              <a:rPr lang="pt-BR" dirty="0" err="1"/>
              <a:t>of</a:t>
            </a:r>
            <a:r>
              <a:rPr lang="pt-BR" dirty="0"/>
              <a:t> </a:t>
            </a:r>
            <a:r>
              <a:rPr lang="pt-BR" dirty="0" err="1"/>
              <a:t>people</a:t>
            </a:r>
            <a:r>
              <a:rPr lang="pt-BR" dirty="0"/>
              <a:t> </a:t>
            </a:r>
            <a:r>
              <a:rPr lang="pt-BR" dirty="0" err="1"/>
              <a:t>receiving</a:t>
            </a:r>
            <a:r>
              <a:rPr lang="pt-BR" dirty="0"/>
              <a:t> a formal </a:t>
            </a:r>
            <a:r>
              <a:rPr lang="pt-BR" dirty="0" err="1"/>
              <a:t>dementia</a:t>
            </a:r>
            <a:r>
              <a:rPr lang="pt-BR" dirty="0"/>
              <a:t> </a:t>
            </a:r>
            <a:r>
              <a:rPr lang="pt-BR" dirty="0" err="1"/>
              <a:t>diagnosis</a:t>
            </a:r>
            <a:r>
              <a:rPr lang="pt-BR" dirty="0"/>
              <a:t>.</a:t>
            </a:r>
          </a:p>
          <a:p>
            <a:pPr marL="0" indent="0">
              <a:buNone/>
            </a:pPr>
            <a:r>
              <a:rPr lang="pt-BR" dirty="0"/>
              <a:t>•	</a:t>
            </a:r>
            <a:r>
              <a:rPr lang="pt-BR" dirty="0" err="1"/>
              <a:t>Ensure</a:t>
            </a:r>
            <a:r>
              <a:rPr lang="pt-BR" dirty="0"/>
              <a:t> </a:t>
            </a:r>
            <a:r>
              <a:rPr lang="pt-BR" dirty="0" err="1"/>
              <a:t>better</a:t>
            </a:r>
            <a:r>
              <a:rPr lang="pt-BR" dirty="0"/>
              <a:t> </a:t>
            </a:r>
            <a:r>
              <a:rPr lang="pt-BR" dirty="0" err="1"/>
              <a:t>support</a:t>
            </a:r>
            <a:r>
              <a:rPr lang="pt-BR" dirty="0"/>
              <a:t> for </a:t>
            </a:r>
            <a:r>
              <a:rPr lang="pt-BR" dirty="0" err="1"/>
              <a:t>individuals</a:t>
            </a:r>
            <a:r>
              <a:rPr lang="pt-BR" dirty="0"/>
              <a:t> living </a:t>
            </a:r>
            <a:r>
              <a:rPr lang="pt-BR" dirty="0" err="1"/>
              <a:t>with</a:t>
            </a:r>
            <a:r>
              <a:rPr lang="pt-BR" dirty="0"/>
              <a:t> </a:t>
            </a:r>
            <a:r>
              <a:rPr lang="pt-BR" dirty="0" err="1"/>
              <a:t>dementia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their</a:t>
            </a:r>
            <a:r>
              <a:rPr lang="pt-BR" dirty="0"/>
              <a:t> </a:t>
            </a:r>
            <a:r>
              <a:rPr lang="pt-BR" dirty="0" err="1"/>
              <a:t>families</a:t>
            </a:r>
            <a:r>
              <a:rPr lang="pt-BR" dirty="0"/>
              <a:t>.</a:t>
            </a:r>
          </a:p>
          <a:p>
            <a:pPr marL="0" indent="0">
              <a:buNone/>
            </a:pPr>
            <a:r>
              <a:rPr lang="pt-BR" dirty="0"/>
              <a:t>•	</a:t>
            </a:r>
            <a:r>
              <a:rPr lang="pt-BR" dirty="0" err="1"/>
              <a:t>Promote</a:t>
            </a:r>
            <a:r>
              <a:rPr lang="pt-BR" dirty="0"/>
              <a:t> </a:t>
            </a:r>
            <a:r>
              <a:rPr lang="pt-BR" dirty="0" err="1"/>
              <a:t>research</a:t>
            </a:r>
            <a:r>
              <a:rPr lang="pt-BR" dirty="0"/>
              <a:t>, </a:t>
            </a:r>
            <a:r>
              <a:rPr lang="pt-BR" dirty="0" err="1"/>
              <a:t>prevention</a:t>
            </a:r>
            <a:r>
              <a:rPr lang="pt-BR" dirty="0"/>
              <a:t>,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treatment</a:t>
            </a:r>
            <a:r>
              <a:rPr lang="pt-BR" dirty="0"/>
              <a:t> </a:t>
            </a:r>
            <a:r>
              <a:rPr lang="pt-BR" dirty="0" err="1"/>
              <a:t>innovation</a:t>
            </a:r>
            <a:r>
              <a:rPr lang="pt-BR" dirty="0"/>
              <a:t>.</a:t>
            </a:r>
          </a:p>
          <a:p>
            <a:pPr marL="0" indent="0">
              <a:buNone/>
            </a:pPr>
            <a:r>
              <a:rPr lang="pt-BR" dirty="0"/>
              <a:t>•	</a:t>
            </a:r>
            <a:r>
              <a:rPr lang="pt-BR" dirty="0" err="1"/>
              <a:t>Empower</a:t>
            </a:r>
            <a:r>
              <a:rPr lang="pt-BR" dirty="0"/>
              <a:t> </a:t>
            </a:r>
            <a:r>
              <a:rPr lang="pt-BR" dirty="0" err="1"/>
              <a:t>Rosewood</a:t>
            </a:r>
            <a:r>
              <a:rPr lang="pt-BR" dirty="0"/>
              <a:t> Community Centre </a:t>
            </a:r>
            <a:r>
              <a:rPr lang="pt-BR" dirty="0" err="1"/>
              <a:t>to</a:t>
            </a:r>
            <a:r>
              <a:rPr lang="pt-BR" dirty="0"/>
              <a:t> </a:t>
            </a:r>
            <a:r>
              <a:rPr lang="pt-BR" dirty="0" err="1"/>
              <a:t>become</a:t>
            </a:r>
            <a:r>
              <a:rPr lang="pt-BR" dirty="0"/>
              <a:t> </a:t>
            </a:r>
            <a:r>
              <a:rPr lang="pt-BR" dirty="0" err="1"/>
              <a:t>dementia-friendly</a:t>
            </a:r>
            <a:r>
              <a:rPr lang="pt-BR" dirty="0"/>
              <a:t>, </a:t>
            </a:r>
            <a:r>
              <a:rPr lang="pt-BR" dirty="0" err="1"/>
              <a:t>supporting</a:t>
            </a:r>
            <a:r>
              <a:rPr lang="pt-BR" dirty="0"/>
              <a:t> </a:t>
            </a:r>
            <a:r>
              <a:rPr lang="pt-BR" dirty="0" err="1"/>
              <a:t>independence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social </a:t>
            </a:r>
            <a:r>
              <a:rPr lang="pt-BR" dirty="0" err="1"/>
              <a:t>inclusion</a:t>
            </a:r>
            <a:r>
              <a:rPr lang="pt-BR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t-BR" dirty="0"/>
              <a:t>A </a:t>
            </a:r>
            <a:r>
              <a:rPr lang="pt-BR" dirty="0" err="1"/>
              <a:t>key</a:t>
            </a:r>
            <a:r>
              <a:rPr lang="pt-BR" dirty="0"/>
              <a:t> </a:t>
            </a:r>
            <a:r>
              <a:rPr lang="pt-BR" dirty="0" err="1"/>
              <a:t>part</a:t>
            </a:r>
            <a:r>
              <a:rPr lang="pt-BR" dirty="0"/>
              <a:t> </a:t>
            </a:r>
            <a:r>
              <a:rPr lang="pt-BR" dirty="0" err="1"/>
              <a:t>of</a:t>
            </a:r>
            <a:r>
              <a:rPr lang="pt-BR" dirty="0"/>
              <a:t> </a:t>
            </a:r>
            <a:r>
              <a:rPr lang="pt-BR" dirty="0" err="1"/>
              <a:t>this</a:t>
            </a:r>
            <a:r>
              <a:rPr lang="pt-BR" dirty="0"/>
              <a:t> </a:t>
            </a:r>
            <a:r>
              <a:rPr lang="pt-BR" dirty="0" err="1"/>
              <a:t>commitment</a:t>
            </a:r>
            <a:r>
              <a:rPr lang="pt-BR" dirty="0"/>
              <a:t> </a:t>
            </a:r>
            <a:r>
              <a:rPr lang="pt-BR" dirty="0" err="1"/>
              <a:t>is</a:t>
            </a:r>
            <a:r>
              <a:rPr lang="pt-BR" dirty="0"/>
              <a:t> </a:t>
            </a:r>
            <a:r>
              <a:rPr lang="pt-BR" dirty="0" err="1"/>
              <a:t>also</a:t>
            </a:r>
            <a:r>
              <a:rPr lang="pt-BR" dirty="0"/>
              <a:t> </a:t>
            </a:r>
            <a:r>
              <a:rPr lang="pt-BR" dirty="0" err="1"/>
              <a:t>to</a:t>
            </a:r>
            <a:r>
              <a:rPr lang="pt-BR" dirty="0"/>
              <a:t> </a:t>
            </a:r>
            <a:r>
              <a:rPr lang="pt-BR" dirty="0" err="1"/>
              <a:t>increase</a:t>
            </a:r>
            <a:r>
              <a:rPr lang="pt-BR" dirty="0"/>
              <a:t> </a:t>
            </a:r>
            <a:r>
              <a:rPr lang="pt-BR" dirty="0" err="1"/>
              <a:t>the</a:t>
            </a:r>
            <a:r>
              <a:rPr lang="pt-BR" dirty="0"/>
              <a:t> </a:t>
            </a:r>
            <a:r>
              <a:rPr lang="pt-BR" dirty="0" err="1"/>
              <a:t>number</a:t>
            </a:r>
            <a:r>
              <a:rPr lang="pt-BR" dirty="0"/>
              <a:t> </a:t>
            </a:r>
            <a:r>
              <a:rPr lang="pt-BR" dirty="0" err="1"/>
              <a:t>of</a:t>
            </a:r>
            <a:r>
              <a:rPr lang="pt-BR" dirty="0"/>
              <a:t> </a:t>
            </a:r>
            <a:r>
              <a:rPr lang="pt-BR" dirty="0" err="1"/>
              <a:t>dementia-friendly</a:t>
            </a:r>
            <a:r>
              <a:rPr lang="pt-BR" dirty="0"/>
              <a:t> </a:t>
            </a:r>
            <a:r>
              <a:rPr lang="pt-BR" dirty="0" err="1"/>
              <a:t>communities</a:t>
            </a:r>
            <a:r>
              <a:rPr lang="pt-BR" dirty="0"/>
              <a:t>. </a:t>
            </a:r>
            <a:r>
              <a:rPr lang="pt-BR" dirty="0" err="1"/>
              <a:t>Alzheimer’s</a:t>
            </a:r>
            <a:r>
              <a:rPr lang="pt-BR" dirty="0"/>
              <a:t> Society continues </a:t>
            </a:r>
            <a:r>
              <a:rPr lang="pt-BR" dirty="0" err="1"/>
              <a:t>to</a:t>
            </a:r>
            <a:r>
              <a:rPr lang="pt-BR" dirty="0"/>
              <a:t> make </a:t>
            </a:r>
            <a:r>
              <a:rPr lang="pt-BR" dirty="0" err="1"/>
              <a:t>good</a:t>
            </a:r>
            <a:r>
              <a:rPr lang="pt-BR" dirty="0"/>
              <a:t> </a:t>
            </a:r>
            <a:r>
              <a:rPr lang="pt-BR" dirty="0" err="1"/>
              <a:t>progress</a:t>
            </a:r>
            <a:r>
              <a:rPr lang="pt-BR" dirty="0"/>
              <a:t> </a:t>
            </a:r>
            <a:r>
              <a:rPr lang="pt-BR" dirty="0" err="1"/>
              <a:t>with</a:t>
            </a:r>
            <a:r>
              <a:rPr lang="pt-BR" dirty="0"/>
              <a:t> </a:t>
            </a:r>
            <a:r>
              <a:rPr lang="pt-BR" dirty="0" err="1"/>
              <a:t>this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there</a:t>
            </a:r>
            <a:r>
              <a:rPr lang="pt-BR" dirty="0"/>
              <a:t> are </a:t>
            </a:r>
            <a:r>
              <a:rPr lang="pt-BR" dirty="0" err="1"/>
              <a:t>now</a:t>
            </a:r>
            <a:r>
              <a:rPr lang="pt-BR" dirty="0"/>
              <a:t> </a:t>
            </a:r>
            <a:r>
              <a:rPr lang="pt-BR" dirty="0" err="1"/>
              <a:t>approximately</a:t>
            </a:r>
            <a:r>
              <a:rPr lang="pt-BR" dirty="0"/>
              <a:t> 350 </a:t>
            </a:r>
            <a:r>
              <a:rPr lang="pt-BR" dirty="0" err="1"/>
              <a:t>dementia</a:t>
            </a:r>
            <a:r>
              <a:rPr lang="pt-BR" dirty="0"/>
              <a:t> </a:t>
            </a:r>
            <a:r>
              <a:rPr lang="pt-BR" dirty="0" err="1"/>
              <a:t>friendly</a:t>
            </a:r>
            <a:r>
              <a:rPr lang="pt-BR" dirty="0"/>
              <a:t> </a:t>
            </a:r>
            <a:r>
              <a:rPr lang="pt-BR" dirty="0" err="1"/>
              <a:t>communities</a:t>
            </a:r>
            <a:r>
              <a:rPr lang="pt-BR" dirty="0"/>
              <a:t>(</a:t>
            </a:r>
            <a:r>
              <a:rPr lang="pt-BR" dirty="0" err="1"/>
              <a:t>DFCs</a:t>
            </a:r>
            <a:r>
              <a:rPr lang="pt-BR" dirty="0"/>
              <a:t>) in </a:t>
            </a:r>
            <a:r>
              <a:rPr lang="pt-BR" dirty="0" err="1"/>
              <a:t>England</a:t>
            </a:r>
            <a:r>
              <a:rPr lang="pt-BR" dirty="0"/>
              <a:t>. </a:t>
            </a:r>
          </a:p>
          <a:p>
            <a:pPr marL="0" indent="0">
              <a:buNone/>
            </a:pPr>
            <a:r>
              <a:rPr lang="pt-BR" dirty="0"/>
              <a:t>(</a:t>
            </a:r>
            <a:r>
              <a:rPr lang="pt-BR" dirty="0" err="1"/>
              <a:t>Alzheimer’s</a:t>
            </a:r>
            <a:r>
              <a:rPr lang="pt-BR" dirty="0"/>
              <a:t> Society)</a:t>
            </a:r>
            <a:endParaRPr lang="pt-GB" dirty="0"/>
          </a:p>
        </p:txBody>
      </p:sp>
    </p:spTree>
    <p:extLst>
      <p:ext uri="{BB962C8B-B14F-4D97-AF65-F5344CB8AC3E}">
        <p14:creationId xmlns:p14="http://schemas.microsoft.com/office/powerpoint/2010/main" val="24399912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D4774FC-E96B-C063-71B9-2D9B57506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636279"/>
          </a:xfrm>
        </p:spPr>
        <p:txBody>
          <a:bodyPr>
            <a:normAutofit/>
          </a:bodyPr>
          <a:lstStyle/>
          <a:p>
            <a:pPr algn="ctr"/>
            <a:r>
              <a:rPr lang="pt-BR" sz="2000" dirty="0" err="1"/>
              <a:t>F</a:t>
            </a:r>
            <a:r>
              <a:rPr lang="pt-GB" sz="2000" dirty="0"/>
              <a:t>actors influencing the Health and Wellbeing of locals with Dementia.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5FE1B659-AD84-0D79-508B-8EF38D15DB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9212" y="1495168"/>
            <a:ext cx="4313864" cy="49674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t-BR" sz="1400" dirty="0" err="1"/>
              <a:t>Biological</a:t>
            </a:r>
            <a:r>
              <a:rPr lang="pt-BR" sz="1400" dirty="0"/>
              <a:t> </a:t>
            </a:r>
            <a:r>
              <a:rPr lang="pt-BR" sz="1400" dirty="0" err="1"/>
              <a:t>Factors</a:t>
            </a:r>
            <a:endParaRPr lang="pt-BR" sz="1400" dirty="0"/>
          </a:p>
          <a:p>
            <a:pPr marL="0" indent="0">
              <a:buNone/>
            </a:pPr>
            <a:r>
              <a:rPr lang="pt-BR" sz="1400" dirty="0"/>
              <a:t>•	</a:t>
            </a:r>
            <a:r>
              <a:rPr lang="pt-BR" sz="1400" dirty="0" err="1"/>
              <a:t>Ageing</a:t>
            </a:r>
            <a:r>
              <a:rPr lang="pt-BR" sz="1400" dirty="0"/>
              <a:t> </a:t>
            </a:r>
            <a:r>
              <a:rPr lang="pt-BR" sz="1400" dirty="0" err="1"/>
              <a:t>population</a:t>
            </a:r>
            <a:r>
              <a:rPr lang="pt-BR" sz="1400" dirty="0"/>
              <a:t>: </a:t>
            </a:r>
            <a:r>
              <a:rPr lang="pt-BR" sz="1400" dirty="0" err="1"/>
              <a:t>dementia</a:t>
            </a:r>
            <a:r>
              <a:rPr lang="pt-BR" sz="1400" dirty="0"/>
              <a:t> </a:t>
            </a:r>
            <a:r>
              <a:rPr lang="pt-BR" sz="1400" dirty="0" err="1"/>
              <a:t>risk</a:t>
            </a:r>
            <a:r>
              <a:rPr lang="pt-BR" sz="1400" dirty="0"/>
              <a:t> </a:t>
            </a:r>
            <a:r>
              <a:rPr lang="pt-BR" sz="1400" dirty="0" err="1"/>
              <a:t>increases</a:t>
            </a:r>
            <a:r>
              <a:rPr lang="pt-BR" sz="1400" dirty="0"/>
              <a:t> </a:t>
            </a:r>
            <a:r>
              <a:rPr lang="pt-BR" sz="1400" dirty="0" err="1"/>
              <a:t>significantly</a:t>
            </a:r>
            <a:r>
              <a:rPr lang="pt-BR" sz="1400" dirty="0"/>
              <a:t> </a:t>
            </a:r>
            <a:r>
              <a:rPr lang="pt-BR" sz="1400" dirty="0" err="1"/>
              <a:t>after</a:t>
            </a:r>
            <a:r>
              <a:rPr lang="pt-BR" sz="1400" dirty="0"/>
              <a:t> 65.</a:t>
            </a:r>
          </a:p>
          <a:p>
            <a:pPr marL="0" indent="0">
              <a:buNone/>
            </a:pPr>
            <a:r>
              <a:rPr lang="pt-BR" sz="1400" dirty="0"/>
              <a:t>•	</a:t>
            </a:r>
            <a:r>
              <a:rPr lang="pt-BR" sz="1400" dirty="0" err="1"/>
              <a:t>Chronic</a:t>
            </a:r>
            <a:r>
              <a:rPr lang="pt-BR" sz="1400" dirty="0"/>
              <a:t> </a:t>
            </a:r>
            <a:r>
              <a:rPr lang="pt-BR" sz="1400" dirty="0" err="1"/>
              <a:t>conditions</a:t>
            </a:r>
            <a:r>
              <a:rPr lang="pt-BR" sz="1400" dirty="0"/>
              <a:t> </a:t>
            </a:r>
            <a:r>
              <a:rPr lang="pt-BR" sz="1400" dirty="0" err="1"/>
              <a:t>such</a:t>
            </a:r>
            <a:r>
              <a:rPr lang="pt-BR" sz="1400" dirty="0"/>
              <a:t> as </a:t>
            </a:r>
            <a:r>
              <a:rPr lang="pt-BR" sz="1400" dirty="0" err="1"/>
              <a:t>hypertension</a:t>
            </a:r>
            <a:r>
              <a:rPr lang="pt-BR" sz="1400" dirty="0"/>
              <a:t>, diabetes, </a:t>
            </a:r>
            <a:r>
              <a:rPr lang="pt-BR" sz="1400" dirty="0" err="1"/>
              <a:t>hypercholesterolaemia</a:t>
            </a:r>
            <a:r>
              <a:rPr lang="pt-BR" sz="1400" dirty="0"/>
              <a:t>.</a:t>
            </a:r>
          </a:p>
          <a:p>
            <a:pPr marL="0" indent="0">
              <a:buNone/>
            </a:pPr>
            <a:r>
              <a:rPr lang="pt-BR" sz="1400" dirty="0"/>
              <a:t>•	</a:t>
            </a:r>
            <a:r>
              <a:rPr lang="pt-BR" sz="1400" dirty="0" err="1"/>
              <a:t>Genetic</a:t>
            </a:r>
            <a:r>
              <a:rPr lang="pt-BR" sz="1400" dirty="0"/>
              <a:t> </a:t>
            </a:r>
            <a:r>
              <a:rPr lang="pt-BR" sz="1400" dirty="0" err="1"/>
              <a:t>predisposition</a:t>
            </a:r>
            <a:r>
              <a:rPr lang="pt-BR" sz="1400" dirty="0"/>
              <a:t>, </a:t>
            </a:r>
            <a:r>
              <a:rPr lang="pt-BR" sz="1400" dirty="0" err="1"/>
              <a:t>particularly</a:t>
            </a:r>
            <a:r>
              <a:rPr lang="pt-BR" sz="1400" dirty="0"/>
              <a:t> in </a:t>
            </a:r>
            <a:r>
              <a:rPr lang="pt-BR" sz="1400" dirty="0" err="1"/>
              <a:t>early-onset</a:t>
            </a:r>
            <a:r>
              <a:rPr lang="pt-BR" sz="1400" dirty="0"/>
              <a:t> cases.</a:t>
            </a:r>
          </a:p>
          <a:p>
            <a:pPr marL="0" indent="0">
              <a:buNone/>
            </a:pPr>
            <a:r>
              <a:rPr lang="pt-BR" sz="1400" dirty="0"/>
              <a:t>•	</a:t>
            </a:r>
            <a:r>
              <a:rPr lang="pt-BR" sz="1400" dirty="0" err="1"/>
              <a:t>History</a:t>
            </a:r>
            <a:r>
              <a:rPr lang="pt-BR" sz="1400" dirty="0"/>
              <a:t> </a:t>
            </a:r>
            <a:r>
              <a:rPr lang="pt-BR" sz="1400" dirty="0" err="1"/>
              <a:t>of</a:t>
            </a:r>
            <a:r>
              <a:rPr lang="pt-BR" sz="1400" dirty="0"/>
              <a:t> </a:t>
            </a:r>
            <a:r>
              <a:rPr lang="pt-BR" sz="1400" dirty="0" err="1"/>
              <a:t>stroke</a:t>
            </a:r>
            <a:r>
              <a:rPr lang="pt-BR" sz="1400" dirty="0"/>
              <a:t> </a:t>
            </a:r>
            <a:r>
              <a:rPr lang="pt-BR" sz="1400" dirty="0" err="1"/>
              <a:t>or</a:t>
            </a:r>
            <a:r>
              <a:rPr lang="pt-BR" sz="1400" dirty="0"/>
              <a:t> </a:t>
            </a:r>
            <a:r>
              <a:rPr lang="pt-BR" sz="1400" dirty="0" err="1"/>
              <a:t>traumatic</a:t>
            </a:r>
            <a:r>
              <a:rPr lang="pt-BR" sz="1400" dirty="0"/>
              <a:t> </a:t>
            </a:r>
            <a:r>
              <a:rPr lang="pt-BR" sz="1400" dirty="0" err="1"/>
              <a:t>brain</a:t>
            </a:r>
            <a:r>
              <a:rPr lang="pt-BR" sz="1400" dirty="0"/>
              <a:t> </a:t>
            </a:r>
            <a:r>
              <a:rPr lang="pt-BR" sz="1400" dirty="0" err="1"/>
              <a:t>injury</a:t>
            </a:r>
            <a:r>
              <a:rPr lang="pt-BR" sz="1400" dirty="0"/>
              <a:t>.</a:t>
            </a:r>
          </a:p>
          <a:p>
            <a:pPr marL="0" indent="0">
              <a:buNone/>
            </a:pPr>
            <a:endParaRPr lang="pt-BR" sz="1400" dirty="0"/>
          </a:p>
          <a:p>
            <a:pPr marL="0" indent="0">
              <a:buNone/>
            </a:pPr>
            <a:r>
              <a:rPr lang="pt-BR" sz="1400" dirty="0" err="1"/>
              <a:t>Lifestyle</a:t>
            </a:r>
            <a:r>
              <a:rPr lang="pt-BR" sz="1400" dirty="0"/>
              <a:t> </a:t>
            </a:r>
            <a:r>
              <a:rPr lang="pt-BR" sz="1400" dirty="0" err="1"/>
              <a:t>Factors</a:t>
            </a:r>
            <a:endParaRPr lang="pt-BR" sz="1400" dirty="0"/>
          </a:p>
          <a:p>
            <a:pPr marL="0" indent="0">
              <a:buNone/>
            </a:pPr>
            <a:r>
              <a:rPr lang="pt-BR" sz="1400" dirty="0"/>
              <a:t>•	</a:t>
            </a:r>
            <a:r>
              <a:rPr lang="pt-BR" sz="1400" dirty="0" err="1"/>
              <a:t>Physical</a:t>
            </a:r>
            <a:r>
              <a:rPr lang="pt-BR" sz="1400" dirty="0"/>
              <a:t> </a:t>
            </a:r>
            <a:r>
              <a:rPr lang="pt-BR" sz="1400" dirty="0" err="1"/>
              <a:t>inactivity</a:t>
            </a:r>
            <a:endParaRPr lang="pt-BR" sz="1400" dirty="0"/>
          </a:p>
          <a:p>
            <a:pPr marL="0" indent="0">
              <a:buNone/>
            </a:pPr>
            <a:r>
              <a:rPr lang="pt-BR" sz="1400" dirty="0"/>
              <a:t>•	Smoking</a:t>
            </a:r>
          </a:p>
          <a:p>
            <a:pPr marL="0" indent="0">
              <a:buNone/>
            </a:pPr>
            <a:r>
              <a:rPr lang="pt-BR" sz="1400" dirty="0"/>
              <a:t>•	</a:t>
            </a:r>
            <a:r>
              <a:rPr lang="pt-BR" sz="1400" dirty="0" err="1"/>
              <a:t>Alcohol</a:t>
            </a:r>
            <a:r>
              <a:rPr lang="pt-BR" sz="1400" dirty="0"/>
              <a:t> </a:t>
            </a:r>
            <a:r>
              <a:rPr lang="pt-BR" sz="1400" dirty="0" err="1"/>
              <a:t>misuse</a:t>
            </a:r>
            <a:endParaRPr lang="pt-BR" sz="1400" dirty="0"/>
          </a:p>
          <a:p>
            <a:pPr marL="0" indent="0">
              <a:buNone/>
            </a:pPr>
            <a:r>
              <a:rPr lang="pt-BR" sz="1400" dirty="0"/>
              <a:t>•	</a:t>
            </a:r>
            <a:r>
              <a:rPr lang="pt-BR" sz="1400" dirty="0" err="1"/>
              <a:t>Poor</a:t>
            </a:r>
            <a:r>
              <a:rPr lang="pt-BR" sz="1400" dirty="0"/>
              <a:t> diet </a:t>
            </a:r>
            <a:r>
              <a:rPr lang="pt-BR" sz="1400" dirty="0" err="1"/>
              <a:t>and</a:t>
            </a:r>
            <a:r>
              <a:rPr lang="pt-BR" sz="1400" dirty="0"/>
              <a:t> </a:t>
            </a:r>
            <a:r>
              <a:rPr lang="pt-BR" sz="1400" dirty="0" err="1"/>
              <a:t>obesity</a:t>
            </a:r>
            <a:endParaRPr lang="pt-BR" sz="1400" dirty="0"/>
          </a:p>
          <a:p>
            <a:pPr marL="0" indent="0">
              <a:buNone/>
            </a:pPr>
            <a:r>
              <a:rPr lang="pt-BR" sz="1400" dirty="0"/>
              <a:t>•	Social </a:t>
            </a:r>
            <a:r>
              <a:rPr lang="pt-BR" sz="1400" dirty="0" err="1"/>
              <a:t>isolation</a:t>
            </a:r>
            <a:r>
              <a:rPr lang="pt-BR" sz="1400" dirty="0"/>
              <a:t> / </a:t>
            </a:r>
            <a:r>
              <a:rPr lang="pt-BR" sz="1400" dirty="0" err="1"/>
              <a:t>lack</a:t>
            </a:r>
            <a:r>
              <a:rPr lang="pt-BR" sz="1400" dirty="0"/>
              <a:t> </a:t>
            </a:r>
            <a:r>
              <a:rPr lang="pt-BR" sz="1400" dirty="0" err="1"/>
              <a:t>of</a:t>
            </a:r>
            <a:r>
              <a:rPr lang="pt-BR" sz="1400" dirty="0"/>
              <a:t> </a:t>
            </a:r>
            <a:r>
              <a:rPr lang="pt-BR" sz="1400" dirty="0" err="1"/>
              <a:t>stimulation</a:t>
            </a:r>
            <a:endParaRPr lang="pt-GB" sz="1400" dirty="0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7B0594BD-E29F-912B-0A13-F6784D58B5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1383957"/>
            <a:ext cx="4313864" cy="484993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t-BR" sz="1400" dirty="0"/>
              <a:t>Environmental &amp; Social </a:t>
            </a:r>
            <a:r>
              <a:rPr lang="pt-BR" sz="1400" dirty="0" err="1"/>
              <a:t>Factors</a:t>
            </a:r>
            <a:endParaRPr lang="pt-BR" sz="1400" dirty="0"/>
          </a:p>
          <a:p>
            <a:pPr marL="0" indent="0">
              <a:buNone/>
            </a:pPr>
            <a:r>
              <a:rPr lang="pt-BR" sz="1400" dirty="0"/>
              <a:t>•	Living </a:t>
            </a:r>
            <a:r>
              <a:rPr lang="pt-BR" sz="1400" dirty="0" err="1"/>
              <a:t>alone</a:t>
            </a:r>
            <a:r>
              <a:rPr lang="pt-BR" sz="1400" dirty="0"/>
              <a:t> </a:t>
            </a:r>
            <a:r>
              <a:rPr lang="pt-BR" sz="1400" dirty="0" err="1"/>
              <a:t>without</a:t>
            </a:r>
            <a:r>
              <a:rPr lang="pt-BR" sz="1400" dirty="0"/>
              <a:t> </a:t>
            </a:r>
            <a:r>
              <a:rPr lang="pt-BR" sz="1400" dirty="0" err="1"/>
              <a:t>community</a:t>
            </a:r>
            <a:r>
              <a:rPr lang="pt-BR" sz="1400" dirty="0"/>
              <a:t> </a:t>
            </a:r>
            <a:r>
              <a:rPr lang="pt-BR" sz="1400" dirty="0" err="1"/>
              <a:t>support</a:t>
            </a:r>
            <a:r>
              <a:rPr lang="pt-BR" sz="1400" dirty="0"/>
              <a:t> </a:t>
            </a:r>
            <a:r>
              <a:rPr lang="pt-BR" sz="1400" dirty="0" err="1"/>
              <a:t>increases</a:t>
            </a:r>
            <a:r>
              <a:rPr lang="pt-BR" sz="1400" dirty="0"/>
              <a:t> </a:t>
            </a:r>
            <a:r>
              <a:rPr lang="pt-BR" sz="1400" dirty="0" err="1"/>
              <a:t>vulnerability</a:t>
            </a:r>
            <a:r>
              <a:rPr lang="pt-BR" sz="1400" dirty="0"/>
              <a:t>.</a:t>
            </a:r>
          </a:p>
          <a:p>
            <a:pPr marL="0" indent="0">
              <a:buNone/>
            </a:pPr>
            <a:r>
              <a:rPr lang="pt-BR" sz="1400" dirty="0"/>
              <a:t>•	</a:t>
            </a:r>
            <a:r>
              <a:rPr lang="pt-BR" sz="1400" dirty="0" err="1"/>
              <a:t>Low</a:t>
            </a:r>
            <a:r>
              <a:rPr lang="pt-BR" sz="1400" dirty="0"/>
              <a:t> </a:t>
            </a:r>
            <a:r>
              <a:rPr lang="pt-BR" sz="1400" dirty="0" err="1"/>
              <a:t>education</a:t>
            </a:r>
            <a:r>
              <a:rPr lang="pt-BR" sz="1400" dirty="0"/>
              <a:t> </a:t>
            </a:r>
            <a:r>
              <a:rPr lang="pt-BR" sz="1400" dirty="0" err="1"/>
              <a:t>levels</a:t>
            </a:r>
            <a:r>
              <a:rPr lang="pt-BR" sz="1400" dirty="0"/>
              <a:t> (</a:t>
            </a:r>
            <a:r>
              <a:rPr lang="pt-BR" sz="1400" dirty="0" err="1"/>
              <a:t>reduced</a:t>
            </a:r>
            <a:r>
              <a:rPr lang="pt-BR" sz="1400" dirty="0"/>
              <a:t> </a:t>
            </a:r>
            <a:r>
              <a:rPr lang="pt-BR" sz="1400" dirty="0" err="1"/>
              <a:t>cognitive</a:t>
            </a:r>
            <a:r>
              <a:rPr lang="pt-BR" sz="1400" dirty="0"/>
              <a:t> reserve).</a:t>
            </a:r>
          </a:p>
          <a:p>
            <a:pPr marL="0" indent="0">
              <a:buNone/>
            </a:pPr>
            <a:r>
              <a:rPr lang="pt-BR" sz="1400" dirty="0"/>
              <a:t>•	</a:t>
            </a:r>
            <a:r>
              <a:rPr lang="pt-BR" sz="1400" dirty="0" err="1"/>
              <a:t>Poor</a:t>
            </a:r>
            <a:r>
              <a:rPr lang="pt-BR" sz="1400" dirty="0"/>
              <a:t> </a:t>
            </a:r>
            <a:r>
              <a:rPr lang="pt-BR" sz="1400" dirty="0" err="1"/>
              <a:t>access</a:t>
            </a:r>
            <a:r>
              <a:rPr lang="pt-BR" sz="1400" dirty="0"/>
              <a:t> </a:t>
            </a:r>
            <a:r>
              <a:rPr lang="pt-BR" sz="1400" dirty="0" err="1"/>
              <a:t>to</a:t>
            </a:r>
            <a:r>
              <a:rPr lang="pt-BR" sz="1400" dirty="0"/>
              <a:t> healthcare </a:t>
            </a:r>
            <a:r>
              <a:rPr lang="pt-BR" sz="1400" dirty="0" err="1"/>
              <a:t>services</a:t>
            </a:r>
            <a:r>
              <a:rPr lang="pt-BR" sz="1400" dirty="0"/>
              <a:t>.</a:t>
            </a:r>
          </a:p>
          <a:p>
            <a:pPr marL="0" indent="0">
              <a:buNone/>
            </a:pPr>
            <a:r>
              <a:rPr lang="pt-BR" sz="1400" dirty="0"/>
              <a:t>•	</a:t>
            </a:r>
            <a:r>
              <a:rPr lang="pt-BR" sz="1400" dirty="0" err="1"/>
              <a:t>Deprivation</a:t>
            </a:r>
            <a:r>
              <a:rPr lang="pt-BR" sz="1400" dirty="0"/>
              <a:t> </a:t>
            </a:r>
            <a:r>
              <a:rPr lang="pt-BR" sz="1400" dirty="0" err="1"/>
              <a:t>and</a:t>
            </a:r>
            <a:r>
              <a:rPr lang="pt-BR" sz="1400" dirty="0"/>
              <a:t> </a:t>
            </a:r>
            <a:r>
              <a:rPr lang="pt-BR" sz="1400" dirty="0" err="1"/>
              <a:t>inequalities</a:t>
            </a:r>
            <a:r>
              <a:rPr lang="pt-BR" sz="1400" dirty="0"/>
              <a:t> – </a:t>
            </a:r>
            <a:r>
              <a:rPr lang="pt-BR" sz="1400" dirty="0" err="1"/>
              <a:t>lower</a:t>
            </a:r>
            <a:r>
              <a:rPr lang="pt-BR" sz="1400" dirty="0"/>
              <a:t>-income </a:t>
            </a:r>
            <a:r>
              <a:rPr lang="pt-BR" sz="1400" dirty="0" err="1"/>
              <a:t>communities</a:t>
            </a:r>
            <a:r>
              <a:rPr lang="pt-BR" sz="1400" dirty="0"/>
              <a:t> </a:t>
            </a:r>
            <a:r>
              <a:rPr lang="pt-BR" sz="1400" dirty="0" err="1"/>
              <a:t>often</a:t>
            </a:r>
            <a:r>
              <a:rPr lang="pt-BR" sz="1400" dirty="0"/>
              <a:t> </a:t>
            </a:r>
            <a:r>
              <a:rPr lang="pt-BR" sz="1400" dirty="0" err="1"/>
              <a:t>have</a:t>
            </a:r>
            <a:r>
              <a:rPr lang="pt-BR" sz="1400" dirty="0"/>
              <a:t> </a:t>
            </a:r>
            <a:r>
              <a:rPr lang="pt-BR" sz="1400" dirty="0" err="1"/>
              <a:t>higher</a:t>
            </a:r>
            <a:r>
              <a:rPr lang="pt-BR" sz="1400" dirty="0"/>
              <a:t> </a:t>
            </a:r>
            <a:r>
              <a:rPr lang="pt-BR" sz="1400" dirty="0" err="1"/>
              <a:t>dementia</a:t>
            </a:r>
            <a:r>
              <a:rPr lang="pt-BR" sz="1400" dirty="0"/>
              <a:t> </a:t>
            </a:r>
            <a:r>
              <a:rPr lang="pt-BR" sz="1400" dirty="0" err="1"/>
              <a:t>risk</a:t>
            </a:r>
            <a:r>
              <a:rPr lang="pt-BR" sz="1400" dirty="0"/>
              <a:t> </a:t>
            </a:r>
            <a:r>
              <a:rPr lang="pt-BR" sz="1400" dirty="0" err="1"/>
              <a:t>and</a:t>
            </a:r>
            <a:r>
              <a:rPr lang="pt-BR" sz="1400" dirty="0"/>
              <a:t> </a:t>
            </a:r>
            <a:r>
              <a:rPr lang="pt-BR" sz="1400" dirty="0" err="1"/>
              <a:t>reduced</a:t>
            </a:r>
            <a:r>
              <a:rPr lang="pt-BR" sz="1400" dirty="0"/>
              <a:t> </a:t>
            </a:r>
            <a:r>
              <a:rPr lang="pt-BR" sz="1400" dirty="0" err="1"/>
              <a:t>access</a:t>
            </a:r>
            <a:r>
              <a:rPr lang="pt-BR" sz="1400" dirty="0"/>
              <a:t> </a:t>
            </a:r>
            <a:r>
              <a:rPr lang="pt-BR" sz="1400" dirty="0" err="1"/>
              <a:t>to</a:t>
            </a:r>
            <a:r>
              <a:rPr lang="pt-BR" sz="1400" dirty="0"/>
              <a:t> post-</a:t>
            </a:r>
            <a:r>
              <a:rPr lang="pt-BR" sz="1400" dirty="0" err="1"/>
              <a:t>diagnosis</a:t>
            </a:r>
            <a:r>
              <a:rPr lang="pt-BR" sz="1400" dirty="0"/>
              <a:t> </a:t>
            </a:r>
            <a:r>
              <a:rPr lang="pt-BR" sz="1400" dirty="0" err="1"/>
              <a:t>support</a:t>
            </a:r>
            <a:r>
              <a:rPr lang="pt-BR" sz="1400" dirty="0"/>
              <a:t>.</a:t>
            </a:r>
          </a:p>
          <a:p>
            <a:endParaRPr lang="pt-BR" sz="1400" dirty="0"/>
          </a:p>
          <a:p>
            <a:pPr marL="0" indent="0">
              <a:buNone/>
            </a:pPr>
            <a:r>
              <a:rPr lang="pt-BR" sz="1400" dirty="0"/>
              <a:t>Cultural </a:t>
            </a:r>
            <a:r>
              <a:rPr lang="pt-BR" sz="1400" dirty="0" err="1"/>
              <a:t>Factors</a:t>
            </a:r>
            <a:endParaRPr lang="pt-BR" sz="1400" dirty="0"/>
          </a:p>
          <a:p>
            <a:pPr marL="0" indent="0">
              <a:buNone/>
            </a:pPr>
            <a:r>
              <a:rPr lang="pt-BR" sz="1400" dirty="0"/>
              <a:t>•	</a:t>
            </a:r>
            <a:r>
              <a:rPr lang="pt-BR" sz="1400" dirty="0" err="1"/>
              <a:t>Stigma</a:t>
            </a:r>
            <a:r>
              <a:rPr lang="pt-BR" sz="1400" dirty="0"/>
              <a:t> </a:t>
            </a:r>
            <a:r>
              <a:rPr lang="pt-BR" sz="1400" dirty="0" err="1"/>
              <a:t>and</a:t>
            </a:r>
            <a:r>
              <a:rPr lang="pt-BR" sz="1400" dirty="0"/>
              <a:t> </a:t>
            </a:r>
            <a:r>
              <a:rPr lang="pt-BR" sz="1400" dirty="0" err="1"/>
              <a:t>lack</a:t>
            </a:r>
            <a:r>
              <a:rPr lang="pt-BR" sz="1400" dirty="0"/>
              <a:t> </a:t>
            </a:r>
            <a:r>
              <a:rPr lang="pt-BR" sz="1400" dirty="0" err="1"/>
              <a:t>of</a:t>
            </a:r>
            <a:r>
              <a:rPr lang="pt-BR" sz="1400" dirty="0"/>
              <a:t> </a:t>
            </a:r>
            <a:r>
              <a:rPr lang="pt-BR" sz="1400" dirty="0" err="1"/>
              <a:t>understanding</a:t>
            </a:r>
            <a:r>
              <a:rPr lang="pt-BR" sz="1400" dirty="0"/>
              <a:t> </a:t>
            </a:r>
            <a:r>
              <a:rPr lang="pt-BR" sz="1400" dirty="0" err="1"/>
              <a:t>can</a:t>
            </a:r>
            <a:r>
              <a:rPr lang="pt-BR" sz="1400" dirty="0"/>
              <a:t> delay </a:t>
            </a:r>
            <a:r>
              <a:rPr lang="pt-BR" sz="1400" dirty="0" err="1"/>
              <a:t>diagnosis</a:t>
            </a:r>
            <a:r>
              <a:rPr lang="pt-BR" sz="1400" dirty="0"/>
              <a:t>.</a:t>
            </a:r>
          </a:p>
          <a:p>
            <a:pPr marL="0" indent="0">
              <a:buNone/>
            </a:pPr>
            <a:r>
              <a:rPr lang="pt-BR" sz="1400" dirty="0"/>
              <a:t>•	</a:t>
            </a:r>
            <a:r>
              <a:rPr lang="pt-BR" sz="1400" dirty="0" err="1"/>
              <a:t>Certain</a:t>
            </a:r>
            <a:r>
              <a:rPr lang="pt-BR" sz="1400" dirty="0"/>
              <a:t> </a:t>
            </a:r>
            <a:r>
              <a:rPr lang="pt-BR" sz="1400" dirty="0" err="1"/>
              <a:t>communities</a:t>
            </a:r>
            <a:r>
              <a:rPr lang="pt-BR" sz="1400" dirty="0"/>
              <a:t> </a:t>
            </a:r>
            <a:r>
              <a:rPr lang="pt-BR" sz="1400" dirty="0" err="1"/>
              <a:t>may</a:t>
            </a:r>
            <a:r>
              <a:rPr lang="pt-BR" sz="1400" dirty="0"/>
              <a:t> </a:t>
            </a:r>
            <a:r>
              <a:rPr lang="pt-BR" sz="1400" dirty="0" err="1"/>
              <a:t>not</a:t>
            </a:r>
            <a:r>
              <a:rPr lang="pt-BR" sz="1400" dirty="0"/>
              <a:t> </a:t>
            </a:r>
            <a:r>
              <a:rPr lang="pt-BR" sz="1400" dirty="0" err="1"/>
              <a:t>seek</a:t>
            </a:r>
            <a:r>
              <a:rPr lang="pt-BR" sz="1400" dirty="0"/>
              <a:t> </a:t>
            </a:r>
            <a:r>
              <a:rPr lang="pt-BR" sz="1400" dirty="0" err="1"/>
              <a:t>early</a:t>
            </a:r>
            <a:r>
              <a:rPr lang="pt-BR" sz="1400" dirty="0"/>
              <a:t> medical help </a:t>
            </a:r>
            <a:r>
              <a:rPr lang="pt-BR" sz="1400" dirty="0" err="1"/>
              <a:t>due</a:t>
            </a:r>
            <a:r>
              <a:rPr lang="pt-BR" sz="1400" dirty="0"/>
              <a:t> </a:t>
            </a:r>
            <a:r>
              <a:rPr lang="pt-BR" sz="1400" dirty="0" err="1"/>
              <a:t>to</a:t>
            </a:r>
            <a:r>
              <a:rPr lang="pt-BR" sz="1400" dirty="0"/>
              <a:t> cultural </a:t>
            </a:r>
            <a:r>
              <a:rPr lang="pt-BR" sz="1400" dirty="0" err="1"/>
              <a:t>beliefs</a:t>
            </a:r>
            <a:r>
              <a:rPr lang="pt-BR" sz="1400" dirty="0"/>
              <a:t> </a:t>
            </a:r>
            <a:r>
              <a:rPr lang="pt-BR" sz="1400" dirty="0" err="1"/>
              <a:t>or</a:t>
            </a:r>
            <a:r>
              <a:rPr lang="pt-BR" sz="1400" dirty="0"/>
              <a:t> </a:t>
            </a:r>
            <a:r>
              <a:rPr lang="pt-BR" sz="1400" dirty="0" err="1"/>
              <a:t>language</a:t>
            </a:r>
            <a:r>
              <a:rPr lang="pt-BR" sz="1400" dirty="0"/>
              <a:t> </a:t>
            </a:r>
            <a:r>
              <a:rPr lang="pt-BR" sz="1400" dirty="0" err="1"/>
              <a:t>barriers</a:t>
            </a:r>
            <a:r>
              <a:rPr lang="pt-BR" sz="1200" dirty="0"/>
              <a:t>.</a:t>
            </a:r>
            <a:endParaRPr lang="pt-GB" sz="1200" dirty="0"/>
          </a:p>
        </p:txBody>
      </p:sp>
    </p:spTree>
    <p:extLst>
      <p:ext uri="{BB962C8B-B14F-4D97-AF65-F5344CB8AC3E}">
        <p14:creationId xmlns:p14="http://schemas.microsoft.com/office/powerpoint/2010/main" val="24083802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B13A1EF-06B1-1E94-2B4B-534D5F2F4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sz="2400" dirty="0"/>
              <a:t>The </a:t>
            </a:r>
            <a:r>
              <a:rPr lang="pt-BR" sz="2400" dirty="0" err="1"/>
              <a:t>Impact</a:t>
            </a:r>
            <a:r>
              <a:rPr lang="pt-BR" sz="2400" dirty="0"/>
              <a:t> </a:t>
            </a:r>
            <a:r>
              <a:rPr lang="pt-BR" sz="2400" dirty="0" err="1"/>
              <a:t>of</a:t>
            </a:r>
            <a:r>
              <a:rPr lang="pt-BR" sz="2400" dirty="0"/>
              <a:t> </a:t>
            </a:r>
            <a:r>
              <a:rPr lang="pt-BR" sz="2400" dirty="0" err="1"/>
              <a:t>Dementia</a:t>
            </a:r>
            <a:r>
              <a:rPr lang="pt-BR" sz="2400" dirty="0"/>
              <a:t> </a:t>
            </a:r>
            <a:r>
              <a:rPr lang="pt-BR" sz="2400" dirty="0" err="1"/>
              <a:t>on</a:t>
            </a:r>
            <a:r>
              <a:rPr lang="pt-BR" sz="2400" dirty="0"/>
              <a:t> </a:t>
            </a:r>
            <a:r>
              <a:rPr lang="pt-BR" sz="2400" dirty="0" err="1"/>
              <a:t>Individuals</a:t>
            </a:r>
            <a:r>
              <a:rPr lang="pt-BR" sz="2400" dirty="0"/>
              <a:t> </a:t>
            </a:r>
            <a:r>
              <a:rPr lang="pt-BR" sz="2400" dirty="0" err="1"/>
              <a:t>and</a:t>
            </a:r>
            <a:r>
              <a:rPr lang="pt-BR" sz="2400" dirty="0"/>
              <a:t> </a:t>
            </a:r>
            <a:r>
              <a:rPr lang="pt-BR" sz="2400" dirty="0" err="1"/>
              <a:t>the</a:t>
            </a:r>
            <a:r>
              <a:rPr lang="pt-BR" sz="2400" dirty="0"/>
              <a:t> People Around </a:t>
            </a:r>
            <a:r>
              <a:rPr lang="pt-BR" sz="2400" dirty="0" err="1"/>
              <a:t>Them</a:t>
            </a:r>
            <a:endParaRPr lang="pt-GB" sz="2400" dirty="0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F2E7B6F1-3D0B-390B-3A97-16B284BC02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34903" y="1754659"/>
            <a:ext cx="4313864" cy="4006222"/>
          </a:xfrm>
        </p:spPr>
        <p:txBody>
          <a:bodyPr>
            <a:normAutofit/>
          </a:bodyPr>
          <a:lstStyle/>
          <a:p>
            <a:r>
              <a:rPr lang="pt-BR" sz="1400" dirty="0" err="1"/>
              <a:t>I</a:t>
            </a:r>
            <a:r>
              <a:rPr lang="pt-GB" sz="1400" dirty="0"/>
              <a:t>mpact on the induvidual with Dementia.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t-BR" sz="1400" dirty="0" err="1"/>
              <a:t>Memory</a:t>
            </a:r>
            <a:r>
              <a:rPr lang="pt-BR" sz="1400" dirty="0"/>
              <a:t> </a:t>
            </a:r>
            <a:r>
              <a:rPr lang="pt-BR" sz="1400" dirty="0" err="1"/>
              <a:t>loss</a:t>
            </a:r>
            <a:r>
              <a:rPr lang="pt-BR" sz="1400" dirty="0"/>
              <a:t>, </a:t>
            </a:r>
            <a:r>
              <a:rPr lang="pt-BR" sz="1400" dirty="0" err="1"/>
              <a:t>confusion</a:t>
            </a:r>
            <a:r>
              <a:rPr lang="pt-BR" sz="1400" dirty="0"/>
              <a:t>, </a:t>
            </a:r>
            <a:r>
              <a:rPr lang="pt-BR" sz="1400" dirty="0" err="1"/>
              <a:t>difficulty</a:t>
            </a:r>
            <a:r>
              <a:rPr lang="pt-BR" sz="1400" dirty="0"/>
              <a:t> </a:t>
            </a:r>
            <a:r>
              <a:rPr lang="pt-BR" sz="1400" dirty="0" err="1"/>
              <a:t>with</a:t>
            </a:r>
            <a:r>
              <a:rPr lang="pt-BR" sz="1400" dirty="0"/>
              <a:t> communication: </a:t>
            </a:r>
            <a:r>
              <a:rPr lang="pt-BR" sz="1400" dirty="0" err="1"/>
              <a:t>which</a:t>
            </a:r>
            <a:r>
              <a:rPr lang="pt-BR" sz="1400" dirty="0"/>
              <a:t> </a:t>
            </a:r>
            <a:r>
              <a:rPr lang="pt-BR" sz="1400" dirty="0" err="1"/>
              <a:t>significantly</a:t>
            </a:r>
            <a:r>
              <a:rPr lang="pt-BR" sz="1400" dirty="0"/>
              <a:t> </a:t>
            </a:r>
            <a:r>
              <a:rPr lang="pt-BR" sz="1400" dirty="0" err="1"/>
              <a:t>impair</a:t>
            </a:r>
            <a:r>
              <a:rPr lang="pt-BR" sz="1400" dirty="0"/>
              <a:t> </a:t>
            </a:r>
            <a:r>
              <a:rPr lang="pt-BR" sz="1400" dirty="0" err="1"/>
              <a:t>their</a:t>
            </a:r>
            <a:r>
              <a:rPr lang="pt-BR" sz="1400" dirty="0"/>
              <a:t> </a:t>
            </a:r>
            <a:r>
              <a:rPr lang="pt-BR" sz="1400" dirty="0" err="1"/>
              <a:t>ability</a:t>
            </a:r>
            <a:r>
              <a:rPr lang="pt-BR" sz="1400" dirty="0"/>
              <a:t> </a:t>
            </a:r>
            <a:r>
              <a:rPr lang="pt-BR" sz="1400" dirty="0" err="1"/>
              <a:t>to</a:t>
            </a:r>
            <a:r>
              <a:rPr lang="pt-BR" sz="1400" dirty="0"/>
              <a:t> </a:t>
            </a:r>
            <a:r>
              <a:rPr lang="pt-BR" sz="1400" dirty="0" err="1"/>
              <a:t>retain</a:t>
            </a:r>
            <a:r>
              <a:rPr lang="pt-BR" sz="1400" dirty="0"/>
              <a:t> </a:t>
            </a:r>
            <a:r>
              <a:rPr lang="pt-BR" sz="1400" dirty="0" err="1"/>
              <a:t>information</a:t>
            </a:r>
            <a:r>
              <a:rPr lang="pt-BR" sz="1400" dirty="0"/>
              <a:t>, </a:t>
            </a:r>
            <a:r>
              <a:rPr lang="pt-BR" sz="1400" dirty="0" err="1"/>
              <a:t>fallow</a:t>
            </a:r>
            <a:r>
              <a:rPr lang="pt-BR" sz="1400" dirty="0"/>
              <a:t> </a:t>
            </a:r>
            <a:r>
              <a:rPr lang="pt-BR" sz="1400" dirty="0" err="1"/>
              <a:t>conversations</a:t>
            </a:r>
            <a:r>
              <a:rPr lang="pt-BR" sz="1400" dirty="0"/>
              <a:t>, </a:t>
            </a:r>
            <a:r>
              <a:rPr lang="pt-BR" sz="1400" dirty="0" err="1"/>
              <a:t>or</a:t>
            </a:r>
            <a:r>
              <a:rPr lang="pt-BR" sz="1400" dirty="0"/>
              <a:t> </a:t>
            </a:r>
            <a:r>
              <a:rPr lang="pt-BR" sz="1400" dirty="0" err="1"/>
              <a:t>recognise</a:t>
            </a:r>
            <a:r>
              <a:rPr lang="pt-BR" sz="1400" dirty="0"/>
              <a:t> familiar </a:t>
            </a:r>
            <a:r>
              <a:rPr lang="pt-BR" sz="1400" dirty="0" err="1"/>
              <a:t>people</a:t>
            </a:r>
            <a:r>
              <a:rPr lang="pt-BR" sz="1400" dirty="0"/>
              <a:t> </a:t>
            </a:r>
            <a:r>
              <a:rPr lang="pt-BR" sz="1400" dirty="0" err="1"/>
              <a:t>or</a:t>
            </a:r>
            <a:r>
              <a:rPr lang="pt-BR" sz="1400" dirty="0"/>
              <a:t> </a:t>
            </a:r>
            <a:r>
              <a:rPr lang="pt-BR" sz="1400" dirty="0" err="1"/>
              <a:t>environments</a:t>
            </a:r>
            <a:r>
              <a:rPr lang="pt-BR" sz="14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t-BR" sz="1400" dirty="0" err="1"/>
              <a:t>Reduced</a:t>
            </a:r>
            <a:r>
              <a:rPr lang="pt-BR" sz="1400" dirty="0"/>
              <a:t> </a:t>
            </a:r>
            <a:r>
              <a:rPr lang="pt-BR" sz="1400" dirty="0" err="1"/>
              <a:t>ability</a:t>
            </a:r>
            <a:r>
              <a:rPr lang="pt-BR" sz="1400" dirty="0"/>
              <a:t> </a:t>
            </a:r>
            <a:r>
              <a:rPr lang="pt-BR" sz="1400" dirty="0" err="1"/>
              <a:t>to</a:t>
            </a:r>
            <a:r>
              <a:rPr lang="pt-BR" sz="1400" dirty="0"/>
              <a:t> </a:t>
            </a:r>
            <a:r>
              <a:rPr lang="pt-BR" sz="1400" dirty="0" err="1"/>
              <a:t>perform</a:t>
            </a:r>
            <a:r>
              <a:rPr lang="pt-BR" sz="1400" dirty="0"/>
              <a:t> </a:t>
            </a:r>
            <a:r>
              <a:rPr lang="pt-BR" sz="1400" dirty="0" err="1"/>
              <a:t>activities</a:t>
            </a:r>
            <a:r>
              <a:rPr lang="pt-BR" sz="1400" dirty="0"/>
              <a:t> </a:t>
            </a:r>
            <a:r>
              <a:rPr lang="pt-BR" sz="1400" dirty="0" err="1"/>
              <a:t>of</a:t>
            </a:r>
            <a:r>
              <a:rPr lang="pt-BR" sz="1400" dirty="0"/>
              <a:t> </a:t>
            </a:r>
            <a:r>
              <a:rPr lang="pt-BR" sz="1400" dirty="0" err="1"/>
              <a:t>daily</a:t>
            </a:r>
            <a:r>
              <a:rPr lang="pt-BR" sz="1400" dirty="0"/>
              <a:t> living (</a:t>
            </a:r>
            <a:r>
              <a:rPr lang="pt-BR" sz="1400" dirty="0" err="1"/>
              <a:t>ADLs</a:t>
            </a:r>
            <a:r>
              <a:rPr lang="pt-BR" sz="1400" dirty="0"/>
              <a:t>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t-BR" sz="1400" dirty="0" err="1"/>
              <a:t>Changes</a:t>
            </a:r>
            <a:r>
              <a:rPr lang="pt-BR" sz="1400" dirty="0"/>
              <a:t> in </a:t>
            </a:r>
            <a:r>
              <a:rPr lang="pt-BR" sz="1400" dirty="0" err="1"/>
              <a:t>behaviour</a:t>
            </a:r>
            <a:r>
              <a:rPr lang="pt-BR" sz="1400" dirty="0"/>
              <a:t>, </a:t>
            </a:r>
            <a:r>
              <a:rPr lang="pt-BR" sz="1400" dirty="0" err="1"/>
              <a:t>mood</a:t>
            </a:r>
            <a:r>
              <a:rPr lang="pt-BR" sz="1400" dirty="0"/>
              <a:t>, </a:t>
            </a:r>
            <a:r>
              <a:rPr lang="pt-BR" sz="1400" dirty="0" err="1"/>
              <a:t>and</a:t>
            </a:r>
            <a:r>
              <a:rPr lang="pt-BR" sz="1400" dirty="0"/>
              <a:t> </a:t>
            </a:r>
            <a:r>
              <a:rPr lang="pt-BR" sz="1400" dirty="0" err="1"/>
              <a:t>personality</a:t>
            </a:r>
            <a:r>
              <a:rPr lang="pt-BR" sz="14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t-BR" sz="1400" dirty="0" err="1"/>
              <a:t>Loss</a:t>
            </a:r>
            <a:r>
              <a:rPr lang="pt-BR" sz="1400" dirty="0"/>
              <a:t> </a:t>
            </a:r>
            <a:r>
              <a:rPr lang="pt-BR" sz="1400" dirty="0" err="1"/>
              <a:t>of</a:t>
            </a:r>
            <a:r>
              <a:rPr lang="pt-BR" sz="1400" dirty="0"/>
              <a:t> </a:t>
            </a:r>
            <a:r>
              <a:rPr lang="pt-BR" sz="1400" dirty="0" err="1"/>
              <a:t>independence</a:t>
            </a:r>
            <a:r>
              <a:rPr lang="pt-BR" sz="1400" dirty="0"/>
              <a:t> </a:t>
            </a:r>
            <a:r>
              <a:rPr lang="pt-BR" sz="1400" dirty="0" err="1"/>
              <a:t>and</a:t>
            </a:r>
            <a:r>
              <a:rPr lang="pt-BR" sz="1400" dirty="0"/>
              <a:t> </a:t>
            </a:r>
            <a:r>
              <a:rPr lang="pt-BR" sz="1400" dirty="0" err="1"/>
              <a:t>increased</a:t>
            </a:r>
            <a:r>
              <a:rPr lang="pt-BR" sz="1400" dirty="0"/>
              <a:t> </a:t>
            </a:r>
            <a:r>
              <a:rPr lang="pt-BR" sz="1400" dirty="0" err="1"/>
              <a:t>vulnerability</a:t>
            </a:r>
            <a:r>
              <a:rPr lang="pt-BR" sz="1400" dirty="0"/>
              <a:t> </a:t>
            </a:r>
            <a:r>
              <a:rPr lang="pt-BR" sz="1400" dirty="0" err="1"/>
              <a:t>to</a:t>
            </a:r>
            <a:r>
              <a:rPr lang="pt-BR" sz="1400" dirty="0"/>
              <a:t> abuse </a:t>
            </a:r>
            <a:r>
              <a:rPr lang="pt-BR" sz="1400" dirty="0" err="1"/>
              <a:t>or</a:t>
            </a:r>
            <a:r>
              <a:rPr lang="pt-BR" sz="1400" dirty="0"/>
              <a:t> </a:t>
            </a:r>
            <a:r>
              <a:rPr lang="pt-BR" sz="1400" dirty="0" err="1"/>
              <a:t>neglect</a:t>
            </a:r>
            <a:r>
              <a:rPr lang="pt-BR" sz="14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t-BR" sz="1400" dirty="0" err="1"/>
              <a:t>Higher</a:t>
            </a:r>
            <a:r>
              <a:rPr lang="pt-BR" sz="1400" dirty="0"/>
              <a:t> </a:t>
            </a:r>
            <a:r>
              <a:rPr lang="pt-BR" sz="1400" dirty="0" err="1"/>
              <a:t>risk</a:t>
            </a:r>
            <a:r>
              <a:rPr lang="pt-BR" sz="1400" dirty="0"/>
              <a:t> </a:t>
            </a:r>
            <a:r>
              <a:rPr lang="pt-BR" sz="1400" dirty="0" err="1"/>
              <a:t>of</a:t>
            </a:r>
            <a:r>
              <a:rPr lang="pt-BR" sz="1400" dirty="0"/>
              <a:t> hospital </a:t>
            </a:r>
            <a:r>
              <a:rPr lang="pt-BR" sz="1400" dirty="0" err="1"/>
              <a:t>admissions</a:t>
            </a:r>
            <a:r>
              <a:rPr lang="pt-BR" sz="1400" dirty="0"/>
              <a:t> </a:t>
            </a:r>
            <a:r>
              <a:rPr lang="pt-BR" sz="1400" dirty="0" err="1"/>
              <a:t>due</a:t>
            </a:r>
            <a:r>
              <a:rPr lang="pt-BR" sz="1400" dirty="0"/>
              <a:t> </a:t>
            </a:r>
            <a:r>
              <a:rPr lang="pt-BR" sz="1400" dirty="0" err="1"/>
              <a:t>to</a:t>
            </a:r>
            <a:r>
              <a:rPr lang="pt-BR" sz="1400" dirty="0"/>
              <a:t> </a:t>
            </a:r>
            <a:r>
              <a:rPr lang="pt-BR" sz="1400" dirty="0" err="1"/>
              <a:t>falls</a:t>
            </a:r>
            <a:r>
              <a:rPr lang="pt-BR" sz="1400" dirty="0"/>
              <a:t>, </a:t>
            </a:r>
            <a:r>
              <a:rPr lang="pt-BR" sz="1400" dirty="0" err="1"/>
              <a:t>infections</a:t>
            </a:r>
            <a:r>
              <a:rPr lang="pt-BR" sz="1400" dirty="0"/>
              <a:t>, </a:t>
            </a:r>
            <a:r>
              <a:rPr lang="pt-BR" sz="1400" dirty="0" err="1"/>
              <a:t>malnutrition</a:t>
            </a:r>
            <a:r>
              <a:rPr lang="pt-BR" sz="1400" dirty="0"/>
              <a:t>, </a:t>
            </a:r>
            <a:r>
              <a:rPr lang="pt-BR" sz="1400" dirty="0" err="1"/>
              <a:t>dehydration</a:t>
            </a:r>
            <a:r>
              <a:rPr lang="pt-BR" sz="1400" dirty="0"/>
              <a:t> </a:t>
            </a:r>
            <a:r>
              <a:rPr lang="pt-BR" sz="1400" dirty="0" err="1"/>
              <a:t>or</a:t>
            </a:r>
            <a:r>
              <a:rPr lang="pt-BR" sz="1400" dirty="0"/>
              <a:t> </a:t>
            </a:r>
            <a:r>
              <a:rPr lang="pt-BR" sz="1400" dirty="0" err="1"/>
              <a:t>wandering</a:t>
            </a:r>
            <a:r>
              <a:rPr lang="pt-BR" sz="1500" dirty="0"/>
              <a:t>.</a:t>
            </a:r>
            <a:endParaRPr lang="pt-GB" sz="1500" dirty="0"/>
          </a:p>
          <a:p>
            <a:pPr>
              <a:buFont typeface="Arial" panose="020B0604020202020204" pitchFamily="34" charset="0"/>
              <a:buChar char="•"/>
            </a:pPr>
            <a:endParaRPr lang="pt-GB" dirty="0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815F9D87-98DC-FE98-2694-3096CB46E0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1754659"/>
            <a:ext cx="4313864" cy="4732638"/>
          </a:xfrm>
        </p:spPr>
        <p:txBody>
          <a:bodyPr>
            <a:normAutofit/>
          </a:bodyPr>
          <a:lstStyle/>
          <a:p>
            <a:r>
              <a:rPr lang="pt-BR" sz="1400" dirty="0" err="1"/>
              <a:t>I</a:t>
            </a:r>
            <a:r>
              <a:rPr lang="pt-GB" sz="1400" dirty="0"/>
              <a:t>mpact on family, friends and caregivers.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t-BR" sz="1400" dirty="0" err="1"/>
              <a:t>R</a:t>
            </a:r>
            <a:r>
              <a:rPr lang="pt-GB" sz="1400" dirty="0"/>
              <a:t>elationship strain: the person with dementia becomes more dependent of family and friends for support, leading to a shift where a partner or a child become a primary caregiver.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t-BR" sz="1400" dirty="0"/>
              <a:t>C</a:t>
            </a:r>
            <a:r>
              <a:rPr lang="pt-GB" sz="1400" dirty="0"/>
              <a:t>aregiver burnout, stress: </a:t>
            </a:r>
            <a:r>
              <a:rPr lang="pt-BR" sz="1400" dirty="0"/>
              <a:t>The </a:t>
            </a:r>
            <a:r>
              <a:rPr lang="pt-BR" sz="1400" dirty="0" err="1"/>
              <a:t>demands</a:t>
            </a:r>
            <a:r>
              <a:rPr lang="pt-BR" sz="1400" dirty="0"/>
              <a:t> </a:t>
            </a:r>
            <a:r>
              <a:rPr lang="pt-BR" sz="1400" dirty="0" err="1"/>
              <a:t>of</a:t>
            </a:r>
            <a:r>
              <a:rPr lang="pt-BR" sz="1400" dirty="0"/>
              <a:t> </a:t>
            </a:r>
            <a:r>
              <a:rPr lang="pt-BR" sz="1400" dirty="0" err="1"/>
              <a:t>caregiving</a:t>
            </a:r>
            <a:r>
              <a:rPr lang="pt-BR" sz="1400" dirty="0"/>
              <a:t> </a:t>
            </a:r>
            <a:r>
              <a:rPr lang="pt-BR" sz="1400" dirty="0" err="1"/>
              <a:t>can</a:t>
            </a:r>
            <a:r>
              <a:rPr lang="pt-BR" sz="1400" dirty="0"/>
              <a:t> </a:t>
            </a:r>
            <a:r>
              <a:rPr lang="pt-BR" sz="1400" dirty="0" err="1"/>
              <a:t>be</a:t>
            </a:r>
            <a:r>
              <a:rPr lang="pt-BR" sz="1400" dirty="0"/>
              <a:t> </a:t>
            </a:r>
            <a:r>
              <a:rPr lang="pt-BR" sz="1400" dirty="0" err="1"/>
              <a:t>significant</a:t>
            </a:r>
            <a:r>
              <a:rPr lang="pt-BR" sz="1400" dirty="0"/>
              <a:t>, </a:t>
            </a:r>
            <a:r>
              <a:rPr lang="pt-BR" sz="1400" dirty="0" err="1"/>
              <a:t>leading</a:t>
            </a:r>
            <a:r>
              <a:rPr lang="pt-BR" sz="1400" dirty="0"/>
              <a:t> </a:t>
            </a:r>
            <a:r>
              <a:rPr lang="pt-BR" sz="1400" dirty="0" err="1"/>
              <a:t>to</a:t>
            </a:r>
            <a:r>
              <a:rPr lang="pt-BR" sz="1400" dirty="0"/>
              <a:t> </a:t>
            </a:r>
            <a:r>
              <a:rPr lang="pt-BR" sz="1400" dirty="0" err="1"/>
              <a:t>physical</a:t>
            </a:r>
            <a:r>
              <a:rPr lang="pt-BR" sz="1400" dirty="0"/>
              <a:t> </a:t>
            </a:r>
            <a:r>
              <a:rPr lang="pt-BR" sz="1400" dirty="0" err="1"/>
              <a:t>and</a:t>
            </a:r>
            <a:r>
              <a:rPr lang="pt-BR" sz="1400" dirty="0"/>
              <a:t> </a:t>
            </a:r>
            <a:r>
              <a:rPr lang="pt-BR" sz="1400" dirty="0" err="1"/>
              <a:t>emotional</a:t>
            </a:r>
            <a:r>
              <a:rPr lang="pt-BR" sz="1400" dirty="0"/>
              <a:t> </a:t>
            </a:r>
            <a:r>
              <a:rPr lang="pt-BR" sz="1400" dirty="0" err="1"/>
              <a:t>exhaustion</a:t>
            </a:r>
            <a:r>
              <a:rPr lang="pt-BR" sz="1400" dirty="0"/>
              <a:t> for </a:t>
            </a:r>
            <a:r>
              <a:rPr lang="pt-BR" sz="1400" dirty="0" err="1"/>
              <a:t>those</a:t>
            </a:r>
            <a:r>
              <a:rPr lang="pt-BR" sz="1400" dirty="0"/>
              <a:t> </a:t>
            </a:r>
            <a:r>
              <a:rPr lang="pt-BR" sz="1400" dirty="0" err="1"/>
              <a:t>providing</a:t>
            </a:r>
            <a:r>
              <a:rPr lang="pt-BR" sz="1400" dirty="0"/>
              <a:t> </a:t>
            </a:r>
            <a:r>
              <a:rPr lang="pt-BR" sz="1400" dirty="0" err="1"/>
              <a:t>the</a:t>
            </a:r>
            <a:r>
              <a:rPr lang="pt-BR" sz="1400" dirty="0"/>
              <a:t> </a:t>
            </a:r>
            <a:r>
              <a:rPr lang="pt-BR" sz="1400" dirty="0" err="1"/>
              <a:t>care</a:t>
            </a:r>
            <a:r>
              <a:rPr lang="pt-BR" sz="14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t-BR" sz="1400" dirty="0" err="1"/>
              <a:t>F</a:t>
            </a:r>
            <a:r>
              <a:rPr lang="pt-GB" sz="1400" dirty="0"/>
              <a:t>inancial challenges: reduced employment, cost of care.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t-BR" sz="1400" dirty="0"/>
              <a:t>E</a:t>
            </a:r>
            <a:r>
              <a:rPr lang="pt-GB" sz="1400" dirty="0"/>
              <a:t>motional and psycological distress: </a:t>
            </a:r>
            <a:r>
              <a:rPr lang="pt-BR" sz="1400" dirty="0" err="1"/>
              <a:t>Loved</a:t>
            </a:r>
            <a:r>
              <a:rPr lang="pt-BR" sz="1400" dirty="0"/>
              <a:t> </a:t>
            </a:r>
            <a:r>
              <a:rPr lang="pt-BR" sz="1400" dirty="0" err="1"/>
              <a:t>ones</a:t>
            </a:r>
            <a:r>
              <a:rPr lang="pt-BR" sz="1400" dirty="0"/>
              <a:t> </a:t>
            </a:r>
            <a:r>
              <a:rPr lang="pt-BR" sz="1400" dirty="0" err="1"/>
              <a:t>may</a:t>
            </a:r>
            <a:r>
              <a:rPr lang="pt-BR" sz="1400" dirty="0"/>
              <a:t> </a:t>
            </a:r>
            <a:r>
              <a:rPr lang="pt-BR" sz="1400" dirty="0" err="1"/>
              <a:t>experience</a:t>
            </a:r>
            <a:r>
              <a:rPr lang="pt-BR" sz="1400" dirty="0"/>
              <a:t> stress, </a:t>
            </a:r>
            <a:r>
              <a:rPr lang="pt-BR" sz="1400" dirty="0" err="1"/>
              <a:t>frustration</a:t>
            </a:r>
            <a:r>
              <a:rPr lang="pt-BR" sz="1400" dirty="0"/>
              <a:t>, </a:t>
            </a:r>
            <a:r>
              <a:rPr lang="pt-BR" sz="1400" dirty="0" err="1"/>
              <a:t>and</a:t>
            </a:r>
            <a:r>
              <a:rPr lang="pt-BR" sz="1400" dirty="0"/>
              <a:t> </a:t>
            </a:r>
            <a:r>
              <a:rPr lang="pt-BR" sz="1400" dirty="0" err="1"/>
              <a:t>sadness</a:t>
            </a:r>
            <a:r>
              <a:rPr lang="pt-BR" sz="1400" dirty="0"/>
              <a:t>, </a:t>
            </a:r>
            <a:r>
              <a:rPr lang="pt-BR" sz="1400" dirty="0" err="1"/>
              <a:t>especially</a:t>
            </a:r>
            <a:r>
              <a:rPr lang="pt-BR" sz="1400" dirty="0"/>
              <a:t> </a:t>
            </a:r>
            <a:r>
              <a:rPr lang="pt-BR" sz="1400" dirty="0" err="1"/>
              <a:t>when</a:t>
            </a:r>
            <a:r>
              <a:rPr lang="pt-BR" sz="1400" dirty="0"/>
              <a:t> communication breaks </a:t>
            </a:r>
            <a:r>
              <a:rPr lang="pt-BR" sz="1400" dirty="0" err="1"/>
              <a:t>down</a:t>
            </a:r>
            <a:r>
              <a:rPr lang="pt-BR" sz="1400" dirty="0"/>
              <a:t> </a:t>
            </a:r>
            <a:r>
              <a:rPr lang="pt-BR" sz="1400" dirty="0" err="1"/>
              <a:t>or</a:t>
            </a:r>
            <a:r>
              <a:rPr lang="pt-BR" sz="1400" dirty="0"/>
              <a:t> </a:t>
            </a:r>
            <a:r>
              <a:rPr lang="pt-BR" sz="1400" dirty="0" err="1"/>
              <a:t>the</a:t>
            </a:r>
            <a:r>
              <a:rPr lang="pt-BR" sz="1400" dirty="0"/>
              <a:t> </a:t>
            </a:r>
            <a:r>
              <a:rPr lang="pt-BR" sz="1400" dirty="0" err="1"/>
              <a:t>person</a:t>
            </a:r>
            <a:r>
              <a:rPr lang="pt-BR" sz="1400" dirty="0"/>
              <a:t> </a:t>
            </a:r>
            <a:r>
              <a:rPr lang="pt-BR" sz="1400" dirty="0" err="1"/>
              <a:t>with</a:t>
            </a:r>
            <a:r>
              <a:rPr lang="pt-BR" sz="1400" dirty="0"/>
              <a:t> </a:t>
            </a:r>
            <a:r>
              <a:rPr lang="pt-BR" sz="1400" dirty="0" err="1"/>
              <a:t>dementia</a:t>
            </a:r>
            <a:r>
              <a:rPr lang="pt-BR" sz="1400" dirty="0"/>
              <a:t> </a:t>
            </a:r>
            <a:r>
              <a:rPr lang="pt-BR" sz="1400" dirty="0" err="1"/>
              <a:t>resents</a:t>
            </a:r>
            <a:r>
              <a:rPr lang="pt-BR" sz="1400" dirty="0"/>
              <a:t> help.</a:t>
            </a:r>
          </a:p>
          <a:p>
            <a:pPr>
              <a:buFont typeface="Arial" panose="020B0604020202020204" pitchFamily="34" charset="0"/>
              <a:buChar char="•"/>
            </a:pPr>
            <a:endParaRPr lang="pt-GB" sz="1400" dirty="0"/>
          </a:p>
        </p:txBody>
      </p:sp>
    </p:spTree>
    <p:extLst>
      <p:ext uri="{BB962C8B-B14F-4D97-AF65-F5344CB8AC3E}">
        <p14:creationId xmlns:p14="http://schemas.microsoft.com/office/powerpoint/2010/main" val="11429658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09E7075-C7A0-F374-32C8-310E1DC88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809274"/>
          </a:xfrm>
        </p:spPr>
        <p:txBody>
          <a:bodyPr>
            <a:normAutofit fontScale="90000"/>
          </a:bodyPr>
          <a:lstStyle/>
          <a:p>
            <a:r>
              <a:rPr lang="pt-BR" sz="2400" dirty="0"/>
              <a:t>O</a:t>
            </a:r>
            <a:r>
              <a:rPr lang="pt-GB" sz="2400" dirty="0"/>
              <a:t>ur initiative and how it supports local Individuals and Healthcare Professionals.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23BDE2A0-0C03-929E-FB37-2592D084A9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9212" y="1594023"/>
            <a:ext cx="4313864" cy="4732636"/>
          </a:xfrm>
        </p:spPr>
        <p:txBody>
          <a:bodyPr>
            <a:normAutofit fontScale="62500" lnSpcReduction="20000"/>
          </a:bodyPr>
          <a:lstStyle/>
          <a:p>
            <a:r>
              <a:rPr lang="pt-BR" dirty="0" err="1"/>
              <a:t>D</a:t>
            </a:r>
            <a:r>
              <a:rPr lang="pt-GB" dirty="0"/>
              <a:t>ementia Comunity Program.</a:t>
            </a:r>
          </a:p>
          <a:p>
            <a:pPr>
              <a:buFont typeface="Wingdings" pitchFamily="2" charset="2"/>
              <a:buChar char="Ø"/>
            </a:pPr>
            <a:r>
              <a:rPr lang="pt-BR" dirty="0"/>
              <a:t>Weekly </a:t>
            </a:r>
            <a:r>
              <a:rPr lang="pt-BR" dirty="0" err="1"/>
              <a:t>Cognitive</a:t>
            </a:r>
            <a:r>
              <a:rPr lang="pt-BR" dirty="0"/>
              <a:t> </a:t>
            </a:r>
            <a:r>
              <a:rPr lang="pt-BR" dirty="0" err="1"/>
              <a:t>Stimulation</a:t>
            </a:r>
            <a:r>
              <a:rPr lang="pt-BR" dirty="0"/>
              <a:t> &amp; Social </a:t>
            </a:r>
            <a:r>
              <a:rPr lang="pt-BR" dirty="0" err="1"/>
              <a:t>Interaction</a:t>
            </a:r>
            <a:r>
              <a:rPr lang="pt-BR" dirty="0"/>
              <a:t> </a:t>
            </a:r>
            <a:r>
              <a:rPr lang="pt-BR" dirty="0" err="1"/>
              <a:t>Groups</a:t>
            </a:r>
            <a:r>
              <a:rPr lang="pt-BR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t-BR" dirty="0" err="1"/>
              <a:t>Activities</a:t>
            </a:r>
            <a:r>
              <a:rPr lang="pt-BR" dirty="0"/>
              <a:t> include </a:t>
            </a:r>
            <a:r>
              <a:rPr lang="pt-BR" dirty="0" err="1"/>
              <a:t>memory</a:t>
            </a:r>
            <a:r>
              <a:rPr lang="pt-BR" dirty="0"/>
              <a:t> games, </a:t>
            </a:r>
            <a:r>
              <a:rPr lang="pt-BR" dirty="0" err="1"/>
              <a:t>arts</a:t>
            </a:r>
            <a:r>
              <a:rPr lang="pt-BR" dirty="0"/>
              <a:t>, </a:t>
            </a:r>
            <a:r>
              <a:rPr lang="pt-BR" dirty="0" err="1"/>
              <a:t>music</a:t>
            </a:r>
            <a:r>
              <a:rPr lang="pt-BR" dirty="0"/>
              <a:t> </a:t>
            </a:r>
            <a:r>
              <a:rPr lang="pt-BR" dirty="0" err="1"/>
              <a:t>therapy</a:t>
            </a:r>
            <a:r>
              <a:rPr lang="pt-BR" dirty="0"/>
              <a:t>,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guided</a:t>
            </a:r>
            <a:r>
              <a:rPr lang="pt-BR" dirty="0"/>
              <a:t> </a:t>
            </a:r>
            <a:r>
              <a:rPr lang="pt-BR" dirty="0" err="1"/>
              <a:t>physical</a:t>
            </a:r>
            <a:r>
              <a:rPr lang="pt-BR" dirty="0"/>
              <a:t> </a:t>
            </a:r>
            <a:r>
              <a:rPr lang="pt-BR" dirty="0" err="1"/>
              <a:t>movement</a:t>
            </a:r>
            <a:r>
              <a:rPr lang="pt-BR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t-BR" dirty="0" err="1"/>
              <a:t>Aimed</a:t>
            </a:r>
            <a:r>
              <a:rPr lang="pt-BR" dirty="0"/>
              <a:t> </a:t>
            </a:r>
            <a:r>
              <a:rPr lang="pt-BR" dirty="0" err="1"/>
              <a:t>at</a:t>
            </a:r>
            <a:r>
              <a:rPr lang="pt-BR" dirty="0"/>
              <a:t> </a:t>
            </a:r>
            <a:r>
              <a:rPr lang="pt-BR" dirty="0" err="1"/>
              <a:t>slowing</a:t>
            </a:r>
            <a:r>
              <a:rPr lang="pt-BR" dirty="0"/>
              <a:t> </a:t>
            </a:r>
            <a:r>
              <a:rPr lang="pt-BR" dirty="0" err="1"/>
              <a:t>cognitive</a:t>
            </a:r>
            <a:r>
              <a:rPr lang="pt-BR" dirty="0"/>
              <a:t> </a:t>
            </a:r>
            <a:r>
              <a:rPr lang="pt-BR" dirty="0" err="1"/>
              <a:t>deterioration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reducing</a:t>
            </a:r>
            <a:r>
              <a:rPr lang="pt-BR" dirty="0"/>
              <a:t> </a:t>
            </a:r>
            <a:r>
              <a:rPr lang="pt-BR" dirty="0" err="1"/>
              <a:t>isolation</a:t>
            </a:r>
            <a:r>
              <a:rPr lang="pt-BR" dirty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pt-BR" dirty="0"/>
              <a:t>Local </a:t>
            </a:r>
            <a:r>
              <a:rPr lang="pt-BR" dirty="0" err="1"/>
              <a:t>Dementia</a:t>
            </a:r>
            <a:r>
              <a:rPr lang="pt-BR" dirty="0"/>
              <a:t> Healthcare Professional Service: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t-BR" dirty="0" err="1"/>
              <a:t>Dedicated</a:t>
            </a:r>
            <a:r>
              <a:rPr lang="pt-BR" dirty="0"/>
              <a:t> </a:t>
            </a:r>
            <a:r>
              <a:rPr lang="pt-BR" dirty="0" err="1"/>
              <a:t>professionals</a:t>
            </a:r>
            <a:r>
              <a:rPr lang="pt-BR" dirty="0"/>
              <a:t> </a:t>
            </a:r>
            <a:r>
              <a:rPr lang="pt-BR" dirty="0" err="1"/>
              <a:t>or</a:t>
            </a:r>
            <a:r>
              <a:rPr lang="pt-BR" dirty="0"/>
              <a:t> </a:t>
            </a:r>
            <a:r>
              <a:rPr lang="pt-BR" dirty="0" err="1"/>
              <a:t>volunteers</a:t>
            </a:r>
            <a:r>
              <a:rPr lang="pt-BR" dirty="0"/>
              <a:t> </a:t>
            </a:r>
            <a:r>
              <a:rPr lang="pt-BR" dirty="0" err="1"/>
              <a:t>assigned</a:t>
            </a:r>
            <a:r>
              <a:rPr lang="pt-BR" dirty="0"/>
              <a:t> </a:t>
            </a:r>
            <a:r>
              <a:rPr lang="pt-BR" dirty="0" err="1"/>
              <a:t>to</a:t>
            </a:r>
            <a:r>
              <a:rPr lang="pt-BR" dirty="0"/>
              <a:t> </a:t>
            </a:r>
            <a:r>
              <a:rPr lang="pt-BR" dirty="0" err="1"/>
              <a:t>support</a:t>
            </a:r>
            <a:r>
              <a:rPr lang="pt-BR" dirty="0"/>
              <a:t> </a:t>
            </a:r>
            <a:r>
              <a:rPr lang="pt-BR" dirty="0" err="1"/>
              <a:t>individuals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families</a:t>
            </a:r>
            <a:r>
              <a:rPr lang="pt-BR" dirty="0"/>
              <a:t> </a:t>
            </a:r>
            <a:r>
              <a:rPr lang="pt-BR" dirty="0" err="1"/>
              <a:t>through</a:t>
            </a:r>
            <a:r>
              <a:rPr lang="pt-BR" dirty="0"/>
              <a:t> </a:t>
            </a:r>
            <a:r>
              <a:rPr lang="pt-BR" dirty="0" err="1"/>
              <a:t>diagnosis</a:t>
            </a:r>
            <a:r>
              <a:rPr lang="pt-BR" dirty="0"/>
              <a:t>, </a:t>
            </a:r>
            <a:r>
              <a:rPr lang="pt-BR" dirty="0" err="1"/>
              <a:t>referrals</a:t>
            </a:r>
            <a:r>
              <a:rPr lang="pt-BR" dirty="0"/>
              <a:t>, </a:t>
            </a:r>
            <a:r>
              <a:rPr lang="pt-BR" dirty="0" err="1"/>
              <a:t>benefits</a:t>
            </a:r>
            <a:r>
              <a:rPr lang="pt-BR" dirty="0"/>
              <a:t>,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community</a:t>
            </a:r>
            <a:r>
              <a:rPr lang="pt-BR" dirty="0"/>
              <a:t> </a:t>
            </a:r>
            <a:r>
              <a:rPr lang="pt-BR" dirty="0" err="1"/>
              <a:t>resources</a:t>
            </a:r>
            <a:r>
              <a:rPr lang="pt-BR" dirty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pt-BR" dirty="0" err="1"/>
              <a:t>Education</a:t>
            </a:r>
            <a:r>
              <a:rPr lang="pt-BR" dirty="0"/>
              <a:t> Workshops for </a:t>
            </a:r>
            <a:r>
              <a:rPr lang="pt-BR" dirty="0" err="1"/>
              <a:t>Families</a:t>
            </a:r>
            <a:r>
              <a:rPr lang="pt-BR" dirty="0"/>
              <a:t> &amp; </a:t>
            </a:r>
            <a:r>
              <a:rPr lang="pt-BR" dirty="0" err="1"/>
              <a:t>Carers</a:t>
            </a:r>
            <a:r>
              <a:rPr lang="pt-BR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t-BR" dirty="0" err="1"/>
              <a:t>Topics</a:t>
            </a:r>
            <a:r>
              <a:rPr lang="pt-BR" dirty="0"/>
              <a:t>: </a:t>
            </a:r>
            <a:r>
              <a:rPr lang="pt-BR" dirty="0" err="1"/>
              <a:t>recognising</a:t>
            </a:r>
            <a:r>
              <a:rPr lang="pt-BR" dirty="0"/>
              <a:t> </a:t>
            </a:r>
            <a:r>
              <a:rPr lang="pt-BR" dirty="0" err="1"/>
              <a:t>symptoms</a:t>
            </a:r>
            <a:r>
              <a:rPr lang="pt-BR" dirty="0"/>
              <a:t>, </a:t>
            </a:r>
            <a:r>
              <a:rPr lang="pt-BR" dirty="0" err="1"/>
              <a:t>managing</a:t>
            </a:r>
            <a:r>
              <a:rPr lang="pt-BR" dirty="0"/>
              <a:t> </a:t>
            </a:r>
            <a:r>
              <a:rPr lang="pt-BR" dirty="0" err="1"/>
              <a:t>behavioural</a:t>
            </a:r>
            <a:r>
              <a:rPr lang="pt-BR" dirty="0"/>
              <a:t> </a:t>
            </a:r>
            <a:r>
              <a:rPr lang="pt-BR" dirty="0" err="1"/>
              <a:t>changes</a:t>
            </a:r>
            <a:r>
              <a:rPr lang="pt-BR" dirty="0"/>
              <a:t>, </a:t>
            </a:r>
            <a:r>
              <a:rPr lang="pt-BR" dirty="0" err="1"/>
              <a:t>coping</a:t>
            </a:r>
            <a:r>
              <a:rPr lang="pt-BR" dirty="0"/>
              <a:t> </a:t>
            </a:r>
            <a:r>
              <a:rPr lang="pt-BR" dirty="0" err="1"/>
              <a:t>strategies</a:t>
            </a:r>
            <a:r>
              <a:rPr lang="pt-BR" dirty="0"/>
              <a:t>, communication </a:t>
            </a:r>
            <a:r>
              <a:rPr lang="pt-BR" dirty="0" err="1"/>
              <a:t>techniques</a:t>
            </a:r>
            <a:r>
              <a:rPr lang="pt-BR" dirty="0"/>
              <a:t>, </a:t>
            </a:r>
            <a:r>
              <a:rPr lang="pt-BR" dirty="0" err="1"/>
              <a:t>supporting</a:t>
            </a:r>
            <a:r>
              <a:rPr lang="pt-BR" dirty="0"/>
              <a:t> </a:t>
            </a:r>
            <a:r>
              <a:rPr lang="pt-BR" dirty="0" err="1"/>
              <a:t>independence</a:t>
            </a:r>
            <a:r>
              <a:rPr lang="pt-BR" dirty="0"/>
              <a:t>, legal/financial </a:t>
            </a:r>
            <a:r>
              <a:rPr lang="pt-BR" dirty="0" err="1"/>
              <a:t>planning</a:t>
            </a:r>
            <a:r>
              <a:rPr lang="pt-BR" dirty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pt-BR" dirty="0"/>
              <a:t>Training for Healthcare </a:t>
            </a:r>
            <a:r>
              <a:rPr lang="pt-BR" dirty="0" err="1"/>
              <a:t>Professionals</a:t>
            </a:r>
            <a:r>
              <a:rPr lang="pt-BR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t-BR" dirty="0"/>
              <a:t>Workshops in GP </a:t>
            </a:r>
            <a:r>
              <a:rPr lang="pt-BR" dirty="0" err="1"/>
              <a:t>surgeries</a:t>
            </a:r>
            <a:r>
              <a:rPr lang="pt-BR" dirty="0"/>
              <a:t>, </a:t>
            </a:r>
            <a:r>
              <a:rPr lang="pt-BR" dirty="0" err="1"/>
              <a:t>community</a:t>
            </a:r>
            <a:r>
              <a:rPr lang="pt-BR" dirty="0"/>
              <a:t> </a:t>
            </a:r>
            <a:r>
              <a:rPr lang="pt-BR" dirty="0" err="1"/>
              <a:t>clinics</a:t>
            </a:r>
            <a:r>
              <a:rPr lang="pt-BR" dirty="0"/>
              <a:t>, </a:t>
            </a:r>
            <a:r>
              <a:rPr lang="pt-BR" dirty="0" err="1"/>
              <a:t>or</a:t>
            </a:r>
            <a:r>
              <a:rPr lang="pt-BR" dirty="0"/>
              <a:t> </a:t>
            </a:r>
            <a:r>
              <a:rPr lang="pt-BR" dirty="0" err="1"/>
              <a:t>hospitals</a:t>
            </a:r>
            <a:r>
              <a:rPr lang="pt-BR" dirty="0"/>
              <a:t> </a:t>
            </a:r>
            <a:r>
              <a:rPr lang="pt-BR" dirty="0" err="1"/>
              <a:t>on</a:t>
            </a:r>
            <a:r>
              <a:rPr lang="pt-BR" dirty="0"/>
              <a:t> </a:t>
            </a:r>
            <a:r>
              <a:rPr lang="pt-BR" dirty="0" err="1"/>
              <a:t>early</a:t>
            </a:r>
            <a:r>
              <a:rPr lang="pt-BR" dirty="0"/>
              <a:t> </a:t>
            </a:r>
            <a:r>
              <a:rPr lang="pt-BR" dirty="0" err="1"/>
              <a:t>detection</a:t>
            </a:r>
            <a:r>
              <a:rPr lang="pt-BR" dirty="0"/>
              <a:t>, </a:t>
            </a:r>
            <a:r>
              <a:rPr lang="pt-BR" dirty="0" err="1"/>
              <a:t>referral</a:t>
            </a:r>
            <a:r>
              <a:rPr lang="pt-BR" dirty="0"/>
              <a:t> </a:t>
            </a:r>
            <a:r>
              <a:rPr lang="pt-BR" dirty="0" err="1"/>
              <a:t>pathways</a:t>
            </a:r>
            <a:r>
              <a:rPr lang="pt-BR" dirty="0"/>
              <a:t>, </a:t>
            </a:r>
            <a:r>
              <a:rPr lang="pt-BR" dirty="0" err="1"/>
              <a:t>person-centred</a:t>
            </a:r>
            <a:r>
              <a:rPr lang="pt-BR" dirty="0"/>
              <a:t> </a:t>
            </a:r>
            <a:r>
              <a:rPr lang="pt-BR" dirty="0" err="1"/>
              <a:t>care</a:t>
            </a:r>
            <a:r>
              <a:rPr lang="pt-BR" dirty="0"/>
              <a:t> </a:t>
            </a:r>
            <a:r>
              <a:rPr lang="pt-BR" dirty="0" err="1"/>
              <a:t>planning</a:t>
            </a:r>
            <a:r>
              <a:rPr lang="pt-BR" dirty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pt-BR" dirty="0" err="1"/>
              <a:t>Partnership</a:t>
            </a:r>
            <a:r>
              <a:rPr lang="pt-BR" dirty="0"/>
              <a:t> </a:t>
            </a:r>
            <a:r>
              <a:rPr lang="pt-BR" dirty="0" err="1"/>
              <a:t>with</a:t>
            </a:r>
            <a:r>
              <a:rPr lang="pt-BR" dirty="0"/>
              <a:t> Local Community Centres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pt-BR" dirty="0" err="1"/>
              <a:t>Integrating</a:t>
            </a:r>
            <a:r>
              <a:rPr lang="pt-BR" dirty="0"/>
              <a:t> </a:t>
            </a:r>
            <a:r>
              <a:rPr lang="pt-BR" dirty="0" err="1"/>
              <a:t>dementia-friendly</a:t>
            </a:r>
            <a:r>
              <a:rPr lang="pt-BR" dirty="0"/>
              <a:t> </a:t>
            </a:r>
            <a:r>
              <a:rPr lang="pt-BR" dirty="0" err="1"/>
              <a:t>events</a:t>
            </a:r>
            <a:r>
              <a:rPr lang="pt-BR" dirty="0"/>
              <a:t> (</a:t>
            </a:r>
            <a:r>
              <a:rPr lang="pt-BR" dirty="0" err="1"/>
              <a:t>coffee</a:t>
            </a:r>
            <a:r>
              <a:rPr lang="pt-BR" dirty="0"/>
              <a:t> </a:t>
            </a:r>
            <a:r>
              <a:rPr lang="pt-BR" dirty="0" err="1"/>
              <a:t>mornings</a:t>
            </a:r>
            <a:r>
              <a:rPr lang="pt-BR" dirty="0"/>
              <a:t>, </a:t>
            </a:r>
            <a:r>
              <a:rPr lang="pt-BR" dirty="0" err="1"/>
              <a:t>exercise</a:t>
            </a:r>
            <a:r>
              <a:rPr lang="pt-BR" dirty="0"/>
              <a:t> classes, </a:t>
            </a:r>
            <a:r>
              <a:rPr lang="pt-BR" dirty="0" err="1"/>
              <a:t>creative</a:t>
            </a:r>
            <a:r>
              <a:rPr lang="pt-BR" dirty="0"/>
              <a:t> </a:t>
            </a:r>
            <a:r>
              <a:rPr lang="pt-BR" dirty="0" err="1"/>
              <a:t>therapy</a:t>
            </a:r>
            <a:r>
              <a:rPr lang="pt-BR" dirty="0"/>
              <a:t> </a:t>
            </a:r>
            <a:r>
              <a:rPr lang="pt-BR" dirty="0" err="1"/>
              <a:t>sessions</a:t>
            </a:r>
            <a:r>
              <a:rPr lang="pt-BR" dirty="0"/>
              <a:t>).</a:t>
            </a:r>
            <a:endParaRPr lang="pt-GB" dirty="0"/>
          </a:p>
          <a:p>
            <a:endParaRPr lang="pt-GB" dirty="0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B5E08BD1-6366-0773-8915-0F28B07D5F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1594023"/>
            <a:ext cx="4313864" cy="4639867"/>
          </a:xfrm>
        </p:spPr>
        <p:txBody>
          <a:bodyPr>
            <a:normAutofit fontScale="62500" lnSpcReduction="20000"/>
          </a:bodyPr>
          <a:lstStyle/>
          <a:p>
            <a:r>
              <a:rPr lang="pt-BR" dirty="0" err="1"/>
              <a:t>How</a:t>
            </a:r>
            <a:r>
              <a:rPr lang="pt-BR" dirty="0"/>
              <a:t> </a:t>
            </a:r>
            <a:r>
              <a:rPr lang="pt-BR" dirty="0" err="1"/>
              <a:t>This</a:t>
            </a:r>
            <a:r>
              <a:rPr lang="pt-BR" dirty="0"/>
              <a:t> </a:t>
            </a:r>
            <a:r>
              <a:rPr lang="pt-BR" dirty="0" err="1"/>
              <a:t>Initiative</a:t>
            </a:r>
            <a:r>
              <a:rPr lang="pt-BR" dirty="0"/>
              <a:t> </a:t>
            </a:r>
            <a:r>
              <a:rPr lang="pt-BR" dirty="0" err="1"/>
              <a:t>Supports</a:t>
            </a:r>
            <a:r>
              <a:rPr lang="pt-BR" dirty="0"/>
              <a:t> Local People.</a:t>
            </a:r>
          </a:p>
          <a:p>
            <a:pPr marL="0" indent="0">
              <a:buNone/>
            </a:pPr>
            <a:r>
              <a:rPr lang="pt-BR" dirty="0"/>
              <a:t>•	</a:t>
            </a:r>
            <a:r>
              <a:rPr lang="pt-BR" dirty="0" err="1"/>
              <a:t>Reduces</a:t>
            </a:r>
            <a:r>
              <a:rPr lang="pt-BR" dirty="0"/>
              <a:t> </a:t>
            </a:r>
            <a:r>
              <a:rPr lang="pt-BR" dirty="0" err="1"/>
              <a:t>loneliness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social </a:t>
            </a:r>
            <a:r>
              <a:rPr lang="pt-BR" dirty="0" err="1"/>
              <a:t>isolation</a:t>
            </a:r>
            <a:r>
              <a:rPr lang="pt-BR" dirty="0"/>
              <a:t>.</a:t>
            </a:r>
          </a:p>
          <a:p>
            <a:pPr marL="0" indent="0">
              <a:buNone/>
            </a:pPr>
            <a:r>
              <a:rPr lang="pt-BR" dirty="0"/>
              <a:t>•	</a:t>
            </a:r>
            <a:r>
              <a:rPr lang="pt-BR" dirty="0" err="1"/>
              <a:t>Provides</a:t>
            </a:r>
            <a:r>
              <a:rPr lang="pt-BR" dirty="0"/>
              <a:t> </a:t>
            </a:r>
            <a:r>
              <a:rPr lang="pt-BR" dirty="0" err="1"/>
              <a:t>practical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emotional</a:t>
            </a:r>
            <a:r>
              <a:rPr lang="pt-BR" dirty="0"/>
              <a:t> </a:t>
            </a:r>
            <a:r>
              <a:rPr lang="pt-BR" dirty="0" err="1"/>
              <a:t>support</a:t>
            </a:r>
            <a:r>
              <a:rPr lang="pt-BR" dirty="0"/>
              <a:t> </a:t>
            </a:r>
            <a:r>
              <a:rPr lang="pt-BR" dirty="0" err="1"/>
              <a:t>to</a:t>
            </a:r>
            <a:r>
              <a:rPr lang="pt-BR" dirty="0"/>
              <a:t> </a:t>
            </a:r>
            <a:r>
              <a:rPr lang="pt-BR" dirty="0" err="1"/>
              <a:t>carers</a:t>
            </a:r>
            <a:r>
              <a:rPr lang="pt-BR" dirty="0"/>
              <a:t>.</a:t>
            </a:r>
          </a:p>
          <a:p>
            <a:pPr marL="0" indent="0">
              <a:buNone/>
            </a:pPr>
            <a:r>
              <a:rPr lang="pt-BR" dirty="0"/>
              <a:t>•	Improves </a:t>
            </a:r>
            <a:r>
              <a:rPr lang="pt-BR" dirty="0" err="1"/>
              <a:t>access</a:t>
            </a:r>
            <a:r>
              <a:rPr lang="pt-BR" dirty="0"/>
              <a:t> </a:t>
            </a:r>
            <a:r>
              <a:rPr lang="pt-BR" dirty="0" err="1"/>
              <a:t>to</a:t>
            </a:r>
            <a:r>
              <a:rPr lang="pt-BR" dirty="0"/>
              <a:t> </a:t>
            </a:r>
            <a:r>
              <a:rPr lang="pt-BR" dirty="0" err="1"/>
              <a:t>early</a:t>
            </a:r>
            <a:r>
              <a:rPr lang="pt-BR" dirty="0"/>
              <a:t> </a:t>
            </a:r>
            <a:r>
              <a:rPr lang="pt-BR" dirty="0" err="1"/>
              <a:t>diagnosis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intervention</a:t>
            </a:r>
            <a:r>
              <a:rPr lang="pt-BR" dirty="0"/>
              <a:t>.</a:t>
            </a:r>
          </a:p>
          <a:p>
            <a:pPr marL="0" indent="0">
              <a:buNone/>
            </a:pPr>
            <a:r>
              <a:rPr lang="pt-BR" dirty="0"/>
              <a:t>•	</a:t>
            </a:r>
            <a:r>
              <a:rPr lang="pt-BR" dirty="0" err="1"/>
              <a:t>Enhances</a:t>
            </a:r>
            <a:r>
              <a:rPr lang="pt-BR" dirty="0"/>
              <a:t> </a:t>
            </a:r>
            <a:r>
              <a:rPr lang="pt-BR" dirty="0" err="1"/>
              <a:t>quality</a:t>
            </a:r>
            <a:r>
              <a:rPr lang="pt-BR" dirty="0"/>
              <a:t> </a:t>
            </a:r>
            <a:r>
              <a:rPr lang="pt-BR" dirty="0" err="1"/>
              <a:t>of</a:t>
            </a:r>
            <a:r>
              <a:rPr lang="pt-BR" dirty="0"/>
              <a:t> </a:t>
            </a:r>
            <a:r>
              <a:rPr lang="pt-BR" dirty="0" err="1"/>
              <a:t>life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encourages</a:t>
            </a:r>
            <a:r>
              <a:rPr lang="pt-BR" dirty="0"/>
              <a:t> </a:t>
            </a:r>
            <a:r>
              <a:rPr lang="pt-BR" dirty="0" err="1"/>
              <a:t>independence</a:t>
            </a:r>
            <a:r>
              <a:rPr lang="pt-BR" dirty="0"/>
              <a:t>.</a:t>
            </a:r>
          </a:p>
          <a:p>
            <a:pPr marL="0" indent="0">
              <a:buNone/>
            </a:pPr>
            <a:r>
              <a:rPr lang="pt-BR" dirty="0"/>
              <a:t>•	</a:t>
            </a:r>
            <a:r>
              <a:rPr lang="pt-BR" dirty="0" err="1"/>
              <a:t>Supports</a:t>
            </a:r>
            <a:r>
              <a:rPr lang="pt-BR" dirty="0"/>
              <a:t> mental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physical</a:t>
            </a:r>
            <a:r>
              <a:rPr lang="pt-BR" dirty="0"/>
              <a:t> </a:t>
            </a:r>
            <a:r>
              <a:rPr lang="pt-BR" dirty="0" err="1"/>
              <a:t>well-being</a:t>
            </a:r>
            <a:r>
              <a:rPr lang="pt-BR" dirty="0"/>
              <a:t> </a:t>
            </a:r>
            <a:r>
              <a:rPr lang="pt-BR" dirty="0" err="1"/>
              <a:t>through</a:t>
            </a:r>
            <a:r>
              <a:rPr lang="pt-BR" dirty="0"/>
              <a:t> </a:t>
            </a:r>
            <a:r>
              <a:rPr lang="pt-BR" dirty="0" err="1"/>
              <a:t>meaningful</a:t>
            </a:r>
            <a:r>
              <a:rPr lang="pt-BR" dirty="0"/>
              <a:t> </a:t>
            </a:r>
            <a:r>
              <a:rPr lang="pt-BR" dirty="0" err="1"/>
              <a:t>activity</a:t>
            </a:r>
            <a:r>
              <a:rPr lang="pt-BR" dirty="0"/>
              <a:t>.</a:t>
            </a:r>
          </a:p>
          <a:p>
            <a:endParaRPr lang="pt-BR" dirty="0"/>
          </a:p>
          <a:p>
            <a:r>
              <a:rPr lang="pt-BR" dirty="0" err="1"/>
              <a:t>How</a:t>
            </a:r>
            <a:r>
              <a:rPr lang="pt-BR" dirty="0"/>
              <a:t> It </a:t>
            </a:r>
            <a:r>
              <a:rPr lang="pt-BR" dirty="0" err="1"/>
              <a:t>Supports</a:t>
            </a:r>
            <a:r>
              <a:rPr lang="pt-BR" dirty="0"/>
              <a:t> Healthcare </a:t>
            </a:r>
            <a:r>
              <a:rPr lang="pt-BR" dirty="0" err="1"/>
              <a:t>Professionals</a:t>
            </a:r>
            <a:r>
              <a:rPr lang="pt-BR" dirty="0"/>
              <a:t>.</a:t>
            </a:r>
          </a:p>
          <a:p>
            <a:pPr marL="0" indent="0">
              <a:buNone/>
            </a:pPr>
            <a:r>
              <a:rPr lang="pt-BR" dirty="0"/>
              <a:t>•	</a:t>
            </a:r>
            <a:r>
              <a:rPr lang="pt-BR" dirty="0" err="1"/>
              <a:t>Reduces</a:t>
            </a:r>
            <a:r>
              <a:rPr lang="pt-BR" dirty="0"/>
              <a:t> GP </a:t>
            </a:r>
            <a:r>
              <a:rPr lang="pt-BR" dirty="0" err="1"/>
              <a:t>pressure</a:t>
            </a:r>
            <a:r>
              <a:rPr lang="pt-BR" dirty="0"/>
              <a:t> </a:t>
            </a:r>
            <a:r>
              <a:rPr lang="pt-BR" dirty="0" err="1"/>
              <a:t>by</a:t>
            </a:r>
            <a:r>
              <a:rPr lang="pt-BR" dirty="0"/>
              <a:t> </a:t>
            </a:r>
            <a:r>
              <a:rPr lang="pt-BR" dirty="0" err="1"/>
              <a:t>creating</a:t>
            </a:r>
            <a:r>
              <a:rPr lang="pt-BR" dirty="0"/>
              <a:t> a </a:t>
            </a:r>
            <a:r>
              <a:rPr lang="pt-BR" dirty="0" err="1"/>
              <a:t>community-based</a:t>
            </a:r>
            <a:r>
              <a:rPr lang="pt-BR" dirty="0"/>
              <a:t> </a:t>
            </a:r>
            <a:r>
              <a:rPr lang="pt-BR" dirty="0" err="1"/>
              <a:t>support</a:t>
            </a:r>
            <a:r>
              <a:rPr lang="pt-BR" dirty="0"/>
              <a:t> network.</a:t>
            </a:r>
          </a:p>
          <a:p>
            <a:pPr marL="0" indent="0">
              <a:buNone/>
            </a:pPr>
            <a:r>
              <a:rPr lang="pt-BR" dirty="0"/>
              <a:t>•	</a:t>
            </a:r>
            <a:r>
              <a:rPr lang="pt-BR" dirty="0" err="1"/>
              <a:t>Provides</a:t>
            </a:r>
            <a:r>
              <a:rPr lang="pt-BR" dirty="0"/>
              <a:t> </a:t>
            </a:r>
            <a:r>
              <a:rPr lang="pt-BR" dirty="0" err="1"/>
              <a:t>clear</a:t>
            </a:r>
            <a:r>
              <a:rPr lang="pt-BR" dirty="0"/>
              <a:t> </a:t>
            </a:r>
            <a:r>
              <a:rPr lang="pt-BR" dirty="0" err="1"/>
              <a:t>referral</a:t>
            </a:r>
            <a:r>
              <a:rPr lang="pt-BR" dirty="0"/>
              <a:t> </a:t>
            </a:r>
            <a:r>
              <a:rPr lang="pt-BR" dirty="0" err="1"/>
              <a:t>pathways</a:t>
            </a:r>
            <a:r>
              <a:rPr lang="pt-BR" dirty="0"/>
              <a:t>.</a:t>
            </a:r>
          </a:p>
          <a:p>
            <a:pPr marL="0" indent="0">
              <a:buNone/>
            </a:pPr>
            <a:r>
              <a:rPr lang="pt-BR" dirty="0"/>
              <a:t>•	</a:t>
            </a:r>
            <a:r>
              <a:rPr lang="pt-BR" dirty="0" err="1"/>
              <a:t>Encourages</a:t>
            </a:r>
            <a:r>
              <a:rPr lang="pt-BR" dirty="0"/>
              <a:t> </a:t>
            </a:r>
            <a:r>
              <a:rPr lang="pt-BR" dirty="0" err="1"/>
              <a:t>multidisciplinary</a:t>
            </a:r>
            <a:r>
              <a:rPr lang="pt-BR" dirty="0"/>
              <a:t> </a:t>
            </a:r>
            <a:r>
              <a:rPr lang="pt-BR" dirty="0" err="1"/>
              <a:t>collaboration</a:t>
            </a:r>
            <a:r>
              <a:rPr lang="pt-BR" dirty="0"/>
              <a:t> (NHS, social </a:t>
            </a:r>
            <a:r>
              <a:rPr lang="pt-BR" dirty="0" err="1"/>
              <a:t>services</a:t>
            </a:r>
            <a:r>
              <a:rPr lang="pt-BR" dirty="0"/>
              <a:t>, </a:t>
            </a:r>
            <a:r>
              <a:rPr lang="pt-BR" dirty="0" err="1"/>
              <a:t>voluntary</a:t>
            </a:r>
            <a:r>
              <a:rPr lang="pt-BR" dirty="0"/>
              <a:t> </a:t>
            </a:r>
            <a:r>
              <a:rPr lang="pt-BR" dirty="0" err="1"/>
              <a:t>organisations</a:t>
            </a:r>
            <a:r>
              <a:rPr lang="pt-BR" dirty="0"/>
              <a:t>).</a:t>
            </a:r>
          </a:p>
          <a:p>
            <a:pPr marL="0" indent="0">
              <a:buNone/>
            </a:pPr>
            <a:r>
              <a:rPr lang="pt-BR" dirty="0"/>
              <a:t>•	Improves communication </a:t>
            </a:r>
            <a:r>
              <a:rPr lang="pt-BR" dirty="0" err="1"/>
              <a:t>between</a:t>
            </a:r>
            <a:r>
              <a:rPr lang="pt-BR" dirty="0"/>
              <a:t> </a:t>
            </a:r>
            <a:r>
              <a:rPr lang="pt-BR" dirty="0" err="1"/>
              <a:t>teams</a:t>
            </a:r>
            <a:r>
              <a:rPr lang="pt-BR" dirty="0"/>
              <a:t>, </a:t>
            </a:r>
            <a:r>
              <a:rPr lang="pt-BR" dirty="0" err="1"/>
              <a:t>resulting</a:t>
            </a:r>
            <a:r>
              <a:rPr lang="pt-BR" dirty="0"/>
              <a:t> in more </a:t>
            </a:r>
            <a:r>
              <a:rPr lang="pt-BR" dirty="0" err="1"/>
              <a:t>efficient</a:t>
            </a:r>
            <a:r>
              <a:rPr lang="pt-BR" dirty="0"/>
              <a:t>, </a:t>
            </a:r>
            <a:r>
              <a:rPr lang="pt-BR" dirty="0" err="1"/>
              <a:t>holistic</a:t>
            </a:r>
            <a:r>
              <a:rPr lang="pt-BR" dirty="0"/>
              <a:t> </a:t>
            </a:r>
            <a:r>
              <a:rPr lang="pt-BR" dirty="0" err="1"/>
              <a:t>care</a:t>
            </a:r>
            <a:r>
              <a:rPr lang="pt-BR" dirty="0"/>
              <a:t>.</a:t>
            </a:r>
          </a:p>
          <a:p>
            <a:pPr marL="0" indent="0">
              <a:buNone/>
            </a:pPr>
            <a:r>
              <a:rPr lang="pt-BR" dirty="0"/>
              <a:t>•	</a:t>
            </a:r>
            <a:r>
              <a:rPr lang="pt-BR" dirty="0" err="1"/>
              <a:t>Supports</a:t>
            </a:r>
            <a:r>
              <a:rPr lang="pt-BR" dirty="0"/>
              <a:t> </a:t>
            </a:r>
            <a:r>
              <a:rPr lang="pt-BR" dirty="0" err="1"/>
              <a:t>continuous</a:t>
            </a:r>
            <a:r>
              <a:rPr lang="pt-BR" dirty="0"/>
              <a:t> professional </a:t>
            </a:r>
            <a:r>
              <a:rPr lang="pt-BR" dirty="0" err="1"/>
              <a:t>development</a:t>
            </a:r>
            <a:r>
              <a:rPr lang="pt-BR" dirty="0"/>
              <a:t>.</a:t>
            </a:r>
            <a:endParaRPr lang="pt-GB" dirty="0"/>
          </a:p>
        </p:txBody>
      </p:sp>
    </p:spTree>
    <p:extLst>
      <p:ext uri="{BB962C8B-B14F-4D97-AF65-F5344CB8AC3E}">
        <p14:creationId xmlns:p14="http://schemas.microsoft.com/office/powerpoint/2010/main" val="369124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1319F53-4A8A-ADBE-6121-6DD5A9E7D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C</a:t>
            </a:r>
            <a:r>
              <a:rPr lang="pt-GB" dirty="0"/>
              <a:t>onclusion.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812F8E1F-18B2-6923-DCBC-D0A35EA95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t-BR" dirty="0"/>
              <a:t>•	</a:t>
            </a:r>
            <a:r>
              <a:rPr lang="pt-BR" dirty="0" err="1"/>
              <a:t>Dementia</a:t>
            </a:r>
            <a:r>
              <a:rPr lang="pt-BR" dirty="0"/>
              <a:t> </a:t>
            </a:r>
            <a:r>
              <a:rPr lang="pt-BR" dirty="0" err="1"/>
              <a:t>is</a:t>
            </a:r>
            <a:r>
              <a:rPr lang="pt-BR" dirty="0"/>
              <a:t> a major </a:t>
            </a:r>
            <a:r>
              <a:rPr lang="pt-BR" dirty="0" err="1"/>
              <a:t>health</a:t>
            </a:r>
            <a:r>
              <a:rPr lang="pt-BR" dirty="0"/>
              <a:t> </a:t>
            </a:r>
            <a:r>
              <a:rPr lang="pt-BR" dirty="0" err="1"/>
              <a:t>challenge</a:t>
            </a:r>
            <a:r>
              <a:rPr lang="pt-BR" dirty="0"/>
              <a:t> </a:t>
            </a:r>
            <a:r>
              <a:rPr lang="pt-BR" dirty="0" err="1"/>
              <a:t>affecting</a:t>
            </a:r>
            <a:r>
              <a:rPr lang="pt-BR" dirty="0"/>
              <a:t> </a:t>
            </a:r>
            <a:r>
              <a:rPr lang="pt-BR" dirty="0" err="1"/>
              <a:t>memory</a:t>
            </a:r>
            <a:r>
              <a:rPr lang="pt-BR" dirty="0"/>
              <a:t>, </a:t>
            </a:r>
            <a:r>
              <a:rPr lang="pt-BR" dirty="0" err="1"/>
              <a:t>behaviour</a:t>
            </a:r>
            <a:r>
              <a:rPr lang="pt-BR" dirty="0"/>
              <a:t>,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independence</a:t>
            </a:r>
            <a:r>
              <a:rPr lang="pt-BR" dirty="0"/>
              <a:t>.</a:t>
            </a:r>
          </a:p>
          <a:p>
            <a:pPr marL="0" indent="0">
              <a:buNone/>
            </a:pPr>
            <a:r>
              <a:rPr lang="pt-BR" dirty="0"/>
              <a:t>•	It </a:t>
            </a:r>
            <a:r>
              <a:rPr lang="pt-BR" dirty="0" err="1"/>
              <a:t>impacts</a:t>
            </a:r>
            <a:r>
              <a:rPr lang="pt-BR" dirty="0"/>
              <a:t> </a:t>
            </a:r>
            <a:r>
              <a:rPr lang="pt-BR" dirty="0" err="1"/>
              <a:t>families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carers</a:t>
            </a:r>
            <a:r>
              <a:rPr lang="pt-BR" dirty="0"/>
              <a:t> </a:t>
            </a:r>
            <a:r>
              <a:rPr lang="pt-BR" dirty="0" err="1"/>
              <a:t>emotionally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physically</a:t>
            </a:r>
            <a:r>
              <a:rPr lang="pt-BR" dirty="0"/>
              <a:t>.</a:t>
            </a:r>
          </a:p>
          <a:p>
            <a:pPr marL="0" indent="0">
              <a:buNone/>
            </a:pPr>
            <a:r>
              <a:rPr lang="pt-BR" dirty="0"/>
              <a:t>•	</a:t>
            </a:r>
            <a:r>
              <a:rPr lang="pt-BR" dirty="0" err="1"/>
              <a:t>National</a:t>
            </a:r>
            <a:r>
              <a:rPr lang="pt-BR" dirty="0"/>
              <a:t> </a:t>
            </a:r>
            <a:r>
              <a:rPr lang="pt-BR" dirty="0" err="1"/>
              <a:t>policy</a:t>
            </a:r>
            <a:r>
              <a:rPr lang="pt-BR" dirty="0"/>
              <a:t> </a:t>
            </a:r>
            <a:r>
              <a:rPr lang="pt-BR" dirty="0" err="1"/>
              <a:t>emphasises</a:t>
            </a:r>
            <a:r>
              <a:rPr lang="pt-BR" dirty="0"/>
              <a:t> </a:t>
            </a:r>
            <a:r>
              <a:rPr lang="pt-BR" dirty="0" err="1"/>
              <a:t>early</a:t>
            </a:r>
            <a:r>
              <a:rPr lang="pt-BR" dirty="0"/>
              <a:t> </a:t>
            </a:r>
            <a:r>
              <a:rPr lang="pt-BR" dirty="0" err="1"/>
              <a:t>diagnosis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better</a:t>
            </a:r>
            <a:r>
              <a:rPr lang="pt-BR" dirty="0"/>
              <a:t> </a:t>
            </a:r>
            <a:r>
              <a:rPr lang="pt-BR" dirty="0" err="1"/>
              <a:t>support</a:t>
            </a:r>
            <a:r>
              <a:rPr lang="pt-BR" dirty="0"/>
              <a:t>.</a:t>
            </a:r>
          </a:p>
          <a:p>
            <a:pPr marL="0" indent="0">
              <a:buNone/>
            </a:pPr>
            <a:r>
              <a:rPr lang="pt-BR" dirty="0"/>
              <a:t>•	Community </a:t>
            </a:r>
            <a:r>
              <a:rPr lang="pt-BR" dirty="0" err="1"/>
              <a:t>initiatives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collaboration</a:t>
            </a:r>
            <a:r>
              <a:rPr lang="pt-BR" dirty="0"/>
              <a:t> help </a:t>
            </a:r>
            <a:r>
              <a:rPr lang="pt-BR" dirty="0" err="1"/>
              <a:t>individuals</a:t>
            </a:r>
            <a:r>
              <a:rPr lang="pt-BR" dirty="0"/>
              <a:t> live </a:t>
            </a:r>
            <a:r>
              <a:rPr lang="pt-BR" dirty="0" err="1"/>
              <a:t>safely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with</a:t>
            </a:r>
            <a:r>
              <a:rPr lang="pt-BR" dirty="0"/>
              <a:t> </a:t>
            </a:r>
            <a:r>
              <a:rPr lang="pt-BR" dirty="0" err="1"/>
              <a:t>dignity</a:t>
            </a:r>
            <a:r>
              <a:rPr lang="pt-BR" dirty="0"/>
              <a:t>.</a:t>
            </a:r>
            <a:endParaRPr lang="pt-GB" dirty="0"/>
          </a:p>
        </p:txBody>
      </p:sp>
    </p:spTree>
    <p:extLst>
      <p:ext uri="{BB962C8B-B14F-4D97-AF65-F5344CB8AC3E}">
        <p14:creationId xmlns:p14="http://schemas.microsoft.com/office/powerpoint/2010/main" val="23509623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90CB853-75A1-68B7-D909-D076E853C1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 err="1"/>
              <a:t>R</a:t>
            </a:r>
            <a:r>
              <a:rPr lang="pt-GB" dirty="0"/>
              <a:t>eferences </a:t>
            </a: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6D8C9E87-4385-86C0-F037-58552D62EE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pt-BR" dirty="0" err="1"/>
              <a:t>Alzheimer’s</a:t>
            </a:r>
            <a:r>
              <a:rPr lang="pt-BR" dirty="0"/>
              <a:t> Society (2024) </a:t>
            </a:r>
            <a:r>
              <a:rPr lang="pt-BR" dirty="0" err="1"/>
              <a:t>Dementia</a:t>
            </a:r>
            <a:r>
              <a:rPr lang="pt-BR" dirty="0"/>
              <a:t> UK: Update 2024 – </a:t>
            </a:r>
            <a:r>
              <a:rPr lang="pt-BR" dirty="0" err="1"/>
              <a:t>Prevalence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Diagnosis</a:t>
            </a:r>
            <a:r>
              <a:rPr lang="pt-BR" dirty="0"/>
              <a:t>. </a:t>
            </a:r>
            <a:r>
              <a:rPr lang="pt-BR" dirty="0" err="1"/>
              <a:t>Alzheimer’s</a:t>
            </a:r>
            <a:r>
              <a:rPr lang="pt-BR" dirty="0"/>
              <a:t> Society, London.</a:t>
            </a:r>
          </a:p>
          <a:p>
            <a:endParaRPr lang="pt-BR" dirty="0"/>
          </a:p>
          <a:p>
            <a:r>
              <a:rPr lang="pt-BR" dirty="0" err="1"/>
              <a:t>Alzheimer’s</a:t>
            </a:r>
            <a:r>
              <a:rPr lang="pt-BR" dirty="0"/>
              <a:t> Society (2023) </a:t>
            </a:r>
            <a:r>
              <a:rPr lang="pt-BR" dirty="0" err="1"/>
              <a:t>Dementia-Friendly</a:t>
            </a:r>
            <a:r>
              <a:rPr lang="pt-BR" dirty="0"/>
              <a:t> </a:t>
            </a:r>
            <a:r>
              <a:rPr lang="pt-BR" dirty="0" err="1"/>
              <a:t>Communities</a:t>
            </a:r>
            <a:r>
              <a:rPr lang="pt-BR" dirty="0"/>
              <a:t>: </a:t>
            </a:r>
            <a:r>
              <a:rPr lang="pt-BR" dirty="0" err="1"/>
              <a:t>Progress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Impact</a:t>
            </a:r>
            <a:r>
              <a:rPr lang="pt-BR" dirty="0"/>
              <a:t> Report. </a:t>
            </a:r>
            <a:r>
              <a:rPr lang="pt-BR" dirty="0" err="1"/>
              <a:t>Alzheimer’s</a:t>
            </a:r>
            <a:r>
              <a:rPr lang="pt-BR" dirty="0"/>
              <a:t> Society, London.</a:t>
            </a:r>
          </a:p>
          <a:p>
            <a:endParaRPr lang="pt-BR" dirty="0"/>
          </a:p>
          <a:p>
            <a:r>
              <a:rPr lang="pt-BR" dirty="0" err="1"/>
              <a:t>Department</a:t>
            </a:r>
            <a:r>
              <a:rPr lang="pt-BR" dirty="0"/>
              <a:t> </a:t>
            </a:r>
            <a:r>
              <a:rPr lang="pt-BR" dirty="0" err="1"/>
              <a:t>of</a:t>
            </a:r>
            <a:r>
              <a:rPr lang="pt-BR" dirty="0"/>
              <a:t> Health </a:t>
            </a:r>
            <a:r>
              <a:rPr lang="pt-BR" dirty="0" err="1"/>
              <a:t>and</a:t>
            </a:r>
            <a:r>
              <a:rPr lang="pt-BR" dirty="0"/>
              <a:t> Social </a:t>
            </a:r>
            <a:r>
              <a:rPr lang="pt-BR" dirty="0" err="1"/>
              <a:t>Care</a:t>
            </a:r>
            <a:r>
              <a:rPr lang="pt-BR" dirty="0"/>
              <a:t> (2020) </a:t>
            </a:r>
            <a:r>
              <a:rPr lang="pt-BR" dirty="0" err="1"/>
              <a:t>Progress</a:t>
            </a:r>
            <a:r>
              <a:rPr lang="pt-BR" dirty="0"/>
              <a:t> Report </a:t>
            </a:r>
            <a:r>
              <a:rPr lang="pt-BR" dirty="0" err="1"/>
              <a:t>on</a:t>
            </a:r>
            <a:r>
              <a:rPr lang="pt-BR" dirty="0"/>
              <a:t> </a:t>
            </a:r>
            <a:r>
              <a:rPr lang="pt-BR" dirty="0" err="1"/>
              <a:t>the</a:t>
            </a:r>
            <a:r>
              <a:rPr lang="pt-BR" dirty="0"/>
              <a:t> Prime </a:t>
            </a:r>
            <a:r>
              <a:rPr lang="pt-BR" dirty="0" err="1"/>
              <a:t>Minister’s</a:t>
            </a:r>
            <a:r>
              <a:rPr lang="pt-BR" dirty="0"/>
              <a:t> </a:t>
            </a:r>
            <a:r>
              <a:rPr lang="pt-BR" dirty="0" err="1"/>
              <a:t>Challenge</a:t>
            </a:r>
            <a:r>
              <a:rPr lang="pt-BR" dirty="0"/>
              <a:t> </a:t>
            </a:r>
            <a:r>
              <a:rPr lang="pt-BR" dirty="0" err="1"/>
              <a:t>on</a:t>
            </a:r>
            <a:r>
              <a:rPr lang="pt-BR" dirty="0"/>
              <a:t> </a:t>
            </a:r>
            <a:r>
              <a:rPr lang="pt-BR" dirty="0" err="1"/>
              <a:t>Dementia</a:t>
            </a:r>
            <a:r>
              <a:rPr lang="pt-BR" dirty="0"/>
              <a:t> 2020. DHSC, London.</a:t>
            </a:r>
          </a:p>
          <a:p>
            <a:endParaRPr lang="pt-BR" dirty="0"/>
          </a:p>
          <a:p>
            <a:r>
              <a:rPr lang="pt-BR" dirty="0"/>
              <a:t>World Health </a:t>
            </a:r>
            <a:r>
              <a:rPr lang="pt-BR" dirty="0" err="1"/>
              <a:t>Organization</a:t>
            </a:r>
            <a:r>
              <a:rPr lang="pt-BR" dirty="0"/>
              <a:t> (2023) </a:t>
            </a:r>
            <a:r>
              <a:rPr lang="pt-BR" dirty="0" err="1"/>
              <a:t>Dementia</a:t>
            </a:r>
            <a:r>
              <a:rPr lang="pt-BR" dirty="0"/>
              <a:t>: Key </a:t>
            </a:r>
            <a:r>
              <a:rPr lang="pt-BR" dirty="0" err="1"/>
              <a:t>Facts</a:t>
            </a:r>
            <a:r>
              <a:rPr lang="pt-BR" dirty="0"/>
              <a:t>. WHO, Geneva.</a:t>
            </a:r>
          </a:p>
          <a:p>
            <a:endParaRPr lang="pt-BR" dirty="0"/>
          </a:p>
          <a:p>
            <a:r>
              <a:rPr lang="pt-BR" dirty="0"/>
              <a:t>World Health </a:t>
            </a:r>
            <a:r>
              <a:rPr lang="pt-BR" dirty="0" err="1"/>
              <a:t>Organization</a:t>
            </a:r>
            <a:r>
              <a:rPr lang="pt-BR" dirty="0"/>
              <a:t> (2021) Global Status Report </a:t>
            </a:r>
            <a:r>
              <a:rPr lang="pt-BR" dirty="0" err="1"/>
              <a:t>on</a:t>
            </a:r>
            <a:r>
              <a:rPr lang="pt-BR" dirty="0"/>
              <a:t> </a:t>
            </a:r>
            <a:r>
              <a:rPr lang="pt-BR" dirty="0" err="1"/>
              <a:t>the</a:t>
            </a:r>
            <a:r>
              <a:rPr lang="pt-BR" dirty="0"/>
              <a:t> </a:t>
            </a:r>
            <a:r>
              <a:rPr lang="pt-BR" dirty="0" err="1"/>
              <a:t>Public</a:t>
            </a:r>
            <a:r>
              <a:rPr lang="pt-BR" dirty="0"/>
              <a:t> Health Response </a:t>
            </a:r>
            <a:r>
              <a:rPr lang="pt-BR" dirty="0" err="1"/>
              <a:t>to</a:t>
            </a:r>
            <a:r>
              <a:rPr lang="pt-BR" dirty="0"/>
              <a:t> </a:t>
            </a:r>
            <a:r>
              <a:rPr lang="pt-BR" dirty="0" err="1"/>
              <a:t>Dementia</a:t>
            </a:r>
            <a:r>
              <a:rPr lang="pt-BR" dirty="0"/>
              <a:t>. WHO, Geneva.</a:t>
            </a:r>
            <a:endParaRPr lang="pt-GB" dirty="0"/>
          </a:p>
        </p:txBody>
      </p:sp>
      <p:pic>
        <p:nvPicPr>
          <p:cNvPr id="5" name="Imagem 4" descr="Texto&#10;&#10;O conteúdo gerado por IA pode estar incorreto.">
            <a:extLst>
              <a:ext uri="{FF2B5EF4-FFF2-40B4-BE49-F238E27FC236}">
                <a16:creationId xmlns:a16="http://schemas.microsoft.com/office/drawing/2014/main" id="{7FBD0070-41DC-4B48-6DA6-E14C4F74BC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1119" y="5551263"/>
            <a:ext cx="2822835" cy="1177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916910"/>
      </p:ext>
    </p:extLst>
  </p:cSld>
  <p:clrMapOvr>
    <a:masterClrMapping/>
  </p:clrMapOvr>
</p:sld>
</file>

<file path=ppt/theme/theme1.xml><?xml version="1.0" encoding="utf-8"?>
<a:theme xmlns:a="http://schemas.openxmlformats.org/drawingml/2006/main" name="Cacho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Cacho</Template>
  <TotalTime>576</TotalTime>
  <Words>1304</Words>
  <Application>Microsoft Macintosh PowerPoint</Application>
  <PresentationFormat>Widescreen</PresentationFormat>
  <Paragraphs>100</Paragraphs>
  <Slides>9</Slides>
  <Notes>2</Notes>
  <HiddenSlides>0</HiddenSlides>
  <MMClips>0</MMClips>
  <ScaleCrop>false</ScaleCrop>
  <HeadingPairs>
    <vt:vector size="6" baseType="variant">
      <vt:variant>
        <vt:lpstr>Fontes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9</vt:i4>
      </vt:variant>
    </vt:vector>
  </HeadingPairs>
  <TitlesOfParts>
    <vt:vector size="15" baseType="lpstr">
      <vt:lpstr>Aptos</vt:lpstr>
      <vt:lpstr>Arial</vt:lpstr>
      <vt:lpstr>Century Gothic</vt:lpstr>
      <vt:lpstr>Wingdings</vt:lpstr>
      <vt:lpstr>Wingdings 3</vt:lpstr>
      <vt:lpstr>Cacho</vt:lpstr>
      <vt:lpstr>Factors Influencing the Health and Wellbeing of locals in relation to the development and incidence of Dementia at Rosewood community Centre.</vt:lpstr>
      <vt:lpstr>What is Dementia. Prevalence and incidence rate of Dementia. Morbidity and mortality of Dementia. </vt:lpstr>
      <vt:lpstr>Apresentação do PowerPoint</vt:lpstr>
      <vt:lpstr>The Prime Minister’s Challenge on Dementia 2020 National policy, and how it can help Rosewood Community Centre.</vt:lpstr>
      <vt:lpstr>Factors influencing the Health and Wellbeing of locals with Dementia.</vt:lpstr>
      <vt:lpstr>The Impact of Dementia on Individuals and the People Around Them</vt:lpstr>
      <vt:lpstr>Our initiative and how it supports local Individuals and Healthcare Professionals.</vt:lpstr>
      <vt:lpstr>Conclusion.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Beatriz Mardegan Canas (2241031)</dc:creator>
  <cp:lastModifiedBy>Beatriz Mardegan Canas (2241031)</cp:lastModifiedBy>
  <cp:revision>4</cp:revision>
  <dcterms:created xsi:type="dcterms:W3CDTF">2025-11-09T12:56:49Z</dcterms:created>
  <dcterms:modified xsi:type="dcterms:W3CDTF">2025-11-14T11:02:10Z</dcterms:modified>
</cp:coreProperties>
</file>