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5CC60-90F2-FEC8-2395-397F6F3B52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B1A3D1-371E-7238-33FD-69F900810E2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DB109-A230-107C-F06F-21E8F7712F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036662-4FE8-4E3A-9E40-82B4FA25F3F2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A5912-A9CA-9256-9E8F-C9B1C86E06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3B788-07AC-181A-F874-78E149AFDB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19BE03-F278-4929-82E2-6558BCA448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211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B4A3-4228-5AE0-5BAB-2260D9CB46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020A4-C19B-2F3D-B96B-08B0F32C682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F6BB1-3E29-B3CF-12C1-38BF15CA29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75F8DC-E7FC-46CA-998C-410A1DECFA20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AC298-09C6-0371-8691-22F176E4A9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A8864-84BB-EF4C-9C4D-B9E47315DB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EE55B6-280E-469B-8339-79AFDC99B7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8177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08DB2-7B5F-EF8A-9B8F-593053ADC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C9BF4-62D2-8E07-DE29-0392E76DA28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6CB3B-60A6-D146-20CF-0F6D7E542E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E8DFD5-A2D5-4C2B-AF18-6669AC330CE9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5F475-4500-9D88-0AFC-8702A50A7F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24F76-0A6D-B579-02E9-983CDC4800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63FF6C-7D95-4261-B7E0-87A098049D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93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AED5F-1437-64A7-8651-3F3CB28F4F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97BAD-C774-F48B-4727-9935E40AF5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AEC36-1235-DFE1-046E-C6C194EAE4E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9F45A-FF8B-4D65-5B83-86C0E290A0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920BF0-2070-4922-B785-74B82A56858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3D595-4191-E45C-0B2C-BC914A2B7B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96A5E-91DF-9B6E-61FA-FB5FDE3B59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874D90-E10B-4686-B984-CD4183FBBD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87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CE95F-676F-A787-1C1E-C529E467C2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86D7B-8942-227F-0B7F-FCF33B65F28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516F53-552B-B3BF-30B7-43095708FCD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1BD4AC-AB6E-BDEB-689F-B5CF09A1C1D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20252C-3002-AF5B-0EB1-F64E748B4D9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367F6D-9EC7-19B2-98DB-8BDC99CBF0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9D2931-9589-4465-9CF4-A80ECB79DE8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C0C1A-67A2-9C4F-E39F-CA5C02277C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E053E6-DE75-CC26-A59B-7F93C99370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4C1FC2-1530-4A08-99D8-9729293757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039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0CA05-F939-03DA-C4CF-AB23545E4C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DA58DA-138D-BF29-C774-61AAC66975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C355F1-E57D-47B6-AADD-4DCB079F956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4D7D50-6AB5-D17B-2AA2-EBB2A1C965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EE61A0-94D7-1482-BFF4-AC9E6C0E96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7A25B9-E5D4-4193-AFA9-A823EF1533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1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323A6D-FB4F-E0AB-8338-3C7C86B321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1C2522-4F68-444A-88FA-3667747F0D8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3D10C7-F06F-C161-29B3-A3D6DBAB8A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857AD8-999E-7474-9610-CE4E8DD451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FF4973-4AEB-4885-A1D8-3379470AAF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394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A7953-73CB-A05C-60C1-66B8C53B6A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64E07-CB55-BAB7-51C4-D1A45431A1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C08D52-2C65-F7ED-E54D-14E115F5952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A1C4A3-9C2D-3C1B-B9B2-059A53A7A9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36D2CF-3016-4D01-A6C0-0C441B0FB89C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E4DCC-B11F-FCEC-B23D-903AEEC0F9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DD76B-D05C-ECD7-687C-564E5390F4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A71594-07E6-4D6A-8006-58FE39CE92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143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C1D45-35A4-4C05-466E-261693CDDE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AA3FC0-DD46-E49C-8D6F-9E89C34A6FB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4F2C4D-A19F-28A2-B392-6B5C9F12308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1916E-A034-4C0E-EB26-B25CA4E71A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0606C7-A0BB-4AF0-8007-304B39C233F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6E6EC-C82F-44AC-6D6C-87851A4F93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BB2E36-8439-F15B-A929-6B221DAAFF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737FB9-A8C9-4DDD-88A8-F6FBBBF499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4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F0998-E99B-7AD1-57B3-7941F47668D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219BF3-415B-2FD8-C59D-16F2334D0DE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AA5DE-77E7-6A71-658B-988CE1A108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05B03E-886A-4460-A4DF-09552F96E07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5DAFC-21CE-0C89-48A6-2EF25F3B94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D3896-6A4B-F944-617A-D8CE964675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D6BCCC-CCBF-4E90-99D4-191E09B600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61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ED1C35-C548-588E-C2D2-87DD45F1BBC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FB4781-F12D-06A2-2BB7-90F2C55F233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8157-A237-AD00-0EED-34C4B88768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79BB54-2A57-43CD-9AEA-8573FDC495C0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A2845-5FE4-140D-1535-87C934CC9F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45D24-876A-F1AD-E3A6-1440088322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11E1FA-122E-49CA-95ED-2778DB2B87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15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0D0672-D39F-5E00-80D8-4C71028321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26E13-2BB6-017E-721E-5164DA333B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109580-974C-B73C-5FCC-0BCC24A93EB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A77F520-5AD6-4BEB-8C8B-E757BEA3ADFD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9F220-F5F2-872F-0872-54AE8846CB0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84B6E-74C9-8FCD-49AB-CC8E5B5FA16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DD8AA227-05CB-4641-9FAB-A48F29CF30D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terms/d/digital-marketing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9B42D874-0828-D3F0-B950-8BC33518C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6EA4B8-6A33-D16C-01D6-426C9092C3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3662" y="386928"/>
            <a:ext cx="10066117" cy="1298448"/>
          </a:xfrm>
        </p:spPr>
        <p:txBody>
          <a:bodyPr anchor="b"/>
          <a:lstStyle/>
          <a:p>
            <a:pPr lvl="0"/>
            <a:r>
              <a:rPr lang="en-US" sz="3600">
                <a:latin typeface="Arial Black" pitchFamily="34"/>
              </a:rPr>
              <a:t>Introduction to Digital Marketing Concept </a:t>
            </a:r>
            <a:endParaRPr lang="en-GB" sz="3600">
              <a:latin typeface="Arial Black" pitchFamily="34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AEB62576-6513-1BE0-47ED-93C6EFD9B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 flipV="1">
            <a:off x="0" y="1998841"/>
            <a:ext cx="11454597" cy="781702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D8634CCF-D2A3-FE9B-FE0B-6D1D0198C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2203082"/>
            <a:ext cx="11383365" cy="426798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0AB2722-E98A-3DE0-1E15-C30BE9FC915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3662" y="2599511"/>
            <a:ext cx="4530897" cy="3639449"/>
          </a:xfrm>
        </p:spPr>
        <p:txBody>
          <a:bodyPr anchor="ctr"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The process of promoting a company’s goods using online tools.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Allows for reaching a greater number of potential customers.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Contributes to the enhancement of business development through online instrumentality (Kingsnorth, 2025; Visser et al., 2025).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A01257D-E992-E3FB-77E0-942FC73085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31" y="2622471"/>
            <a:ext cx="5150275" cy="343780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Rectangle 15">
            <a:extLst>
              <a:ext uri="{FF2B5EF4-FFF2-40B4-BE49-F238E27FC236}">
                <a16:creationId xmlns:a16="http://schemas.microsoft.com/office/drawing/2014/main" id="{985534F5-86A0-27B4-0574-42EA30D4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11228031" y="2313025"/>
            <a:ext cx="781702" cy="152384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9" name="New Recording">
            <a:hlinkClick r:id="" action="ppaction://media"/>
            <a:extLst>
              <a:ext uri="{FF2B5EF4-FFF2-40B4-BE49-F238E27FC236}">
                <a16:creationId xmlns:a16="http://schemas.microsoft.com/office/drawing/2014/main" id="{612D6AB2-7A57-61E3-02CC-C9BACDC096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16097" y="681908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6889C205-C11A-78B2-E8B3-8F21CE88A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8311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C3451E0-42C1-32EA-96B8-CAF266F44B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9392" y="1070798"/>
            <a:ext cx="3939692" cy="5583125"/>
          </a:xfrm>
        </p:spPr>
        <p:txBody>
          <a:bodyPr/>
          <a:lstStyle/>
          <a:p>
            <a:pPr lvl="0" algn="r"/>
            <a:r>
              <a:rPr lang="en-GB">
                <a:latin typeface="Arial Black" pitchFamily="34"/>
              </a:rPr>
              <a:t>Digital Marketing Features </a:t>
            </a:r>
          </a:p>
        </p:txBody>
      </p:sp>
      <p:cxnSp>
        <p:nvCxnSpPr>
          <p:cNvPr id="4" name="Straight Connector 17">
            <a:extLst>
              <a:ext uri="{FF2B5EF4-FFF2-40B4-BE49-F238E27FC236}">
                <a16:creationId xmlns:a16="http://schemas.microsoft.com/office/drawing/2014/main" id="{25819B22-58C5-49F1-74D5-99F074DB7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4728051" y="1132109"/>
            <a:ext cx="0" cy="5717579"/>
          </a:xfrm>
          <a:prstGeom prst="straightConnector1">
            <a:avLst/>
          </a:prstGeom>
          <a:noFill/>
          <a:ln w="25402" cap="sq">
            <a:solidFill>
              <a:srgbClr val="156082"/>
            </a:solidFill>
            <a:prstDash val="solid"/>
            <a:bevel/>
          </a:ln>
        </p:spPr>
      </p:cxnSp>
      <p:grpSp>
        <p:nvGrpSpPr>
          <p:cNvPr id="5" name="Content Placeholder 2">
            <a:extLst>
              <a:ext uri="{FF2B5EF4-FFF2-40B4-BE49-F238E27FC236}">
                <a16:creationId xmlns:a16="http://schemas.microsoft.com/office/drawing/2014/main" id="{E3105FAF-8336-15FF-7E46-D3F8862BC26F}"/>
              </a:ext>
            </a:extLst>
          </p:cNvPr>
          <p:cNvGrpSpPr/>
          <p:nvPr/>
        </p:nvGrpSpPr>
        <p:grpSpPr>
          <a:xfrm>
            <a:off x="5108533" y="1073121"/>
            <a:ext cx="6245269" cy="5584707"/>
            <a:chOff x="5108533" y="1073121"/>
            <a:chExt cx="6245269" cy="5584707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6A4704B-D882-55B1-0434-F79EF17F2715}"/>
                </a:ext>
              </a:extLst>
            </p:cNvPr>
            <p:cNvSpPr/>
            <p:nvPr/>
          </p:nvSpPr>
          <p:spPr>
            <a:xfrm>
              <a:off x="5108533" y="1073121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Rectangle 6" descr="Megaphone">
              <a:extLst>
                <a:ext uri="{FF2B5EF4-FFF2-40B4-BE49-F238E27FC236}">
                  <a16:creationId xmlns:a16="http://schemas.microsoft.com/office/drawing/2014/main" id="{C6C6C03F-CDC0-0F6B-3B98-864F4C462FE8}"/>
                </a:ext>
              </a:extLst>
            </p:cNvPr>
            <p:cNvSpPr/>
            <p:nvPr/>
          </p:nvSpPr>
          <p:spPr>
            <a:xfrm>
              <a:off x="5464189" y="1337657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C3A952-844F-1C7D-8850-E77B05A86E2E}"/>
                </a:ext>
              </a:extLst>
            </p:cNvPr>
            <p:cNvSpPr/>
            <p:nvPr/>
          </p:nvSpPr>
          <p:spPr>
            <a:xfrm>
              <a:off x="6466499" y="1073121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Social media marketing: enhancement of brand awareness. 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A77C8BA-3F70-C544-EF41-58C1C49E72D7}"/>
                </a:ext>
              </a:extLst>
            </p:cNvPr>
            <p:cNvSpPr/>
            <p:nvPr/>
          </p:nvSpPr>
          <p:spPr>
            <a:xfrm>
              <a:off x="5108533" y="2542781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9" descr="Web Design">
              <a:extLst>
                <a:ext uri="{FF2B5EF4-FFF2-40B4-BE49-F238E27FC236}">
                  <a16:creationId xmlns:a16="http://schemas.microsoft.com/office/drawing/2014/main" id="{A05A40BF-CF4F-B4E9-46BE-7E1B54646C2A}"/>
                </a:ext>
              </a:extLst>
            </p:cNvPr>
            <p:cNvSpPr/>
            <p:nvPr/>
          </p:nvSpPr>
          <p:spPr>
            <a:xfrm>
              <a:off x="5464189" y="2807317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EF2AC4-4A54-962F-4D03-73E2120EF408}"/>
                </a:ext>
              </a:extLst>
            </p:cNvPr>
            <p:cNvSpPr/>
            <p:nvPr/>
          </p:nvSpPr>
          <p:spPr>
            <a:xfrm>
              <a:off x="6466499" y="2542781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Search engine </a:t>
              </a:r>
              <a:r>
                <a:rPr lang="en-US" sz="2000" b="0" i="0" u="none" strike="noStrike" kern="1200" cap="none" spc="0" baseline="0" dirty="0" err="1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optimisation</a:t>
              </a:r>
              <a:r>
                <a:rPr lang="en-US" sz="20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: better visibility of a company in the web. 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35D29C1-06CE-880E-48FA-6CE8CDDAC816}"/>
                </a:ext>
              </a:extLst>
            </p:cNvPr>
            <p:cNvSpPr/>
            <p:nvPr/>
          </p:nvSpPr>
          <p:spPr>
            <a:xfrm>
              <a:off x="5108533" y="4012442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Rectangle 12" descr="Robot">
              <a:extLst>
                <a:ext uri="{FF2B5EF4-FFF2-40B4-BE49-F238E27FC236}">
                  <a16:creationId xmlns:a16="http://schemas.microsoft.com/office/drawing/2014/main" id="{920CF902-C946-31B8-7AF9-2D2F33FD6193}"/>
                </a:ext>
              </a:extLst>
            </p:cNvPr>
            <p:cNvSpPr/>
            <p:nvPr/>
          </p:nvSpPr>
          <p:spPr>
            <a:xfrm>
              <a:off x="5464189" y="4276977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E4C3AE8-468A-9C2B-F4D5-038B2D786587}"/>
                </a:ext>
              </a:extLst>
            </p:cNvPr>
            <p:cNvSpPr/>
            <p:nvPr/>
          </p:nvSpPr>
          <p:spPr>
            <a:xfrm>
              <a:off x="6466499" y="4012442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Application of artificial intelligence: automation of marketing processes (Islam et al., 2024). 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BD74EBB-28F3-5C85-D370-35D6CA2E3654}"/>
                </a:ext>
              </a:extLst>
            </p:cNvPr>
            <p:cNvSpPr/>
            <p:nvPr/>
          </p:nvSpPr>
          <p:spPr>
            <a:xfrm>
              <a:off x="5108533" y="5482102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Rectangle 15" descr="Target">
              <a:extLst>
                <a:ext uri="{FF2B5EF4-FFF2-40B4-BE49-F238E27FC236}">
                  <a16:creationId xmlns:a16="http://schemas.microsoft.com/office/drawing/2014/main" id="{21FC8E8A-5A83-02C2-1ADE-7CCF056877F9}"/>
                </a:ext>
              </a:extLst>
            </p:cNvPr>
            <p:cNvSpPr/>
            <p:nvPr/>
          </p:nvSpPr>
          <p:spPr>
            <a:xfrm>
              <a:off x="5464189" y="5746638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D306F6D-5588-8770-31B1-A75ABA7D1222}"/>
                </a:ext>
              </a:extLst>
            </p:cNvPr>
            <p:cNvSpPr/>
            <p:nvPr/>
          </p:nvSpPr>
          <p:spPr>
            <a:xfrm>
              <a:off x="6466499" y="5482102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Big data: target consumers with a greater precision (Ingriana et al, 2024).</a:t>
              </a:r>
            </a:p>
          </p:txBody>
        </p:sp>
      </p:grpSp>
      <p:pic>
        <p:nvPicPr>
          <p:cNvPr id="18" name="New Recording 2">
            <a:hlinkClick r:id="" action="ppaction://media"/>
            <a:extLst>
              <a:ext uri="{FF2B5EF4-FFF2-40B4-BE49-F238E27FC236}">
                <a16:creationId xmlns:a16="http://schemas.microsoft.com/office/drawing/2014/main" id="{27BB6C5E-AE63-E06E-92D1-0C730B2EB1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62867" y="5482102"/>
            <a:ext cx="487362" cy="4873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C76D51E-8B01-05BC-DAB7-B4915C8F47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9709" y="1337657"/>
            <a:ext cx="951251" cy="63474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3FB9E86-7F6D-E1D7-7C27-284BE1847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9040" y="2807317"/>
            <a:ext cx="969096" cy="64665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320F269-0D73-7E44-32C4-C972667ACD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4793" y="4215372"/>
            <a:ext cx="1061418" cy="70825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5BE3155-8842-5E4B-4ABE-742D9B4AF9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9040" y="5746638"/>
            <a:ext cx="969096" cy="6466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7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2C39B65-AE3E-E7EE-1E6B-D6B00539E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546FEF3-B860-8BC8-F727-C34B5DB6E1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3662" y="386928"/>
            <a:ext cx="10901421" cy="1298448"/>
          </a:xfrm>
        </p:spPr>
        <p:txBody>
          <a:bodyPr anchor="b"/>
          <a:lstStyle/>
          <a:p>
            <a:pPr lvl="0"/>
            <a:r>
              <a:rPr lang="en-US" sz="4000">
                <a:latin typeface="Arial Black" pitchFamily="34"/>
              </a:rPr>
              <a:t>Digital Marketing in Business/Examples </a:t>
            </a:r>
            <a:endParaRPr lang="en-GB" sz="4000">
              <a:latin typeface="Arial Black" pitchFamily="34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75E6BB76-6094-975A-8CF7-1E1CEF83F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 flipV="1">
            <a:off x="0" y="1998841"/>
            <a:ext cx="11454597" cy="781702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E566E956-77AC-D0CE-32D7-4D5A32D5E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2203082"/>
            <a:ext cx="11383365" cy="426798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F2E83C7-1F67-2785-0904-386121053D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3662" y="2599511"/>
            <a:ext cx="4530897" cy="3639449"/>
          </a:xfrm>
        </p:spPr>
        <p:txBody>
          <a:bodyPr anchor="ctr"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Online advertisement campaigns.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E-commerce platforms.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Personalised digital content.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Customer engagement using electronic platforms (Murti et al, 2023).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Example: Use of social media marketing by companies to entice customers and increase sales through the Internet. 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85888820-FC7F-C192-53DE-3E110FC289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2625" y="2484251"/>
            <a:ext cx="4808079" cy="37142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Rectangle 15">
            <a:extLst>
              <a:ext uri="{FF2B5EF4-FFF2-40B4-BE49-F238E27FC236}">
                <a16:creationId xmlns:a16="http://schemas.microsoft.com/office/drawing/2014/main" id="{5BDD20EB-9508-0EF3-E38A-53C3A6555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11228031" y="2313025"/>
            <a:ext cx="781702" cy="152384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9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8348BD8F-93D5-BDD0-2F29-8E450AA998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64096" y="659502"/>
            <a:ext cx="487362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6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FE385-6BA8-6C55-3987-963333918A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 Black" pitchFamily="34"/>
              </a:rPr>
              <a:t>Digital Marketing in 2026/Why is the most efficient?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50FCF50B-0C67-4443-C6D9-B3FF1552CF89}"/>
              </a:ext>
            </a:extLst>
          </p:cNvPr>
          <p:cNvGrpSpPr/>
          <p:nvPr/>
        </p:nvGrpSpPr>
        <p:grpSpPr>
          <a:xfrm>
            <a:off x="838203" y="1846338"/>
            <a:ext cx="10515600" cy="4309913"/>
            <a:chOff x="838203" y="1846338"/>
            <a:chExt cx="10515600" cy="4309913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70E902B-525E-798B-46CC-DF49E9F96D25}"/>
                </a:ext>
              </a:extLst>
            </p:cNvPr>
            <p:cNvSpPr/>
            <p:nvPr/>
          </p:nvSpPr>
          <p:spPr>
            <a:xfrm>
              <a:off x="838203" y="1846338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Budget flexibility: fits various budgets. 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E85B1470-B771-63B3-3951-D982D59B24D0}"/>
                </a:ext>
              </a:extLst>
            </p:cNvPr>
            <p:cNvSpPr/>
            <p:nvPr/>
          </p:nvSpPr>
          <p:spPr>
            <a:xfrm>
              <a:off x="838203" y="2731934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Business effectiveness: improves marketing effectiveness (Sharabati et al., 2024).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BF4E8D7-FB24-A1DD-E2D4-FD43425E1109}"/>
                </a:ext>
              </a:extLst>
            </p:cNvPr>
            <p:cNvSpPr/>
            <p:nvPr/>
          </p:nvSpPr>
          <p:spPr>
            <a:xfrm>
              <a:off x="838203" y="3617530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Competitiveness: enhances the quality of marketing (Munir et al., 2023).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38EAEB9-274E-55CA-E54D-1EB743C7AB8D}"/>
                </a:ext>
              </a:extLst>
            </p:cNvPr>
            <p:cNvSpPr/>
            <p:nvPr/>
          </p:nvSpPr>
          <p:spPr>
            <a:xfrm>
              <a:off x="838203" y="4503136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Sustainable development: assures the sustainability of firms (Risdwiyanto et al., 2023).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B223065-A31D-25ED-4DC3-6F6FC012FFA5}"/>
                </a:ext>
              </a:extLst>
            </p:cNvPr>
            <p:cNvSpPr/>
            <p:nvPr/>
          </p:nvSpPr>
          <p:spPr>
            <a:xfrm>
              <a:off x="838203" y="5388732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Conclusion: The application of digital marketing goes a long way in helping businesses develop.</a:t>
              </a:r>
            </a:p>
          </p:txBody>
        </p:sp>
      </p:grpSp>
      <p:pic>
        <p:nvPicPr>
          <p:cNvPr id="9" name="New Recording 4">
            <a:hlinkClick r:id="" action="ppaction://media"/>
            <a:extLst>
              <a:ext uri="{FF2B5EF4-FFF2-40B4-BE49-F238E27FC236}">
                <a16:creationId xmlns:a16="http://schemas.microsoft.com/office/drawing/2014/main" id="{9FF64049-D37C-EB87-5AA0-AD1FF35B0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47100" y="6364288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41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7799-5F28-879E-6774-E34D2DE025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000">
                <a:latin typeface="Arial Black" pitchFamily="34"/>
              </a:rPr>
              <a:t>References </a:t>
            </a:r>
            <a:endParaRPr lang="en-GB" sz="4000">
              <a:latin typeface="Arial Black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338B-BF2E-EB95-EB8E-EE86068441F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Ingriana, A., Prajitno, G. G., &amp; Rolando, B. (2024). The utilization of AI and big data technology for optimising digital marketing strategies. </a:t>
            </a:r>
            <a:r>
              <a:rPr lang="en-GB" sz="1200" i="1">
                <a:latin typeface="Arial" pitchFamily="34"/>
                <a:cs typeface="Arial" pitchFamily="34"/>
              </a:rPr>
              <a:t>International Journal of Economics and Business Studies, 1(</a:t>
            </a:r>
            <a:r>
              <a:rPr lang="en-GB" sz="1200">
                <a:latin typeface="Arial" pitchFamily="34"/>
                <a:cs typeface="Arial" pitchFamily="34"/>
              </a:rPr>
              <a:t>1), 21–42.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Islam, T., Miron, A., Nandy, M., Choudrie, J., Liu, X., &amp; Li, Y. (2024). Transforming digital marketing with generative AI. </a:t>
            </a:r>
            <a:r>
              <a:rPr lang="en-GB" sz="1200" i="1">
                <a:latin typeface="Arial" pitchFamily="34"/>
                <a:cs typeface="Arial" pitchFamily="34"/>
              </a:rPr>
              <a:t>Computers, 13(</a:t>
            </a:r>
            <a:r>
              <a:rPr lang="en-GB" sz="1200">
                <a:latin typeface="Arial" pitchFamily="34"/>
                <a:cs typeface="Arial" pitchFamily="34"/>
              </a:rPr>
              <a:t>7), Article 168.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Jovanov, T., &amp; Disoska, V. (2022). </a:t>
            </a:r>
            <a:r>
              <a:rPr lang="en-GB" sz="1200" i="1">
                <a:latin typeface="Arial" pitchFamily="34"/>
                <a:cs typeface="Arial" pitchFamily="34"/>
              </a:rPr>
              <a:t>Implementation of e-commerce website, and digital marketing planning</a:t>
            </a:r>
            <a:r>
              <a:rPr lang="en-GB" sz="1200">
                <a:latin typeface="Arial" pitchFamily="34"/>
                <a:cs typeface="Arial" pitchFamily="34"/>
              </a:rPr>
              <a:t> [Project]. UGD Academic Repository.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Kingsnorth, S. (2025). </a:t>
            </a:r>
            <a:r>
              <a:rPr lang="en-GB" sz="1200" i="1">
                <a:latin typeface="Arial" pitchFamily="34"/>
                <a:cs typeface="Arial" pitchFamily="34"/>
              </a:rPr>
              <a:t>Digital marketing strategy: An integrated approach to online marketing </a:t>
            </a:r>
            <a:r>
              <a:rPr lang="en-GB" sz="1200">
                <a:latin typeface="Arial" pitchFamily="34"/>
                <a:cs typeface="Arial" pitchFamily="34"/>
              </a:rPr>
              <a:t>(4th ed.). Kogan Page.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Munir, A. R., Kadir, N., Umar, F., &amp; Ilyas, G. B. (2023). The impact of digital marketing and brand articulating capability for enhancing marketing capability. </a:t>
            </a:r>
            <a:r>
              <a:rPr lang="en-GB" sz="1200" i="1">
                <a:latin typeface="Arial" pitchFamily="34"/>
                <a:cs typeface="Arial" pitchFamily="34"/>
              </a:rPr>
              <a:t>International Journal of Data and Network Science, 7(</a:t>
            </a:r>
            <a:r>
              <a:rPr lang="en-GB" sz="1200">
                <a:latin typeface="Arial" pitchFamily="34"/>
                <a:cs typeface="Arial" pitchFamily="34"/>
              </a:rPr>
              <a:t>1), 65–72.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Murti, A. K., Endrawati, T., Kurniawan, M. S., Sutjiatmo, B. P., &amp; Wicaksono, A. R. A. (2023). Digital marketing strategy for business services: A case study of a financial services company. </a:t>
            </a:r>
            <a:r>
              <a:rPr lang="en-GB" sz="1200" i="1">
                <a:latin typeface="Arial" pitchFamily="34"/>
                <a:cs typeface="Arial" pitchFamily="34"/>
              </a:rPr>
              <a:t>International Journal of Business, Economics &amp; Management, 6(</a:t>
            </a:r>
            <a:r>
              <a:rPr lang="en-GB" sz="1200">
                <a:latin typeface="Arial" pitchFamily="34"/>
                <a:cs typeface="Arial" pitchFamily="34"/>
              </a:rPr>
              <a:t>3), 255–262.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Risdwiyanto, A., Sulaeman, M. M., &amp; Rachman, A. (2023). Sustainable digital marketing strategy for long-term growth of MSMEs. </a:t>
            </a:r>
            <a:r>
              <a:rPr lang="en-GB" sz="1200" i="1">
                <a:latin typeface="Arial" pitchFamily="34"/>
                <a:cs typeface="Arial" pitchFamily="34"/>
              </a:rPr>
              <a:t>Journal of Contemporary Administration and Management (ADMAN), 1(</a:t>
            </a:r>
            <a:r>
              <a:rPr lang="en-GB" sz="1200">
                <a:latin typeface="Arial" pitchFamily="34"/>
                <a:cs typeface="Arial" pitchFamily="34"/>
              </a:rPr>
              <a:t>3), 180–186.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Sharabati, A.-A. A., Ali, A. A. A., Allahham, M. I., Hussein, A. A., Alheet, A. F., &amp; Mohammad, A. S. (2024). The impact of digital marketing on the performance of SMEs: An analytical study considering modern digital transformations. </a:t>
            </a:r>
            <a:r>
              <a:rPr lang="en-GB" sz="1200" i="1">
                <a:latin typeface="Arial" pitchFamily="34"/>
                <a:cs typeface="Arial" pitchFamily="34"/>
              </a:rPr>
              <a:t>Sustainability, 16(</a:t>
            </a:r>
            <a:r>
              <a:rPr lang="en-GB" sz="1200">
                <a:latin typeface="Arial" pitchFamily="34"/>
                <a:cs typeface="Arial" pitchFamily="34"/>
              </a:rPr>
              <a:t>19), Article 8667.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Visser, M., Sikkenga, B., &amp; Berry, M. (2025). </a:t>
            </a:r>
            <a:r>
              <a:rPr lang="en-GB" sz="1200" i="1">
                <a:latin typeface="Arial" pitchFamily="34"/>
                <a:cs typeface="Arial" pitchFamily="34"/>
              </a:rPr>
              <a:t>Digital marketing fundamentals</a:t>
            </a:r>
            <a:r>
              <a:rPr lang="en-GB" sz="1200">
                <a:latin typeface="Arial" pitchFamily="34"/>
                <a:cs typeface="Arial" pitchFamily="34"/>
              </a:rPr>
              <a:t>. Noordhoff.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Zhuang, R. (2025). Evolutionary logic and theoretical construction of real estate marketing strategies under digital transformation. </a:t>
            </a:r>
            <a:r>
              <a:rPr lang="en-GB" sz="1200" i="1">
                <a:latin typeface="Arial" pitchFamily="34"/>
                <a:cs typeface="Arial" pitchFamily="34"/>
              </a:rPr>
              <a:t>Economics and Management Innovation, 2(</a:t>
            </a:r>
            <a:r>
              <a:rPr lang="en-GB" sz="1200">
                <a:latin typeface="Arial" pitchFamily="34"/>
                <a:cs typeface="Arial" pitchFamily="34"/>
              </a:rPr>
              <a:t>2), 117–124.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https://www.investopedia.com/terms/d/digital-marketing.asp</a:t>
            </a:r>
            <a:r>
              <a:rPr lang="en-GB" sz="1200">
                <a:latin typeface="Arial" pitchFamily="34"/>
                <a:cs typeface="Arial" pitchFamily="34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658</Words>
  <Application>Microsoft Office PowerPoint</Application>
  <PresentationFormat>Widescreen</PresentationFormat>
  <Paragraphs>33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Introduction to Digital Marketing Concept </vt:lpstr>
      <vt:lpstr>Digital Marketing Features </vt:lpstr>
      <vt:lpstr>Digital Marketing in Business/Examples </vt:lpstr>
      <vt:lpstr>Digital Marketing in 2026/Why is the most efficient?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2026-10-21T16:42:49Z</dcterms:created>
  <dcterms:modified xsi:type="dcterms:W3CDTF">2026-10-23T17:44:31Z</dcterms:modified>
</cp:coreProperties>
</file>