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6"/>
  </p:notesMasterIdLst>
  <p:handoutMasterIdLst>
    <p:handoutMasterId r:id="rId37"/>
  </p:handoutMasterIdLst>
  <p:sldIdLst>
    <p:sldId id="256" r:id="rId4"/>
    <p:sldId id="257" r:id="rId5"/>
    <p:sldId id="272" r:id="rId6"/>
    <p:sldId id="273" r:id="rId7"/>
    <p:sldId id="274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86" r:id="rId19"/>
    <p:sldId id="271" r:id="rId20"/>
    <p:sldId id="289" r:id="rId21"/>
    <p:sldId id="288" r:id="rId22"/>
    <p:sldId id="290" r:id="rId23"/>
    <p:sldId id="291" r:id="rId24"/>
    <p:sldId id="292" r:id="rId25"/>
    <p:sldId id="287" r:id="rId26"/>
    <p:sldId id="293" r:id="rId27"/>
    <p:sldId id="294" r:id="rId28"/>
    <p:sldId id="295" r:id="rId29"/>
    <p:sldId id="296" r:id="rId30"/>
    <p:sldId id="298" r:id="rId31"/>
    <p:sldId id="297" r:id="rId32"/>
    <p:sldId id="299" r:id="rId33"/>
    <p:sldId id="300" r:id="rId34"/>
    <p:sldId id="268" r:id="rId3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7205" autoAdjust="0"/>
  </p:normalViewPr>
  <p:slideViewPr>
    <p:cSldViewPr>
      <p:cViewPr varScale="1">
        <p:scale>
          <a:sx n="75" d="100"/>
          <a:sy n="75" d="100"/>
        </p:scale>
        <p:origin x="1109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14/10/2017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10/14/2017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60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2940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You add this tag to the &lt;head&gt;… &lt;/head&gt;</a:t>
            </a:r>
            <a:r>
              <a:rPr lang="en-GB" baseline="0" dirty="0"/>
              <a:t> section of your web page.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6177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For</a:t>
            </a:r>
            <a:r>
              <a:rPr lang="en-GB" baseline="0" dirty="0"/>
              <a:t> more information on why shrink-to-fit was introduced, see: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dirty="0"/>
              <a:t>https://bitsofco.de/ios-safari-and-shrink-to-fit/ [accessed: 14-Oct-2017]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http://kihlstrom.com/2015/shrink-to-fit-no-fixes-zoom-problem-in-ios-9/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4774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Media queries can be thought of as basic conditional logic statements for CSS!</a:t>
            </a:r>
          </a:p>
          <a:p>
            <a:r>
              <a:rPr lang="en-GB" dirty="0"/>
              <a:t>They will include the</a:t>
            </a:r>
            <a:r>
              <a:rPr lang="en-GB" baseline="0" dirty="0"/>
              <a:t> CSS styles when the condition is true.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4209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</a:t>
            </a:r>
            <a:r>
              <a:rPr lang="en-GB" baseline="0" dirty="0"/>
              <a:t> more at: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http://www.w3.org/TR/css3-mediaqueries/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http://www.w3schools.com/css/css3_mediaqueries.asp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http://www.w3schools.com/cssref/css3_pr_mediaquery.asp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Media</a:t>
            </a:r>
            <a:r>
              <a:rPr lang="en-GB" baseline="0" dirty="0"/>
              <a:t> Types: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All: all types of media devices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Print: used for printers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Screen: computer screens, tablets, smart phones, etc.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Speech: screen readers that read the page out loud.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6347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4703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https://timkadlec.com/2012/04/media-query-asset-downloading-results/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9653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1781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https://rachelandrew.co.uk/archives/2016/03/30/should-i-use-grid-or-flexbox/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https://tutorialzine.com/2017/03/css-grid-vs-flexbox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Try</a:t>
            </a:r>
            <a:r>
              <a:rPr lang="en-GB" baseline="0" dirty="0"/>
              <a:t> and Google: should I use CSS flexbox for layout</a:t>
            </a: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CSS Grid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https://css-tricks.com/snippets/css/complete-guide-grid/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https://developer.mozilla.org/en-US/docs/Web/CSS/CSS_Grid_Layout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8820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Vertical</a:t>
            </a:r>
            <a:r>
              <a:rPr lang="en-GB" baseline="0" dirty="0"/>
              <a:t> alignment: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CSS Flexbox</a:t>
            </a:r>
            <a:r>
              <a:rPr lang="en-GB" baseline="0" dirty="0"/>
              <a:t> align-items: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313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9115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Bootstrap 3, push</a:t>
            </a:r>
            <a:r>
              <a:rPr lang="en-GB" baseline="0" dirty="0"/>
              <a:t> and pull classes were used.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Appending </a:t>
            </a:r>
            <a:r>
              <a:rPr lang="en-GB" b="1" dirty="0"/>
              <a:t>-push-n</a:t>
            </a:r>
            <a:r>
              <a:rPr lang="en-GB" dirty="0"/>
              <a:t> to a media query class will push the element the number (n) columns to the right.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Appending </a:t>
            </a:r>
            <a:r>
              <a:rPr lang="en-GB" b="1" dirty="0"/>
              <a:t>-pull-n</a:t>
            </a:r>
            <a:r>
              <a:rPr lang="en-GB" dirty="0"/>
              <a:t> to a media query class will pull the element the number (n) columns to the left.</a:t>
            </a:r>
          </a:p>
          <a:p>
            <a:r>
              <a:rPr lang="en-GB" dirty="0"/>
              <a:t>Using the col-size-push-n or col-size-pull-n classes: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="col-md-9 col-md-push-3"&gt;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="col-md-3 col-md-pull-9"&gt;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0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97753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Bootstrap 3, offset</a:t>
            </a:r>
            <a:r>
              <a:rPr lang="en-GB" baseline="0" dirty="0"/>
              <a:t>-n classes were used</a:t>
            </a:r>
            <a:r>
              <a:rPr lang="en-GB" dirty="0"/>
              <a:t> to move columns to the right, typically when the columns in the row don’t add up to the total columns (12).</a:t>
            </a:r>
          </a:p>
          <a:p>
            <a:pPr marL="32004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="row"&gt;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="col-lg-2"&gt;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Spans 2 Columns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="col-lg-8 col-lg-offset-2"&gt;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18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800" dirty="0"/>
          </a:p>
          <a:p>
            <a:pPr lvl="0"/>
            <a:r>
              <a:rPr lang="en-GB" dirty="0"/>
              <a:t>The first &lt;div&gt; spans 2 columns</a:t>
            </a:r>
          </a:p>
          <a:p>
            <a:pPr lvl="0"/>
            <a:r>
              <a:rPr lang="en-GB" dirty="0"/>
              <a:t>The second, spans 8 columns but is offset by 2 columns – this will add a gap of 2 columns before it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3703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10/14/2017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10/14/2017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10/14/2017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10/14/2017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10/14/2017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alistapart.com/article/dao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alistapart.com/article/responsive-web-design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bitsofco.de/ios-safari-and-shrink-to-fit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cssref/css3_pr_mediaquery.asp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ref/css3_pr_mediaquery.asp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cssref/css3_pr_align-items.asp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getbootstrap.com/docs/4.0/layout/grid/" TargetMode="External"/><Relationship Id="rId2" Type="http://schemas.openxmlformats.org/officeDocument/2006/relationships/hyperlink" Target="https://getbootstrap.com/docs/4.0/layout/overview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getbootstrap.com/docs/4.0/content/reboot/" TargetMode="External"/><Relationship Id="rId4" Type="http://schemas.openxmlformats.org/officeDocument/2006/relationships/hyperlink" Target="https://getbootstrap.com/docs/4.0/components/alerts/" TargetMode="Externa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2: Responsive Web Design and Development (RWDD)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16-Oct-2017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Introduction to Responsive Web Design</a:t>
            </a:r>
          </a:p>
          <a:p>
            <a:r>
              <a:rPr lang="en-GB" dirty="0"/>
              <a:t>The Viewport</a:t>
            </a:r>
          </a:p>
          <a:p>
            <a:r>
              <a:rPr lang="en-GB" dirty="0"/>
              <a:t>Media Queries</a:t>
            </a:r>
          </a:p>
          <a:p>
            <a:r>
              <a:rPr lang="en-GB" dirty="0"/>
              <a:t>Flexible Grids</a:t>
            </a:r>
          </a:p>
          <a:p>
            <a:pPr lvl="1"/>
            <a:r>
              <a:rPr lang="en-GB" dirty="0"/>
              <a:t>Bootstrap</a:t>
            </a:r>
          </a:p>
        </p:txBody>
      </p:sp>
    </p:spTree>
    <p:extLst>
      <p:ext uri="{BB962C8B-B14F-4D97-AF65-F5344CB8AC3E}">
        <p14:creationId xmlns:p14="http://schemas.microsoft.com/office/powerpoint/2010/main" val="3882205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Web Design Layout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Web Designers</a:t>
            </a:r>
            <a:r>
              <a:rPr lang="en-GB" baseline="30000" dirty="0"/>
              <a:t>1</a:t>
            </a:r>
          </a:p>
          <a:p>
            <a:pPr lvl="1"/>
            <a:r>
              <a:rPr lang="en-GB" dirty="0"/>
              <a:t>desire the control available in the print medium</a:t>
            </a:r>
          </a:p>
          <a:p>
            <a:pPr lvl="1"/>
            <a:r>
              <a:rPr lang="en-GB" dirty="0"/>
              <a:t>view the flexibility of  the web medium a limitation. </a:t>
            </a:r>
          </a:p>
          <a:p>
            <a:r>
              <a:rPr lang="en-GB" dirty="0"/>
              <a:t>Initially, the problem was:</a:t>
            </a:r>
          </a:p>
          <a:p>
            <a:pPr lvl="1"/>
            <a:r>
              <a:rPr lang="en-GB" dirty="0"/>
              <a:t>Screen sizes got larger</a:t>
            </a:r>
          </a:p>
          <a:p>
            <a:pPr lvl="1"/>
            <a:r>
              <a:rPr lang="en-GB" dirty="0"/>
              <a:t>Too many browsers behaving differently</a:t>
            </a:r>
          </a:p>
          <a:p>
            <a:r>
              <a:rPr lang="en-GB" dirty="0"/>
              <a:t>Now:</a:t>
            </a:r>
          </a:p>
          <a:p>
            <a:pPr lvl="1"/>
            <a:r>
              <a:rPr lang="en-GB" dirty="0"/>
              <a:t>Screen sizes are both smaller and larger!</a:t>
            </a:r>
          </a:p>
          <a:p>
            <a:pPr lvl="1"/>
            <a:r>
              <a:rPr lang="en-GB" dirty="0"/>
              <a:t>And the browsers still behave differently!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29895" y="6381328"/>
            <a:ext cx="712111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A Dao of Web Design. Available: </a:t>
            </a:r>
            <a:r>
              <a:rPr lang="en-GB" sz="1400" dirty="0">
                <a:hlinkClick r:id="rId2"/>
              </a:rPr>
              <a:t>http://alistapart.com/article/dao</a:t>
            </a:r>
            <a:r>
              <a:rPr lang="en-GB" sz="1400" dirty="0"/>
              <a:t> [accessed: 14-Oct-2017]</a:t>
            </a:r>
          </a:p>
        </p:txBody>
      </p:sp>
    </p:spTree>
    <p:extLst>
      <p:ext uri="{BB962C8B-B14F-4D97-AF65-F5344CB8AC3E}">
        <p14:creationId xmlns:p14="http://schemas.microsoft.com/office/powerpoint/2010/main" val="2378977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Screen Size or Viewport Problem?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 b="1" dirty="0"/>
              <a:t>Viewport</a:t>
            </a:r>
            <a:r>
              <a:rPr lang="en-GB" dirty="0"/>
              <a:t> is actually what you need to design for, not the screen size!</a:t>
            </a:r>
          </a:p>
          <a:p>
            <a:r>
              <a:rPr lang="en-GB" dirty="0"/>
              <a:t>Viewport: actual display area of the content within the browser, excluding toolbars, tabs, etc.</a:t>
            </a:r>
          </a:p>
          <a:p>
            <a:r>
              <a:rPr lang="en-GB" dirty="0"/>
              <a:t>Screen size: physical display area of a device.</a:t>
            </a:r>
          </a:p>
          <a:p>
            <a:endParaRPr lang="en-GB" dirty="0"/>
          </a:p>
        </p:txBody>
      </p:sp>
      <p:grpSp>
        <p:nvGrpSpPr>
          <p:cNvPr id="20" name="Group 19"/>
          <p:cNvGrpSpPr/>
          <p:nvPr/>
        </p:nvGrpSpPr>
        <p:grpSpPr>
          <a:xfrm>
            <a:off x="1115616" y="4129371"/>
            <a:ext cx="3028950" cy="2552700"/>
            <a:chOff x="1115616" y="4129371"/>
            <a:chExt cx="3028950" cy="2552700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5616" y="4129371"/>
              <a:ext cx="3028950" cy="25527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6" name="Group 15"/>
            <p:cNvGrpSpPr/>
            <p:nvPr/>
          </p:nvGrpSpPr>
          <p:grpSpPr>
            <a:xfrm>
              <a:off x="1259632" y="4293096"/>
              <a:ext cx="2736304" cy="1656184"/>
              <a:chOff x="1259632" y="4293096"/>
              <a:chExt cx="2736304" cy="1656184"/>
            </a:xfrm>
          </p:grpSpPr>
          <p:cxnSp>
            <p:nvCxnSpPr>
              <p:cNvPr id="5" name="Straight Arrow Connector 4"/>
              <p:cNvCxnSpPr/>
              <p:nvPr/>
            </p:nvCxnSpPr>
            <p:spPr>
              <a:xfrm>
                <a:off x="1259632" y="4293096"/>
                <a:ext cx="2736304" cy="1656184"/>
              </a:xfrm>
              <a:prstGeom prst="straightConnector1">
                <a:avLst/>
              </a:prstGeom>
              <a:ln>
                <a:headEnd type="triangl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TextBox 14"/>
              <p:cNvSpPr txBox="1"/>
              <p:nvPr/>
            </p:nvSpPr>
            <p:spPr>
              <a:xfrm rot="1882511">
                <a:off x="2111070" y="4821845"/>
                <a:ext cx="103804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400" dirty="0"/>
                  <a:t>Screen size</a:t>
                </a:r>
              </a:p>
            </p:txBody>
          </p:sp>
        </p:grpSp>
      </p:grpSp>
      <p:grpSp>
        <p:nvGrpSpPr>
          <p:cNvPr id="18" name="Group 17"/>
          <p:cNvGrpSpPr/>
          <p:nvPr/>
        </p:nvGrpSpPr>
        <p:grpSpPr>
          <a:xfrm>
            <a:off x="4932040" y="4136120"/>
            <a:ext cx="3028950" cy="2552700"/>
            <a:chOff x="4932040" y="4136120"/>
            <a:chExt cx="3028950" cy="2552700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76056" y="4293096"/>
              <a:ext cx="2808312" cy="1728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4136120"/>
              <a:ext cx="3028950" cy="25527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7" name="Group 16"/>
            <p:cNvGrpSpPr/>
            <p:nvPr/>
          </p:nvGrpSpPr>
          <p:grpSpPr>
            <a:xfrm>
              <a:off x="5148064" y="4653136"/>
              <a:ext cx="2592288" cy="1152128"/>
              <a:chOff x="5148064" y="4653136"/>
              <a:chExt cx="2592288" cy="1152128"/>
            </a:xfrm>
          </p:grpSpPr>
          <p:cxnSp>
            <p:nvCxnSpPr>
              <p:cNvPr id="9" name="Straight Arrow Connector 8"/>
              <p:cNvCxnSpPr/>
              <p:nvPr/>
            </p:nvCxnSpPr>
            <p:spPr>
              <a:xfrm>
                <a:off x="5148064" y="4653136"/>
                <a:ext cx="2592288" cy="1152128"/>
              </a:xfrm>
              <a:prstGeom prst="straightConnector1">
                <a:avLst/>
              </a:prstGeom>
              <a:ln>
                <a:headEnd type="triangl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" name="TextBox 18"/>
              <p:cNvSpPr txBox="1"/>
              <p:nvPr/>
            </p:nvSpPr>
            <p:spPr>
              <a:xfrm rot="1373400">
                <a:off x="5878907" y="4974245"/>
                <a:ext cx="123623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400" dirty="0"/>
                  <a:t>Viewport size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23081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Responsive Web Design?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Responsive Web Design (RWD) is the presentation of web content in the most relevant format for the viewport and device accessing it.</a:t>
            </a:r>
          </a:p>
          <a:p>
            <a:pPr marL="0" indent="0" algn="r">
              <a:buNone/>
            </a:pPr>
            <a:r>
              <a:rPr lang="en-GB" i="1" dirty="0"/>
              <a:t>Ben Frain</a:t>
            </a:r>
            <a:r>
              <a:rPr lang="en-GB" i="1" baseline="30000" dirty="0"/>
              <a:t>1</a:t>
            </a:r>
          </a:p>
          <a:p>
            <a:r>
              <a:rPr lang="en-GB" dirty="0"/>
              <a:t>It uses HTML and CSS to achieve this!</a:t>
            </a:r>
          </a:p>
          <a:p>
            <a:r>
              <a:rPr lang="en-GB" dirty="0"/>
              <a:t>Responsive Web Design = </a:t>
            </a:r>
          </a:p>
          <a:p>
            <a:pPr marL="320040" lvl="1" indent="0">
              <a:buNone/>
            </a:pPr>
            <a:r>
              <a:rPr lang="en-GB" dirty="0"/>
              <a:t>Flexible Grid Layout + Flexible Images and Media + CSS Media Queries</a:t>
            </a:r>
          </a:p>
          <a:p>
            <a:pPr marL="0" indent="0" algn="r">
              <a:buNone/>
            </a:pPr>
            <a:r>
              <a:rPr lang="en-GB" i="1" dirty="0"/>
              <a:t>Ethan </a:t>
            </a:r>
            <a:r>
              <a:rPr lang="en-GB" i="1" dirty="0" err="1"/>
              <a:t>Marcotte</a:t>
            </a:r>
            <a:endParaRPr lang="en-GB" i="1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3568" y="6309320"/>
            <a:ext cx="8398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i="1" baseline="30000" dirty="0"/>
              <a:t>1</a:t>
            </a:r>
            <a:r>
              <a:rPr lang="en-GB" sz="1200" dirty="0"/>
              <a:t>Responsive Web Design with HTML5 and CSS3, 2</a:t>
            </a:r>
            <a:r>
              <a:rPr lang="en-GB" sz="1200" baseline="30000" dirty="0"/>
              <a:t>nd</a:t>
            </a:r>
            <a:r>
              <a:rPr lang="en-GB" sz="1200" dirty="0"/>
              <a:t> Edition, </a:t>
            </a:r>
            <a:r>
              <a:rPr lang="en-GB" sz="1200" dirty="0" err="1"/>
              <a:t>Packt</a:t>
            </a:r>
            <a:r>
              <a:rPr lang="en-GB" sz="1200" dirty="0"/>
              <a:t> (2015), By Ben Frain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Responsive Web Design by Ethan </a:t>
            </a:r>
            <a:r>
              <a:rPr lang="en-GB" sz="1200" dirty="0" err="1"/>
              <a:t>Marcotte</a:t>
            </a:r>
            <a:r>
              <a:rPr lang="en-GB" sz="1200" dirty="0"/>
              <a:t>: </a:t>
            </a:r>
            <a:r>
              <a:rPr lang="en-GB" sz="1200" dirty="0">
                <a:hlinkClick r:id="rId3"/>
              </a:rPr>
              <a:t>http://alistapart.com/article/responsive-web-design</a:t>
            </a:r>
            <a:r>
              <a:rPr lang="en-GB" sz="1200" dirty="0"/>
              <a:t> [accessed: 14-Oct-2017]</a:t>
            </a:r>
          </a:p>
        </p:txBody>
      </p:sp>
    </p:spTree>
    <p:extLst>
      <p:ext uri="{BB962C8B-B14F-4D97-AF65-F5344CB8AC3E}">
        <p14:creationId xmlns:p14="http://schemas.microsoft.com/office/powerpoint/2010/main" val="1873135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RWD and the Viewport Meta Tag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Modern Browsers tend to auto-resize the page (shrink/scale content to fit the viewport).</a:t>
            </a:r>
          </a:p>
          <a:p>
            <a:r>
              <a:rPr lang="en-GB" dirty="0"/>
              <a:t>The scaled down display is often quite small and may be difficult to view.</a:t>
            </a:r>
          </a:p>
          <a:p>
            <a:r>
              <a:rPr lang="en-GB" dirty="0"/>
              <a:t>HTML5 introduced the &lt;meta&gt; viewport tag to enable web developers take over the viewport:</a:t>
            </a:r>
          </a:p>
          <a:p>
            <a:pPr marL="365760" lvl="1" indent="0">
              <a:spcBef>
                <a:spcPts val="1200"/>
              </a:spcBef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meta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="viewport"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="width=device-width, initial-scale=1.0"&gt;</a:t>
            </a:r>
            <a:endParaRPr lang="en-GB" sz="2000" dirty="0"/>
          </a:p>
          <a:p>
            <a:pPr lvl="1">
              <a:spcBef>
                <a:spcPts val="1200"/>
              </a:spcBef>
            </a:pPr>
            <a:r>
              <a:rPr lang="en-GB" b="1" i="1" dirty="0"/>
              <a:t>width=device-width</a:t>
            </a:r>
            <a:r>
              <a:rPr lang="en-GB" dirty="0"/>
              <a:t> sets the width of the page to follow the screen width of the device.</a:t>
            </a:r>
          </a:p>
          <a:p>
            <a:pPr lvl="1"/>
            <a:r>
              <a:rPr lang="en-GB" b="1" i="1" dirty="0"/>
              <a:t>initial-scale=1.0</a:t>
            </a:r>
            <a:r>
              <a:rPr lang="en-GB" dirty="0"/>
              <a:t> sets the initial zoom level when page first loads.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4070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RWD and the Viewport Meta Tag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iOS 9, however, </a:t>
            </a:r>
            <a:r>
              <a:rPr lang="en-GB" dirty="0">
                <a:hlinkClick r:id="rId3"/>
              </a:rPr>
              <a:t>changed how Safari works</a:t>
            </a:r>
            <a:r>
              <a:rPr lang="en-GB" dirty="0"/>
              <a:t> and the </a:t>
            </a:r>
            <a:r>
              <a:rPr lang="en-GB" b="1" u="sng" dirty="0"/>
              <a:t>new recommendation</a:t>
            </a:r>
            <a:r>
              <a:rPr lang="en-GB" b="1" dirty="0"/>
              <a:t> </a:t>
            </a:r>
            <a:r>
              <a:rPr lang="en-GB" dirty="0"/>
              <a:t>is now:</a:t>
            </a:r>
          </a:p>
          <a:p>
            <a:pPr marL="365760" lvl="1" indent="0">
              <a:spcBef>
                <a:spcPts val="1200"/>
              </a:spcBef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meta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="viewport"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="width=device-width, initial-scale=1.0, shrink-to-fit=no" /&gt;</a:t>
            </a:r>
            <a:endParaRPr lang="en-GB" sz="2000" dirty="0">
              <a:solidFill>
                <a:prstClr val="black"/>
              </a:solidFill>
            </a:endParaRPr>
          </a:p>
          <a:p>
            <a:r>
              <a:rPr lang="en-GB" b="1" i="1" dirty="0"/>
              <a:t>shrink-to-fit=no</a:t>
            </a:r>
            <a:r>
              <a:rPr lang="en-GB" dirty="0"/>
              <a:t> stops Safari from resizing page to fit the largest fixed width element found on the page and then shrinking all other content based on this width.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635896" y="2996952"/>
            <a:ext cx="2520280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154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CSS2 introduced </a:t>
            </a:r>
            <a:r>
              <a:rPr lang="en-GB" b="1" dirty="0"/>
              <a:t>Media Types </a:t>
            </a:r>
            <a:r>
              <a:rPr lang="en-GB" dirty="0"/>
              <a:t>using the @media rule.</a:t>
            </a:r>
          </a:p>
          <a:p>
            <a:pPr lvl="1"/>
            <a:r>
              <a:rPr lang="en-GB" dirty="0"/>
              <a:t>Back then the aim was to target different styles for different media types e.g.</a:t>
            </a:r>
          </a:p>
          <a:p>
            <a:pPr lvl="2"/>
            <a:r>
              <a:rPr lang="en-GB" dirty="0"/>
              <a:t>Computer screens</a:t>
            </a:r>
          </a:p>
          <a:p>
            <a:pPr lvl="2"/>
            <a:r>
              <a:rPr lang="en-GB" dirty="0"/>
              <a:t>Printers</a:t>
            </a:r>
          </a:p>
          <a:p>
            <a:pPr lvl="2"/>
            <a:r>
              <a:rPr lang="en-GB" dirty="0"/>
              <a:t>Handheld devices</a:t>
            </a:r>
          </a:p>
          <a:p>
            <a:pPr lvl="2"/>
            <a:r>
              <a:rPr lang="en-GB" dirty="0"/>
              <a:t>Etc.</a:t>
            </a:r>
          </a:p>
          <a:p>
            <a:r>
              <a:rPr lang="en-GB" dirty="0"/>
              <a:t>CSS3 extended the CSS2 idea and introduced </a:t>
            </a:r>
            <a:r>
              <a:rPr lang="en-GB" b="1" dirty="0"/>
              <a:t>Media Queries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Instead of looking at the type of device, they look at the capabilities of the device.</a:t>
            </a:r>
          </a:p>
        </p:txBody>
      </p:sp>
    </p:spTree>
    <p:extLst>
      <p:ext uri="{BB962C8B-B14F-4D97-AF65-F5344CB8AC3E}">
        <p14:creationId xmlns:p14="http://schemas.microsoft.com/office/powerpoint/2010/main" val="3893693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Media Queries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Enable us to target specific CSS styles depending upon the capabilities of a device.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Viewport width and height</a:t>
            </a:r>
          </a:p>
          <a:p>
            <a:pPr lvl="1"/>
            <a:r>
              <a:rPr lang="en-GB" dirty="0"/>
              <a:t>Orientation (landscape or portrait)</a:t>
            </a:r>
          </a:p>
          <a:p>
            <a:pPr lvl="1"/>
            <a:r>
              <a:rPr lang="en-GB" dirty="0"/>
              <a:t>Device width and height</a:t>
            </a:r>
          </a:p>
          <a:p>
            <a:pPr lvl="1"/>
            <a:r>
              <a:rPr lang="en-GB" dirty="0"/>
              <a:t>Resolution (device resolution using dpi or </a:t>
            </a:r>
            <a:r>
              <a:rPr lang="en-GB" dirty="0" err="1"/>
              <a:t>dpcm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And </a:t>
            </a:r>
            <a:r>
              <a:rPr lang="en-GB" dirty="0">
                <a:hlinkClick r:id="rId2"/>
              </a:rPr>
              <a:t>more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5528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Queries: How?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media query consists of:</a:t>
            </a:r>
          </a:p>
          <a:p>
            <a:pPr lvl="1"/>
            <a:r>
              <a:rPr lang="en-GB" dirty="0"/>
              <a:t>@media directive</a:t>
            </a:r>
          </a:p>
          <a:p>
            <a:pPr lvl="1"/>
            <a:r>
              <a:rPr lang="en-GB" dirty="0"/>
              <a:t>a media type, plus</a:t>
            </a:r>
          </a:p>
          <a:p>
            <a:pPr lvl="1"/>
            <a:r>
              <a:rPr lang="en-GB" dirty="0"/>
              <a:t>zero or more expressions that check the conditions of particular media features</a:t>
            </a:r>
          </a:p>
          <a:p>
            <a:r>
              <a:rPr lang="en-GB" dirty="0"/>
              <a:t>Syntax: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@media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[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not|only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] 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mediatype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and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expressions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	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Normal CSS Rules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sz="2000" dirty="0"/>
          </a:p>
          <a:p>
            <a:r>
              <a:rPr lang="en-GB" dirty="0"/>
              <a:t>The media query is true when</a:t>
            </a:r>
          </a:p>
          <a:p>
            <a:pPr lvl="1"/>
            <a:r>
              <a:rPr lang="en-GB" dirty="0"/>
              <a:t>Media type matches the device being used</a:t>
            </a:r>
          </a:p>
          <a:p>
            <a:pPr lvl="1"/>
            <a:r>
              <a:rPr lang="en-GB" dirty="0"/>
              <a:t>All expressions in the media query are true.</a:t>
            </a:r>
          </a:p>
          <a:p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>
          <a:xfrm flipH="1" flipV="1">
            <a:off x="3635896" y="4509120"/>
            <a:ext cx="104399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4031814" y="4941168"/>
            <a:ext cx="2475358" cy="369332"/>
          </a:xfrm>
          <a:prstGeom prst="rect">
            <a:avLst/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[</a:t>
            </a:r>
            <a:r>
              <a:rPr lang="en-GB" dirty="0" err="1"/>
              <a:t>not|only</a:t>
            </a:r>
            <a:r>
              <a:rPr lang="en-GB" dirty="0"/>
              <a:t>] are optional!</a:t>
            </a:r>
          </a:p>
        </p:txBody>
      </p:sp>
    </p:spTree>
    <p:extLst>
      <p:ext uri="{BB962C8B-B14F-4D97-AF65-F5344CB8AC3E}">
        <p14:creationId xmlns:p14="http://schemas.microsoft.com/office/powerpoint/2010/main" val="979138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@media CSS3 Rule Explained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141168"/>
          </a:xfrm>
        </p:spPr>
        <p:txBody>
          <a:bodyPr>
            <a:normAutofit/>
          </a:bodyPr>
          <a:lstStyle/>
          <a:p>
            <a:r>
              <a:rPr lang="en-GB" dirty="0"/>
              <a:t>Media Type: Target different media types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@media 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mediatype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{ }</a:t>
            </a:r>
            <a:endParaRPr lang="en-GB" sz="2400" dirty="0"/>
          </a:p>
          <a:p>
            <a:pPr lvl="1"/>
            <a:r>
              <a:rPr lang="en-GB" dirty="0"/>
              <a:t>Media types: </a:t>
            </a:r>
            <a:r>
              <a:rPr lang="en-GB" b="1" dirty="0"/>
              <a:t>print</a:t>
            </a:r>
            <a:r>
              <a:rPr lang="en-GB" dirty="0"/>
              <a:t>, </a:t>
            </a:r>
            <a:r>
              <a:rPr lang="en-GB" b="1" dirty="0"/>
              <a:t>screen</a:t>
            </a:r>
            <a:r>
              <a:rPr lang="en-GB" dirty="0"/>
              <a:t>, </a:t>
            </a:r>
            <a:r>
              <a:rPr lang="en-GB" b="1" dirty="0"/>
              <a:t>speech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all</a:t>
            </a:r>
            <a:r>
              <a:rPr lang="en-GB" dirty="0"/>
              <a:t>: use all when CSS styles apply to all media types.</a:t>
            </a:r>
          </a:p>
          <a:p>
            <a:r>
              <a:rPr lang="en-GB" dirty="0"/>
              <a:t>Expressions: Target specific media features: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@media 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mediatype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 and 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media feature check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)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{ }</a:t>
            </a:r>
          </a:p>
          <a:p>
            <a:pPr marL="777240" lvl="1" indent="-457200"/>
            <a:r>
              <a:rPr lang="en-GB" dirty="0"/>
              <a:t>Viewport size: width, height</a:t>
            </a:r>
          </a:p>
          <a:p>
            <a:pPr marL="777240" lvl="1" indent="-457200"/>
            <a:r>
              <a:rPr lang="en-GB" dirty="0"/>
              <a:t>Orientation</a:t>
            </a:r>
          </a:p>
          <a:p>
            <a:pPr marL="777240" lvl="1" indent="-457200"/>
            <a:r>
              <a:rPr lang="en-GB" dirty="0"/>
              <a:t>More: </a:t>
            </a:r>
            <a:r>
              <a:rPr lang="en-GB" sz="1800" dirty="0">
                <a:hlinkClick r:id="rId3"/>
              </a:rPr>
              <a:t>http://www.w3schools.com/cssref/css3_pr_mediaquery.asp</a:t>
            </a:r>
            <a:r>
              <a:rPr lang="en-GB" sz="1800" dirty="0"/>
              <a:t> </a:t>
            </a:r>
            <a:endParaRPr lang="en-GB" sz="2000" dirty="0"/>
          </a:p>
          <a:p>
            <a:pPr marL="457200" indent="-457200"/>
            <a:r>
              <a:rPr lang="en-GB" dirty="0"/>
              <a:t>"</a:t>
            </a:r>
            <a:r>
              <a:rPr lang="en-GB" b="1" dirty="0"/>
              <a:t>and</a:t>
            </a:r>
            <a:r>
              <a:rPr lang="en-GB" dirty="0"/>
              <a:t>" is used to combine </a:t>
            </a:r>
            <a:r>
              <a:rPr lang="en-GB" i="1" dirty="0"/>
              <a:t>multiple</a:t>
            </a:r>
            <a:r>
              <a:rPr lang="en-GB" dirty="0"/>
              <a:t> features</a:t>
            </a:r>
          </a:p>
        </p:txBody>
      </p:sp>
    </p:spTree>
    <p:extLst>
      <p:ext uri="{BB962C8B-B14F-4D97-AF65-F5344CB8AC3E}">
        <p14:creationId xmlns:p14="http://schemas.microsoft.com/office/powerpoint/2010/main" val="19069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In its simplest form (targeting only media type):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@media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print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body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font-size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15pt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dirty="0"/>
          </a:p>
          <a:p>
            <a:r>
              <a:rPr lang="en-GB" dirty="0"/>
              <a:t>Targeting both media type and media feature: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@media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screen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and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min-width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480px)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#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leftsidebar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200px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float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left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#main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grey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dirty="0"/>
          </a:p>
          <a:p>
            <a:r>
              <a:rPr lang="en-GB" dirty="0"/>
              <a:t>If you omit the media type, it will default to </a:t>
            </a:r>
            <a:r>
              <a:rPr lang="en-GB" b="1" dirty="0"/>
              <a:t>all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79512" y="3140968"/>
            <a:ext cx="1444626" cy="369332"/>
          </a:xfrm>
          <a:prstGeom prst="rect">
            <a:avLst/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Media Query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901825" y="2420888"/>
            <a:ext cx="789855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>
            <a:stCxn id="4" idx="2"/>
          </p:cNvCxnSpPr>
          <p:nvPr/>
        </p:nvCxnSpPr>
        <p:spPr>
          <a:xfrm>
            <a:off x="901825" y="3510300"/>
            <a:ext cx="789855" cy="10708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ight Brace 8"/>
          <p:cNvSpPr/>
          <p:nvPr/>
        </p:nvSpPr>
        <p:spPr>
          <a:xfrm>
            <a:off x="5220072" y="2492896"/>
            <a:ext cx="360040" cy="86409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ight Brace 9"/>
          <p:cNvSpPr/>
          <p:nvPr/>
        </p:nvSpPr>
        <p:spPr>
          <a:xfrm>
            <a:off x="8100392" y="4725144"/>
            <a:ext cx="432048" cy="72008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038512" y="2740278"/>
            <a:ext cx="1925976" cy="369332"/>
          </a:xfrm>
          <a:prstGeom prst="rect">
            <a:avLst/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Normal CSS Rules</a:t>
            </a:r>
          </a:p>
        </p:txBody>
      </p:sp>
      <p:cxnSp>
        <p:nvCxnSpPr>
          <p:cNvPr id="13" name="Straight Arrow Connector 12"/>
          <p:cNvCxnSpPr>
            <a:stCxn id="11" idx="1"/>
          </p:cNvCxnSpPr>
          <p:nvPr/>
        </p:nvCxnSpPr>
        <p:spPr>
          <a:xfrm flipH="1">
            <a:off x="6189676" y="2924944"/>
            <a:ext cx="8488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8316416" y="3140968"/>
            <a:ext cx="182524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1455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9" grpId="0" animBg="1"/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 for Style Sheets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>
            <a:normAutofit/>
          </a:bodyPr>
          <a:lstStyle/>
          <a:p>
            <a:r>
              <a:rPr lang="en-GB" dirty="0"/>
              <a:t>Media queries can also be used to </a:t>
            </a:r>
            <a:r>
              <a:rPr lang="en-GB" b="1" dirty="0"/>
              <a:t>set</a:t>
            </a:r>
            <a:r>
              <a:rPr lang="en-GB" dirty="0"/>
              <a:t> different stylesheets to use for different device capabilities.</a:t>
            </a:r>
          </a:p>
          <a:p>
            <a:r>
              <a:rPr lang="en-GB" dirty="0"/>
              <a:t>You add the “</a:t>
            </a:r>
            <a:r>
              <a:rPr lang="en-GB" b="1" dirty="0"/>
              <a:t>media</a:t>
            </a:r>
            <a:r>
              <a:rPr lang="en-GB" dirty="0"/>
              <a:t>” attribute to the &lt;link /&gt; tag  when specifying the stylesheet to load.</a:t>
            </a:r>
          </a:p>
          <a:p>
            <a:r>
              <a:rPr lang="en-GB" dirty="0"/>
              <a:t>Syntax: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rel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="stylesheet"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b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mediatype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and|not|only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expressions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)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b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="styles.css"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475656" y="4437112"/>
            <a:ext cx="7056784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488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 for Style Sheets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Targeting screen devices only --&gt;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rel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="stylesheet"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="screen"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="screen_styles.css"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spcBef>
                <a:spcPts val="1200"/>
              </a:spcBef>
              <a:buNone/>
            </a:pPr>
            <a:r>
              <a:rPr lang="en-GB" sz="24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none screen devices, portrait orientation only --&gt;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rel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="stylesheet"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="not screen and (orientation: portrait)"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="not_screen_portrait.css"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4" name="Rectangle 3"/>
          <p:cNvSpPr/>
          <p:nvPr/>
        </p:nvSpPr>
        <p:spPr>
          <a:xfrm>
            <a:off x="4427984" y="2060848"/>
            <a:ext cx="2520280" cy="432048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33540" y="4581128"/>
            <a:ext cx="7898899" cy="432048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223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Media Queries: Additional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141168"/>
          </a:xfrm>
        </p:spPr>
        <p:txBody>
          <a:bodyPr>
            <a:normAutofit/>
          </a:bodyPr>
          <a:lstStyle/>
          <a:p>
            <a:r>
              <a:rPr lang="en-GB" dirty="0"/>
              <a:t>Combining Multiple Media Queries:</a:t>
            </a:r>
          </a:p>
          <a:p>
            <a:pPr lvl="1"/>
            <a:r>
              <a:rPr lang="en-GB" dirty="0"/>
              <a:t>You combine multiple media feature checks using “</a:t>
            </a:r>
            <a:r>
              <a:rPr lang="en-GB" b="1" dirty="0"/>
              <a:t>and</a:t>
            </a:r>
            <a:r>
              <a:rPr lang="en-GB" dirty="0"/>
              <a:t>”, for example:</a:t>
            </a:r>
          </a:p>
          <a:p>
            <a:pPr marL="411480" lvl="1" indent="0">
              <a:buNone/>
            </a:pP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="screen and (orientation: portrait) and (min-width: 800px)"</a:t>
            </a:r>
            <a:endParaRPr lang="en-GB" sz="2000" dirty="0"/>
          </a:p>
          <a:p>
            <a:r>
              <a:rPr lang="en-GB" dirty="0"/>
              <a:t>Media queries with @Import: </a:t>
            </a:r>
          </a:p>
          <a:p>
            <a:pPr lvl="1"/>
            <a:r>
              <a:rPr lang="en-GB" dirty="0"/>
              <a:t>You can also </a:t>
            </a:r>
            <a:r>
              <a:rPr lang="en-GB" b="1" dirty="0"/>
              <a:t>conditionally load stylesheets in your </a:t>
            </a:r>
            <a:r>
              <a:rPr lang="en-GB" b="1" i="1" dirty="0"/>
              <a:t>.</a:t>
            </a:r>
            <a:r>
              <a:rPr lang="en-GB" b="1" i="1" dirty="0" err="1"/>
              <a:t>css</a:t>
            </a:r>
            <a:r>
              <a:rPr lang="en-GB" b="1" i="1" dirty="0"/>
              <a:t> file</a:t>
            </a:r>
            <a:r>
              <a:rPr lang="en-GB" b="1" dirty="0"/>
              <a:t> using @import</a:t>
            </a:r>
            <a:r>
              <a:rPr lang="en-GB" dirty="0"/>
              <a:t> instead of using the media attribute in the &lt;link /&gt; tag.</a:t>
            </a:r>
          </a:p>
          <a:p>
            <a:pPr lvl="1"/>
            <a:r>
              <a:rPr lang="en-GB" dirty="0"/>
              <a:t>Add the @import statement to the top of your .</a:t>
            </a:r>
            <a:r>
              <a:rPr lang="en-GB" dirty="0" err="1"/>
              <a:t>css</a:t>
            </a:r>
            <a:r>
              <a:rPr lang="en-GB" dirty="0"/>
              <a:t> file:</a:t>
            </a:r>
          </a:p>
          <a:p>
            <a:pPr marL="365760" lvl="1" indent="0" algn="ctr">
              <a:buNone/>
            </a:pP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@import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("phone.css")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screen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max-width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</a:t>
            </a:r>
            <a:r>
              <a:rPr lang="en-GB" sz="1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360px)</a:t>
            </a:r>
            <a:r>
              <a:rPr lang="en-GB" sz="1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7537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RWD Media Queries Consideration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069160"/>
          </a:xfrm>
        </p:spPr>
        <p:txBody>
          <a:bodyPr>
            <a:normAutofit/>
          </a:bodyPr>
          <a:lstStyle/>
          <a:p>
            <a:r>
              <a:rPr lang="en-GB" dirty="0"/>
              <a:t>Using media queries to link to different CSS files:</a:t>
            </a:r>
          </a:p>
          <a:p>
            <a:pPr lvl="1"/>
            <a:r>
              <a:rPr lang="en-GB" dirty="0"/>
              <a:t>CSS is a “render blocking” resource – the browser needs to fetch and parse CSS before loading content.</a:t>
            </a:r>
          </a:p>
          <a:p>
            <a:pPr lvl="1"/>
            <a:r>
              <a:rPr lang="en-GB" dirty="0"/>
              <a:t>Modern browsers can detect which linked CSS file is:</a:t>
            </a:r>
          </a:p>
          <a:p>
            <a:pPr lvl="2"/>
            <a:r>
              <a:rPr lang="en-GB" dirty="0"/>
              <a:t> relevant and needs to be processed immediately and </a:t>
            </a:r>
          </a:p>
          <a:p>
            <a:pPr lvl="2"/>
            <a:r>
              <a:rPr lang="en-GB" dirty="0"/>
              <a:t>which can be deferred until after initial page rendering</a:t>
            </a:r>
          </a:p>
          <a:p>
            <a:pPr lvl="1"/>
            <a:r>
              <a:rPr lang="en-GB" b="1" i="1" dirty="0"/>
              <a:t>But, all the linked files will still be downloaded</a:t>
            </a:r>
            <a:r>
              <a:rPr lang="en-GB" dirty="0"/>
              <a:t>!</a:t>
            </a:r>
          </a:p>
          <a:p>
            <a:r>
              <a:rPr lang="en-GB" dirty="0"/>
              <a:t>Practicalities of separating media queries:</a:t>
            </a:r>
          </a:p>
          <a:p>
            <a:pPr lvl="1"/>
            <a:r>
              <a:rPr lang="en-GB" dirty="0"/>
              <a:t>In all but extreme cases, consider adding media queries in an existing stylesheet with standard CSS.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5363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Queries: Demo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0310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Organising Media Queries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609600" y="1589566"/>
            <a:ext cx="3886200" cy="5367826"/>
          </a:xfrm>
          <a:ln w="31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5100" dirty="0"/>
              <a:t>Individual media queries immediately after normal default definitions: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sz="3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.thing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50%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pPr marL="0" indent="0">
              <a:buNone/>
            </a:pP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@media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screen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min-width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30rem)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3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.thing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75%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0" indent="0">
              <a:buNone/>
            </a:pP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 few more styles would go between them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.thing2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65%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pPr marL="0" indent="0">
              <a:buNone/>
            </a:pP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@media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screen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min-width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30rem)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3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.thing2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75%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24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>
          <a:xfrm>
            <a:off x="4844901" y="1589566"/>
            <a:ext cx="3886200" cy="5367826"/>
          </a:xfrm>
          <a:ln w="3175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5100" dirty="0"/>
              <a:t>Grouping media queries matching the same condition together:</a:t>
            </a:r>
          </a:p>
          <a:p>
            <a:pPr marL="0" indent="0">
              <a:lnSpc>
                <a:spcPct val="120000"/>
              </a:lnSpc>
              <a:spcBef>
                <a:spcPts val="1200"/>
              </a:spcBef>
              <a:buNone/>
            </a:pPr>
            <a:r>
              <a:rPr lang="en-GB" sz="3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.thing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50%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pPr marL="0" indent="0">
              <a:lnSpc>
                <a:spcPct val="120000"/>
              </a:lnSpc>
              <a:buNone/>
            </a:pP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.thing2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65%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pPr marL="0" indent="0">
              <a:buNone/>
            </a:pP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/*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 few more styles would go between them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*/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@media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screen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min-width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30rem)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3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.thing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75%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3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.thing2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75%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28269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Organising Media Queries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Two general approaches:</a:t>
            </a:r>
          </a:p>
          <a:p>
            <a:r>
              <a:rPr lang="en-GB" dirty="0"/>
              <a:t>Placing media queries immediately after the individual normal default styles they apply to:</a:t>
            </a:r>
          </a:p>
          <a:p>
            <a:pPr lvl="1"/>
            <a:r>
              <a:rPr lang="en-GB" dirty="0"/>
              <a:t>Tends to be more verbose and repetitious</a:t>
            </a:r>
          </a:p>
          <a:p>
            <a:pPr lvl="1"/>
            <a:r>
              <a:rPr lang="en-GB" dirty="0"/>
              <a:t>But, may be easier to maintain and to locate style definitions.</a:t>
            </a:r>
          </a:p>
          <a:p>
            <a:r>
              <a:rPr lang="en-GB" dirty="0"/>
              <a:t>Grouping all identical media queries together</a:t>
            </a:r>
          </a:p>
          <a:p>
            <a:pPr lvl="1"/>
            <a:r>
              <a:rPr lang="en-GB" dirty="0"/>
              <a:t>Less verbose and fewer occurrences of repetition</a:t>
            </a:r>
          </a:p>
          <a:p>
            <a:pPr lvl="1"/>
            <a:r>
              <a:rPr lang="en-GB" dirty="0"/>
              <a:t>May be more difficult to maintain or locate style definitions.</a:t>
            </a:r>
          </a:p>
          <a:p>
            <a:r>
              <a:rPr lang="en-GB" i="1" dirty="0"/>
              <a:t>It is really a matter of personal preference!</a:t>
            </a:r>
          </a:p>
          <a:p>
            <a:pPr lvl="1"/>
            <a:r>
              <a:rPr lang="en-GB" dirty="0"/>
              <a:t>But use optimisation techniques for performance.</a:t>
            </a:r>
          </a:p>
        </p:txBody>
      </p:sp>
    </p:spTree>
    <p:extLst>
      <p:ext uri="{BB962C8B-B14F-4D97-AF65-F5344CB8AC3E}">
        <p14:creationId xmlns:p14="http://schemas.microsoft.com/office/powerpoint/2010/main" val="1485997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Flexible Grid Layout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Flexible Grid Layout means </a:t>
            </a:r>
            <a:r>
              <a:rPr lang="en-GB" b="1" i="1" dirty="0"/>
              <a:t>flexible box models</a:t>
            </a:r>
            <a:r>
              <a:rPr lang="en-GB" dirty="0"/>
              <a:t> for Container Elements.</a:t>
            </a:r>
          </a:p>
          <a:p>
            <a:r>
              <a:rPr lang="en-GB" dirty="0"/>
              <a:t>That is:</a:t>
            </a:r>
          </a:p>
          <a:p>
            <a:pPr lvl="1"/>
            <a:r>
              <a:rPr lang="en-GB" dirty="0"/>
              <a:t>Flexible Widths</a:t>
            </a:r>
          </a:p>
          <a:p>
            <a:pPr lvl="1"/>
            <a:r>
              <a:rPr lang="en-GB" dirty="0"/>
              <a:t>Flexible Padding</a:t>
            </a:r>
          </a:p>
          <a:p>
            <a:pPr lvl="1"/>
            <a:r>
              <a:rPr lang="en-GB" dirty="0"/>
              <a:t>Flexible Borders</a:t>
            </a:r>
          </a:p>
          <a:p>
            <a:pPr lvl="1"/>
            <a:r>
              <a:rPr lang="en-GB" dirty="0"/>
              <a:t>Flexible Margins</a:t>
            </a:r>
          </a:p>
          <a:p>
            <a:r>
              <a:rPr lang="en-GB" sz="3200" dirty="0"/>
              <a:t>Usually it is the width that needs to be flexible so it will be the </a:t>
            </a:r>
            <a:r>
              <a:rPr lang="en-GB" sz="3200" b="1" dirty="0"/>
              <a:t>left and right</a:t>
            </a:r>
            <a:r>
              <a:rPr lang="en-GB" sz="3200" dirty="0"/>
              <a:t> padding, margin, borders that need to be flexible.</a:t>
            </a:r>
          </a:p>
          <a:p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3877648" y="2060848"/>
            <a:ext cx="5256584" cy="2664296"/>
            <a:chOff x="755576" y="2276872"/>
            <a:chExt cx="7992888" cy="3816424"/>
          </a:xfrm>
        </p:grpSpPr>
        <p:sp>
          <p:nvSpPr>
            <p:cNvPr id="7" name="Rectangle 6"/>
            <p:cNvSpPr/>
            <p:nvPr/>
          </p:nvSpPr>
          <p:spPr>
            <a:xfrm>
              <a:off x="755576" y="2276872"/>
              <a:ext cx="7992888" cy="3816424"/>
            </a:xfrm>
            <a:prstGeom prst="rect">
              <a:avLst/>
            </a:prstGeom>
            <a:noFill/>
            <a:ln>
              <a:solidFill>
                <a:schemeClr val="tx1">
                  <a:lumMod val="50000"/>
                  <a:lumOff val="50000"/>
                </a:schemeClr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Margin</a:t>
              </a:r>
              <a:r>
                <a:rPr lang="en-GB" sz="1600" dirty="0">
                  <a:solidFill>
                    <a:schemeClr val="tx1"/>
                  </a:solidFill>
                </a:rPr>
                <a:t>: Clear, Transparent Space around the Border. </a:t>
              </a:r>
            </a:p>
          </p:txBody>
        </p:sp>
        <p:sp>
          <p:nvSpPr>
            <p:cNvPr id="8" name="Rectangle 7"/>
            <p:cNvSpPr/>
            <p:nvPr/>
          </p:nvSpPr>
          <p:spPr>
            <a:xfrm>
              <a:off x="1115616" y="2636912"/>
              <a:ext cx="7272808" cy="3168352"/>
            </a:xfrm>
            <a:prstGeom prst="rect">
              <a:avLst/>
            </a:prstGeom>
            <a:ln/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lIns="36000" tIns="0" rIns="36000" bIns="0" rtlCol="0" anchor="t"/>
            <a:lstStyle/>
            <a:p>
              <a:pPr algn="ctr"/>
              <a:r>
                <a:rPr lang="en-GB" sz="1600" b="1" dirty="0"/>
                <a:t>Border</a:t>
              </a:r>
              <a:r>
                <a:rPr lang="en-GB" sz="1600" dirty="0"/>
                <a:t>: an Edge that goes around the content </a:t>
              </a:r>
              <a:r>
                <a:rPr lang="en-GB" dirty="0"/>
                <a:t>and padding</a:t>
              </a:r>
            </a:p>
          </p:txBody>
        </p:sp>
        <p:sp>
          <p:nvSpPr>
            <p:cNvPr id="9" name="Rectangle 8"/>
            <p:cNvSpPr/>
            <p:nvPr/>
          </p:nvSpPr>
          <p:spPr>
            <a:xfrm>
              <a:off x="1462584" y="3102045"/>
              <a:ext cx="6565801" cy="241518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>
                  <a:lumMod val="50000"/>
                  <a:lumOff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2000" rIns="72000" rtlCol="0" anchor="t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Padding</a:t>
              </a:r>
              <a:r>
                <a:rPr lang="en-GB" sz="1600" dirty="0">
                  <a:solidFill>
                    <a:schemeClr val="tx1"/>
                  </a:solidFill>
                </a:rPr>
                <a:t>: Space around content. </a:t>
              </a: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35696" y="3514631"/>
              <a:ext cx="5904656" cy="1642560"/>
            </a:xfrm>
            <a:prstGeom prst="rect">
              <a:avLst/>
            </a:prstGeom>
            <a:noFill/>
            <a:ln>
              <a:solidFill>
                <a:schemeClr val="tx1">
                  <a:lumMod val="50000"/>
                  <a:lumOff val="50000"/>
                </a:schemeClr>
              </a:solidFill>
              <a:prstDash val="lgDash"/>
              <a:miter lim="800000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600" b="1" dirty="0">
                  <a:solidFill>
                    <a:schemeClr val="tx1"/>
                  </a:solidFill>
                </a:rPr>
                <a:t>Content</a:t>
              </a:r>
              <a:r>
                <a:rPr lang="en-GB" sz="1600" dirty="0">
                  <a:solidFill>
                    <a:schemeClr val="tx1"/>
                  </a:solidFill>
                </a:rPr>
                <a:t>: the actual HTML content (text, images, etc.)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29206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Flexible Grid Layout Options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/>
          </a:bodyPr>
          <a:lstStyle/>
          <a:p>
            <a:r>
              <a:rPr lang="en-GB" b="1" dirty="0"/>
              <a:t>CSS Frameworks </a:t>
            </a:r>
            <a:r>
              <a:rPr lang="en-GB" dirty="0"/>
              <a:t>e.g. Bootstrap</a:t>
            </a:r>
          </a:p>
          <a:p>
            <a:r>
              <a:rPr lang="en-GB" b="1" dirty="0"/>
              <a:t>CSS Floats</a:t>
            </a:r>
          </a:p>
          <a:p>
            <a:r>
              <a:rPr lang="en-GB" b="1" dirty="0"/>
              <a:t>CSS Flexbox</a:t>
            </a:r>
          </a:p>
          <a:p>
            <a:pPr lvl="1"/>
            <a:r>
              <a:rPr lang="en-GB" dirty="0"/>
              <a:t>A word of caution: does not work in &lt;= IE10</a:t>
            </a:r>
          </a:p>
          <a:p>
            <a:pPr lvl="1"/>
            <a:r>
              <a:rPr lang="en-GB" dirty="0"/>
              <a:t>Also, flexbox is intended for laying out items in a single dimension i.e. either a row or a column</a:t>
            </a:r>
          </a:p>
          <a:p>
            <a:pPr lvl="2"/>
            <a:r>
              <a:rPr lang="en-GB" dirty="0"/>
              <a:t>Not two dimension, rows and columns, so not the best for creating nested grid layouts.</a:t>
            </a:r>
          </a:p>
          <a:p>
            <a:pPr lvl="2"/>
            <a:r>
              <a:rPr lang="en-GB" dirty="0"/>
              <a:t>Better for positioning smaller details inside a row/column.</a:t>
            </a:r>
          </a:p>
          <a:p>
            <a:r>
              <a:rPr lang="en-GB" dirty="0"/>
              <a:t>CSS have introduced a new </a:t>
            </a:r>
            <a:r>
              <a:rPr lang="en-GB" b="1" i="1" dirty="0" err="1"/>
              <a:t>display:grid</a:t>
            </a:r>
            <a:r>
              <a:rPr lang="en-GB" b="1" i="1" dirty="0"/>
              <a:t> property;</a:t>
            </a:r>
            <a:r>
              <a:rPr lang="en-GB" dirty="0"/>
              <a:t>, but it is not yet fully supported by all browsers.</a:t>
            </a:r>
          </a:p>
        </p:txBody>
      </p:sp>
    </p:spTree>
    <p:extLst>
      <p:ext uri="{BB962C8B-B14F-4D97-AF65-F5344CB8AC3E}">
        <p14:creationId xmlns:p14="http://schemas.microsoft.com/office/powerpoint/2010/main" val="3522244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</a:t>
            </a:r>
          </a:p>
        </p:txBody>
      </p:sp>
    </p:spTree>
    <p:extLst>
      <p:ext uri="{BB962C8B-B14F-4D97-AF65-F5344CB8AC3E}">
        <p14:creationId xmlns:p14="http://schemas.microsoft.com/office/powerpoint/2010/main" val="30950061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Bootstrap’s CSS Grid Layout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Based on 12-Columns</a:t>
            </a:r>
          </a:p>
          <a:p>
            <a:r>
              <a:rPr lang="en-GB" dirty="0"/>
              <a:t>Bootstrap 3 is the widely used version, but version 4 has been released.</a:t>
            </a:r>
          </a:p>
          <a:p>
            <a:pPr lvl="1"/>
            <a:r>
              <a:rPr lang="en-GB" dirty="0"/>
              <a:t>Version 4 supports 5 breakpoints</a:t>
            </a:r>
          </a:p>
          <a:p>
            <a:pPr lvl="1"/>
            <a:r>
              <a:rPr lang="en-GB" dirty="0"/>
              <a:t>version 3 supports 4 breakpoints</a:t>
            </a:r>
          </a:p>
          <a:p>
            <a:r>
              <a:rPr lang="en-GB" dirty="0"/>
              <a:t>We will be using version 4 in the class exercise.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6254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4 Grid System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404721752"/>
              </p:ext>
            </p:extLst>
          </p:nvPr>
        </p:nvGraphicFramePr>
        <p:xfrm>
          <a:off x="612775" y="1600200"/>
          <a:ext cx="8153400" cy="51308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58900">
                  <a:extLst>
                    <a:ext uri="{9D8B030D-6E8A-4147-A177-3AD203B41FA5}">
                      <a16:colId xmlns:a16="http://schemas.microsoft.com/office/drawing/2014/main" val="360557293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343034916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59651881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70383423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48761528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38423743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small</a:t>
                      </a:r>
                    </a:p>
                    <a:p>
                      <a:r>
                        <a:rPr lang="en-GB" dirty="0"/>
                        <a:t>&lt;576px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Small</a:t>
                      </a:r>
                    </a:p>
                    <a:p>
                      <a:r>
                        <a:rPr lang="en-GB" dirty="0"/>
                        <a:t>≥576px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Medium</a:t>
                      </a:r>
                    </a:p>
                    <a:p>
                      <a:r>
                        <a:rPr lang="en-GB" dirty="0"/>
                        <a:t>≥768px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Large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≥992px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Large</a:t>
                      </a:r>
                    </a:p>
                    <a:p>
                      <a:r>
                        <a:rPr lang="en-GB" dirty="0"/>
                        <a:t>≥1200px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2704815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Max container</a:t>
                      </a:r>
                      <a:r>
                        <a:rPr lang="en-GB" baseline="0" dirty="0"/>
                        <a:t> width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None (auto)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540px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720px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960px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1140px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4098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CSS</a:t>
                      </a:r>
                      <a:r>
                        <a:rPr lang="en-GB" baseline="0" dirty="0"/>
                        <a:t> class prefix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sm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.col-md-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lg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.col-xl-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673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i="1" dirty="0"/>
                        <a:t>You append</a:t>
                      </a:r>
                      <a:r>
                        <a:rPr lang="en-GB" i="1" baseline="0" dirty="0"/>
                        <a:t> the number of columns to span after the class prefix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11556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 of columns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34087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Gutter width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30px (15px</a:t>
                      </a:r>
                      <a:r>
                        <a:rPr lang="en-GB" baseline="0" dirty="0"/>
                        <a:t> on each side of a column)</a:t>
                      </a:r>
                    </a:p>
                    <a:p>
                      <a:r>
                        <a:rPr lang="en-GB" i="1" baseline="0" dirty="0"/>
                        <a:t>You can remove the gutter by using the class .no-gutters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59307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Nestable</a:t>
                      </a:r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2026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Column ordering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2287397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342609" y="5805264"/>
            <a:ext cx="4436471" cy="64633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Version 3 had just the 1</a:t>
            </a:r>
            <a:r>
              <a:rPr lang="en-GB" baseline="30000" dirty="0"/>
              <a:t>st</a:t>
            </a:r>
            <a:r>
              <a:rPr lang="en-GB" dirty="0"/>
              <a:t> four and used the classes </a:t>
            </a:r>
            <a:r>
              <a:rPr lang="en-GB" b="1" dirty="0" err="1"/>
              <a:t>xs</a:t>
            </a:r>
            <a:r>
              <a:rPr lang="en-GB" dirty="0"/>
              <a:t>, </a:t>
            </a:r>
            <a:r>
              <a:rPr lang="en-GB" b="1" dirty="0" err="1"/>
              <a:t>sm</a:t>
            </a:r>
            <a:r>
              <a:rPr lang="en-GB" dirty="0"/>
              <a:t>, </a:t>
            </a:r>
            <a:r>
              <a:rPr lang="en-GB" b="1" dirty="0"/>
              <a:t>md</a:t>
            </a:r>
            <a:r>
              <a:rPr lang="en-GB" dirty="0"/>
              <a:t> and </a:t>
            </a:r>
            <a:r>
              <a:rPr lang="en-GB" b="1" dirty="0"/>
              <a:t>lg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061176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Grid: Containers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Containers are the most basic element in Bootstrap.</a:t>
            </a:r>
          </a:p>
          <a:p>
            <a:r>
              <a:rPr lang="en-GB" dirty="0"/>
              <a:t>Rows and columns, as well as nested grids, are nested inside containers.</a:t>
            </a:r>
          </a:p>
          <a:p>
            <a:pPr lvl="1"/>
            <a:r>
              <a:rPr lang="en-GB" dirty="0"/>
              <a:t>Nested grids do not really need the container, just nest the rows and columns.</a:t>
            </a:r>
          </a:p>
          <a:p>
            <a:r>
              <a:rPr lang="en-GB" dirty="0"/>
              <a:t>Two classes:</a:t>
            </a:r>
          </a:p>
          <a:p>
            <a:pPr lvl="1"/>
            <a:r>
              <a:rPr lang="en-GB" b="1" dirty="0"/>
              <a:t>.container</a:t>
            </a:r>
            <a:r>
              <a:rPr lang="en-GB" dirty="0"/>
              <a:t>: a fixed width grid centred by default (constrains the grid width to max value).</a:t>
            </a:r>
          </a:p>
          <a:p>
            <a:pPr lvl="1"/>
            <a:r>
              <a:rPr lang="en-GB" b="1" dirty="0"/>
              <a:t>.container-fluid</a:t>
            </a:r>
            <a:r>
              <a:rPr lang="en-GB" dirty="0"/>
              <a:t>: a 100% full width grid.</a:t>
            </a:r>
          </a:p>
        </p:txBody>
      </p:sp>
    </p:spTree>
    <p:extLst>
      <p:ext uri="{BB962C8B-B14F-4D97-AF65-F5344CB8AC3E}">
        <p14:creationId xmlns:p14="http://schemas.microsoft.com/office/powerpoint/2010/main" val="78859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Grid: Rows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Rows come next and the CSS class is </a:t>
            </a:r>
            <a:r>
              <a:rPr lang="en-GB" b="1" dirty="0"/>
              <a:t>.row</a:t>
            </a:r>
            <a:endParaRPr lang="en-GB" dirty="0"/>
          </a:p>
          <a:p>
            <a:r>
              <a:rPr lang="en-GB" dirty="0"/>
              <a:t>Used for horizontal groups of columns to ensure columns line up properly.</a:t>
            </a:r>
          </a:p>
          <a:p>
            <a:r>
              <a:rPr lang="en-GB" dirty="0"/>
              <a:t>Flexbox alignment properties can be applied to the element with the row class to additionally align columns:</a:t>
            </a:r>
          </a:p>
          <a:p>
            <a:pPr lvl="1"/>
            <a:r>
              <a:rPr lang="en-GB" b="1" dirty="0"/>
              <a:t>Vertical alignment</a:t>
            </a:r>
            <a:r>
              <a:rPr lang="en-GB" dirty="0"/>
              <a:t>: use flexbox’s </a:t>
            </a:r>
            <a:r>
              <a:rPr lang="en-GB" dirty="0">
                <a:hlinkClick r:id="rId3"/>
              </a:rPr>
              <a:t>align-items</a:t>
            </a:r>
            <a:r>
              <a:rPr lang="en-GB" dirty="0"/>
              <a:t> properties – </a:t>
            </a:r>
            <a:r>
              <a:rPr lang="en-GB" dirty="0" err="1"/>
              <a:t>stretch|center|flex-start|flex-end|baseline</a:t>
            </a:r>
            <a:endParaRPr lang="en-GB" dirty="0"/>
          </a:p>
          <a:p>
            <a:pPr lvl="1"/>
            <a:r>
              <a:rPr lang="en-GB" b="1" dirty="0"/>
              <a:t>Horizontal alignment</a:t>
            </a:r>
            <a:r>
              <a:rPr lang="en-GB" dirty="0"/>
              <a:t>: use flexbox’s justify-content properties – </a:t>
            </a:r>
            <a:r>
              <a:rPr lang="en-GB" dirty="0" err="1"/>
              <a:t>flex-start|flex-end|center|space-between|spave-around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579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Grid: Columns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Content is placed within columns.</a:t>
            </a:r>
          </a:p>
          <a:p>
            <a:r>
              <a:rPr lang="en-GB" dirty="0"/>
              <a:t>Use the columns classes </a:t>
            </a:r>
            <a:r>
              <a:rPr lang="en-GB" b="1" dirty="0"/>
              <a:t>.col-size-n</a:t>
            </a:r>
            <a:r>
              <a:rPr lang="en-GB" dirty="0"/>
              <a:t> for HTML elements with content.</a:t>
            </a:r>
          </a:p>
          <a:p>
            <a:pPr lvl="1"/>
            <a:r>
              <a:rPr lang="en-GB" b="1" dirty="0"/>
              <a:t>size</a:t>
            </a:r>
            <a:r>
              <a:rPr lang="en-GB" dirty="0"/>
              <a:t>: the breakpoint size: </a:t>
            </a:r>
            <a:r>
              <a:rPr lang="en-GB" dirty="0" err="1"/>
              <a:t>sm</a:t>
            </a:r>
            <a:r>
              <a:rPr lang="en-GB" dirty="0"/>
              <a:t>, md, </a:t>
            </a:r>
            <a:r>
              <a:rPr lang="en-GB" dirty="0" err="1"/>
              <a:t>lg</a:t>
            </a:r>
            <a:r>
              <a:rPr lang="en-GB" dirty="0"/>
              <a:t>, xl (no size for the smallest i.e. .col-n)</a:t>
            </a:r>
          </a:p>
          <a:p>
            <a:pPr lvl="1"/>
            <a:r>
              <a:rPr lang="en-GB" b="1" dirty="0"/>
              <a:t>n</a:t>
            </a:r>
            <a:r>
              <a:rPr lang="en-GB" dirty="0"/>
              <a:t>: the number of columns to span</a:t>
            </a:r>
          </a:p>
          <a:p>
            <a:r>
              <a:rPr lang="en-GB" dirty="0"/>
              <a:t>You can omit the number of columns to span in Bootstrap 4 e.g. simply use .col, .col-</a:t>
            </a:r>
            <a:r>
              <a:rPr lang="en-GB" dirty="0" err="1"/>
              <a:t>sm</a:t>
            </a:r>
            <a:r>
              <a:rPr lang="en-GB" dirty="0"/>
              <a:t>, etc.</a:t>
            </a:r>
          </a:p>
          <a:p>
            <a:pPr lvl="1"/>
            <a:r>
              <a:rPr lang="en-GB" dirty="0"/>
              <a:t>Bootstrap will automatically layout all the columns with equal widths.</a:t>
            </a:r>
          </a:p>
        </p:txBody>
      </p:sp>
    </p:spTree>
    <p:extLst>
      <p:ext uri="{BB962C8B-B14F-4D97-AF65-F5344CB8AC3E}">
        <p14:creationId xmlns:p14="http://schemas.microsoft.com/office/powerpoint/2010/main" val="1299701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Grid Example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796279803"/>
              </p:ext>
            </p:extLst>
          </p:nvPr>
        </p:nvGraphicFramePr>
        <p:xfrm>
          <a:off x="612775" y="1484784"/>
          <a:ext cx="8153400" cy="53695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="col-12 col-sm-6 col-md-3"&gt;&lt;/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="col-12 col-sm-6 col-md-9"&gt;&lt;/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Extra Small screens </a:t>
                      </a:r>
                      <a:r>
                        <a:rPr lang="en-GB" dirty="0"/>
                        <a:t>(w</a:t>
                      </a:r>
                      <a:r>
                        <a:rPr lang="en-GB" baseline="0" dirty="0"/>
                        <a:t>ill create two rows because each div uses all 12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r>
                        <a:rPr lang="en-GB" dirty="0"/>
                        <a:t>col-12 (spans across</a:t>
                      </a:r>
                      <a:r>
                        <a:rPr lang="en-GB" baseline="0" dirty="0"/>
                        <a:t> all 12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col-12 (spans</a:t>
                      </a:r>
                      <a:r>
                        <a:rPr lang="en-GB" baseline="0" dirty="0"/>
                        <a:t> across all 12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Small screens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 gridSpan="6">
                  <a:txBody>
                    <a:bodyPr/>
                    <a:lstStyle/>
                    <a:p>
                      <a:r>
                        <a:rPr lang="en-GB" dirty="0"/>
                        <a:t>col-sm-6 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r>
                        <a:rPr lang="en-GB" dirty="0"/>
                        <a:t>col-sm-6 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GB" b="1" dirty="0"/>
                        <a:t>Large screens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r>
                        <a:rPr lang="en-GB" dirty="0"/>
                        <a:t>col-md-3 (spans across</a:t>
                      </a:r>
                      <a:r>
                        <a:rPr lang="en-GB" baseline="0" dirty="0"/>
                        <a:t> 3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r>
                        <a:rPr lang="en-GB" dirty="0"/>
                        <a:t>col-md-9 (spans across</a:t>
                      </a:r>
                      <a:r>
                        <a:rPr lang="en-GB" baseline="0" dirty="0"/>
                        <a:t> 9 columns)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593821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Grid Options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Column Resetting</a:t>
            </a:r>
          </a:p>
          <a:p>
            <a:pPr lvl="1"/>
            <a:r>
              <a:rPr lang="en-GB" dirty="0"/>
              <a:t>You can use the </a:t>
            </a:r>
            <a:r>
              <a:rPr lang="en-GB" b="1" dirty="0"/>
              <a:t>.reset</a:t>
            </a:r>
            <a:r>
              <a:rPr lang="en-GB" dirty="0"/>
              <a:t> class to reset a column to start on a new row.</a:t>
            </a:r>
          </a:p>
          <a:p>
            <a:r>
              <a:rPr lang="en-GB" dirty="0"/>
              <a:t>Column Reordering</a:t>
            </a:r>
          </a:p>
          <a:p>
            <a:pPr lvl="1"/>
            <a:r>
              <a:rPr lang="en-GB" dirty="0"/>
              <a:t>You can use the </a:t>
            </a:r>
            <a:r>
              <a:rPr lang="en-GB" b="1" dirty="0"/>
              <a:t>.order-n</a:t>
            </a:r>
            <a:r>
              <a:rPr lang="en-GB" dirty="0"/>
              <a:t> to control the visual order of your columns. (</a:t>
            </a:r>
            <a:r>
              <a:rPr lang="en-GB" i="1" dirty="0"/>
              <a:t>Based on Flexbox Order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It is used to prioritise content by changing the default order. The following example will swap the columns round on medium screens.</a:t>
            </a:r>
          </a:p>
          <a:p>
            <a:pPr marL="32004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="col-12 col-md-9 order-md-2"&gt;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Clr>
                <a:srgbClr val="2DA2BF"/>
              </a:buClr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class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="col-12 col-md-3 order-md-1"&gt;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...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prstClr val="black"/>
              </a:solidFill>
            </a:endParaRPr>
          </a:p>
          <a:p>
            <a:pPr marL="365760" lvl="1" indent="0">
              <a:buNone/>
            </a:pPr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1649982"/>
              </p:ext>
            </p:extLst>
          </p:nvPr>
        </p:nvGraphicFramePr>
        <p:xfrm>
          <a:off x="1043608" y="6021288"/>
          <a:ext cx="7344816" cy="640080"/>
        </p:xfrm>
        <a:graphic>
          <a:graphicData uri="http://schemas.openxmlformats.org/drawingml/2006/table">
            <a:tbl>
              <a:tblPr bandRow="1">
                <a:tableStyleId>{5940675A-B579-460E-94D1-54222C63F5DA}</a:tableStyleId>
              </a:tblPr>
              <a:tblGrid>
                <a:gridCol w="612068">
                  <a:extLst>
                    <a:ext uri="{9D8B030D-6E8A-4147-A177-3AD203B41FA5}">
                      <a16:colId xmlns:a16="http://schemas.microsoft.com/office/drawing/2014/main" val="2465765834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377743708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3324619453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1292418425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947664861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2447758071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2008504609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587957641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2124941256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504932414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1767476729"/>
                    </a:ext>
                  </a:extLst>
                </a:gridCol>
                <a:gridCol w="612068">
                  <a:extLst>
                    <a:ext uri="{9D8B030D-6E8A-4147-A177-3AD203B41FA5}">
                      <a16:colId xmlns:a16="http://schemas.microsoft.com/office/drawing/2014/main" val="1573701159"/>
                    </a:ext>
                  </a:extLst>
                </a:gridCol>
              </a:tblGrid>
              <a:tr h="370840">
                <a:tc gridSpan="3">
                  <a:txBody>
                    <a:bodyPr/>
                    <a:lstStyle/>
                    <a:p>
                      <a:r>
                        <a:rPr lang="en-GB" dirty="0"/>
                        <a:t>col-md-3 </a:t>
                      </a:r>
                    </a:p>
                    <a:p>
                      <a:r>
                        <a:rPr lang="en-GB" dirty="0"/>
                        <a:t>order-md-1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r>
                        <a:rPr lang="en-GB" dirty="0"/>
                        <a:t>col-md-9 order-md-2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93105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1817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Grid Options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Offsetting Columns</a:t>
            </a:r>
          </a:p>
          <a:p>
            <a:pPr lvl="1"/>
            <a:r>
              <a:rPr lang="en-GB" dirty="0"/>
              <a:t>Used to move columns to the right or left, when the columns in a row do not add up to 12.</a:t>
            </a:r>
          </a:p>
          <a:p>
            <a:pPr lvl="1"/>
            <a:r>
              <a:rPr lang="en-GB" dirty="0"/>
              <a:t>In v3, offset classes were used.</a:t>
            </a:r>
          </a:p>
          <a:p>
            <a:pPr lvl="1"/>
            <a:r>
              <a:rPr lang="en-GB" dirty="0"/>
              <a:t>Version 4 uses margin utility classes to automatically add margins based on space left in row.</a:t>
            </a:r>
          </a:p>
          <a:p>
            <a:pPr lvl="2"/>
            <a:r>
              <a:rPr lang="en-GB" b="1" dirty="0"/>
              <a:t>ml-size-auto</a:t>
            </a:r>
            <a:r>
              <a:rPr lang="en-GB" dirty="0"/>
              <a:t>: automatically add some margin to column’s left side</a:t>
            </a:r>
          </a:p>
          <a:p>
            <a:pPr lvl="2"/>
            <a:r>
              <a:rPr lang="en-GB" b="1" dirty="0" err="1"/>
              <a:t>mr</a:t>
            </a:r>
            <a:r>
              <a:rPr lang="en-GB" b="1" dirty="0"/>
              <a:t>-size-auto</a:t>
            </a:r>
            <a:r>
              <a:rPr lang="en-GB" dirty="0"/>
              <a:t>: automatically add some margin to column’s right side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6744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 More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Bootstrap Overview</a:t>
            </a:r>
            <a:endParaRPr lang="en-GB" dirty="0"/>
          </a:p>
          <a:p>
            <a:r>
              <a:rPr lang="en-GB" dirty="0">
                <a:hlinkClick r:id="rId3"/>
              </a:rPr>
              <a:t>Bootstrap Grid</a:t>
            </a:r>
            <a:endParaRPr lang="en-GB" dirty="0"/>
          </a:p>
          <a:p>
            <a:r>
              <a:rPr lang="en-GB" dirty="0">
                <a:hlinkClick r:id="rId4"/>
              </a:rPr>
              <a:t>Bootstrap Components</a:t>
            </a:r>
            <a:endParaRPr lang="en-GB" dirty="0"/>
          </a:p>
          <a:p>
            <a:r>
              <a:rPr lang="en-GB" dirty="0">
                <a:hlinkClick r:id="rId5"/>
              </a:rPr>
              <a:t>Bootstrap Content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11599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1812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9950</TotalTime>
  <Words>2518</Words>
  <Application>Microsoft Office PowerPoint</Application>
  <PresentationFormat>On-screen Show (4:3)</PresentationFormat>
  <Paragraphs>363</Paragraphs>
  <Slides>32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Introduction</vt:lpstr>
      <vt:lpstr>Today’s Lecture</vt:lpstr>
      <vt:lpstr>The Web Design Layout Problem</vt:lpstr>
      <vt:lpstr>Screen Size or Viewport Problem?</vt:lpstr>
      <vt:lpstr>What is Responsive Web Design?</vt:lpstr>
      <vt:lpstr>RWD and the Viewport Meta Tag</vt:lpstr>
      <vt:lpstr>RWD and the Viewport Meta Tag</vt:lpstr>
      <vt:lpstr>Media Queries</vt:lpstr>
      <vt:lpstr>CSS3 Media Queries</vt:lpstr>
      <vt:lpstr>Media Queries: How?</vt:lpstr>
      <vt:lpstr>The @media CSS3 Rule Explained</vt:lpstr>
      <vt:lpstr>Media Queries: Examples</vt:lpstr>
      <vt:lpstr>Media Queries for Style Sheets</vt:lpstr>
      <vt:lpstr>Media Queries for Style Sheets</vt:lpstr>
      <vt:lpstr>Media Queries: Additional Points</vt:lpstr>
      <vt:lpstr>RWD Media Queries Consideration</vt:lpstr>
      <vt:lpstr>Media Queries: Demo</vt:lpstr>
      <vt:lpstr>Organising Media Queries</vt:lpstr>
      <vt:lpstr>Organising Media Queries</vt:lpstr>
      <vt:lpstr>Flexible Grid Layout</vt:lpstr>
      <vt:lpstr>Flexible Grid Layout Options</vt:lpstr>
      <vt:lpstr>Bootstrap</vt:lpstr>
      <vt:lpstr>Bootstrap’s CSS Grid Layout</vt:lpstr>
      <vt:lpstr>Bootstrap 4 Grid System</vt:lpstr>
      <vt:lpstr>Bootstrap Grid: Containers</vt:lpstr>
      <vt:lpstr>Bootstrap Grid: Rows</vt:lpstr>
      <vt:lpstr>Bootstrap Grid: Columns</vt:lpstr>
      <vt:lpstr>Grid Example</vt:lpstr>
      <vt:lpstr>Additional Grid Options</vt:lpstr>
      <vt:lpstr>Additional Grid Options</vt:lpstr>
      <vt:lpstr>Read More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1164</cp:revision>
  <cp:lastPrinted>2014-09-29T16:21:25Z</cp:lastPrinted>
  <dcterms:created xsi:type="dcterms:W3CDTF">2013-09-18T07:00:31Z</dcterms:created>
  <dcterms:modified xsi:type="dcterms:W3CDTF">2017-10-15T16:48:09Z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