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91" r:id="rId3"/>
    <p:sldId id="263" r:id="rId4"/>
    <p:sldId id="292" r:id="rId5"/>
    <p:sldId id="266" r:id="rId6"/>
    <p:sldId id="293" r:id="rId7"/>
    <p:sldId id="274" r:id="rId8"/>
    <p:sldId id="273" r:id="rId9"/>
    <p:sldId id="294" r:id="rId10"/>
    <p:sldId id="278" r:id="rId11"/>
    <p:sldId id="277" r:id="rId12"/>
    <p:sldId id="259" r:id="rId13"/>
    <p:sldId id="280" r:id="rId14"/>
    <p:sldId id="281" r:id="rId15"/>
    <p:sldId id="270" r:id="rId16"/>
    <p:sldId id="261" r:id="rId17"/>
    <p:sldId id="267" r:id="rId18"/>
    <p:sldId id="279" r:id="rId19"/>
    <p:sldId id="262" r:id="rId20"/>
    <p:sldId id="297" r:id="rId21"/>
    <p:sldId id="271" r:id="rId22"/>
    <p:sldId id="264" r:id="rId23"/>
    <p:sldId id="289" r:id="rId24"/>
    <p:sldId id="268" r:id="rId25"/>
    <p:sldId id="290" r:id="rId26"/>
    <p:sldId id="299" r:id="rId27"/>
    <p:sldId id="298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5" d="100"/>
          <a:sy n="95" d="100"/>
        </p:scale>
        <p:origin x="66" y="4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01/11/2023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835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01/11/2023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94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01/11/2023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883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01/11/2023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774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01/11/2023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147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01/11/2023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99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01/11/2023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667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01/11/2023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797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01/11/2023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311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01/11/2023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931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02F2-7000-45E5-8C88-A7EE6EEBD241}" type="datetimeFigureOut">
              <a:rPr lang="en-GB" smtClean="0"/>
              <a:t>01/11/2023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044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9E02F2-7000-45E5-8C88-A7EE6EEBD241}" type="datetimeFigureOut">
              <a:rPr lang="en-GB" smtClean="0"/>
              <a:t>01/11/2023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864265-C050-4225-B644-EA1143BE3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157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ur01.safelinks.protection.outlook.com/?url=https%3A%2F%2Fwww.youtube.com%2Fwatch%3Fv%3DCKVDnRxALn4%26t%3D10s&amp;data=04%7C01%7CAndy.Bevan%40uwtsd.ac.uk%7Cb5445481ea6d47f7d31508d9aaa795ff%7C4e0f11f9046e45059cb8db2152311e21%7C0%7C0%7C637728459017554304%7CUnknown%7CTWFpbGZsb3d8eyJWIjoiMC4wLjAwMDAiLCJQIjoiV2luMzIiLCJBTiI6Ik1haWwiLCJXVCI6Mn0%3D%7C3000&amp;sdata=3HYCQziGgIC95JWu5JkfhjGVI0RSmhrEZ07jG00KOZU%3D&amp;reserved=0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hyperlink" Target="https://www.bing.com/videos/search?q=Great+Thunberg+fairytales+of+eternal+economic+growth&amp;&amp;view=detail&amp;mid=4531CE4912584F0D43954531CE4912584F0D4395&amp;&amp;FORM=VRDGAR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global warming">
            <a:extLst>
              <a:ext uri="{FF2B5EF4-FFF2-40B4-BE49-F238E27FC236}">
                <a16:creationId xmlns:a16="http://schemas.microsoft.com/office/drawing/2014/main" id="{68E3D7F9-3155-406B-A8DC-785B04F638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76" r="7969" b="-2"/>
          <a:stretch/>
        </p:blipFill>
        <p:spPr bwMode="auto">
          <a:xfrm>
            <a:off x="3847221" y="-168316"/>
            <a:ext cx="5411616" cy="3932313"/>
          </a:xfrm>
          <a:prstGeom prst="rect">
            <a:avLst/>
          </a:prstGeom>
          <a:noFill/>
          <a:effectLst>
            <a:softEdge rad="533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refugees climate change">
            <a:extLst>
              <a:ext uri="{FF2B5EF4-FFF2-40B4-BE49-F238E27FC236}">
                <a16:creationId xmlns:a16="http://schemas.microsoft.com/office/drawing/2014/main" id="{0C16F3A0-3CC1-43E0-B3F8-002E893BD7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1" r="32631" b="-1"/>
          <a:stretch/>
        </p:blipFill>
        <p:spPr bwMode="auto">
          <a:xfrm>
            <a:off x="3853543" y="2487166"/>
            <a:ext cx="5411615" cy="4215384"/>
          </a:xfrm>
          <a:prstGeom prst="rect">
            <a:avLst/>
          </a:prstGeom>
          <a:noFill/>
          <a:effectLst>
            <a:softEdge rad="533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8F23C5A-8EBC-4379-8181-BB0D08DD5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748" y="242596"/>
            <a:ext cx="3602727" cy="2836505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br>
              <a:rPr lang="en-GB" sz="27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br>
              <a:rPr lang="en-GB" sz="27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br>
              <a:rPr lang="en-GB" sz="27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r>
              <a:rPr lang="en-GB" sz="31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Go Green Week, </a:t>
            </a:r>
            <a:br>
              <a:rPr lang="en-GB" sz="31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r>
              <a:rPr lang="en-GB" sz="31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17-21 May, 2021</a:t>
            </a:r>
            <a:br>
              <a:rPr lang="en-GB" sz="27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br>
              <a:rPr lang="en-GB" sz="3600" b="1" dirty="0">
                <a:latin typeface="+mn-lt"/>
              </a:rPr>
            </a:br>
            <a:br>
              <a:rPr lang="en-GB" sz="3600" b="1" dirty="0">
                <a:latin typeface="+mn-lt"/>
              </a:rPr>
            </a:br>
            <a:r>
              <a:rPr lang="en-GB" sz="3600" b="1" dirty="0">
                <a:latin typeface="+mn-lt"/>
              </a:rPr>
              <a:t>Consuming the Planet:</a:t>
            </a:r>
            <a:br>
              <a:rPr lang="en-GB" sz="3600" b="1" dirty="0">
                <a:latin typeface="+mn-lt"/>
              </a:rPr>
            </a:br>
            <a:r>
              <a:rPr lang="en-GB" sz="2000" b="1" dirty="0">
                <a:latin typeface="+mn-lt"/>
              </a:rPr>
              <a:t>Growth, “Development”, Sustainability – and Beyond</a:t>
            </a:r>
            <a:endParaRPr lang="en-GB" sz="1900" b="1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F853406-8205-409C-B6D2-A6EF4C616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47" y="1651518"/>
            <a:ext cx="3602728" cy="4409455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500" b="1" dirty="0"/>
          </a:p>
          <a:p>
            <a:pPr marL="0" indent="0">
              <a:buNone/>
            </a:pPr>
            <a:endParaRPr lang="en-GB" sz="1500" b="1" dirty="0"/>
          </a:p>
          <a:p>
            <a:pPr marL="0" indent="0">
              <a:buNone/>
            </a:pPr>
            <a:r>
              <a:rPr lang="en-GB" sz="2200" b="1" dirty="0"/>
              <a:t>Andy Bevan</a:t>
            </a:r>
          </a:p>
          <a:p>
            <a:pPr marL="0" indent="0">
              <a:buNone/>
            </a:pPr>
            <a:r>
              <a:rPr lang="en-GB" sz="1500" b="1" dirty="0"/>
              <a:t>Lecturer in International Development and Global Politics, UWTSD Lampeter</a:t>
            </a:r>
          </a:p>
          <a:p>
            <a:pPr marL="0" indent="0">
              <a:buNone/>
            </a:pPr>
            <a:r>
              <a:rPr lang="en-GB" sz="1900" b="1" dirty="0"/>
              <a:t> </a:t>
            </a:r>
          </a:p>
          <a:p>
            <a:pPr marL="0" indent="0">
              <a:buNone/>
            </a:pPr>
            <a:r>
              <a:rPr lang="en-GB" sz="1300" b="1" dirty="0">
                <a:solidFill>
                  <a:srgbClr val="000000"/>
                </a:solidFill>
              </a:rPr>
              <a:t>NB: This talk is available as a 25 minute lecture on </a:t>
            </a:r>
            <a:r>
              <a:rPr lang="en-GB" sz="1300" b="1" dirty="0" err="1">
                <a:solidFill>
                  <a:srgbClr val="000000"/>
                </a:solidFill>
              </a:rPr>
              <a:t>Youtube</a:t>
            </a:r>
            <a:r>
              <a:rPr lang="en-GB" sz="1300" b="1" dirty="0">
                <a:solidFill>
                  <a:srgbClr val="000000"/>
                </a:solidFill>
              </a:rPr>
              <a:t>:</a:t>
            </a:r>
          </a:p>
          <a:p>
            <a:pPr marL="0" indent="0">
              <a:buNone/>
            </a:pPr>
            <a:r>
              <a:rPr lang="en-GB" sz="13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https://www.youtube.com/watch?v=CKVDnRxALn4&amp;t=10s</a:t>
            </a:r>
            <a:endParaRPr lang="en-GB" sz="13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3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3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3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3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521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02878-D0F3-4035-8A78-EA3936FE6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Lampeter, 20 September 2019</a:t>
            </a:r>
          </a:p>
        </p:txBody>
      </p:sp>
      <p:pic>
        <p:nvPicPr>
          <p:cNvPr id="5" name="Content Placeholder 4" descr="A picture containing building, road, outdoor, people&#10;&#10;Description automatically generated">
            <a:extLst>
              <a:ext uri="{FF2B5EF4-FFF2-40B4-BE49-F238E27FC236}">
                <a16:creationId xmlns:a16="http://schemas.microsoft.com/office/drawing/2014/main" id="{00B3804B-E52B-486D-9A17-4E5C71FE8F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991272"/>
            <a:ext cx="7886700" cy="4020044"/>
          </a:xfrm>
        </p:spPr>
      </p:pic>
    </p:spTree>
    <p:extLst>
      <p:ext uri="{BB962C8B-B14F-4D97-AF65-F5344CB8AC3E}">
        <p14:creationId xmlns:p14="http://schemas.microsoft.com/office/powerpoint/2010/main" val="37865939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holding signs&#10;&#10;Description automatically generated">
            <a:extLst>
              <a:ext uri="{FF2B5EF4-FFF2-40B4-BE49-F238E27FC236}">
                <a16:creationId xmlns:a16="http://schemas.microsoft.com/office/drawing/2014/main" id="{B474523F-26B5-48E3-B832-0C29C6E98B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8730"/>
            <a:ext cx="9144000" cy="6620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359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6969ADC-7965-4ED0-8537-50F29C03B5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3714"/>
            <a:ext cx="9144000" cy="6090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6441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outdoor, standing, people&#10;&#10;Description automatically generated">
            <a:extLst>
              <a:ext uri="{FF2B5EF4-FFF2-40B4-BE49-F238E27FC236}">
                <a16:creationId xmlns:a16="http://schemas.microsoft.com/office/drawing/2014/main" id="{4E97DBCF-3D05-4BCC-BEC0-564A062DCF0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442"/>
            <a:ext cx="9144000" cy="6829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8527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66F39168-43AA-4789-9439-CABDA49FD8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21" t="6481" r="23345" b="1"/>
          <a:stretch/>
        </p:blipFill>
        <p:spPr bwMode="auto">
          <a:xfrm>
            <a:off x="2642616" y="10"/>
            <a:ext cx="650138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9" name="Rectangle 138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31745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EF89E8-3A84-495C-AB3D-781261250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319" y="650530"/>
            <a:ext cx="3614411" cy="1635470"/>
          </a:xfrm>
        </p:spPr>
        <p:txBody>
          <a:bodyPr anchor="b">
            <a:normAutofit/>
          </a:bodyPr>
          <a:lstStyle/>
          <a:p>
            <a:r>
              <a:rPr lang="en-GB" sz="2000" b="1" dirty="0">
                <a:latin typeface="+mn-lt"/>
              </a:rPr>
              <a:t>After the protest, discussing the impact of the event, discussing the issues…</a:t>
            </a:r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7775" y="674370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183" y="2443480"/>
            <a:ext cx="247573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27C00-DCF4-448C-857D-1A524A037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320" y="2718054"/>
            <a:ext cx="3718914" cy="3703646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b="1" dirty="0"/>
              <a:t>Climate Crisis has a context, industrially, economically, politically</a:t>
            </a:r>
          </a:p>
          <a:p>
            <a:endParaRPr lang="en-GB" sz="2000" b="1" dirty="0"/>
          </a:p>
          <a:p>
            <a:r>
              <a:rPr lang="en-GB" sz="2200" b="1" dirty="0"/>
              <a:t>Population growth and urbanisation</a:t>
            </a:r>
          </a:p>
          <a:p>
            <a:r>
              <a:rPr lang="en-GB" sz="2200" b="1" dirty="0"/>
              <a:t>Global warming</a:t>
            </a:r>
          </a:p>
          <a:p>
            <a:r>
              <a:rPr lang="en-GB" sz="2200" b="1" dirty="0"/>
              <a:t>Depletion of resources</a:t>
            </a:r>
          </a:p>
          <a:p>
            <a:r>
              <a:rPr lang="en-GB" sz="2200" b="1" dirty="0"/>
              <a:t>Demands for global equity in the sharing of resources: </a:t>
            </a:r>
            <a:r>
              <a:rPr lang="en-GB" sz="2200" b="1" i="1" dirty="0"/>
              <a:t>within</a:t>
            </a:r>
            <a:r>
              <a:rPr lang="en-GB" sz="2200" b="1" dirty="0"/>
              <a:t> countries and </a:t>
            </a:r>
            <a:r>
              <a:rPr lang="en-GB" sz="2200" b="1" i="1" dirty="0"/>
              <a:t>between </a:t>
            </a:r>
            <a:r>
              <a:rPr lang="en-GB" sz="2200" b="1" dirty="0"/>
              <a:t>countries</a:t>
            </a:r>
          </a:p>
          <a:p>
            <a:pPr marL="0" indent="0"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9866410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445" y="365126"/>
            <a:ext cx="8200103" cy="1325563"/>
          </a:xfrm>
        </p:spPr>
        <p:txBody>
          <a:bodyPr>
            <a:normAutofit fontScale="90000"/>
          </a:bodyPr>
          <a:lstStyle/>
          <a:p>
            <a:r>
              <a:rPr lang="en-GB" sz="5300" b="1" dirty="0">
                <a:latin typeface="+mn-lt"/>
              </a:rPr>
              <a:t>Human population </a:t>
            </a:r>
            <a:br>
              <a:rPr lang="en-GB" b="1" dirty="0">
                <a:latin typeface="+mn-lt"/>
              </a:rPr>
            </a:br>
            <a:r>
              <a:rPr lang="en-GB" sz="3600" b="1" dirty="0">
                <a:latin typeface="+mn-lt"/>
              </a:rPr>
              <a:t>(over the last 12,000 years)</a:t>
            </a:r>
            <a:br>
              <a:rPr lang="en-GB" b="1" dirty="0">
                <a:latin typeface="+mn-lt"/>
              </a:rPr>
            </a:br>
            <a:r>
              <a:rPr lang="en-GB" sz="1800" dirty="0"/>
              <a:t>Source: Sachs, J.D., 2015. </a:t>
            </a:r>
            <a:r>
              <a:rPr lang="en-GB" sz="1800" i="1" dirty="0"/>
              <a:t>The Age of Sustainable Development</a:t>
            </a:r>
            <a:r>
              <a:rPr lang="en-GB" sz="1800" dirty="0"/>
              <a:t>. New York: Columbia UP</a:t>
            </a:r>
            <a:endParaRPr lang="en-GB" sz="1800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7179" y="2044650"/>
            <a:ext cx="5648633" cy="4090679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8708416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>
                <a:latin typeface="+mn-lt"/>
              </a:rPr>
              <a:t>Population Growth</a:t>
            </a:r>
            <a:br>
              <a:rPr lang="en-GB" b="1" dirty="0">
                <a:latin typeface="+mn-lt"/>
              </a:rPr>
            </a:br>
            <a:r>
              <a:rPr lang="en-GB" sz="3100" b="1" dirty="0">
                <a:latin typeface="+mn-lt"/>
              </a:rPr>
              <a:t>End of the Black Death in 1350:  370 million</a:t>
            </a:r>
            <a:br>
              <a:rPr lang="en-GB" sz="3100" b="1" dirty="0">
                <a:latin typeface="+mn-lt"/>
              </a:rPr>
            </a:br>
            <a:r>
              <a:rPr lang="en-GB" sz="3100" b="1" dirty="0">
                <a:latin typeface="+mn-lt"/>
              </a:rPr>
              <a:t>Rapid growth since about 1750</a:t>
            </a:r>
            <a:br>
              <a:rPr lang="en-GB" sz="3100" b="1" dirty="0">
                <a:latin typeface="+mn-lt"/>
              </a:rPr>
            </a:br>
            <a:endParaRPr lang="en-GB" sz="31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2878"/>
            <a:ext cx="7886700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First billion: 1800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Second billion: 1930s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Third billion: 1960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Fourth billion: 1977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Fifth billion: 1987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Sixth billion: 1999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Seven billion: 2012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April 2019: 7.7 billion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Projections: 9.8 billion by 2050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9538" y="1968553"/>
            <a:ext cx="4655812" cy="3396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0010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7AC6C-3DD7-4F1A-B6BA-01509076E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-313508"/>
            <a:ext cx="7886700" cy="2004198"/>
          </a:xfrm>
        </p:spPr>
        <p:txBody>
          <a:bodyPr/>
          <a:lstStyle/>
          <a:p>
            <a:r>
              <a:rPr lang="en-GB" sz="2000" b="1" dirty="0">
                <a:latin typeface="+mn-lt"/>
              </a:rPr>
              <a:t>Population growth and…</a:t>
            </a:r>
            <a:br>
              <a:rPr lang="en-GB" sz="2000" b="1" dirty="0">
                <a:latin typeface="+mn-lt"/>
              </a:rPr>
            </a:br>
            <a:r>
              <a:rPr lang="en-GB" sz="3200" b="1" dirty="0">
                <a:latin typeface="+mn-lt"/>
              </a:rPr>
              <a:t>the biggest migration on Earth: Urbanisation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C399D-23B6-4781-9574-2F7921CCF2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67967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                  Photo: Mumbai – shanty town outskirts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From “the bush” to “the city” (megacities)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From “traditional” to “modern” ways of life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From subsistence to cash economy/monetisation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From reciprocal exchange to commodity exchange/marketisation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452209CA-0442-4104-BA8F-163085AC2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9326" y="1119443"/>
            <a:ext cx="5416374" cy="3042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2551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232255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Human population growth into the future: 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Is it levelling off? If so, where?</a:t>
            </a:r>
            <a:b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</a:br>
            <a:br>
              <a:rPr lang="en-GB" sz="32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sz="3200" b="1" dirty="0"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28650" y="1471613"/>
            <a:ext cx="7886700" cy="47196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8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18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18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1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B9F29D4-8D87-43C7-A92B-20A596682F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75" y="1471613"/>
            <a:ext cx="8763816" cy="423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02506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0DD27-D683-4161-BB9A-4C06BE5FF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623392"/>
            <a:ext cx="2522980" cy="1607060"/>
          </a:xfrm>
          <a:noFill/>
          <a:ln w="19050">
            <a:solidFill>
              <a:schemeClr val="tx1"/>
            </a:solidFill>
          </a:ln>
        </p:spPr>
        <p:txBody>
          <a:bodyPr wrap="square" anchor="ctr">
            <a:normAutofit/>
          </a:bodyPr>
          <a:lstStyle/>
          <a:p>
            <a:pPr algn="ctr"/>
            <a:r>
              <a:rPr lang="en-GB" sz="2400" b="1" dirty="0">
                <a:latin typeface="+mn-lt"/>
              </a:rPr>
              <a:t>Four main reasons for this predicted levelling off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27806-3E53-441B-BEDC-F3121A13FE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1698" y="623391"/>
            <a:ext cx="5066521" cy="292224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700" b="1" dirty="0"/>
          </a:p>
          <a:p>
            <a:pPr marL="0" indent="0">
              <a:buNone/>
            </a:pPr>
            <a:r>
              <a:rPr lang="en-GB" sz="1700" b="1" dirty="0"/>
              <a:t>1) As lifespan gets longer, fertility rates fall</a:t>
            </a:r>
          </a:p>
          <a:p>
            <a:pPr marL="0" indent="0">
              <a:buNone/>
            </a:pPr>
            <a:r>
              <a:rPr lang="en-GB" sz="1700" b="1" dirty="0"/>
              <a:t>2) Women’s education means fewer children</a:t>
            </a:r>
          </a:p>
          <a:p>
            <a:pPr marL="0" indent="0">
              <a:buNone/>
            </a:pPr>
            <a:r>
              <a:rPr lang="en-GB" sz="1700" b="1" dirty="0"/>
              <a:t>3) We're getting used to low child mortality</a:t>
            </a:r>
          </a:p>
          <a:p>
            <a:pPr marL="0" indent="0">
              <a:buNone/>
            </a:pPr>
            <a:r>
              <a:rPr lang="en-GB" sz="1700" b="1" dirty="0"/>
              <a:t>4) We’ve reached peak child</a:t>
            </a:r>
          </a:p>
          <a:p>
            <a:pPr marL="0" indent="0">
              <a:buNone/>
            </a:pPr>
            <a:br>
              <a:rPr lang="en-GB" sz="1700" b="1" dirty="0"/>
            </a:br>
            <a:endParaRPr lang="en-GB" sz="17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70BF22-115D-4B27-B481-2317580E5057}"/>
              </a:ext>
            </a:extLst>
          </p:cNvPr>
          <p:cNvSpPr txBox="1"/>
          <p:nvPr/>
        </p:nvSpPr>
        <p:spPr>
          <a:xfrm>
            <a:off x="482601" y="2944861"/>
            <a:ext cx="7681685" cy="3488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Poorer parts of the world need </a:t>
            </a:r>
            <a:r>
              <a:rPr lang="en-GB" sz="20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improved </a:t>
            </a: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living standards and </a:t>
            </a:r>
            <a:r>
              <a:rPr lang="en-GB" sz="20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quality of life </a:t>
            </a: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</a:t>
            </a: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birth rates to fall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Richer parts of the world need to focus on </a:t>
            </a:r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quality of life</a:t>
            </a: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reduced </a:t>
            </a: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(market-led) call on resources 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5ABD7715-E43D-4624-A912-AF7E8FFDF6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01" y="2555050"/>
            <a:ext cx="4886233" cy="2363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73242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97D7C-D344-40D4-8FFA-9FC2B1EAA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GB" b="1">
                <a:latin typeface="+mn-lt"/>
              </a:rPr>
              <a:t>Inequality/Poverty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3E063-0E3B-49B3-8F7B-AB607874CF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8FA2AC8D-238E-498E-9E39-B3096BF6FD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418100"/>
            <a:ext cx="6596743" cy="4525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7839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-1214846"/>
            <a:ext cx="2702052" cy="6902414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+mn-lt"/>
              </a:rPr>
              <a:t>So, what about </a:t>
            </a:r>
            <a:r>
              <a:rPr lang="en-GB" sz="2800" b="1" i="1" dirty="0">
                <a:latin typeface="+mn-lt"/>
              </a:rPr>
              <a:t>theories </a:t>
            </a:r>
            <a:r>
              <a:rPr lang="en-GB" sz="2800" b="1" dirty="0">
                <a:latin typeface="+mn-lt"/>
              </a:rPr>
              <a:t>of Growth and  “Development”?</a:t>
            </a:r>
            <a:br>
              <a:rPr lang="en-GB" sz="2800" b="1" dirty="0">
                <a:latin typeface="+mn-lt"/>
              </a:rPr>
            </a:br>
            <a:endParaRPr lang="en-GB" sz="28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75611" y="329519"/>
            <a:ext cx="4437453" cy="665910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 i="1" dirty="0"/>
              <a:t>In and out of fashion, back and forth:</a:t>
            </a:r>
          </a:p>
          <a:p>
            <a:r>
              <a:rPr lang="en-GB" sz="1700" b="1" i="1" dirty="0"/>
              <a:t>Modernisation Theory: popular in the 1950s-</a:t>
            </a:r>
          </a:p>
          <a:p>
            <a:pPr marL="0" indent="0">
              <a:buNone/>
            </a:pPr>
            <a:r>
              <a:rPr lang="en-GB" sz="1700" b="1" dirty="0"/>
              <a:t>     mid-1960s</a:t>
            </a:r>
          </a:p>
          <a:p>
            <a:r>
              <a:rPr lang="en-GB" sz="1700" b="1" dirty="0"/>
              <a:t>Structuralism and Dependency Theory: mid-1960s-1970s</a:t>
            </a:r>
          </a:p>
          <a:p>
            <a:r>
              <a:rPr lang="en-GB" sz="1700" b="1" dirty="0"/>
              <a:t>Neo-Classical Counter-Revolution/Neo-Liberalism/The Washington Consensus: 1980s-1990s</a:t>
            </a:r>
          </a:p>
          <a:p>
            <a:r>
              <a:rPr lang="en-GB" sz="1700" b="1" dirty="0"/>
              <a:t>Human Development Theory: 1990s</a:t>
            </a:r>
          </a:p>
          <a:p>
            <a:r>
              <a:rPr lang="en-GB" sz="1700" b="1" dirty="0"/>
              <a:t>Post-Development Theory: 2000s</a:t>
            </a:r>
          </a:p>
          <a:p>
            <a:r>
              <a:rPr lang="en-GB" sz="1700" b="1" dirty="0"/>
              <a:t>Sustainable Development: the latest thing?</a:t>
            </a:r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1D2FFDFF-930D-444E-BEB2-E80321F4D2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44" y="3127416"/>
            <a:ext cx="3566160" cy="216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77977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pPr algn="l"/>
            <a:r>
              <a:rPr lang="en-GB" b="1">
                <a:latin typeface="+mn-lt"/>
              </a:rPr>
              <a:t>Modernisation Theory </a:t>
            </a:r>
            <a:br>
              <a:rPr lang="en-GB" b="1">
                <a:latin typeface="+mn-lt"/>
              </a:rPr>
            </a:br>
            <a:r>
              <a:rPr lang="en-GB" b="1">
                <a:latin typeface="+mn-lt"/>
              </a:rPr>
              <a:t>1950s – mid-1960s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/>
              <a:t>Walt Whitman Rostow (1916-2003)</a:t>
            </a:r>
            <a:endParaRPr lang="en-GB" sz="28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5024" y="2428847"/>
            <a:ext cx="4546912" cy="33785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2428847"/>
            <a:ext cx="2479824" cy="3378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5183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err="1">
                <a:latin typeface="+mn-lt"/>
              </a:rPr>
              <a:t>Rostow’s</a:t>
            </a:r>
            <a:r>
              <a:rPr lang="en-GB" b="1" dirty="0">
                <a:latin typeface="+mn-lt"/>
              </a:rPr>
              <a:t> 5-stage model of economic growth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218" y="1640764"/>
            <a:ext cx="4768628" cy="3576471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9704DF7-8ABC-40D9-B54C-431439D33A24}"/>
              </a:ext>
            </a:extLst>
          </p:cNvPr>
          <p:cNvSpPr txBox="1"/>
          <p:nvPr/>
        </p:nvSpPr>
        <p:spPr>
          <a:xfrm>
            <a:off x="705606" y="3093043"/>
            <a:ext cx="6152394" cy="313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NB Discredited in academia but continuing impact in political discourse and in public imagination</a:t>
            </a:r>
          </a:p>
        </p:txBody>
      </p:sp>
    </p:spTree>
    <p:extLst>
      <p:ext uri="{BB962C8B-B14F-4D97-AF65-F5344CB8AC3E}">
        <p14:creationId xmlns:p14="http://schemas.microsoft.com/office/powerpoint/2010/main" val="29073507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D2A0E-FFD1-4E25-9A6D-28D344DC0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468" y="292937"/>
            <a:ext cx="7886700" cy="1325563"/>
          </a:xfrm>
        </p:spPr>
        <p:txBody>
          <a:bodyPr/>
          <a:lstStyle/>
          <a:p>
            <a:r>
              <a:rPr lang="en-GB" b="1">
                <a:latin typeface="+mn-lt"/>
              </a:rPr>
              <a:t>Global warming </a:t>
            </a:r>
            <a:endParaRPr lang="en-GB" b="1" dirty="0">
              <a:latin typeface="+mn-lt"/>
            </a:endParaRP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62C48F75-B4FD-46A9-8EF1-BA60355D78B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49" y="1450252"/>
            <a:ext cx="8243735" cy="4650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14324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703" y="365126"/>
            <a:ext cx="8200103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Carbon dioxide emissions </a:t>
            </a:r>
            <a:r>
              <a:rPr lang="en-GB" sz="2200" b="1" dirty="0">
                <a:latin typeface="+mn-lt"/>
              </a:rPr>
              <a:t>(last 2000 years)</a:t>
            </a:r>
            <a:br>
              <a:rPr lang="en-GB" b="1" dirty="0">
                <a:latin typeface="+mn-lt"/>
              </a:rPr>
            </a:br>
            <a:r>
              <a:rPr lang="en-GB" sz="1800" dirty="0"/>
              <a:t>Source: Sachs, J.D., 2015. The Age of Sustainable Development. New York: Columbia UP</a:t>
            </a:r>
            <a:endParaRPr lang="en-GB" sz="1800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000" y="2125268"/>
            <a:ext cx="5915025" cy="192607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0" y="4051341"/>
            <a:ext cx="5915025" cy="188769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CD6EB01-4613-4033-A0C2-13862857FF45}"/>
              </a:ext>
            </a:extLst>
          </p:cNvPr>
          <p:cNvSpPr/>
          <p:nvPr/>
        </p:nvSpPr>
        <p:spPr>
          <a:xfrm>
            <a:off x="3402160" y="3244334"/>
            <a:ext cx="23396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rgbClr val="FFFFFE"/>
                </a:solidFill>
              </a:rPr>
              <a:t>Depletion of resources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3585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Gross world output (over the last 2000 years)</a:t>
            </a:r>
            <a:br>
              <a:rPr lang="en-GB" b="1" dirty="0">
                <a:latin typeface="+mn-lt"/>
              </a:rPr>
            </a:br>
            <a:r>
              <a:rPr lang="en-GB" sz="1800" dirty="0">
                <a:latin typeface="+mn-lt"/>
              </a:rPr>
              <a:t>Source: Sachs, J.D., 2015. </a:t>
            </a:r>
            <a:r>
              <a:rPr lang="en-GB" sz="1800" i="1" dirty="0">
                <a:latin typeface="+mn-lt"/>
              </a:rPr>
              <a:t>The Age of Sustainable Development</a:t>
            </a:r>
            <a:r>
              <a:rPr lang="en-GB" sz="1800" dirty="0">
                <a:latin typeface="+mn-lt"/>
              </a:rPr>
              <a:t>. New York: Columbia UP</a:t>
            </a:r>
            <a:endParaRPr lang="en-GB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7574" y="1873046"/>
            <a:ext cx="5840361" cy="4144296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1917084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80BBE-9FD2-498A-9662-9E00268C6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914400"/>
            <a:ext cx="3833622" cy="109728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Depletion of Resources</a:t>
            </a:r>
            <a:br>
              <a:rPr lang="en-GB" dirty="0"/>
            </a:br>
            <a:r>
              <a:rPr lang="en-GB" sz="3400" b="1" dirty="0" err="1">
                <a:solidFill>
                  <a:srgbClr val="FFFFFE"/>
                </a:solidFill>
                <a:latin typeface="+mn-lt"/>
              </a:rPr>
              <a:t>epletion</a:t>
            </a:r>
            <a:r>
              <a:rPr lang="en-GB" sz="3400" b="1" dirty="0">
                <a:solidFill>
                  <a:srgbClr val="FFFFFE"/>
                </a:solidFill>
                <a:latin typeface="+mn-lt"/>
              </a:rPr>
              <a:t> of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7B96C-EE7D-4812-B873-B35CBB8F5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331720"/>
            <a:ext cx="3284982" cy="3547872"/>
          </a:xfrm>
        </p:spPr>
        <p:txBody>
          <a:bodyPr anchor="t">
            <a:normAutofit fontScale="25000" lnSpcReduction="20000"/>
          </a:bodyPr>
          <a:lstStyle/>
          <a:p>
            <a:pPr marL="0" indent="0">
              <a:buNone/>
            </a:pPr>
            <a:endParaRPr lang="en-GB" sz="1400" dirty="0">
              <a:solidFill>
                <a:srgbClr val="FFFFFE"/>
              </a:solidFill>
            </a:endParaRPr>
          </a:p>
          <a:p>
            <a:pPr marL="0" indent="0">
              <a:buNone/>
            </a:pPr>
            <a:r>
              <a:rPr lang="en-GB" sz="8000" b="1" dirty="0"/>
              <a:t>Humans and our habitat – a changing balance over time</a:t>
            </a:r>
          </a:p>
          <a:p>
            <a:endParaRPr lang="en-GB" sz="8000" dirty="0"/>
          </a:p>
          <a:p>
            <a:r>
              <a:rPr lang="en-GB" sz="8000" dirty="0"/>
              <a:t>Human </a:t>
            </a:r>
            <a:r>
              <a:rPr lang="en-GB" sz="8000" b="1" dirty="0"/>
              <a:t>interaction</a:t>
            </a:r>
            <a:r>
              <a:rPr lang="en-GB" sz="8000" dirty="0"/>
              <a:t> with the environment</a:t>
            </a:r>
          </a:p>
          <a:p>
            <a:r>
              <a:rPr lang="en-GB" sz="8000" dirty="0"/>
              <a:t>From </a:t>
            </a:r>
            <a:r>
              <a:rPr lang="en-GB" sz="8000" b="1" dirty="0"/>
              <a:t>incidental impact </a:t>
            </a:r>
            <a:r>
              <a:rPr lang="en-GB" sz="8000" dirty="0"/>
              <a:t>on the planet to</a:t>
            </a:r>
          </a:p>
          <a:p>
            <a:r>
              <a:rPr lang="en-GB" sz="8000" b="1" dirty="0"/>
              <a:t>Fundamental impact </a:t>
            </a:r>
            <a:r>
              <a:rPr lang="en-GB" sz="8000" dirty="0"/>
              <a:t>on the planet to</a:t>
            </a:r>
          </a:p>
          <a:p>
            <a:r>
              <a:rPr lang="en-GB" sz="8000" b="1" dirty="0"/>
              <a:t>Overwhelming impact</a:t>
            </a:r>
            <a:r>
              <a:rPr lang="en-GB" sz="8000" dirty="0"/>
              <a:t>: the Anthropocene era</a:t>
            </a:r>
          </a:p>
          <a:p>
            <a:pPr marL="0" indent="0">
              <a:buNone/>
            </a:pPr>
            <a:endParaRPr lang="en-GB" sz="2500" dirty="0">
              <a:solidFill>
                <a:srgbClr val="FFFFFE"/>
              </a:solidFill>
            </a:endParaRPr>
          </a:p>
          <a:p>
            <a:pPr marL="0" indent="0">
              <a:buNone/>
            </a:pPr>
            <a:endParaRPr lang="en-GB" sz="1400" dirty="0">
              <a:solidFill>
                <a:srgbClr val="FFFFFE"/>
              </a:solidFill>
            </a:endParaRPr>
          </a:p>
          <a:p>
            <a:pPr marL="0" indent="0">
              <a:buNone/>
            </a:pPr>
            <a:endParaRPr lang="en-GB" sz="1400" dirty="0">
              <a:solidFill>
                <a:srgbClr val="FFFFFE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FFFFFE"/>
                </a:solidFill>
              </a:rPr>
              <a:t>Human </a:t>
            </a:r>
            <a:r>
              <a:rPr lang="en-GB" sz="1800" b="1" dirty="0">
                <a:solidFill>
                  <a:srgbClr val="FFFFFE"/>
                </a:solidFill>
              </a:rPr>
              <a:t>interaction</a:t>
            </a:r>
            <a:r>
              <a:rPr lang="en-GB" sz="1800" dirty="0">
                <a:solidFill>
                  <a:srgbClr val="FFFFFE"/>
                </a:solidFill>
              </a:rPr>
              <a:t> with the environment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FFFE"/>
                </a:solidFill>
              </a:rPr>
              <a:t>From </a:t>
            </a:r>
            <a:r>
              <a:rPr lang="en-GB" sz="1800" b="1" dirty="0">
                <a:solidFill>
                  <a:srgbClr val="FFFFFE"/>
                </a:solidFill>
              </a:rPr>
              <a:t>incidental impact </a:t>
            </a:r>
            <a:r>
              <a:rPr lang="en-GB" sz="1800" dirty="0">
                <a:solidFill>
                  <a:srgbClr val="FFFFFE"/>
                </a:solidFill>
              </a:rPr>
              <a:t>on the planet to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FFFFFE"/>
                </a:solidFill>
              </a:rPr>
              <a:t>Fundamental impact </a:t>
            </a:r>
            <a:r>
              <a:rPr lang="en-GB" sz="1800" dirty="0">
                <a:solidFill>
                  <a:srgbClr val="FFFFFE"/>
                </a:solidFill>
              </a:rPr>
              <a:t>on the planet to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FFFFFE"/>
                </a:solidFill>
              </a:rPr>
              <a:t>Overwhelming impact</a:t>
            </a:r>
            <a:r>
              <a:rPr lang="en-GB" sz="1800" dirty="0">
                <a:solidFill>
                  <a:srgbClr val="FFFFFE"/>
                </a:solidFill>
              </a:rPr>
              <a:t>: the Anthropocene era</a:t>
            </a:r>
          </a:p>
          <a:p>
            <a:pPr marL="0" indent="0">
              <a:buNone/>
            </a:pPr>
            <a:endParaRPr lang="en-GB" sz="1400" dirty="0">
              <a:solidFill>
                <a:srgbClr val="FFFFFE"/>
              </a:solidFill>
            </a:endParaRPr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C73ECCA4-1865-4A5A-9E3A-05CC6C9C1D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27" r="2584" b="3"/>
          <a:stretch/>
        </p:blipFill>
        <p:spPr bwMode="auto">
          <a:xfrm>
            <a:off x="5093232" y="521208"/>
            <a:ext cx="4050768" cy="2770632"/>
          </a:xfrm>
          <a:custGeom>
            <a:avLst/>
            <a:gdLst/>
            <a:ahLst/>
            <a:cxnLst/>
            <a:rect l="l" t="t" r="r" b="b"/>
            <a:pathLst>
              <a:path w="5401023" h="2770632">
                <a:moveTo>
                  <a:pt x="3214941" y="0"/>
                </a:moveTo>
                <a:lnTo>
                  <a:pt x="5401023" y="0"/>
                </a:lnTo>
                <a:lnTo>
                  <a:pt x="5401023" y="2770632"/>
                </a:lnTo>
                <a:lnTo>
                  <a:pt x="3214941" y="2770632"/>
                </a:lnTo>
                <a:lnTo>
                  <a:pt x="3214941" y="2768786"/>
                </a:lnTo>
                <a:lnTo>
                  <a:pt x="1865202" y="2768786"/>
                </a:lnTo>
                <a:lnTo>
                  <a:pt x="1865202" y="2768787"/>
                </a:lnTo>
                <a:lnTo>
                  <a:pt x="0" y="2768787"/>
                </a:lnTo>
                <a:lnTo>
                  <a:pt x="1325372" y="2605"/>
                </a:lnTo>
                <a:lnTo>
                  <a:pt x="1653397" y="2605"/>
                </a:lnTo>
                <a:lnTo>
                  <a:pt x="1653397" y="2597"/>
                </a:lnTo>
                <a:lnTo>
                  <a:pt x="1723225" y="2597"/>
                </a:lnTo>
                <a:lnTo>
                  <a:pt x="1723225" y="2596"/>
                </a:lnTo>
                <a:lnTo>
                  <a:pt x="2263055" y="2596"/>
                </a:lnTo>
                <a:lnTo>
                  <a:pt x="2263055" y="2597"/>
                </a:lnTo>
                <a:lnTo>
                  <a:pt x="3204175" y="2597"/>
                </a:lnTo>
                <a:lnTo>
                  <a:pt x="3204175" y="2604"/>
                </a:lnTo>
                <a:lnTo>
                  <a:pt x="3214941" y="260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Image result for pollution">
            <a:extLst>
              <a:ext uri="{FF2B5EF4-FFF2-40B4-BE49-F238E27FC236}">
                <a16:creationId xmlns:a16="http://schemas.microsoft.com/office/drawing/2014/main" id="{6F494A34-6CAF-4770-A94D-B626BA5738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61" r="3" b="2"/>
          <a:stretch/>
        </p:blipFill>
        <p:spPr bwMode="auto">
          <a:xfrm>
            <a:off x="4024688" y="3453634"/>
            <a:ext cx="5119312" cy="2755142"/>
          </a:xfrm>
          <a:custGeom>
            <a:avLst/>
            <a:gdLst/>
            <a:ahLst/>
            <a:cxnLst/>
            <a:rect l="l" t="t" r="r" b="b"/>
            <a:pathLst>
              <a:path w="6825749" h="2755142">
                <a:moveTo>
                  <a:pt x="3353180" y="0"/>
                </a:moveTo>
                <a:lnTo>
                  <a:pt x="4045207" y="0"/>
                </a:lnTo>
                <a:lnTo>
                  <a:pt x="4045207" y="1"/>
                </a:lnTo>
                <a:lnTo>
                  <a:pt x="4692417" y="1"/>
                </a:lnTo>
                <a:lnTo>
                  <a:pt x="4781930" y="1"/>
                </a:lnTo>
                <a:lnTo>
                  <a:pt x="4781930" y="0"/>
                </a:lnTo>
                <a:lnTo>
                  <a:pt x="5473957" y="0"/>
                </a:lnTo>
                <a:lnTo>
                  <a:pt x="5473957" y="1"/>
                </a:lnTo>
                <a:lnTo>
                  <a:pt x="6680412" y="1"/>
                </a:lnTo>
                <a:lnTo>
                  <a:pt x="6680412" y="2798"/>
                </a:lnTo>
                <a:lnTo>
                  <a:pt x="6825749" y="2798"/>
                </a:lnTo>
                <a:lnTo>
                  <a:pt x="6825749" y="2755142"/>
                </a:lnTo>
                <a:lnTo>
                  <a:pt x="4748668" y="2755142"/>
                </a:lnTo>
                <a:lnTo>
                  <a:pt x="4748668" y="2755099"/>
                </a:lnTo>
                <a:lnTo>
                  <a:pt x="3535184" y="2755099"/>
                </a:lnTo>
                <a:lnTo>
                  <a:pt x="3321602" y="2755099"/>
                </a:lnTo>
                <a:lnTo>
                  <a:pt x="3321602" y="2755100"/>
                </a:lnTo>
                <a:lnTo>
                  <a:pt x="1892852" y="2755100"/>
                </a:lnTo>
                <a:lnTo>
                  <a:pt x="1428750" y="2755100"/>
                </a:lnTo>
                <a:lnTo>
                  <a:pt x="0" y="2755100"/>
                </a:lnTo>
                <a:lnTo>
                  <a:pt x="1345020" y="10"/>
                </a:lnTo>
                <a:lnTo>
                  <a:pt x="1677909" y="10"/>
                </a:lnTo>
                <a:lnTo>
                  <a:pt x="1677909" y="2"/>
                </a:lnTo>
                <a:lnTo>
                  <a:pt x="1748771" y="2"/>
                </a:lnTo>
                <a:lnTo>
                  <a:pt x="1748771" y="1"/>
                </a:lnTo>
                <a:lnTo>
                  <a:pt x="2296604" y="1"/>
                </a:lnTo>
                <a:lnTo>
                  <a:pt x="2296604" y="2"/>
                </a:lnTo>
                <a:lnTo>
                  <a:pt x="3106658" y="2"/>
                </a:lnTo>
                <a:lnTo>
                  <a:pt x="3177521" y="2"/>
                </a:lnTo>
                <a:lnTo>
                  <a:pt x="3177521" y="1"/>
                </a:lnTo>
                <a:lnTo>
                  <a:pt x="3263667" y="1"/>
                </a:lnTo>
                <a:lnTo>
                  <a:pt x="3353180" y="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00842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81C86-CAD8-40E1-B025-50A073D20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Current approaches to the  growth/development question?</a:t>
            </a:r>
          </a:p>
        </p:txBody>
      </p:sp>
      <p:pic>
        <p:nvPicPr>
          <p:cNvPr id="4" name="Picture 4" descr="See the source image">
            <a:extLst>
              <a:ext uri="{FF2B5EF4-FFF2-40B4-BE49-F238E27FC236}">
                <a16:creationId xmlns:a16="http://schemas.microsoft.com/office/drawing/2014/main" id="{D9BFF276-1971-42A2-87DC-C93288D871D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557" y="1825625"/>
            <a:ext cx="7156885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59386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pPr algn="l"/>
            <a:r>
              <a:rPr lang="en-GB" sz="3600" b="1">
                <a:latin typeface="+mn-lt"/>
              </a:rPr>
              <a:t>Human Development Theory : 1990s</a:t>
            </a:r>
            <a:br>
              <a:rPr lang="en-GB" sz="4000" b="1">
                <a:latin typeface="+mn-lt"/>
              </a:rPr>
            </a:br>
            <a:endParaRPr lang="en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800070"/>
            <a:ext cx="5122912" cy="5326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/>
              <a:t>    Amartya Kumar Sen </a:t>
            </a:r>
            <a:r>
              <a:rPr lang="en-GB" sz="2000" b="1"/>
              <a:t>(b. 1933)</a:t>
            </a: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1811" y="1352699"/>
            <a:ext cx="2944233" cy="2449440"/>
          </a:xfr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069683"/>
            <a:ext cx="4231382" cy="196499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5733" y="4010927"/>
            <a:ext cx="2714625" cy="190644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9205" y="3076333"/>
            <a:ext cx="3864364" cy="2841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0454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sz="4900" b="1">
                <a:latin typeface="+mn-lt"/>
              </a:rPr>
              <a:t>Post-development Theory</a:t>
            </a:r>
            <a:br>
              <a:rPr lang="en-GB" b="1">
                <a:latin typeface="+mn-lt"/>
              </a:rPr>
            </a:br>
            <a:r>
              <a:rPr lang="en-GB" b="1">
                <a:latin typeface="+mn-lt"/>
              </a:rPr>
              <a:t>2000s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/>
              <a:t>Arturo Escobar (b. 1952) </a:t>
            </a:r>
          </a:p>
          <a:p>
            <a:pPr marL="0" indent="0">
              <a:buNone/>
            </a:pPr>
            <a:r>
              <a:rPr lang="en-GB"/>
              <a:t>Colombian-American anthropologist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780927"/>
            <a:ext cx="4608512" cy="350104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2780927"/>
            <a:ext cx="2376264" cy="3501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0352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100" b="1">
                <a:solidFill>
                  <a:srgbClr val="FFFFFF"/>
                </a:solidFill>
                <a:latin typeface="+mn-lt"/>
              </a:rPr>
              <a:t>Some key concepts – and challenges to development “orthodoxy”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r>
              <a:rPr lang="en-GB" sz="2000" b="1" dirty="0"/>
              <a:t>The post-development school argue that development was always unjust, never worked, and has clearly failed. </a:t>
            </a:r>
          </a:p>
          <a:p>
            <a:pPr marL="0" indent="0">
              <a:buNone/>
            </a:pPr>
            <a:endParaRPr lang="en-GB" sz="2000" b="1" dirty="0"/>
          </a:p>
          <a:p>
            <a:r>
              <a:rPr lang="en-GB" sz="2000" b="1" dirty="0"/>
              <a:t>Post-development thought takes inspiration from </a:t>
            </a:r>
            <a:r>
              <a:rPr lang="en-GB" sz="2000" b="1" i="1" dirty="0"/>
              <a:t>traditional societies</a:t>
            </a:r>
            <a:r>
              <a:rPr lang="en-GB" sz="2000" b="1" dirty="0"/>
              <a:t>, the </a:t>
            </a:r>
            <a:r>
              <a:rPr lang="en-GB" sz="2000" b="1" i="1" dirty="0"/>
              <a:t>informal sector </a:t>
            </a:r>
            <a:r>
              <a:rPr lang="en-GB" sz="2000" b="1" dirty="0"/>
              <a:t>and “frugal” rather than atavistic/materialistic lifestyles. </a:t>
            </a:r>
          </a:p>
          <a:p>
            <a:pPr marL="0" indent="0">
              <a:buNone/>
            </a:pPr>
            <a:endParaRPr lang="en-GB" sz="2000" b="1" dirty="0"/>
          </a:p>
          <a:p>
            <a:r>
              <a:rPr lang="en-GB" sz="2000" b="1" dirty="0"/>
              <a:t>It </a:t>
            </a:r>
            <a:r>
              <a:rPr lang="en-GB" sz="2000" b="1" i="1" dirty="0"/>
              <a:t>does</a:t>
            </a:r>
            <a:r>
              <a:rPr lang="en-GB" sz="2000" b="1" dirty="0"/>
              <a:t> advocate structural changes. According to Escobar, post-development thinking believes that the economy must be based around solidarity and reciprocity; policy must focus on direct democracy; and knowledge systems should be traditional, </a:t>
            </a:r>
            <a:r>
              <a:rPr lang="en-GB" sz="2000" b="1" i="1" dirty="0"/>
              <a:t>or at least a hybrid of modern and traditional knowledge</a:t>
            </a:r>
            <a:r>
              <a:rPr lang="en-GB" sz="2000" b="1" dirty="0"/>
              <a:t>.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41011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So, should we be questioning the growth paradigm?</a:t>
            </a:r>
            <a:br>
              <a:rPr lang="en-GB" b="1" dirty="0">
                <a:latin typeface="+mn-lt"/>
              </a:rPr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Greta Thunberg, at the UN Environment Summit, September 2019:</a:t>
            </a:r>
          </a:p>
          <a:p>
            <a:pPr marL="0" indent="0">
              <a:buNone/>
            </a:pPr>
            <a:r>
              <a:rPr lang="en-GB" dirty="0"/>
              <a:t>“</a:t>
            </a:r>
            <a:r>
              <a:rPr lang="en-GB" dirty="0" err="1"/>
              <a:t>Fairytales</a:t>
            </a:r>
            <a:r>
              <a:rPr lang="en-GB" dirty="0"/>
              <a:t> of eternal economic growth”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i.e. </a:t>
            </a:r>
            <a:r>
              <a:rPr lang="en-GB" sz="2600" b="1">
                <a:latin typeface="Calibri" panose="020F0502020204030204" pitchFamily="34" charset="0"/>
                <a:cs typeface="Times New Roman" panose="02020603050405020304" pitchFamily="18" charset="0"/>
              </a:rPr>
              <a:t>Reject</a:t>
            </a:r>
            <a:r>
              <a:rPr lang="en-GB" sz="26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ing </a:t>
            </a:r>
            <a:r>
              <a:rPr lang="en-GB" sz="2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Rostow’s consumerism – especially in the richer economies</a:t>
            </a:r>
          </a:p>
          <a:p>
            <a:r>
              <a:rPr lang="en-GB" sz="2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Consumerism, globalisation and market-led economics have had worldwide unintended consequences </a:t>
            </a:r>
          </a:p>
          <a:p>
            <a:r>
              <a:rPr lang="en-GB" sz="2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Some of these issues highlighted during the Covid-19 pandemic </a:t>
            </a:r>
          </a:p>
          <a:p>
            <a:pPr marL="0" indent="0">
              <a:buNone/>
            </a:pPr>
            <a:endParaRPr lang="en-GB" sz="2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400" dirty="0">
              <a:hlinkClick r:id="rId2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086" y="1690689"/>
            <a:ext cx="4493622" cy="2179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4391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BF16BF-BE48-44E5-AE04-83C517DA2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rgbClr val="FFFFFF"/>
                </a:solidFill>
                <a:latin typeface="+mn-lt"/>
              </a:rPr>
              <a:t>Let’s be clear about “sustainability”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A3F8F-3E38-41EF-9EED-FB417BC09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/>
              <a:t>What do we mean?</a:t>
            </a:r>
          </a:p>
          <a:p>
            <a:r>
              <a:rPr lang="en-GB" sz="2000" dirty="0"/>
              <a:t>Sustainability of economic output?</a:t>
            </a:r>
          </a:p>
          <a:p>
            <a:r>
              <a:rPr lang="en-GB" sz="2000" dirty="0"/>
              <a:t>Sustainability of economic growth?</a:t>
            </a:r>
          </a:p>
          <a:p>
            <a:pPr marL="0" indent="0">
              <a:buNone/>
            </a:pPr>
            <a:r>
              <a:rPr lang="en-GB" sz="2000" b="1" dirty="0"/>
              <a:t>OR are we asking about </a:t>
            </a:r>
          </a:p>
          <a:p>
            <a:r>
              <a:rPr lang="en-GB" sz="2000" dirty="0"/>
              <a:t>Sustainability of the planet and its ecology?</a:t>
            </a:r>
          </a:p>
          <a:p>
            <a:pPr marL="0" indent="0">
              <a:buNone/>
            </a:pPr>
            <a:r>
              <a:rPr lang="en-GB" sz="2000" dirty="0"/>
              <a:t>If so, this is about</a:t>
            </a:r>
          </a:p>
          <a:p>
            <a:r>
              <a:rPr lang="en-GB" sz="2000" dirty="0"/>
              <a:t>How is investment directed? How is wealth distributed?</a:t>
            </a:r>
          </a:p>
          <a:p>
            <a:r>
              <a:rPr lang="en-GB" sz="2000" dirty="0"/>
              <a:t>Overcoming “market forces” and ending the dominance of consumerism</a:t>
            </a:r>
          </a:p>
          <a:p>
            <a:r>
              <a:rPr lang="en-GB" sz="2000" dirty="0"/>
              <a:t>Carbon costs: cheap labour and worldwide transportation – global or local economy?</a:t>
            </a:r>
          </a:p>
          <a:p>
            <a:r>
              <a:rPr lang="en-GB" sz="2000" dirty="0"/>
              <a:t>Politics - Who rules and whose rules?</a:t>
            </a:r>
          </a:p>
          <a:p>
            <a:pPr marL="0" indent="0">
              <a:buNone/>
            </a:pPr>
            <a:r>
              <a:rPr lang="en-GB" sz="2000" dirty="0"/>
              <a:t>Power relations: social movements. Key players: Urban poor, urban workers – unions, housing associations, direct democracy, participatory planning and municipal control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559412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2BE556-8440-433B-9AF2-D1BF1A273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rgbClr val="FFFFFF"/>
                </a:solidFill>
                <a:latin typeface="+mn-lt"/>
              </a:rPr>
              <a:t>Sustainable Development in an Era of Globalisation?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34E79-17EE-4E68-821B-F83112FBE4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600" dirty="0"/>
              <a:t>How to recast world economy to embed:</a:t>
            </a:r>
          </a:p>
          <a:p>
            <a:r>
              <a:rPr lang="en-GB" sz="2600" dirty="0"/>
              <a:t>Achievement of </a:t>
            </a:r>
            <a:r>
              <a:rPr lang="en-GB" sz="2600" i="1" dirty="0"/>
              <a:t>quality of life </a:t>
            </a:r>
            <a:r>
              <a:rPr lang="en-GB" sz="2600" dirty="0"/>
              <a:t>measures like those contained in the UN’s Sustainable Development Goals (2015-2030) and recently agreed climate accords?</a:t>
            </a:r>
          </a:p>
          <a:p>
            <a:r>
              <a:rPr lang="en-GB" sz="2600" dirty="0"/>
              <a:t>How to overcome the dominance of cheap labour, high carbon-cost transport economics?</a:t>
            </a:r>
          </a:p>
          <a:p>
            <a:pPr marL="0" indent="0">
              <a:buNone/>
            </a:pPr>
            <a:r>
              <a:rPr lang="en-GB" sz="2600" dirty="0"/>
              <a:t>Move beyond the rule of the World Bank, World Trade Organisation, finance-capital (private and state banks) and multi-national corporations?</a:t>
            </a: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257997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41DD9-52C2-4D8E-AF41-792635F1BD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+mn-lt"/>
              </a:rPr>
              <a:t>A political platform?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CD9B9-B8CE-4AE1-93B2-21CFC9B043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sz="2000" b="1" dirty="0"/>
              <a:t>Power relations: social movements</a:t>
            </a:r>
          </a:p>
          <a:p>
            <a:r>
              <a:rPr lang="en-GB" sz="2000" b="1" dirty="0"/>
              <a:t>Key players: </a:t>
            </a:r>
            <a:r>
              <a:rPr lang="en-GB" sz="2000" b="1" i="1" dirty="0"/>
              <a:t>Urban </a:t>
            </a:r>
            <a:r>
              <a:rPr lang="en-GB" sz="2000" b="1" dirty="0"/>
              <a:t>poor, urban workers – unions, housing associations; </a:t>
            </a:r>
            <a:r>
              <a:rPr lang="en-GB" sz="2000" b="1" i="1" dirty="0"/>
              <a:t>rural</a:t>
            </a:r>
            <a:r>
              <a:rPr lang="en-GB" sz="2000" b="1" dirty="0"/>
              <a:t> land and indigenous people’s rights</a:t>
            </a:r>
          </a:p>
          <a:p>
            <a:r>
              <a:rPr lang="en-GB" sz="2000" b="1" dirty="0"/>
              <a:t>Direct democracy, participatory planning and municipal control</a:t>
            </a:r>
          </a:p>
          <a:p>
            <a:r>
              <a:rPr lang="en-GB" sz="2000" b="1" dirty="0"/>
              <a:t>National and international politics</a:t>
            </a:r>
          </a:p>
          <a:p>
            <a:r>
              <a:rPr lang="en-GB" sz="2000" b="1" dirty="0"/>
              <a:t>Saving the planet?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6D21E718-F68D-4FB8-A4D1-32473ED5D3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448344"/>
            <a:ext cx="3043646" cy="1712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5ECCE93C-E1B0-4BA4-BF61-DE1C2D42E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924" y="1448344"/>
            <a:ext cx="3152229" cy="1773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ee the source image">
            <a:extLst>
              <a:ext uri="{FF2B5EF4-FFF2-40B4-BE49-F238E27FC236}">
                <a16:creationId xmlns:a16="http://schemas.microsoft.com/office/drawing/2014/main" id="{364F0D85-6705-4F35-9D8E-78177119B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925" y="4797120"/>
            <a:ext cx="3738425" cy="1514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42903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314</TotalTime>
  <Words>1046</Words>
  <Application>Microsoft Office PowerPoint</Application>
  <PresentationFormat>On-screen Show (4:3)</PresentationFormat>
  <Paragraphs>163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Calibri Light</vt:lpstr>
      <vt:lpstr>Symbol</vt:lpstr>
      <vt:lpstr>Office Theme</vt:lpstr>
      <vt:lpstr>   Go Green Week,  17-21 May, 2021   Consuming the Planet: Growth, “Development”, Sustainability – and Beyond</vt:lpstr>
      <vt:lpstr>Lampeter, 20 September 2019</vt:lpstr>
      <vt:lpstr>PowerPoint Presentation</vt:lpstr>
      <vt:lpstr>PowerPoint Presentation</vt:lpstr>
      <vt:lpstr>PowerPoint Presentation</vt:lpstr>
      <vt:lpstr>After the protest, discussing the impact of the event, discussing the issues…</vt:lpstr>
      <vt:lpstr>Human population  (over the last 12,000 years) Source: Sachs, J.D., 2015. The Age of Sustainable Development. New York: Columbia UP</vt:lpstr>
      <vt:lpstr> Population Growth End of the Black Death in 1350:  370 million Rapid growth since about 1750 </vt:lpstr>
      <vt:lpstr>Population growth and… the biggest migration on Earth: Urbanisation</vt:lpstr>
      <vt:lpstr> Human population growth into the future: Is it levelling off? If so, where?  </vt:lpstr>
      <vt:lpstr>Four main reasons for this predicted levelling off</vt:lpstr>
      <vt:lpstr>Inequality/Poverty</vt:lpstr>
      <vt:lpstr>So, what about theories of Growth and  “Development”? </vt:lpstr>
      <vt:lpstr>Modernisation Theory  1950s – mid-1960s</vt:lpstr>
      <vt:lpstr>Rostow’s 5-stage model of economic growth</vt:lpstr>
      <vt:lpstr>Global warming </vt:lpstr>
      <vt:lpstr>Carbon dioxide emissions (last 2000 years) Source: Sachs, J.D., 2015. The Age of Sustainable Development. New York: Columbia UP</vt:lpstr>
      <vt:lpstr>Gross world output (over the last 2000 years) Source: Sachs, J.D., 2015. The Age of Sustainable Development. New York: Columbia UP</vt:lpstr>
      <vt:lpstr>Depletion of Resources epletion of resources</vt:lpstr>
      <vt:lpstr>Current approaches to the  growth/development question?</vt:lpstr>
      <vt:lpstr>Human Development Theory : 1990s </vt:lpstr>
      <vt:lpstr>Post-development Theory 2000s</vt:lpstr>
      <vt:lpstr>Some key concepts – and challenges to development “orthodoxy”</vt:lpstr>
      <vt:lpstr> So, should we be questioning the growth paradigm? </vt:lpstr>
      <vt:lpstr>Let’s be clear about “sustainability”</vt:lpstr>
      <vt:lpstr>Sustainable Development in an Era of Globalisation?</vt:lpstr>
      <vt:lpstr>A political platform?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Consuming the Planet: Growth, “Development”, Sustainability – and Beyond</dc:title>
  <dc:creator>Andy Bevan</dc:creator>
  <cp:lastModifiedBy>Andy Bevan</cp:lastModifiedBy>
  <cp:revision>61</cp:revision>
  <dcterms:created xsi:type="dcterms:W3CDTF">2021-04-21T09:25:05Z</dcterms:created>
  <dcterms:modified xsi:type="dcterms:W3CDTF">2023-11-01T10:22:05Z</dcterms:modified>
</cp:coreProperties>
</file>