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0" r:id="rId8"/>
  </p:sldMasterIdLst>
  <p:notesMasterIdLst>
    <p:notesMasterId r:id="rId56"/>
  </p:notesMasterIdLst>
  <p:sldIdLst>
    <p:sldId id="257" r:id="rId9"/>
    <p:sldId id="315" r:id="rId10"/>
    <p:sldId id="473" r:id="rId11"/>
    <p:sldId id="728" r:id="rId12"/>
    <p:sldId id="474" r:id="rId13"/>
    <p:sldId id="270" r:id="rId14"/>
    <p:sldId id="304" r:id="rId15"/>
    <p:sldId id="729" r:id="rId16"/>
    <p:sldId id="271" r:id="rId17"/>
    <p:sldId id="273" r:id="rId18"/>
    <p:sldId id="730" r:id="rId19"/>
    <p:sldId id="748" r:id="rId20"/>
    <p:sldId id="747" r:id="rId21"/>
    <p:sldId id="733" r:id="rId22"/>
    <p:sldId id="277" r:id="rId23"/>
    <p:sldId id="279" r:id="rId24"/>
    <p:sldId id="280" r:id="rId25"/>
    <p:sldId id="734" r:id="rId26"/>
    <p:sldId id="281" r:id="rId27"/>
    <p:sldId id="736" r:id="rId28"/>
    <p:sldId id="739" r:id="rId29"/>
    <p:sldId id="737" r:id="rId30"/>
    <p:sldId id="278" r:id="rId31"/>
    <p:sldId id="738" r:id="rId32"/>
    <p:sldId id="317" r:id="rId33"/>
    <p:sldId id="316" r:id="rId34"/>
    <p:sldId id="735" r:id="rId35"/>
    <p:sldId id="740" r:id="rId36"/>
    <p:sldId id="290" r:id="rId37"/>
    <p:sldId id="287" r:id="rId38"/>
    <p:sldId id="321" r:id="rId39"/>
    <p:sldId id="318" r:id="rId40"/>
    <p:sldId id="741" r:id="rId41"/>
    <p:sldId id="322" r:id="rId42"/>
    <p:sldId id="328" r:id="rId43"/>
    <p:sldId id="756" r:id="rId44"/>
    <p:sldId id="742" r:id="rId45"/>
    <p:sldId id="326" r:id="rId46"/>
    <p:sldId id="743" r:id="rId47"/>
    <p:sldId id="297" r:id="rId48"/>
    <p:sldId id="298" r:id="rId49"/>
    <p:sldId id="329" r:id="rId50"/>
    <p:sldId id="745" r:id="rId51"/>
    <p:sldId id="754" r:id="rId52"/>
    <p:sldId id="755" r:id="rId53"/>
    <p:sldId id="727" r:id="rId54"/>
    <p:sldId id="26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EA249-DDD1-46D7-8113-1DBF9E17F559}" v="138" dt="2023-09-13T15:07:33.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2" autoAdjust="0"/>
    <p:restoredTop sz="88000" autoAdjust="0"/>
  </p:normalViewPr>
  <p:slideViewPr>
    <p:cSldViewPr snapToGrid="0">
      <p:cViewPr varScale="1">
        <p:scale>
          <a:sx n="71" d="100"/>
          <a:sy n="71" d="100"/>
        </p:scale>
        <p:origin x="68"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B10B23-5B9D-407F-A290-6B4A939DE26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0A4A9B6-9D1C-4B63-BB73-60FD8E4EA1FF}">
      <dgm:prSet/>
      <dgm:spPr/>
      <dgm:t>
        <a:bodyPr/>
        <a:lstStyle/>
        <a:p>
          <a:r>
            <a:rPr lang="en-GB" dirty="0"/>
            <a:t>Wrong Reward Selection</a:t>
          </a:r>
          <a:endParaRPr lang="en-US" dirty="0"/>
        </a:p>
      </dgm:t>
    </dgm:pt>
    <dgm:pt modelId="{9CCC27D0-F2ED-4D81-A033-1E78D3E05E01}" type="parTrans" cxnId="{4DB13DAC-5570-43D4-9DC5-E5615BBCD654}">
      <dgm:prSet/>
      <dgm:spPr/>
      <dgm:t>
        <a:bodyPr/>
        <a:lstStyle/>
        <a:p>
          <a:endParaRPr lang="en-US"/>
        </a:p>
      </dgm:t>
    </dgm:pt>
    <dgm:pt modelId="{AE35E71F-E1CC-4A2E-88C4-E2A046418053}" type="sibTrans" cxnId="{4DB13DAC-5570-43D4-9DC5-E5615BBCD654}">
      <dgm:prSet/>
      <dgm:spPr/>
      <dgm:t>
        <a:bodyPr/>
        <a:lstStyle/>
        <a:p>
          <a:endParaRPr lang="en-US"/>
        </a:p>
      </dgm:t>
    </dgm:pt>
    <dgm:pt modelId="{A945A9A8-078B-4018-9369-A834D9A213F0}">
      <dgm:prSet/>
      <dgm:spPr/>
      <dgm:t>
        <a:bodyPr/>
        <a:lstStyle/>
        <a:p>
          <a:r>
            <a:rPr lang="en-GB"/>
            <a:t>Unappealing Rewards</a:t>
          </a:r>
          <a:endParaRPr lang="en-US"/>
        </a:p>
      </dgm:t>
    </dgm:pt>
    <dgm:pt modelId="{A9B43A02-8370-4898-A99D-DF5C1DFB9F62}" type="parTrans" cxnId="{939935A3-E35B-41DE-896F-8993C97DED9B}">
      <dgm:prSet/>
      <dgm:spPr/>
      <dgm:t>
        <a:bodyPr/>
        <a:lstStyle/>
        <a:p>
          <a:endParaRPr lang="en-US"/>
        </a:p>
      </dgm:t>
    </dgm:pt>
    <dgm:pt modelId="{D5753630-5A1C-431D-B02D-CE0994F58B24}" type="sibTrans" cxnId="{939935A3-E35B-41DE-896F-8993C97DED9B}">
      <dgm:prSet/>
      <dgm:spPr/>
      <dgm:t>
        <a:bodyPr/>
        <a:lstStyle/>
        <a:p>
          <a:endParaRPr lang="en-US"/>
        </a:p>
      </dgm:t>
    </dgm:pt>
    <dgm:pt modelId="{F9BF8369-FAC8-40D8-811D-2685A0B910FB}">
      <dgm:prSet/>
      <dgm:spPr/>
      <dgm:t>
        <a:bodyPr/>
        <a:lstStyle/>
        <a:p>
          <a:r>
            <a:rPr lang="en-GB"/>
            <a:t>Lack of Awareness</a:t>
          </a:r>
          <a:endParaRPr lang="en-US"/>
        </a:p>
      </dgm:t>
    </dgm:pt>
    <dgm:pt modelId="{06D6F85F-21AF-4E33-AB48-3FBE93B0F0AF}" type="parTrans" cxnId="{2BFAD93B-A5E5-4CD6-8A11-5563AF518FC3}">
      <dgm:prSet/>
      <dgm:spPr/>
      <dgm:t>
        <a:bodyPr/>
        <a:lstStyle/>
        <a:p>
          <a:endParaRPr lang="en-US"/>
        </a:p>
      </dgm:t>
    </dgm:pt>
    <dgm:pt modelId="{65229D21-1C3C-42FF-B32A-9609248F0A1F}" type="sibTrans" cxnId="{2BFAD93B-A5E5-4CD6-8A11-5563AF518FC3}">
      <dgm:prSet/>
      <dgm:spPr/>
      <dgm:t>
        <a:bodyPr/>
        <a:lstStyle/>
        <a:p>
          <a:endParaRPr lang="en-US"/>
        </a:p>
      </dgm:t>
    </dgm:pt>
    <dgm:pt modelId="{628DA452-BB4D-42D9-BFAA-6CF8E8DF9E4A}">
      <dgm:prSet/>
      <dgm:spPr/>
      <dgm:t>
        <a:bodyPr/>
        <a:lstStyle/>
        <a:p>
          <a:r>
            <a:rPr lang="en-GB" dirty="0"/>
            <a:t>Insufficient communication Management</a:t>
          </a:r>
          <a:endParaRPr lang="en-US" dirty="0"/>
        </a:p>
      </dgm:t>
    </dgm:pt>
    <dgm:pt modelId="{CBC3437E-75AA-4288-B227-78FD9C128351}" type="parTrans" cxnId="{53CB688F-7C94-424F-ACF3-26E32A283DD6}">
      <dgm:prSet/>
      <dgm:spPr/>
      <dgm:t>
        <a:bodyPr/>
        <a:lstStyle/>
        <a:p>
          <a:endParaRPr lang="en-US"/>
        </a:p>
      </dgm:t>
    </dgm:pt>
    <dgm:pt modelId="{DF0DF5A1-B201-4E27-81FD-176F110386F1}" type="sibTrans" cxnId="{53CB688F-7C94-424F-ACF3-26E32A283DD6}">
      <dgm:prSet/>
      <dgm:spPr/>
      <dgm:t>
        <a:bodyPr/>
        <a:lstStyle/>
        <a:p>
          <a:endParaRPr lang="en-US"/>
        </a:p>
      </dgm:t>
    </dgm:pt>
    <dgm:pt modelId="{42459626-22AB-4C09-BAF8-2CA490E6BB47}">
      <dgm:prSet/>
      <dgm:spPr/>
      <dgm:t>
        <a:bodyPr/>
        <a:lstStyle/>
        <a:p>
          <a:r>
            <a:rPr lang="en-GB"/>
            <a:t>No Emotional Connection</a:t>
          </a:r>
          <a:endParaRPr lang="en-US"/>
        </a:p>
      </dgm:t>
    </dgm:pt>
    <dgm:pt modelId="{FB170ACB-D5E7-4F88-89F5-EC8EDEAE6B61}" type="parTrans" cxnId="{B5B6AFB5-8059-4618-9911-B64A134DE596}">
      <dgm:prSet/>
      <dgm:spPr/>
      <dgm:t>
        <a:bodyPr/>
        <a:lstStyle/>
        <a:p>
          <a:endParaRPr lang="en-US"/>
        </a:p>
      </dgm:t>
    </dgm:pt>
    <dgm:pt modelId="{3505BABB-E8BE-4DA8-932E-3583AD0630F8}" type="sibTrans" cxnId="{B5B6AFB5-8059-4618-9911-B64A134DE596}">
      <dgm:prSet/>
      <dgm:spPr/>
      <dgm:t>
        <a:bodyPr/>
        <a:lstStyle/>
        <a:p>
          <a:endParaRPr lang="en-US"/>
        </a:p>
      </dgm:t>
    </dgm:pt>
    <dgm:pt modelId="{CB7B7180-B99B-4052-9EF3-18CAD1A96ED8}" type="pres">
      <dgm:prSet presAssocID="{79B10B23-5B9D-407F-A290-6B4A939DE266}" presName="vert0" presStyleCnt="0">
        <dgm:presLayoutVars>
          <dgm:dir/>
          <dgm:animOne val="branch"/>
          <dgm:animLvl val="lvl"/>
        </dgm:presLayoutVars>
      </dgm:prSet>
      <dgm:spPr/>
    </dgm:pt>
    <dgm:pt modelId="{E2925EDF-A0FF-4B62-B9E6-EEBA3FEA7AE3}" type="pres">
      <dgm:prSet presAssocID="{90A4A9B6-9D1C-4B63-BB73-60FD8E4EA1FF}" presName="thickLine" presStyleLbl="alignNode1" presStyleIdx="0" presStyleCnt="5"/>
      <dgm:spPr/>
    </dgm:pt>
    <dgm:pt modelId="{C77F057D-91AD-434D-A399-BDC2D55476A4}" type="pres">
      <dgm:prSet presAssocID="{90A4A9B6-9D1C-4B63-BB73-60FD8E4EA1FF}" presName="horz1" presStyleCnt="0"/>
      <dgm:spPr/>
    </dgm:pt>
    <dgm:pt modelId="{31709BCF-A01C-4FFF-AB94-A509C96AE8FA}" type="pres">
      <dgm:prSet presAssocID="{90A4A9B6-9D1C-4B63-BB73-60FD8E4EA1FF}" presName="tx1" presStyleLbl="revTx" presStyleIdx="0" presStyleCnt="5"/>
      <dgm:spPr/>
    </dgm:pt>
    <dgm:pt modelId="{AF0BE6A5-87E3-4ACE-BDD3-9519C0F240B7}" type="pres">
      <dgm:prSet presAssocID="{90A4A9B6-9D1C-4B63-BB73-60FD8E4EA1FF}" presName="vert1" presStyleCnt="0"/>
      <dgm:spPr/>
    </dgm:pt>
    <dgm:pt modelId="{B34C54BF-C5D5-41D7-9629-959BA85DD83F}" type="pres">
      <dgm:prSet presAssocID="{A945A9A8-078B-4018-9369-A834D9A213F0}" presName="thickLine" presStyleLbl="alignNode1" presStyleIdx="1" presStyleCnt="5"/>
      <dgm:spPr/>
    </dgm:pt>
    <dgm:pt modelId="{ECD431FE-F785-445F-BEA0-7B7E48650877}" type="pres">
      <dgm:prSet presAssocID="{A945A9A8-078B-4018-9369-A834D9A213F0}" presName="horz1" presStyleCnt="0"/>
      <dgm:spPr/>
    </dgm:pt>
    <dgm:pt modelId="{7FAB9625-EBF3-474F-B5F9-A0D02E225192}" type="pres">
      <dgm:prSet presAssocID="{A945A9A8-078B-4018-9369-A834D9A213F0}" presName="tx1" presStyleLbl="revTx" presStyleIdx="1" presStyleCnt="5"/>
      <dgm:spPr/>
    </dgm:pt>
    <dgm:pt modelId="{08515E3B-2795-4D8A-BF28-B85242D1816B}" type="pres">
      <dgm:prSet presAssocID="{A945A9A8-078B-4018-9369-A834D9A213F0}" presName="vert1" presStyleCnt="0"/>
      <dgm:spPr/>
    </dgm:pt>
    <dgm:pt modelId="{77E5CA33-EF95-419B-95E1-D6AEE46C3339}" type="pres">
      <dgm:prSet presAssocID="{F9BF8369-FAC8-40D8-811D-2685A0B910FB}" presName="thickLine" presStyleLbl="alignNode1" presStyleIdx="2" presStyleCnt="5"/>
      <dgm:spPr/>
    </dgm:pt>
    <dgm:pt modelId="{4B2240A0-1662-4B5C-B2B0-0BC5499BFCD6}" type="pres">
      <dgm:prSet presAssocID="{F9BF8369-FAC8-40D8-811D-2685A0B910FB}" presName="horz1" presStyleCnt="0"/>
      <dgm:spPr/>
    </dgm:pt>
    <dgm:pt modelId="{600943D6-C833-47B8-8B74-3998A944B68A}" type="pres">
      <dgm:prSet presAssocID="{F9BF8369-FAC8-40D8-811D-2685A0B910FB}" presName="tx1" presStyleLbl="revTx" presStyleIdx="2" presStyleCnt="5"/>
      <dgm:spPr/>
    </dgm:pt>
    <dgm:pt modelId="{7CD8591E-3588-45D6-A93A-7820A6F4AC2E}" type="pres">
      <dgm:prSet presAssocID="{F9BF8369-FAC8-40D8-811D-2685A0B910FB}" presName="vert1" presStyleCnt="0"/>
      <dgm:spPr/>
    </dgm:pt>
    <dgm:pt modelId="{7696E614-D554-4D58-81C0-DE046113842F}" type="pres">
      <dgm:prSet presAssocID="{628DA452-BB4D-42D9-BFAA-6CF8E8DF9E4A}" presName="thickLine" presStyleLbl="alignNode1" presStyleIdx="3" presStyleCnt="5"/>
      <dgm:spPr/>
    </dgm:pt>
    <dgm:pt modelId="{96F71CE5-1EBD-418B-AC03-46A54CBE4646}" type="pres">
      <dgm:prSet presAssocID="{628DA452-BB4D-42D9-BFAA-6CF8E8DF9E4A}" presName="horz1" presStyleCnt="0"/>
      <dgm:spPr/>
    </dgm:pt>
    <dgm:pt modelId="{89827652-42AB-4ECC-9E6A-954C7B5638A6}" type="pres">
      <dgm:prSet presAssocID="{628DA452-BB4D-42D9-BFAA-6CF8E8DF9E4A}" presName="tx1" presStyleLbl="revTx" presStyleIdx="3" presStyleCnt="5"/>
      <dgm:spPr/>
    </dgm:pt>
    <dgm:pt modelId="{F947CCC5-8E17-4C90-B6DA-E314A433C2B6}" type="pres">
      <dgm:prSet presAssocID="{628DA452-BB4D-42D9-BFAA-6CF8E8DF9E4A}" presName="vert1" presStyleCnt="0"/>
      <dgm:spPr/>
    </dgm:pt>
    <dgm:pt modelId="{EF5D85DD-07E5-4F26-BE3E-313954382C08}" type="pres">
      <dgm:prSet presAssocID="{42459626-22AB-4C09-BAF8-2CA490E6BB47}" presName="thickLine" presStyleLbl="alignNode1" presStyleIdx="4" presStyleCnt="5"/>
      <dgm:spPr/>
    </dgm:pt>
    <dgm:pt modelId="{53297BB8-2392-45FA-9624-ABC0E43260D2}" type="pres">
      <dgm:prSet presAssocID="{42459626-22AB-4C09-BAF8-2CA490E6BB47}" presName="horz1" presStyleCnt="0"/>
      <dgm:spPr/>
    </dgm:pt>
    <dgm:pt modelId="{F89FB084-9A6E-4265-8841-E76DE17D5CD1}" type="pres">
      <dgm:prSet presAssocID="{42459626-22AB-4C09-BAF8-2CA490E6BB47}" presName="tx1" presStyleLbl="revTx" presStyleIdx="4" presStyleCnt="5"/>
      <dgm:spPr/>
    </dgm:pt>
    <dgm:pt modelId="{19853B0D-0010-4260-9A5C-B9F55E9B6FCA}" type="pres">
      <dgm:prSet presAssocID="{42459626-22AB-4C09-BAF8-2CA490E6BB47}" presName="vert1" presStyleCnt="0"/>
      <dgm:spPr/>
    </dgm:pt>
  </dgm:ptLst>
  <dgm:cxnLst>
    <dgm:cxn modelId="{0FF17136-5B6B-4B56-B6E1-335956B114B4}" type="presOf" srcId="{628DA452-BB4D-42D9-BFAA-6CF8E8DF9E4A}" destId="{89827652-42AB-4ECC-9E6A-954C7B5638A6}" srcOrd="0" destOrd="0" presId="urn:microsoft.com/office/officeart/2008/layout/LinedList"/>
    <dgm:cxn modelId="{2BFAD93B-A5E5-4CD6-8A11-5563AF518FC3}" srcId="{79B10B23-5B9D-407F-A290-6B4A939DE266}" destId="{F9BF8369-FAC8-40D8-811D-2685A0B910FB}" srcOrd="2" destOrd="0" parTransId="{06D6F85F-21AF-4E33-AB48-3FBE93B0F0AF}" sibTransId="{65229D21-1C3C-42FF-B32A-9609248F0A1F}"/>
    <dgm:cxn modelId="{75987A5D-7252-442B-94DE-17B258A1421B}" type="presOf" srcId="{90A4A9B6-9D1C-4B63-BB73-60FD8E4EA1FF}" destId="{31709BCF-A01C-4FFF-AB94-A509C96AE8FA}" srcOrd="0" destOrd="0" presId="urn:microsoft.com/office/officeart/2008/layout/LinedList"/>
    <dgm:cxn modelId="{3BC9CD55-879C-48DF-815A-AF108CFF190A}" type="presOf" srcId="{42459626-22AB-4C09-BAF8-2CA490E6BB47}" destId="{F89FB084-9A6E-4265-8841-E76DE17D5CD1}" srcOrd="0" destOrd="0" presId="urn:microsoft.com/office/officeart/2008/layout/LinedList"/>
    <dgm:cxn modelId="{8ED8B65A-FB1B-4D99-8AD7-CA165D2CF074}" type="presOf" srcId="{79B10B23-5B9D-407F-A290-6B4A939DE266}" destId="{CB7B7180-B99B-4052-9EF3-18CAD1A96ED8}" srcOrd="0" destOrd="0" presId="urn:microsoft.com/office/officeart/2008/layout/LinedList"/>
    <dgm:cxn modelId="{FFCAE85A-FDFE-4906-B067-B61C56866DF2}" type="presOf" srcId="{A945A9A8-078B-4018-9369-A834D9A213F0}" destId="{7FAB9625-EBF3-474F-B5F9-A0D02E225192}" srcOrd="0" destOrd="0" presId="urn:microsoft.com/office/officeart/2008/layout/LinedList"/>
    <dgm:cxn modelId="{B3F8C389-0EF0-4F03-BAD8-1DD76688B130}" type="presOf" srcId="{F9BF8369-FAC8-40D8-811D-2685A0B910FB}" destId="{600943D6-C833-47B8-8B74-3998A944B68A}" srcOrd="0" destOrd="0" presId="urn:microsoft.com/office/officeart/2008/layout/LinedList"/>
    <dgm:cxn modelId="{53CB688F-7C94-424F-ACF3-26E32A283DD6}" srcId="{79B10B23-5B9D-407F-A290-6B4A939DE266}" destId="{628DA452-BB4D-42D9-BFAA-6CF8E8DF9E4A}" srcOrd="3" destOrd="0" parTransId="{CBC3437E-75AA-4288-B227-78FD9C128351}" sibTransId="{DF0DF5A1-B201-4E27-81FD-176F110386F1}"/>
    <dgm:cxn modelId="{939935A3-E35B-41DE-896F-8993C97DED9B}" srcId="{79B10B23-5B9D-407F-A290-6B4A939DE266}" destId="{A945A9A8-078B-4018-9369-A834D9A213F0}" srcOrd="1" destOrd="0" parTransId="{A9B43A02-8370-4898-A99D-DF5C1DFB9F62}" sibTransId="{D5753630-5A1C-431D-B02D-CE0994F58B24}"/>
    <dgm:cxn modelId="{4DB13DAC-5570-43D4-9DC5-E5615BBCD654}" srcId="{79B10B23-5B9D-407F-A290-6B4A939DE266}" destId="{90A4A9B6-9D1C-4B63-BB73-60FD8E4EA1FF}" srcOrd="0" destOrd="0" parTransId="{9CCC27D0-F2ED-4D81-A033-1E78D3E05E01}" sibTransId="{AE35E71F-E1CC-4A2E-88C4-E2A046418053}"/>
    <dgm:cxn modelId="{B5B6AFB5-8059-4618-9911-B64A134DE596}" srcId="{79B10B23-5B9D-407F-A290-6B4A939DE266}" destId="{42459626-22AB-4C09-BAF8-2CA490E6BB47}" srcOrd="4" destOrd="0" parTransId="{FB170ACB-D5E7-4F88-89F5-EC8EDEAE6B61}" sibTransId="{3505BABB-E8BE-4DA8-932E-3583AD0630F8}"/>
    <dgm:cxn modelId="{22EA2BB5-B5C9-470A-B64B-B4831633B597}" type="presParOf" srcId="{CB7B7180-B99B-4052-9EF3-18CAD1A96ED8}" destId="{E2925EDF-A0FF-4B62-B9E6-EEBA3FEA7AE3}" srcOrd="0" destOrd="0" presId="urn:microsoft.com/office/officeart/2008/layout/LinedList"/>
    <dgm:cxn modelId="{68DC6FE4-AA54-47D0-9FC4-DD7FE562419A}" type="presParOf" srcId="{CB7B7180-B99B-4052-9EF3-18CAD1A96ED8}" destId="{C77F057D-91AD-434D-A399-BDC2D55476A4}" srcOrd="1" destOrd="0" presId="urn:microsoft.com/office/officeart/2008/layout/LinedList"/>
    <dgm:cxn modelId="{F61B8EC1-C785-4097-970B-DE39993AC19B}" type="presParOf" srcId="{C77F057D-91AD-434D-A399-BDC2D55476A4}" destId="{31709BCF-A01C-4FFF-AB94-A509C96AE8FA}" srcOrd="0" destOrd="0" presId="urn:microsoft.com/office/officeart/2008/layout/LinedList"/>
    <dgm:cxn modelId="{AA5C5040-1FA0-4B73-9002-8DDB9483E984}" type="presParOf" srcId="{C77F057D-91AD-434D-A399-BDC2D55476A4}" destId="{AF0BE6A5-87E3-4ACE-BDD3-9519C0F240B7}" srcOrd="1" destOrd="0" presId="urn:microsoft.com/office/officeart/2008/layout/LinedList"/>
    <dgm:cxn modelId="{6CAC185E-9CC7-4AA1-83C0-2FDBA70D87F1}" type="presParOf" srcId="{CB7B7180-B99B-4052-9EF3-18CAD1A96ED8}" destId="{B34C54BF-C5D5-41D7-9629-959BA85DD83F}" srcOrd="2" destOrd="0" presId="urn:microsoft.com/office/officeart/2008/layout/LinedList"/>
    <dgm:cxn modelId="{30079949-8DA4-4493-885E-DE867AECF895}" type="presParOf" srcId="{CB7B7180-B99B-4052-9EF3-18CAD1A96ED8}" destId="{ECD431FE-F785-445F-BEA0-7B7E48650877}" srcOrd="3" destOrd="0" presId="urn:microsoft.com/office/officeart/2008/layout/LinedList"/>
    <dgm:cxn modelId="{7BB17B1E-6BCB-4CD2-AE96-00BDD71AE90C}" type="presParOf" srcId="{ECD431FE-F785-445F-BEA0-7B7E48650877}" destId="{7FAB9625-EBF3-474F-B5F9-A0D02E225192}" srcOrd="0" destOrd="0" presId="urn:microsoft.com/office/officeart/2008/layout/LinedList"/>
    <dgm:cxn modelId="{1C985B4C-7DCE-40F3-B533-E9160FA90DC7}" type="presParOf" srcId="{ECD431FE-F785-445F-BEA0-7B7E48650877}" destId="{08515E3B-2795-4D8A-BF28-B85242D1816B}" srcOrd="1" destOrd="0" presId="urn:microsoft.com/office/officeart/2008/layout/LinedList"/>
    <dgm:cxn modelId="{153E19C4-E13F-4904-9BFD-6B755953EDE8}" type="presParOf" srcId="{CB7B7180-B99B-4052-9EF3-18CAD1A96ED8}" destId="{77E5CA33-EF95-419B-95E1-D6AEE46C3339}" srcOrd="4" destOrd="0" presId="urn:microsoft.com/office/officeart/2008/layout/LinedList"/>
    <dgm:cxn modelId="{82A1145E-9282-48D3-8CEF-9A87F734922D}" type="presParOf" srcId="{CB7B7180-B99B-4052-9EF3-18CAD1A96ED8}" destId="{4B2240A0-1662-4B5C-B2B0-0BC5499BFCD6}" srcOrd="5" destOrd="0" presId="urn:microsoft.com/office/officeart/2008/layout/LinedList"/>
    <dgm:cxn modelId="{53E623DA-596C-432E-95D6-B6825A0F8931}" type="presParOf" srcId="{4B2240A0-1662-4B5C-B2B0-0BC5499BFCD6}" destId="{600943D6-C833-47B8-8B74-3998A944B68A}" srcOrd="0" destOrd="0" presId="urn:microsoft.com/office/officeart/2008/layout/LinedList"/>
    <dgm:cxn modelId="{C3BE83DB-B573-4A4A-97E7-BAB61C7C483C}" type="presParOf" srcId="{4B2240A0-1662-4B5C-B2B0-0BC5499BFCD6}" destId="{7CD8591E-3588-45D6-A93A-7820A6F4AC2E}" srcOrd="1" destOrd="0" presId="urn:microsoft.com/office/officeart/2008/layout/LinedList"/>
    <dgm:cxn modelId="{095076CF-CB17-4CFE-9E2B-75361B86DDCD}" type="presParOf" srcId="{CB7B7180-B99B-4052-9EF3-18CAD1A96ED8}" destId="{7696E614-D554-4D58-81C0-DE046113842F}" srcOrd="6" destOrd="0" presId="urn:microsoft.com/office/officeart/2008/layout/LinedList"/>
    <dgm:cxn modelId="{E0B717F1-0F73-4206-BC54-4F885EC9B283}" type="presParOf" srcId="{CB7B7180-B99B-4052-9EF3-18CAD1A96ED8}" destId="{96F71CE5-1EBD-418B-AC03-46A54CBE4646}" srcOrd="7" destOrd="0" presId="urn:microsoft.com/office/officeart/2008/layout/LinedList"/>
    <dgm:cxn modelId="{4FC93FC2-1EA1-4D7E-BB7C-662489A2906C}" type="presParOf" srcId="{96F71CE5-1EBD-418B-AC03-46A54CBE4646}" destId="{89827652-42AB-4ECC-9E6A-954C7B5638A6}" srcOrd="0" destOrd="0" presId="urn:microsoft.com/office/officeart/2008/layout/LinedList"/>
    <dgm:cxn modelId="{3EAC56CF-C0A5-4ED1-9DF5-FE76376A6574}" type="presParOf" srcId="{96F71CE5-1EBD-418B-AC03-46A54CBE4646}" destId="{F947CCC5-8E17-4C90-B6DA-E314A433C2B6}" srcOrd="1" destOrd="0" presId="urn:microsoft.com/office/officeart/2008/layout/LinedList"/>
    <dgm:cxn modelId="{7EDFC305-3472-4836-932F-72697FFA2A84}" type="presParOf" srcId="{CB7B7180-B99B-4052-9EF3-18CAD1A96ED8}" destId="{EF5D85DD-07E5-4F26-BE3E-313954382C08}" srcOrd="8" destOrd="0" presId="urn:microsoft.com/office/officeart/2008/layout/LinedList"/>
    <dgm:cxn modelId="{95BDB2A0-F39E-4437-AC1D-62ADB6BA150B}" type="presParOf" srcId="{CB7B7180-B99B-4052-9EF3-18CAD1A96ED8}" destId="{53297BB8-2392-45FA-9624-ABC0E43260D2}" srcOrd="9" destOrd="0" presId="urn:microsoft.com/office/officeart/2008/layout/LinedList"/>
    <dgm:cxn modelId="{C510672F-8300-420F-BEA3-79A182DED28C}" type="presParOf" srcId="{53297BB8-2392-45FA-9624-ABC0E43260D2}" destId="{F89FB084-9A6E-4265-8841-E76DE17D5CD1}" srcOrd="0" destOrd="0" presId="urn:microsoft.com/office/officeart/2008/layout/LinedList"/>
    <dgm:cxn modelId="{DF308FD3-AC43-4E22-83C7-0493861494E8}" type="presParOf" srcId="{53297BB8-2392-45FA-9624-ABC0E43260D2}" destId="{19853B0D-0010-4260-9A5C-B9F55E9B6F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17BE91-559F-4FC5-9402-6DCD84CC1D2A}"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DB81428-5FA9-48FF-8EC6-5E0B9B499980}">
      <dgm:prSet/>
      <dgm:spPr/>
      <dgm:t>
        <a:bodyPr/>
        <a:lstStyle/>
        <a:p>
          <a:r>
            <a:rPr lang="en-GB" b="0" i="0"/>
            <a:t>Digital skills have always been increasingly important, but coronavirus has given them a </a:t>
          </a:r>
          <a:r>
            <a:rPr lang="en-GB" b="1" i="0"/>
            <a:t>serious boost to the top. </a:t>
          </a:r>
          <a:endParaRPr lang="en-US"/>
        </a:p>
      </dgm:t>
    </dgm:pt>
    <dgm:pt modelId="{986A2617-BA75-48D6-9393-19B19569CFF2}" type="parTrans" cxnId="{AB9CD6E6-EC06-4172-A741-3DCAAFF45C71}">
      <dgm:prSet/>
      <dgm:spPr/>
      <dgm:t>
        <a:bodyPr/>
        <a:lstStyle/>
        <a:p>
          <a:endParaRPr lang="en-US"/>
        </a:p>
      </dgm:t>
    </dgm:pt>
    <dgm:pt modelId="{E096F824-C0DA-4B27-BB99-331B901EFEBA}" type="sibTrans" cxnId="{AB9CD6E6-EC06-4172-A741-3DCAAFF45C71}">
      <dgm:prSet/>
      <dgm:spPr/>
      <dgm:t>
        <a:bodyPr/>
        <a:lstStyle/>
        <a:p>
          <a:endParaRPr lang="en-US"/>
        </a:p>
      </dgm:t>
    </dgm:pt>
    <dgm:pt modelId="{768B93E0-0144-4797-A792-BE8F14DFB9CC}">
      <dgm:prSet/>
      <dgm:spPr/>
      <dgm:t>
        <a:bodyPr/>
        <a:lstStyle/>
        <a:p>
          <a:r>
            <a:rPr lang="en-GB" b="0" i="0" dirty="0"/>
            <a:t>Professional abilities in everything from coding and web development to digital marketing, big data, and artificial intelligence are paramount right now – no matter where your usual expertise lies. </a:t>
          </a:r>
          <a:endParaRPr lang="en-US" dirty="0"/>
        </a:p>
      </dgm:t>
    </dgm:pt>
    <dgm:pt modelId="{C766A5A1-5BC6-442C-9C57-981758BDE40B}" type="parTrans" cxnId="{AF21D8B2-D5CC-4ADB-8BB4-9FEB38D28F11}">
      <dgm:prSet/>
      <dgm:spPr/>
      <dgm:t>
        <a:bodyPr/>
        <a:lstStyle/>
        <a:p>
          <a:endParaRPr lang="en-US"/>
        </a:p>
      </dgm:t>
    </dgm:pt>
    <dgm:pt modelId="{1A4B8F3A-C13B-40D1-ABED-59A0E791FDF2}" type="sibTrans" cxnId="{AF21D8B2-D5CC-4ADB-8BB4-9FEB38D28F11}">
      <dgm:prSet/>
      <dgm:spPr/>
      <dgm:t>
        <a:bodyPr/>
        <a:lstStyle/>
        <a:p>
          <a:endParaRPr lang="en-US"/>
        </a:p>
      </dgm:t>
    </dgm:pt>
    <dgm:pt modelId="{4E35359B-6C1A-4BE0-9E18-F503D701B990}">
      <dgm:prSet/>
      <dgm:spPr/>
      <dgm:t>
        <a:bodyPr/>
        <a:lstStyle/>
        <a:p>
          <a:r>
            <a:rPr lang="en-GB" b="0" i="0" dirty="0"/>
            <a:t>Employees who have a tech savvy attitude, a willingness to learn, and a plethora of digital skills – </a:t>
          </a:r>
          <a:r>
            <a:rPr lang="en-GB" b="1" i="0" dirty="0"/>
            <a:t>crucial to survive </a:t>
          </a:r>
          <a:r>
            <a:rPr lang="en-GB" b="0" i="0" dirty="0"/>
            <a:t>this difficult time. </a:t>
          </a:r>
          <a:endParaRPr lang="en-US" dirty="0"/>
        </a:p>
      </dgm:t>
    </dgm:pt>
    <dgm:pt modelId="{7C3106D8-2E29-4034-9A2C-2797E7DB9F03}" type="parTrans" cxnId="{37432096-A0C8-4C7A-9FAF-0453BB30860F}">
      <dgm:prSet/>
      <dgm:spPr/>
      <dgm:t>
        <a:bodyPr/>
        <a:lstStyle/>
        <a:p>
          <a:endParaRPr lang="en-US"/>
        </a:p>
      </dgm:t>
    </dgm:pt>
    <dgm:pt modelId="{692E5C54-BAD4-477A-8B92-66BF53A638DA}" type="sibTrans" cxnId="{37432096-A0C8-4C7A-9FAF-0453BB30860F}">
      <dgm:prSet/>
      <dgm:spPr/>
      <dgm:t>
        <a:bodyPr/>
        <a:lstStyle/>
        <a:p>
          <a:endParaRPr lang="en-US"/>
        </a:p>
      </dgm:t>
    </dgm:pt>
    <dgm:pt modelId="{2B2934AB-6F98-4DF4-A216-B4B834E1513C}">
      <dgm:prSet/>
      <dgm:spPr/>
      <dgm:t>
        <a:bodyPr/>
        <a:lstStyle/>
        <a:p>
          <a:r>
            <a:rPr lang="en-GB" dirty="0"/>
            <a:t>Candidates with </a:t>
          </a:r>
          <a:r>
            <a:rPr lang="en-GB" b="1" dirty="0"/>
            <a:t>this skill set </a:t>
          </a:r>
          <a:r>
            <a:rPr lang="en-GB" b="1" i="0" dirty="0"/>
            <a:t>top picks for employers </a:t>
          </a:r>
          <a:r>
            <a:rPr lang="en-GB" b="0" i="0" dirty="0"/>
            <a:t>during and post-COVID19. It’s also never too late to get certified, with a number of professional certifications available (whether it’s in Python or Microsoft).  </a:t>
          </a:r>
          <a:endParaRPr lang="en-US" dirty="0"/>
        </a:p>
      </dgm:t>
    </dgm:pt>
    <dgm:pt modelId="{833CB51F-0900-403C-BDA0-5C565044173C}" type="parTrans" cxnId="{223D878D-509B-45CB-8163-B8DC32897FA1}">
      <dgm:prSet/>
      <dgm:spPr/>
      <dgm:t>
        <a:bodyPr/>
        <a:lstStyle/>
        <a:p>
          <a:endParaRPr lang="en-US"/>
        </a:p>
      </dgm:t>
    </dgm:pt>
    <dgm:pt modelId="{944FE314-E1BB-41CE-B139-75766B26CA2A}" type="sibTrans" cxnId="{223D878D-509B-45CB-8163-B8DC32897FA1}">
      <dgm:prSet/>
      <dgm:spPr/>
      <dgm:t>
        <a:bodyPr/>
        <a:lstStyle/>
        <a:p>
          <a:endParaRPr lang="en-US"/>
        </a:p>
      </dgm:t>
    </dgm:pt>
    <dgm:pt modelId="{E8A2FB9C-BDDC-4E08-B81D-9FE8F813F45E}" type="pres">
      <dgm:prSet presAssocID="{4817BE91-559F-4FC5-9402-6DCD84CC1D2A}" presName="vert0" presStyleCnt="0">
        <dgm:presLayoutVars>
          <dgm:dir/>
          <dgm:animOne val="branch"/>
          <dgm:animLvl val="lvl"/>
        </dgm:presLayoutVars>
      </dgm:prSet>
      <dgm:spPr/>
    </dgm:pt>
    <dgm:pt modelId="{9A51EDAC-0E68-4983-8E39-5DF2C5AB5F15}" type="pres">
      <dgm:prSet presAssocID="{2DB81428-5FA9-48FF-8EC6-5E0B9B499980}" presName="thickLine" presStyleLbl="alignNode1" presStyleIdx="0" presStyleCnt="4"/>
      <dgm:spPr/>
    </dgm:pt>
    <dgm:pt modelId="{8F30B7D3-3D87-430F-962B-62AC360C78F3}" type="pres">
      <dgm:prSet presAssocID="{2DB81428-5FA9-48FF-8EC6-5E0B9B499980}" presName="horz1" presStyleCnt="0"/>
      <dgm:spPr/>
    </dgm:pt>
    <dgm:pt modelId="{51889B3C-55EA-466F-AB5E-F3FA31EECB78}" type="pres">
      <dgm:prSet presAssocID="{2DB81428-5FA9-48FF-8EC6-5E0B9B499980}" presName="tx1" presStyleLbl="revTx" presStyleIdx="0" presStyleCnt="4"/>
      <dgm:spPr/>
    </dgm:pt>
    <dgm:pt modelId="{FD605B9C-FBF4-4971-85D9-74F521C93FEA}" type="pres">
      <dgm:prSet presAssocID="{2DB81428-5FA9-48FF-8EC6-5E0B9B499980}" presName="vert1" presStyleCnt="0"/>
      <dgm:spPr/>
    </dgm:pt>
    <dgm:pt modelId="{09016116-B32E-4957-86B6-7F2041A03875}" type="pres">
      <dgm:prSet presAssocID="{768B93E0-0144-4797-A792-BE8F14DFB9CC}" presName="thickLine" presStyleLbl="alignNode1" presStyleIdx="1" presStyleCnt="4"/>
      <dgm:spPr/>
    </dgm:pt>
    <dgm:pt modelId="{F12C9500-EE3E-447C-8A83-AE9FADADB161}" type="pres">
      <dgm:prSet presAssocID="{768B93E0-0144-4797-A792-BE8F14DFB9CC}" presName="horz1" presStyleCnt="0"/>
      <dgm:spPr/>
    </dgm:pt>
    <dgm:pt modelId="{2965D16F-CE61-4339-9D71-99C040F13071}" type="pres">
      <dgm:prSet presAssocID="{768B93E0-0144-4797-A792-BE8F14DFB9CC}" presName="tx1" presStyleLbl="revTx" presStyleIdx="1" presStyleCnt="4"/>
      <dgm:spPr/>
    </dgm:pt>
    <dgm:pt modelId="{8084EB22-CF80-48CE-9425-18AEEFC3A866}" type="pres">
      <dgm:prSet presAssocID="{768B93E0-0144-4797-A792-BE8F14DFB9CC}" presName="vert1" presStyleCnt="0"/>
      <dgm:spPr/>
    </dgm:pt>
    <dgm:pt modelId="{3035A154-7883-465C-84FD-74EC7B8B748E}" type="pres">
      <dgm:prSet presAssocID="{4E35359B-6C1A-4BE0-9E18-F503D701B990}" presName="thickLine" presStyleLbl="alignNode1" presStyleIdx="2" presStyleCnt="4"/>
      <dgm:spPr/>
    </dgm:pt>
    <dgm:pt modelId="{43D39DFB-30E9-4A9D-B244-2C5AF124420E}" type="pres">
      <dgm:prSet presAssocID="{4E35359B-6C1A-4BE0-9E18-F503D701B990}" presName="horz1" presStyleCnt="0"/>
      <dgm:spPr/>
    </dgm:pt>
    <dgm:pt modelId="{CC452E4D-3FF1-42E4-9BA0-6DCB12F3BB12}" type="pres">
      <dgm:prSet presAssocID="{4E35359B-6C1A-4BE0-9E18-F503D701B990}" presName="tx1" presStyleLbl="revTx" presStyleIdx="2" presStyleCnt="4"/>
      <dgm:spPr/>
    </dgm:pt>
    <dgm:pt modelId="{772D417A-BB19-426A-BF75-635294FACFA3}" type="pres">
      <dgm:prSet presAssocID="{4E35359B-6C1A-4BE0-9E18-F503D701B990}" presName="vert1" presStyleCnt="0"/>
      <dgm:spPr/>
    </dgm:pt>
    <dgm:pt modelId="{2EA0DED8-C7C3-44EE-8EF9-D819F59283EE}" type="pres">
      <dgm:prSet presAssocID="{2B2934AB-6F98-4DF4-A216-B4B834E1513C}" presName="thickLine" presStyleLbl="alignNode1" presStyleIdx="3" presStyleCnt="4"/>
      <dgm:spPr/>
    </dgm:pt>
    <dgm:pt modelId="{1DC2EFD9-218A-4D9B-9534-296AF603D480}" type="pres">
      <dgm:prSet presAssocID="{2B2934AB-6F98-4DF4-A216-B4B834E1513C}" presName="horz1" presStyleCnt="0"/>
      <dgm:spPr/>
    </dgm:pt>
    <dgm:pt modelId="{E9D6DDCB-9AD7-4411-AECD-0EC16FAFF751}" type="pres">
      <dgm:prSet presAssocID="{2B2934AB-6F98-4DF4-A216-B4B834E1513C}" presName="tx1" presStyleLbl="revTx" presStyleIdx="3" presStyleCnt="4"/>
      <dgm:spPr/>
    </dgm:pt>
    <dgm:pt modelId="{5EEC769D-58C2-49A6-83CF-21ACE33E93F1}" type="pres">
      <dgm:prSet presAssocID="{2B2934AB-6F98-4DF4-A216-B4B834E1513C}" presName="vert1" presStyleCnt="0"/>
      <dgm:spPr/>
    </dgm:pt>
  </dgm:ptLst>
  <dgm:cxnLst>
    <dgm:cxn modelId="{E6867F62-A067-4CEC-B02E-A424B751F9B9}" type="presOf" srcId="{768B93E0-0144-4797-A792-BE8F14DFB9CC}" destId="{2965D16F-CE61-4339-9D71-99C040F13071}" srcOrd="0" destOrd="0" presId="urn:microsoft.com/office/officeart/2008/layout/LinedList"/>
    <dgm:cxn modelId="{223D878D-509B-45CB-8163-B8DC32897FA1}" srcId="{4817BE91-559F-4FC5-9402-6DCD84CC1D2A}" destId="{2B2934AB-6F98-4DF4-A216-B4B834E1513C}" srcOrd="3" destOrd="0" parTransId="{833CB51F-0900-403C-BDA0-5C565044173C}" sibTransId="{944FE314-E1BB-41CE-B139-75766B26CA2A}"/>
    <dgm:cxn modelId="{37432096-A0C8-4C7A-9FAF-0453BB30860F}" srcId="{4817BE91-559F-4FC5-9402-6DCD84CC1D2A}" destId="{4E35359B-6C1A-4BE0-9E18-F503D701B990}" srcOrd="2" destOrd="0" parTransId="{7C3106D8-2E29-4034-9A2C-2797E7DB9F03}" sibTransId="{692E5C54-BAD4-477A-8B92-66BF53A638DA}"/>
    <dgm:cxn modelId="{C7185BA5-59B1-4B78-90D0-074E4CAB5956}" type="presOf" srcId="{4E35359B-6C1A-4BE0-9E18-F503D701B990}" destId="{CC452E4D-3FF1-42E4-9BA0-6DCB12F3BB12}" srcOrd="0" destOrd="0" presId="urn:microsoft.com/office/officeart/2008/layout/LinedList"/>
    <dgm:cxn modelId="{AF21D8B2-D5CC-4ADB-8BB4-9FEB38D28F11}" srcId="{4817BE91-559F-4FC5-9402-6DCD84CC1D2A}" destId="{768B93E0-0144-4797-A792-BE8F14DFB9CC}" srcOrd="1" destOrd="0" parTransId="{C766A5A1-5BC6-442C-9C57-981758BDE40B}" sibTransId="{1A4B8F3A-C13B-40D1-ABED-59A0E791FDF2}"/>
    <dgm:cxn modelId="{A7534EC7-70D8-4F2D-BF88-D6A2F0CB8898}" type="presOf" srcId="{4817BE91-559F-4FC5-9402-6DCD84CC1D2A}" destId="{E8A2FB9C-BDDC-4E08-B81D-9FE8F813F45E}" srcOrd="0" destOrd="0" presId="urn:microsoft.com/office/officeart/2008/layout/LinedList"/>
    <dgm:cxn modelId="{AB9CD6E6-EC06-4172-A741-3DCAAFF45C71}" srcId="{4817BE91-559F-4FC5-9402-6DCD84CC1D2A}" destId="{2DB81428-5FA9-48FF-8EC6-5E0B9B499980}" srcOrd="0" destOrd="0" parTransId="{986A2617-BA75-48D6-9393-19B19569CFF2}" sibTransId="{E096F824-C0DA-4B27-BB99-331B901EFEBA}"/>
    <dgm:cxn modelId="{7075A6EB-7C1E-4F5A-8231-8A9F7D26E042}" type="presOf" srcId="{2DB81428-5FA9-48FF-8EC6-5E0B9B499980}" destId="{51889B3C-55EA-466F-AB5E-F3FA31EECB78}" srcOrd="0" destOrd="0" presId="urn:microsoft.com/office/officeart/2008/layout/LinedList"/>
    <dgm:cxn modelId="{C0C4B6ED-053E-43E0-BF3B-665D7D255E87}" type="presOf" srcId="{2B2934AB-6F98-4DF4-A216-B4B834E1513C}" destId="{E9D6DDCB-9AD7-4411-AECD-0EC16FAFF751}" srcOrd="0" destOrd="0" presId="urn:microsoft.com/office/officeart/2008/layout/LinedList"/>
    <dgm:cxn modelId="{CCD07862-27D8-42FC-9520-BC6C56E0121D}" type="presParOf" srcId="{E8A2FB9C-BDDC-4E08-B81D-9FE8F813F45E}" destId="{9A51EDAC-0E68-4983-8E39-5DF2C5AB5F15}" srcOrd="0" destOrd="0" presId="urn:microsoft.com/office/officeart/2008/layout/LinedList"/>
    <dgm:cxn modelId="{C600DDFA-36B8-4265-9189-4CFB05F7C30F}" type="presParOf" srcId="{E8A2FB9C-BDDC-4E08-B81D-9FE8F813F45E}" destId="{8F30B7D3-3D87-430F-962B-62AC360C78F3}" srcOrd="1" destOrd="0" presId="urn:microsoft.com/office/officeart/2008/layout/LinedList"/>
    <dgm:cxn modelId="{27511C69-F099-403D-A3CE-027FFC576B52}" type="presParOf" srcId="{8F30B7D3-3D87-430F-962B-62AC360C78F3}" destId="{51889B3C-55EA-466F-AB5E-F3FA31EECB78}" srcOrd="0" destOrd="0" presId="urn:microsoft.com/office/officeart/2008/layout/LinedList"/>
    <dgm:cxn modelId="{35B92583-989B-4450-9259-C5E2DD59E6F0}" type="presParOf" srcId="{8F30B7D3-3D87-430F-962B-62AC360C78F3}" destId="{FD605B9C-FBF4-4971-85D9-74F521C93FEA}" srcOrd="1" destOrd="0" presId="urn:microsoft.com/office/officeart/2008/layout/LinedList"/>
    <dgm:cxn modelId="{CAE7BAAD-BBA7-4B73-AAF2-C45B378186D0}" type="presParOf" srcId="{E8A2FB9C-BDDC-4E08-B81D-9FE8F813F45E}" destId="{09016116-B32E-4957-86B6-7F2041A03875}" srcOrd="2" destOrd="0" presId="urn:microsoft.com/office/officeart/2008/layout/LinedList"/>
    <dgm:cxn modelId="{B142CDE8-0AE6-4EFD-8B10-A5EFE04E2AE5}" type="presParOf" srcId="{E8A2FB9C-BDDC-4E08-B81D-9FE8F813F45E}" destId="{F12C9500-EE3E-447C-8A83-AE9FADADB161}" srcOrd="3" destOrd="0" presId="urn:microsoft.com/office/officeart/2008/layout/LinedList"/>
    <dgm:cxn modelId="{54DCD5E3-6C14-4C57-94E6-76DC01385ECF}" type="presParOf" srcId="{F12C9500-EE3E-447C-8A83-AE9FADADB161}" destId="{2965D16F-CE61-4339-9D71-99C040F13071}" srcOrd="0" destOrd="0" presId="urn:microsoft.com/office/officeart/2008/layout/LinedList"/>
    <dgm:cxn modelId="{2198D7E8-DE19-4B4D-8F23-2277E696458D}" type="presParOf" srcId="{F12C9500-EE3E-447C-8A83-AE9FADADB161}" destId="{8084EB22-CF80-48CE-9425-18AEEFC3A866}" srcOrd="1" destOrd="0" presId="urn:microsoft.com/office/officeart/2008/layout/LinedList"/>
    <dgm:cxn modelId="{BB19CC51-8075-4F03-B41A-A77902D9AD97}" type="presParOf" srcId="{E8A2FB9C-BDDC-4E08-B81D-9FE8F813F45E}" destId="{3035A154-7883-465C-84FD-74EC7B8B748E}" srcOrd="4" destOrd="0" presId="urn:microsoft.com/office/officeart/2008/layout/LinedList"/>
    <dgm:cxn modelId="{B0C46235-4420-48C5-A8CF-E1E282A7FEDD}" type="presParOf" srcId="{E8A2FB9C-BDDC-4E08-B81D-9FE8F813F45E}" destId="{43D39DFB-30E9-4A9D-B244-2C5AF124420E}" srcOrd="5" destOrd="0" presId="urn:microsoft.com/office/officeart/2008/layout/LinedList"/>
    <dgm:cxn modelId="{9C657715-2E44-4FBA-A416-440D4A7130CF}" type="presParOf" srcId="{43D39DFB-30E9-4A9D-B244-2C5AF124420E}" destId="{CC452E4D-3FF1-42E4-9BA0-6DCB12F3BB12}" srcOrd="0" destOrd="0" presId="urn:microsoft.com/office/officeart/2008/layout/LinedList"/>
    <dgm:cxn modelId="{E2EEB98F-46FE-4371-8BC1-674C2FAABB8E}" type="presParOf" srcId="{43D39DFB-30E9-4A9D-B244-2C5AF124420E}" destId="{772D417A-BB19-426A-BF75-635294FACFA3}" srcOrd="1" destOrd="0" presId="urn:microsoft.com/office/officeart/2008/layout/LinedList"/>
    <dgm:cxn modelId="{3735EEF8-0EC1-48AA-8F09-C8A981D48022}" type="presParOf" srcId="{E8A2FB9C-BDDC-4E08-B81D-9FE8F813F45E}" destId="{2EA0DED8-C7C3-44EE-8EF9-D819F59283EE}" srcOrd="6" destOrd="0" presId="urn:microsoft.com/office/officeart/2008/layout/LinedList"/>
    <dgm:cxn modelId="{495D8E7B-238B-4531-9349-4C6768363294}" type="presParOf" srcId="{E8A2FB9C-BDDC-4E08-B81D-9FE8F813F45E}" destId="{1DC2EFD9-218A-4D9B-9534-296AF603D480}" srcOrd="7" destOrd="0" presId="urn:microsoft.com/office/officeart/2008/layout/LinedList"/>
    <dgm:cxn modelId="{E88B711E-F82D-41B1-AF0F-616F2A5D8703}" type="presParOf" srcId="{1DC2EFD9-218A-4D9B-9534-296AF603D480}" destId="{E9D6DDCB-9AD7-4411-AECD-0EC16FAFF751}" srcOrd="0" destOrd="0" presId="urn:microsoft.com/office/officeart/2008/layout/LinedList"/>
    <dgm:cxn modelId="{6FC0E9C3-6B6C-49E6-91AB-8AEC79D7DC5D}" type="presParOf" srcId="{1DC2EFD9-218A-4D9B-9534-296AF603D480}" destId="{5EEC769D-58C2-49A6-83CF-21ACE33E93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25EDF-A0FF-4B62-B9E6-EEBA3FEA7AE3}">
      <dsp:nvSpPr>
        <dsp:cNvPr id="0" name=""/>
        <dsp:cNvSpPr/>
      </dsp:nvSpPr>
      <dsp:spPr>
        <a:xfrm>
          <a:off x="0" y="623"/>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09BCF-A01C-4FFF-AB94-A509C96AE8FA}">
      <dsp:nvSpPr>
        <dsp:cNvPr id="0" name=""/>
        <dsp:cNvSpPr/>
      </dsp:nvSpPr>
      <dsp:spPr>
        <a:xfrm>
          <a:off x="0" y="623"/>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Wrong Reward Selection</a:t>
          </a:r>
          <a:endParaRPr lang="en-US" sz="2800" kern="1200" dirty="0"/>
        </a:p>
      </dsp:txBody>
      <dsp:txXfrm>
        <a:off x="0" y="623"/>
        <a:ext cx="4869656" cy="1020830"/>
      </dsp:txXfrm>
    </dsp:sp>
    <dsp:sp modelId="{B34C54BF-C5D5-41D7-9629-959BA85DD83F}">
      <dsp:nvSpPr>
        <dsp:cNvPr id="0" name=""/>
        <dsp:cNvSpPr/>
      </dsp:nvSpPr>
      <dsp:spPr>
        <a:xfrm>
          <a:off x="0" y="1021453"/>
          <a:ext cx="4869656"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B9625-EBF3-474F-B5F9-A0D02E225192}">
      <dsp:nvSpPr>
        <dsp:cNvPr id="0" name=""/>
        <dsp:cNvSpPr/>
      </dsp:nvSpPr>
      <dsp:spPr>
        <a:xfrm>
          <a:off x="0" y="1021453"/>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Unappealing Rewards</a:t>
          </a:r>
          <a:endParaRPr lang="en-US" sz="2800" kern="1200"/>
        </a:p>
      </dsp:txBody>
      <dsp:txXfrm>
        <a:off x="0" y="1021453"/>
        <a:ext cx="4869656" cy="1020830"/>
      </dsp:txXfrm>
    </dsp:sp>
    <dsp:sp modelId="{77E5CA33-EF95-419B-95E1-D6AEE46C3339}">
      <dsp:nvSpPr>
        <dsp:cNvPr id="0" name=""/>
        <dsp:cNvSpPr/>
      </dsp:nvSpPr>
      <dsp:spPr>
        <a:xfrm>
          <a:off x="0" y="2042284"/>
          <a:ext cx="48696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0943D6-C833-47B8-8B74-3998A944B68A}">
      <dsp:nvSpPr>
        <dsp:cNvPr id="0" name=""/>
        <dsp:cNvSpPr/>
      </dsp:nvSpPr>
      <dsp:spPr>
        <a:xfrm>
          <a:off x="0" y="2042284"/>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Lack of Awareness</a:t>
          </a:r>
          <a:endParaRPr lang="en-US" sz="2800" kern="1200"/>
        </a:p>
      </dsp:txBody>
      <dsp:txXfrm>
        <a:off x="0" y="2042284"/>
        <a:ext cx="4869656" cy="1020830"/>
      </dsp:txXfrm>
    </dsp:sp>
    <dsp:sp modelId="{7696E614-D554-4D58-81C0-DE046113842F}">
      <dsp:nvSpPr>
        <dsp:cNvPr id="0" name=""/>
        <dsp:cNvSpPr/>
      </dsp:nvSpPr>
      <dsp:spPr>
        <a:xfrm>
          <a:off x="0" y="3063115"/>
          <a:ext cx="4869656"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27652-42AB-4ECC-9E6A-954C7B5638A6}">
      <dsp:nvSpPr>
        <dsp:cNvPr id="0" name=""/>
        <dsp:cNvSpPr/>
      </dsp:nvSpPr>
      <dsp:spPr>
        <a:xfrm>
          <a:off x="0" y="3063115"/>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Insufficient communication Management</a:t>
          </a:r>
          <a:endParaRPr lang="en-US" sz="2800" kern="1200" dirty="0"/>
        </a:p>
      </dsp:txBody>
      <dsp:txXfrm>
        <a:off x="0" y="3063115"/>
        <a:ext cx="4869656" cy="1020830"/>
      </dsp:txXfrm>
    </dsp:sp>
    <dsp:sp modelId="{EF5D85DD-07E5-4F26-BE3E-313954382C08}">
      <dsp:nvSpPr>
        <dsp:cNvPr id="0" name=""/>
        <dsp:cNvSpPr/>
      </dsp:nvSpPr>
      <dsp:spPr>
        <a:xfrm>
          <a:off x="0" y="4083946"/>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FB084-9A6E-4265-8841-E76DE17D5CD1}">
      <dsp:nvSpPr>
        <dsp:cNvPr id="0" name=""/>
        <dsp:cNvSpPr/>
      </dsp:nvSpPr>
      <dsp:spPr>
        <a:xfrm>
          <a:off x="0" y="4083946"/>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 Emotional Connection</a:t>
          </a:r>
          <a:endParaRPr lang="en-US" sz="2800" kern="1200"/>
        </a:p>
      </dsp:txBody>
      <dsp:txXfrm>
        <a:off x="0" y="4083946"/>
        <a:ext cx="4869656"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1EDAC-0E68-4983-8E39-5DF2C5AB5F15}">
      <dsp:nvSpPr>
        <dsp:cNvPr id="0" name=""/>
        <dsp:cNvSpPr/>
      </dsp:nvSpPr>
      <dsp:spPr>
        <a:xfrm>
          <a:off x="0" y="0"/>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89B3C-55EA-466F-AB5E-F3FA31EECB78}">
      <dsp:nvSpPr>
        <dsp:cNvPr id="0" name=""/>
        <dsp:cNvSpPr/>
      </dsp:nvSpPr>
      <dsp:spPr>
        <a:xfrm>
          <a:off x="0" y="0"/>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Digital skills have always been increasingly important, but coronavirus has given them a </a:t>
          </a:r>
          <a:r>
            <a:rPr lang="en-GB" sz="1600" b="1" i="0" kern="1200"/>
            <a:t>serious boost to the top. </a:t>
          </a:r>
          <a:endParaRPr lang="en-US" sz="1600" kern="1200"/>
        </a:p>
      </dsp:txBody>
      <dsp:txXfrm>
        <a:off x="0" y="0"/>
        <a:ext cx="6713552" cy="1029793"/>
      </dsp:txXfrm>
    </dsp:sp>
    <dsp:sp modelId="{09016116-B32E-4957-86B6-7F2041A03875}">
      <dsp:nvSpPr>
        <dsp:cNvPr id="0" name=""/>
        <dsp:cNvSpPr/>
      </dsp:nvSpPr>
      <dsp:spPr>
        <a:xfrm>
          <a:off x="0" y="1029792"/>
          <a:ext cx="6713552" cy="0"/>
        </a:xfrm>
        <a:prstGeom prst="line">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5D16F-CE61-4339-9D71-99C040F13071}">
      <dsp:nvSpPr>
        <dsp:cNvPr id="0" name=""/>
        <dsp:cNvSpPr/>
      </dsp:nvSpPr>
      <dsp:spPr>
        <a:xfrm>
          <a:off x="0" y="1029793"/>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Professional abilities in everything from coding and web development to digital marketing, big data, and artificial intelligence are paramount right now – no matter where your usual expertise lies. </a:t>
          </a:r>
          <a:endParaRPr lang="en-US" sz="1600" kern="1200" dirty="0"/>
        </a:p>
      </dsp:txBody>
      <dsp:txXfrm>
        <a:off x="0" y="1029793"/>
        <a:ext cx="6713552" cy="1029793"/>
      </dsp:txXfrm>
    </dsp:sp>
    <dsp:sp modelId="{3035A154-7883-465C-84FD-74EC7B8B748E}">
      <dsp:nvSpPr>
        <dsp:cNvPr id="0" name=""/>
        <dsp:cNvSpPr/>
      </dsp:nvSpPr>
      <dsp:spPr>
        <a:xfrm>
          <a:off x="0" y="2059585"/>
          <a:ext cx="6713552" cy="0"/>
        </a:xfrm>
        <a:prstGeom prst="line">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52E4D-3FF1-42E4-9BA0-6DCB12F3BB12}">
      <dsp:nvSpPr>
        <dsp:cNvPr id="0" name=""/>
        <dsp:cNvSpPr/>
      </dsp:nvSpPr>
      <dsp:spPr>
        <a:xfrm>
          <a:off x="0" y="2059586"/>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Employees who have a tech savvy attitude, a willingness to learn, and a plethora of digital skills – </a:t>
          </a:r>
          <a:r>
            <a:rPr lang="en-GB" sz="1600" b="1" i="0" kern="1200" dirty="0"/>
            <a:t>crucial to survive </a:t>
          </a:r>
          <a:r>
            <a:rPr lang="en-GB" sz="1600" b="0" i="0" kern="1200" dirty="0"/>
            <a:t>this difficult time. </a:t>
          </a:r>
          <a:endParaRPr lang="en-US" sz="1600" kern="1200" dirty="0"/>
        </a:p>
      </dsp:txBody>
      <dsp:txXfrm>
        <a:off x="0" y="2059586"/>
        <a:ext cx="6713552" cy="1029793"/>
      </dsp:txXfrm>
    </dsp:sp>
    <dsp:sp modelId="{2EA0DED8-C7C3-44EE-8EF9-D819F59283EE}">
      <dsp:nvSpPr>
        <dsp:cNvPr id="0" name=""/>
        <dsp:cNvSpPr/>
      </dsp:nvSpPr>
      <dsp:spPr>
        <a:xfrm>
          <a:off x="0" y="3089378"/>
          <a:ext cx="6713552"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D6DDCB-9AD7-4411-AECD-0EC16FAFF751}">
      <dsp:nvSpPr>
        <dsp:cNvPr id="0" name=""/>
        <dsp:cNvSpPr/>
      </dsp:nvSpPr>
      <dsp:spPr>
        <a:xfrm>
          <a:off x="0" y="3089379"/>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Candidates with </a:t>
          </a:r>
          <a:r>
            <a:rPr lang="en-GB" sz="1600" b="1" kern="1200" dirty="0"/>
            <a:t>this skill set </a:t>
          </a:r>
          <a:r>
            <a:rPr lang="en-GB" sz="1600" b="1" i="0" kern="1200" dirty="0"/>
            <a:t>top picks for employers </a:t>
          </a:r>
          <a:r>
            <a:rPr lang="en-GB" sz="1600" b="0" i="0" kern="1200" dirty="0"/>
            <a:t>during and post-COVID19. It’s also never too late to get certified, with a number of professional certifications available (whether it’s in Python or Microsoft).  </a:t>
          </a:r>
          <a:endParaRPr lang="en-US" sz="1600" kern="1200" dirty="0"/>
        </a:p>
      </dsp:txBody>
      <dsp:txXfrm>
        <a:off x="0" y="3089379"/>
        <a:ext cx="6713552" cy="102979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AEF589-075C-400F-AE99-A1B10600418F}"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10AC03-881B-47D8-875F-35BF1221BF7C}" type="slidenum">
              <a:rPr lang="en-GB" smtClean="0"/>
              <a:t>‹#›</a:t>
            </a:fld>
            <a:endParaRPr lang="en-GB"/>
          </a:p>
        </p:txBody>
      </p:sp>
    </p:spTree>
    <p:extLst>
      <p:ext uri="{BB962C8B-B14F-4D97-AF65-F5344CB8AC3E}">
        <p14:creationId xmlns:p14="http://schemas.microsoft.com/office/powerpoint/2010/main" val="2961111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arriott.com/en-gb/loyalty.mi"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ollinsdictionary.com/dictionary/english/activity"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collinsdictionary.com/dictionary/english/knowledge"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Ask the group what they remember before revealing the list </a:t>
            </a:r>
          </a:p>
          <a:p>
            <a:endParaRPr lang="en-GB" dirty="0"/>
          </a:p>
          <a:p>
            <a:r>
              <a:rPr lang="en-GB" dirty="0"/>
              <a:t>Get engagement from the start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some discussion going</a:t>
            </a:r>
          </a:p>
          <a:p>
            <a:r>
              <a:rPr lang="en-GB" dirty="0"/>
              <a:t>Definition etc will be on the next few slides</a:t>
            </a:r>
          </a:p>
        </p:txBody>
      </p:sp>
      <p:sp>
        <p:nvSpPr>
          <p:cNvPr id="4" name="Slide Number Placeholder 3"/>
          <p:cNvSpPr>
            <a:spLocks noGrp="1"/>
          </p:cNvSpPr>
          <p:nvPr>
            <p:ph type="sldNum" sz="quarter" idx="5"/>
          </p:nvPr>
        </p:nvSpPr>
        <p:spPr/>
        <p:txBody>
          <a:bodyPr/>
          <a:lstStyle/>
          <a:p>
            <a:fld id="{D910AC03-881B-47D8-875F-35BF1221BF7C}" type="slidenum">
              <a:rPr lang="en-GB" smtClean="0"/>
              <a:t>5</a:t>
            </a:fld>
            <a:endParaRPr lang="en-GB"/>
          </a:p>
        </p:txBody>
      </p:sp>
    </p:spTree>
    <p:extLst>
      <p:ext uri="{BB962C8B-B14F-4D97-AF65-F5344CB8AC3E}">
        <p14:creationId xmlns:p14="http://schemas.microsoft.com/office/powerpoint/2010/main" val="4131875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Statistic from Week 4 states its is 7 x more expensive to gain new customers than to retain existing ones </a:t>
            </a:r>
          </a:p>
          <a:p>
            <a:r>
              <a:rPr lang="en-GB" dirty="0"/>
              <a:t>This is due to the cost of having to attract them, let them know who you are and what you do, encourage those customers to do business with your rather than a competitor. </a:t>
            </a:r>
          </a:p>
          <a:p>
            <a:r>
              <a:rPr lang="en-GB" dirty="0"/>
              <a:t>However, once you have them as a customer if you can deliver a great service and meet all their expectations they are more likely to keep returning. </a:t>
            </a:r>
          </a:p>
        </p:txBody>
      </p:sp>
      <p:sp>
        <p:nvSpPr>
          <p:cNvPr id="4" name="Slide Number Placeholder 3"/>
          <p:cNvSpPr>
            <a:spLocks noGrp="1"/>
          </p:cNvSpPr>
          <p:nvPr>
            <p:ph type="sldNum" sz="quarter" idx="5"/>
          </p:nvPr>
        </p:nvSpPr>
        <p:spPr/>
        <p:txBody>
          <a:bodyPr/>
          <a:lstStyle/>
          <a:p>
            <a:fld id="{D910AC03-881B-47D8-875F-35BF1221BF7C}" type="slidenum">
              <a:rPr lang="en-GB" smtClean="0"/>
              <a:t>7</a:t>
            </a:fld>
            <a:endParaRPr lang="en-GB"/>
          </a:p>
        </p:txBody>
      </p:sp>
    </p:spTree>
    <p:extLst>
      <p:ext uri="{BB962C8B-B14F-4D97-AF65-F5344CB8AC3E}">
        <p14:creationId xmlns:p14="http://schemas.microsoft.com/office/powerpoint/2010/main" val="514010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some discussions going from the group. Get them to share all the different ideas </a:t>
            </a:r>
          </a:p>
          <a:p>
            <a:r>
              <a:rPr lang="en-GB" dirty="0"/>
              <a:t>Some suggestions will be given on the next slide</a:t>
            </a:r>
          </a:p>
        </p:txBody>
      </p:sp>
      <p:sp>
        <p:nvSpPr>
          <p:cNvPr id="4" name="Slide Number Placeholder 3"/>
          <p:cNvSpPr>
            <a:spLocks noGrp="1"/>
          </p:cNvSpPr>
          <p:nvPr>
            <p:ph type="sldNum" sz="quarter" idx="5"/>
          </p:nvPr>
        </p:nvSpPr>
        <p:spPr/>
        <p:txBody>
          <a:bodyPr/>
          <a:lstStyle/>
          <a:p>
            <a:fld id="{D910AC03-881B-47D8-875F-35BF1221BF7C}" type="slidenum">
              <a:rPr lang="en-GB" smtClean="0"/>
              <a:t>8</a:t>
            </a:fld>
            <a:endParaRPr lang="en-GB"/>
          </a:p>
        </p:txBody>
      </p:sp>
    </p:spTree>
    <p:extLst>
      <p:ext uri="{BB962C8B-B14F-4D97-AF65-F5344CB8AC3E}">
        <p14:creationId xmlns:p14="http://schemas.microsoft.com/office/powerpoint/2010/main" val="1105918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10AC03-881B-47D8-875F-35BF1221BF7C}" type="slidenum">
              <a:rPr lang="en-GB" smtClean="0"/>
              <a:t>9</a:t>
            </a:fld>
            <a:endParaRPr lang="en-GB"/>
          </a:p>
        </p:txBody>
      </p:sp>
    </p:spTree>
    <p:extLst>
      <p:ext uri="{BB962C8B-B14F-4D97-AF65-F5344CB8AC3E}">
        <p14:creationId xmlns:p14="http://schemas.microsoft.com/office/powerpoint/2010/main" val="3625066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thinking about all different types of loyalty programmes (</a:t>
            </a:r>
            <a:r>
              <a:rPr lang="en-GB" i="1" dirty="0"/>
              <a:t>from any industry)</a:t>
            </a:r>
            <a:endParaRPr lang="en-GB" dirty="0"/>
          </a:p>
          <a:p>
            <a:r>
              <a:rPr lang="en-GB" dirty="0"/>
              <a:t>e.g. Coffee shops with stamp cards where you get the 10</a:t>
            </a:r>
            <a:r>
              <a:rPr lang="en-GB" baseline="30000" dirty="0"/>
              <a:t>th</a:t>
            </a:r>
            <a:r>
              <a:rPr lang="en-GB" dirty="0"/>
              <a:t> coffee free, Marriott Bonvoy, Tesco </a:t>
            </a:r>
            <a:r>
              <a:rPr lang="en-GB" dirty="0" err="1"/>
              <a:t>clubcard</a:t>
            </a:r>
            <a:r>
              <a:rPr lang="en-GB" dirty="0"/>
              <a:t>, Sainsbury’s nectar points , air miles when flying etc </a:t>
            </a:r>
          </a:p>
        </p:txBody>
      </p:sp>
      <p:sp>
        <p:nvSpPr>
          <p:cNvPr id="4" name="Slide Number Placeholder 3"/>
          <p:cNvSpPr>
            <a:spLocks noGrp="1"/>
          </p:cNvSpPr>
          <p:nvPr>
            <p:ph type="sldNum" sz="quarter" idx="5"/>
          </p:nvPr>
        </p:nvSpPr>
        <p:spPr/>
        <p:txBody>
          <a:bodyPr/>
          <a:lstStyle/>
          <a:p>
            <a:fld id="{D910AC03-881B-47D8-875F-35BF1221BF7C}" type="slidenum">
              <a:rPr lang="en-GB" smtClean="0"/>
              <a:t>11</a:t>
            </a:fld>
            <a:endParaRPr lang="en-GB"/>
          </a:p>
        </p:txBody>
      </p:sp>
    </p:spTree>
    <p:extLst>
      <p:ext uri="{BB962C8B-B14F-4D97-AF65-F5344CB8AC3E}">
        <p14:creationId xmlns:p14="http://schemas.microsoft.com/office/powerpoint/2010/main" val="3561722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Discover Marriott Bonvoy | Join The Best Hotel Rewards Program</a:t>
            </a:r>
            <a:endParaRPr lang="en-GB" dirty="0"/>
          </a:p>
          <a:p>
            <a:endParaRPr lang="en-GB" dirty="0"/>
          </a:p>
          <a:p>
            <a:r>
              <a:rPr lang="en-GB" dirty="0"/>
              <a:t>Link to the programme – you could share you screen to delve deeper into the programme </a:t>
            </a:r>
          </a:p>
        </p:txBody>
      </p:sp>
      <p:sp>
        <p:nvSpPr>
          <p:cNvPr id="4" name="Slide Number Placeholder 3"/>
          <p:cNvSpPr>
            <a:spLocks noGrp="1"/>
          </p:cNvSpPr>
          <p:nvPr>
            <p:ph type="sldNum" sz="quarter" idx="5"/>
          </p:nvPr>
        </p:nvSpPr>
        <p:spPr/>
        <p:txBody>
          <a:bodyPr/>
          <a:lstStyle/>
          <a:p>
            <a:fld id="{D910AC03-881B-47D8-875F-35BF1221BF7C}" type="slidenum">
              <a:rPr lang="en-GB" smtClean="0"/>
              <a:t>12</a:t>
            </a:fld>
            <a:endParaRPr lang="en-GB"/>
          </a:p>
        </p:txBody>
      </p:sp>
    </p:spTree>
    <p:extLst>
      <p:ext uri="{BB962C8B-B14F-4D97-AF65-F5344CB8AC3E}">
        <p14:creationId xmlns:p14="http://schemas.microsoft.com/office/powerpoint/2010/main" val="363759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10-15 minutes in breakout rooms to discuss the questions and be ready to feedback as a whole group.</a:t>
            </a:r>
          </a:p>
          <a:p>
            <a:endParaRPr lang="en-GB" dirty="0"/>
          </a:p>
          <a:p>
            <a:r>
              <a:rPr lang="en-GB" dirty="0"/>
              <a:t>Get them really thinking about question 5 as this allows them to not just display knowledge but some application/ analysis </a:t>
            </a:r>
          </a:p>
        </p:txBody>
      </p:sp>
      <p:sp>
        <p:nvSpPr>
          <p:cNvPr id="4" name="Slide Number Placeholder 3"/>
          <p:cNvSpPr>
            <a:spLocks noGrp="1"/>
          </p:cNvSpPr>
          <p:nvPr>
            <p:ph type="sldNum" sz="quarter" idx="5"/>
          </p:nvPr>
        </p:nvSpPr>
        <p:spPr/>
        <p:txBody>
          <a:bodyPr/>
          <a:lstStyle/>
          <a:p>
            <a:fld id="{D910AC03-881B-47D8-875F-35BF1221BF7C}" type="slidenum">
              <a:rPr lang="en-GB" smtClean="0"/>
              <a:t>13</a:t>
            </a:fld>
            <a:endParaRPr lang="en-GB"/>
          </a:p>
        </p:txBody>
      </p:sp>
    </p:spTree>
    <p:extLst>
      <p:ext uri="{BB962C8B-B14F-4D97-AF65-F5344CB8AC3E}">
        <p14:creationId xmlns:p14="http://schemas.microsoft.com/office/powerpoint/2010/main" val="3105779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thinking about all different types of loyalty programmes</a:t>
            </a:r>
          </a:p>
          <a:p>
            <a:r>
              <a:rPr lang="en-GB" dirty="0"/>
              <a:t>e.g. Coffee shops with stamp cards where you get the 10</a:t>
            </a:r>
            <a:r>
              <a:rPr lang="en-GB" baseline="30000" dirty="0"/>
              <a:t>th</a:t>
            </a:r>
            <a:r>
              <a:rPr lang="en-GB" dirty="0"/>
              <a:t> coffee free, Marriott Bonvoy, Tesco </a:t>
            </a:r>
            <a:r>
              <a:rPr lang="en-GB" dirty="0" err="1"/>
              <a:t>clubcard</a:t>
            </a:r>
            <a:r>
              <a:rPr lang="en-GB" dirty="0"/>
              <a:t>, Sainsbury’s nectar points , air miles when flying etc </a:t>
            </a:r>
          </a:p>
        </p:txBody>
      </p:sp>
      <p:sp>
        <p:nvSpPr>
          <p:cNvPr id="4" name="Slide Number Placeholder 3"/>
          <p:cNvSpPr>
            <a:spLocks noGrp="1"/>
          </p:cNvSpPr>
          <p:nvPr>
            <p:ph type="sldNum" sz="quarter" idx="5"/>
          </p:nvPr>
        </p:nvSpPr>
        <p:spPr/>
        <p:txBody>
          <a:bodyPr/>
          <a:lstStyle/>
          <a:p>
            <a:fld id="{D910AC03-881B-47D8-875F-35BF1221BF7C}" type="slidenum">
              <a:rPr lang="en-GB" smtClean="0"/>
              <a:t>14</a:t>
            </a:fld>
            <a:endParaRPr lang="en-GB"/>
          </a:p>
        </p:txBody>
      </p:sp>
    </p:spTree>
    <p:extLst>
      <p:ext uri="{BB962C8B-B14F-4D97-AF65-F5344CB8AC3E}">
        <p14:creationId xmlns:p14="http://schemas.microsoft.com/office/powerpoint/2010/main" val="943956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how hard it often is to retrieve any award </a:t>
            </a:r>
          </a:p>
          <a:p>
            <a:r>
              <a:rPr lang="en-GB" dirty="0"/>
              <a:t>Or, sometimes you do not know how to claim the reward so the customer sees no benefit in signing up</a:t>
            </a:r>
          </a:p>
          <a:p>
            <a:endParaRPr lang="en-GB" dirty="0"/>
          </a:p>
          <a:p>
            <a:r>
              <a:rPr lang="en-GB" dirty="0"/>
              <a:t>Are customers even aware that you have a loyalty programme in place? – If not, this could impact its success</a:t>
            </a:r>
          </a:p>
          <a:p>
            <a:endParaRPr lang="en-GB" dirty="0"/>
          </a:p>
        </p:txBody>
      </p:sp>
      <p:sp>
        <p:nvSpPr>
          <p:cNvPr id="4" name="Slide Number Placeholder 3"/>
          <p:cNvSpPr>
            <a:spLocks noGrp="1"/>
          </p:cNvSpPr>
          <p:nvPr>
            <p:ph type="sldNum" sz="quarter" idx="5"/>
          </p:nvPr>
        </p:nvSpPr>
        <p:spPr/>
        <p:txBody>
          <a:bodyPr/>
          <a:lstStyle/>
          <a:p>
            <a:fld id="{D910AC03-881B-47D8-875F-35BF1221BF7C}" type="slidenum">
              <a:rPr lang="en-GB" smtClean="0"/>
              <a:t>15</a:t>
            </a:fld>
            <a:endParaRPr lang="en-GB"/>
          </a:p>
        </p:txBody>
      </p:sp>
    </p:spTree>
    <p:extLst>
      <p:ext uri="{BB962C8B-B14F-4D97-AF65-F5344CB8AC3E}">
        <p14:creationId xmlns:p14="http://schemas.microsoft.com/office/powerpoint/2010/main" val="829867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‘Tangible rewards’ is key as customers wants to see how they are benefitting. E.g. think about ASDA at the moment – they promote ‘Pounds not points’ so customers can quickly see the rewards they are getting my getting physical money off products , rather than like Tesco waiting for points to build up to eventually achieve a voucher/ discount </a:t>
            </a:r>
          </a:p>
        </p:txBody>
      </p:sp>
      <p:sp>
        <p:nvSpPr>
          <p:cNvPr id="4" name="Slide Number Placeholder 3"/>
          <p:cNvSpPr>
            <a:spLocks noGrp="1"/>
          </p:cNvSpPr>
          <p:nvPr>
            <p:ph type="sldNum" sz="quarter" idx="5"/>
          </p:nvPr>
        </p:nvSpPr>
        <p:spPr/>
        <p:txBody>
          <a:bodyPr/>
          <a:lstStyle/>
          <a:p>
            <a:fld id="{D910AC03-881B-47D8-875F-35BF1221BF7C}" type="slidenum">
              <a:rPr lang="en-GB" smtClean="0"/>
              <a:t>16</a:t>
            </a:fld>
            <a:endParaRPr lang="en-GB"/>
          </a:p>
        </p:txBody>
      </p:sp>
    </p:spTree>
    <p:extLst>
      <p:ext uri="{BB962C8B-B14F-4D97-AF65-F5344CB8AC3E}">
        <p14:creationId xmlns:p14="http://schemas.microsoft.com/office/powerpoint/2010/main" val="278031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Make sure everyone knows about it and has the correct information to be able to correctly talk about it with customers and promote the benefits of signing </a:t>
            </a:r>
            <a:r>
              <a:rPr lang="en-GB" dirty="0" err="1"/>
              <a:t>upt</a:t>
            </a:r>
            <a:r>
              <a:rPr lang="en-GB" dirty="0"/>
              <a:t> to it</a:t>
            </a:r>
          </a:p>
        </p:txBody>
      </p:sp>
      <p:sp>
        <p:nvSpPr>
          <p:cNvPr id="4" name="Slide Number Placeholder 3"/>
          <p:cNvSpPr>
            <a:spLocks noGrp="1"/>
          </p:cNvSpPr>
          <p:nvPr>
            <p:ph type="sldNum" sz="quarter" idx="5"/>
          </p:nvPr>
        </p:nvSpPr>
        <p:spPr/>
        <p:txBody>
          <a:bodyPr/>
          <a:lstStyle/>
          <a:p>
            <a:fld id="{D910AC03-881B-47D8-875F-35BF1221BF7C}" type="slidenum">
              <a:rPr lang="en-GB" smtClean="0"/>
              <a:t>17</a:t>
            </a:fld>
            <a:endParaRPr lang="en-GB"/>
          </a:p>
        </p:txBody>
      </p:sp>
    </p:spTree>
    <p:extLst>
      <p:ext uri="{BB962C8B-B14F-4D97-AF65-F5344CB8AC3E}">
        <p14:creationId xmlns:p14="http://schemas.microsoft.com/office/powerpoint/2010/main" val="3105224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The Collin Dictionary defines a skills as “a type of work or </a:t>
            </a:r>
            <a:r>
              <a:rPr lang="en-GB" b="0" i="0" u="none" strike="noStrike" dirty="0">
                <a:effectLst/>
                <a:latin typeface="Open Sans" panose="020B0606030504020204" pitchFamily="34" charset="0"/>
                <a:hlinkClick r:id="rId3" tooltip="Definition of activity"/>
              </a:rPr>
              <a:t>activity</a:t>
            </a:r>
            <a:r>
              <a:rPr lang="en-GB" b="0" i="0" dirty="0">
                <a:solidFill>
                  <a:srgbClr val="000000"/>
                </a:solidFill>
                <a:effectLst/>
                <a:latin typeface="Open Sans" panose="020B0606030504020204" pitchFamily="34" charset="0"/>
              </a:rPr>
              <a:t> which requires special training and </a:t>
            </a:r>
            <a:r>
              <a:rPr lang="en-GB" b="0" i="0" u="none" strike="noStrike" dirty="0">
                <a:effectLst/>
                <a:latin typeface="Open Sans" panose="020B0606030504020204" pitchFamily="34" charset="0"/>
                <a:hlinkClick r:id="rId4" tooltip="Definition of knowledge"/>
              </a:rPr>
              <a:t>knowledge</a:t>
            </a:r>
            <a:r>
              <a:rPr lang="en-GB" b="0" i="0" u="none" strike="noStrike" dirty="0">
                <a:effectLst/>
                <a:latin typeface="Open Sans" panose="020B0606030504020204" pitchFamily="34" charset="0"/>
              </a:rPr>
              <a:t>”</a:t>
            </a:r>
            <a:r>
              <a:rPr lang="en-GB" b="0" i="0" dirty="0">
                <a:solidFill>
                  <a:srgbClr val="000000"/>
                </a:solidFill>
                <a:effectLs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776320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should have covered something like this in F&amp;B so challenge them to see what they can remember </a:t>
            </a:r>
          </a:p>
        </p:txBody>
      </p:sp>
      <p:sp>
        <p:nvSpPr>
          <p:cNvPr id="4" name="Slide Number Placeholder 3"/>
          <p:cNvSpPr>
            <a:spLocks noGrp="1"/>
          </p:cNvSpPr>
          <p:nvPr>
            <p:ph type="sldNum" sz="quarter" idx="5"/>
          </p:nvPr>
        </p:nvSpPr>
        <p:spPr/>
        <p:txBody>
          <a:bodyPr/>
          <a:lstStyle/>
          <a:p>
            <a:fld id="{D910AC03-881B-47D8-875F-35BF1221BF7C}" type="slidenum">
              <a:rPr lang="en-GB" smtClean="0"/>
              <a:t>21</a:t>
            </a:fld>
            <a:endParaRPr lang="en-GB"/>
          </a:p>
        </p:txBody>
      </p:sp>
    </p:spTree>
    <p:extLst>
      <p:ext uri="{BB962C8B-B14F-4D97-AF65-F5344CB8AC3E}">
        <p14:creationId xmlns:p14="http://schemas.microsoft.com/office/powerpoint/2010/main" val="5729930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812740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https://youtu.be/0FFLFcB9xfQ</a:t>
            </a:r>
          </a:p>
          <a:p>
            <a:endParaRPr lang="en-GB" dirty="0"/>
          </a:p>
          <a:p>
            <a:r>
              <a:rPr lang="en-GB" dirty="0"/>
              <a:t>They may have done something similar in F&amp;B but if they have , it means they have been listening! So get them to share what they remember </a:t>
            </a:r>
            <a:r>
              <a:rPr lang="en-GB" dirty="0">
                <a:sym typeface="Wingdings" panose="05000000000000000000" pitchFamily="2" charset="2"/>
              </a:rPr>
              <a:t> </a:t>
            </a:r>
            <a:endParaRPr lang="en-GB" dirty="0"/>
          </a:p>
        </p:txBody>
      </p:sp>
      <p:sp>
        <p:nvSpPr>
          <p:cNvPr id="4" name="Slide Number Placeholder 3"/>
          <p:cNvSpPr>
            <a:spLocks noGrp="1"/>
          </p:cNvSpPr>
          <p:nvPr>
            <p:ph type="sldNum" sz="quarter" idx="5"/>
          </p:nvPr>
        </p:nvSpPr>
        <p:spPr/>
        <p:txBody>
          <a:bodyPr/>
          <a:lstStyle/>
          <a:p>
            <a:fld id="{D910AC03-881B-47D8-875F-35BF1221BF7C}" type="slidenum">
              <a:rPr lang="en-GB" smtClean="0"/>
              <a:t>23</a:t>
            </a:fld>
            <a:endParaRPr lang="en-GB"/>
          </a:p>
        </p:txBody>
      </p:sp>
    </p:spTree>
    <p:extLst>
      <p:ext uri="{BB962C8B-B14F-4D97-AF65-F5344CB8AC3E}">
        <p14:creationId xmlns:p14="http://schemas.microsoft.com/office/powerpoint/2010/main" val="1928175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02475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get them to identify both hard and soft skills </a:t>
            </a:r>
          </a:p>
          <a:p>
            <a:r>
              <a:rPr lang="en-GB" dirty="0"/>
              <a:t>Hard skills – e.g. qualifications, certificates etc</a:t>
            </a:r>
          </a:p>
          <a:p>
            <a:r>
              <a:rPr lang="en-GB" dirty="0"/>
              <a:t>Soft skills – organisation, time management etc </a:t>
            </a:r>
          </a:p>
        </p:txBody>
      </p:sp>
      <p:sp>
        <p:nvSpPr>
          <p:cNvPr id="4" name="Slide Number Placeholder 3"/>
          <p:cNvSpPr>
            <a:spLocks noGrp="1"/>
          </p:cNvSpPr>
          <p:nvPr>
            <p:ph type="sldNum" sz="quarter" idx="5"/>
          </p:nvPr>
        </p:nvSpPr>
        <p:spPr/>
        <p:txBody>
          <a:bodyPr/>
          <a:lstStyle/>
          <a:p>
            <a:fld id="{D910AC03-881B-47D8-875F-35BF1221BF7C}" type="slidenum">
              <a:rPr lang="en-GB" smtClean="0"/>
              <a:t>27</a:t>
            </a:fld>
            <a:endParaRPr lang="en-GB"/>
          </a:p>
        </p:txBody>
      </p:sp>
    </p:spTree>
    <p:extLst>
      <p:ext uri="{BB962C8B-B14F-4D97-AF65-F5344CB8AC3E}">
        <p14:creationId xmlns:p14="http://schemas.microsoft.com/office/powerpoint/2010/main" val="3951260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next few slides as a chance for discussions about what skills are needed in different situations they might find themselves in  when working in the industry. </a:t>
            </a:r>
          </a:p>
          <a:p>
            <a:endParaRPr lang="en-GB" dirty="0"/>
          </a:p>
          <a:p>
            <a:r>
              <a:rPr lang="en-GB" dirty="0"/>
              <a:t>You could also link this to placement, as they might find themselves in one of these situations next term when they continue to the placement modules. </a:t>
            </a:r>
          </a:p>
        </p:txBody>
      </p:sp>
      <p:sp>
        <p:nvSpPr>
          <p:cNvPr id="4" name="Slide Number Placeholder 3"/>
          <p:cNvSpPr>
            <a:spLocks noGrp="1"/>
          </p:cNvSpPr>
          <p:nvPr>
            <p:ph type="sldNum" sz="quarter" idx="5"/>
          </p:nvPr>
        </p:nvSpPr>
        <p:spPr/>
        <p:txBody>
          <a:bodyPr/>
          <a:lstStyle/>
          <a:p>
            <a:fld id="{D910AC03-881B-47D8-875F-35BF1221BF7C}" type="slidenum">
              <a:rPr lang="en-GB" smtClean="0"/>
              <a:t>28</a:t>
            </a:fld>
            <a:endParaRPr lang="en-GB"/>
          </a:p>
        </p:txBody>
      </p:sp>
    </p:spTree>
    <p:extLst>
      <p:ext uri="{BB962C8B-B14F-4D97-AF65-F5344CB8AC3E}">
        <p14:creationId xmlns:p14="http://schemas.microsoft.com/office/powerpoint/2010/main" val="39027003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3379398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9885738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104011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1831649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their upcoming hotel placements and how this is very important for them</a:t>
            </a:r>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14890517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6639836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10AC03-881B-47D8-875F-35BF1221BF7C}" type="slidenum">
              <a:rPr lang="en-GB" smtClean="0"/>
              <a:t>36</a:t>
            </a:fld>
            <a:endParaRPr lang="en-GB"/>
          </a:p>
        </p:txBody>
      </p:sp>
    </p:spTree>
    <p:extLst>
      <p:ext uri="{BB962C8B-B14F-4D97-AF65-F5344CB8AC3E}">
        <p14:creationId xmlns:p14="http://schemas.microsoft.com/office/powerpoint/2010/main" val="39663570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any specific examples when you might use digital skills in the hotel?</a:t>
            </a:r>
          </a:p>
          <a:p>
            <a:r>
              <a:rPr lang="en-GB" dirty="0"/>
              <a:t>e.g. housekeeping using a mobile device to update the status of the room that has just been cleaned </a:t>
            </a:r>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794904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-Guidelines are key to ensure everyone is following the same process- this can even some down to the uniform or design of the place to ensure everyone is the same </a:t>
            </a:r>
          </a:p>
          <a:p>
            <a:r>
              <a:rPr lang="en-GB" dirty="0"/>
              <a:t>-Across all channel is important as there are so many options available now for customers to view the hotels/ business so the hotel needs to appear the </a:t>
            </a:r>
            <a:r>
              <a:rPr lang="en-GB" dirty="0" err="1"/>
              <a:t>ame</a:t>
            </a:r>
            <a:r>
              <a:rPr lang="en-GB" dirty="0"/>
              <a:t> everywhere e.g. website, comparison sites, social media etc </a:t>
            </a:r>
          </a:p>
          <a:p>
            <a:endParaRPr lang="en-GB" dirty="0"/>
          </a:p>
          <a:p>
            <a:r>
              <a:rPr lang="en-GB" dirty="0"/>
              <a:t>Ask if they know what Mystery shoppers are?</a:t>
            </a:r>
          </a:p>
          <a:p>
            <a:pPr marL="171450" indent="-171450">
              <a:buFontTx/>
              <a:buChar char="-"/>
            </a:pPr>
            <a:r>
              <a:rPr lang="en-GB" dirty="0"/>
              <a:t>They are people who </a:t>
            </a:r>
            <a:r>
              <a:rPr lang="en-GB" dirty="0" err="1"/>
              <a:t>pretent</a:t>
            </a:r>
            <a:r>
              <a:rPr lang="en-GB" dirty="0"/>
              <a:t> to be customers than come in and experience the service then rate it afterwards. The member staff does not know who they are so will treat them like any other customer and the mystery shopper will have a criteria they are following to see if the message/ service is the same from all members of staff. </a:t>
            </a:r>
          </a:p>
          <a:p>
            <a:pPr marL="171450" indent="-171450">
              <a:buFontTx/>
              <a:buChar char="-"/>
            </a:pPr>
            <a:endParaRPr lang="en-GB" dirty="0"/>
          </a:p>
          <a:p>
            <a:pPr marL="0" indent="0">
              <a:buFontTx/>
              <a:buNone/>
            </a:pPr>
            <a:r>
              <a:rPr lang="en-GB" dirty="0"/>
              <a:t>In a hotel they will look out for things like:</a:t>
            </a:r>
          </a:p>
          <a:p>
            <a:pPr marL="171450" indent="-171450">
              <a:buFontTx/>
              <a:buChar char="-"/>
            </a:pPr>
            <a:r>
              <a:rPr lang="en-GB" dirty="0"/>
              <a:t>Does the receptionist let me know what time breakfast is</a:t>
            </a:r>
          </a:p>
          <a:p>
            <a:pPr marL="171450" indent="-171450">
              <a:buFontTx/>
              <a:buChar char="-"/>
            </a:pPr>
            <a:r>
              <a:rPr lang="en-GB" dirty="0"/>
              <a:t>Do the staff have good knowledge of the hotel?</a:t>
            </a:r>
          </a:p>
          <a:p>
            <a:pPr marL="171450" indent="-171450">
              <a:buFontTx/>
              <a:buChar char="-"/>
            </a:pPr>
            <a:r>
              <a:rPr lang="en-GB" dirty="0"/>
              <a:t>Does the waitress greet me at breakfast and show me to my table </a:t>
            </a:r>
          </a:p>
          <a:p>
            <a:pPr marL="171450" indent="-171450">
              <a:buFontTx/>
              <a:buChar char="-"/>
            </a:pPr>
            <a:r>
              <a:rPr lang="en-GB" dirty="0"/>
              <a:t>Does the staff say hello/ good morning when meeting in the lobby or hallway  </a:t>
            </a:r>
          </a:p>
        </p:txBody>
      </p:sp>
      <p:sp>
        <p:nvSpPr>
          <p:cNvPr id="4" name="Slide Number Placeholder 3"/>
          <p:cNvSpPr>
            <a:spLocks noGrp="1"/>
          </p:cNvSpPr>
          <p:nvPr>
            <p:ph type="sldNum" sz="quarter" idx="5"/>
          </p:nvPr>
        </p:nvSpPr>
        <p:spPr/>
        <p:txBody>
          <a:bodyPr/>
          <a:lstStyle/>
          <a:p>
            <a:fld id="{5D9EC008-0B91-40AD-9825-687341AE31BB}" type="slidenum">
              <a:rPr lang="en-GB" smtClean="0"/>
              <a:t>44</a:t>
            </a:fld>
            <a:endParaRPr lang="en-GB"/>
          </a:p>
        </p:txBody>
      </p:sp>
    </p:spTree>
    <p:extLst>
      <p:ext uri="{BB962C8B-B14F-4D97-AF65-F5344CB8AC3E}">
        <p14:creationId xmlns:p14="http://schemas.microsoft.com/office/powerpoint/2010/main" val="15319260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some examples of highly recognised hotel star rating systems . </a:t>
            </a:r>
          </a:p>
          <a:p>
            <a:r>
              <a:rPr lang="en-GB" dirty="0"/>
              <a:t>Key thing to point is the fact there is no star rating system which is globally recognised/ accepted. </a:t>
            </a:r>
          </a:p>
          <a:p>
            <a:r>
              <a:rPr lang="en-GB" dirty="0"/>
              <a:t>Different organisations have slightly different criteria for how they award their stars</a:t>
            </a:r>
          </a:p>
        </p:txBody>
      </p:sp>
      <p:sp>
        <p:nvSpPr>
          <p:cNvPr id="4" name="Slide Number Placeholder 3"/>
          <p:cNvSpPr>
            <a:spLocks noGrp="1"/>
          </p:cNvSpPr>
          <p:nvPr>
            <p:ph type="sldNum" sz="quarter" idx="5"/>
          </p:nvPr>
        </p:nvSpPr>
        <p:spPr/>
        <p:txBody>
          <a:bodyPr/>
          <a:lstStyle/>
          <a:p>
            <a:fld id="{5D9EC008-0B91-40AD-9825-687341AE31BB}" type="slidenum">
              <a:rPr lang="en-GB" smtClean="0"/>
              <a:t>45</a:t>
            </a:fld>
            <a:endParaRPr lang="en-GB"/>
          </a:p>
        </p:txBody>
      </p:sp>
    </p:spTree>
    <p:extLst>
      <p:ext uri="{BB962C8B-B14F-4D97-AF65-F5344CB8AC3E}">
        <p14:creationId xmlns:p14="http://schemas.microsoft.com/office/powerpoint/2010/main" val="2678480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973480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59809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21095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18775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62129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72428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900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4656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4173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96375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5626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0074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7337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6674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86222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987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5784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3458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90244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60651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90170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1615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1682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996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626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75271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06741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1377518"/>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852284574"/>
      </p:ext>
    </p:extLst>
  </p:cSld>
  <p:clrMap bg1="lt1" tx1="dk1" bg2="lt2" tx2="dk2" accent1="accent1" accent2="accent2" accent3="accent3" accent4="accent4" accent5="accent5" accent6="accent6" hlink="hlink" folHlink="folHlink"/>
  <p:sldLayoutIdLst>
    <p:sldLayoutId id="2147483663" r:id="rId1"/>
    <p:sldLayoutId id="214748366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47198312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155012042"/>
      </p:ext>
    </p:extLst>
  </p:cSld>
  <p:clrMap bg1="lt1" tx1="dk1" bg2="lt2" tx2="dk2" accent1="accent1" accent2="accent2" accent3="accent3" accent4="accent4" accent5="accent5" accent6="accent6" hlink="hlink" folHlink="folHlink"/>
  <p:sldLayoutIdLst>
    <p:sldLayoutId id="2147483679" r:id="rId1"/>
    <p:sldLayoutId id="2147483692" r:id="rId2"/>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6337575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0FFLFcB9xfQ?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0.png"/><Relationship Id="rId7" Type="http://schemas.openxmlformats.org/officeDocument/2006/relationships/diagramColors" Target="../diagrams/colors2.xml"/><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9.xml"/><Relationship Id="rId1" Type="http://schemas.openxmlformats.org/officeDocument/2006/relationships/slideLayout" Target="../slideLayouts/slideLayout18.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hyperlink" Target="https://www.marriott.com/en-gb/loyalty.mi" TargetMode="External"/><Relationship Id="rId2" Type="http://schemas.openxmlformats.org/officeDocument/2006/relationships/hyperlink" Target="https://www.linkedin.com/advice/1/what-key-challenges-best-practices"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1728B-0330-5CD8-85A4-4AB7F238A2EF}"/>
              </a:ext>
            </a:extLst>
          </p:cNvPr>
          <p:cNvSpPr txBox="1"/>
          <p:nvPr/>
        </p:nvSpPr>
        <p:spPr>
          <a:xfrm>
            <a:off x="678788" y="1279021"/>
            <a:ext cx="6211860" cy="2062103"/>
          </a:xfrm>
          <a:prstGeom prst="rect">
            <a:avLst/>
          </a:prstGeom>
          <a:noFill/>
        </p:spPr>
        <p:txBody>
          <a:bodyPr wrap="square" rtlCol="0">
            <a:spAutoFit/>
          </a:bodyPr>
          <a:lstStyle/>
          <a:p>
            <a:pPr defTabSz="457200"/>
            <a:r>
              <a:rPr lang="en-GB" sz="2800" dirty="0">
                <a:solidFill>
                  <a:prstClr val="white"/>
                </a:solidFill>
                <a:latin typeface="Calibri" panose="020F0502020204030204"/>
              </a:rPr>
              <a:t>Hospitality &amp; Guest Services</a:t>
            </a:r>
          </a:p>
          <a:p>
            <a:pPr defTabSz="457200"/>
            <a:r>
              <a:rPr lang="en-GB" sz="2800" dirty="0">
                <a:solidFill>
                  <a:prstClr val="white"/>
                </a:solidFill>
                <a:latin typeface="Calibri" panose="020F0502020204030204"/>
              </a:rPr>
              <a:t>in the Hotel Industry</a:t>
            </a:r>
          </a:p>
          <a:p>
            <a:pPr defTabSz="457200">
              <a:lnSpc>
                <a:spcPct val="150000"/>
              </a:lnSpc>
            </a:pPr>
            <a:r>
              <a:rPr lang="en-GB" sz="2800" dirty="0">
                <a:solidFill>
                  <a:prstClr val="white"/>
                </a:solidFill>
                <a:latin typeface="Calibri" panose="020F0502020204030204"/>
              </a:rPr>
              <a:t>[BMET4001]</a:t>
            </a:r>
          </a:p>
          <a:p>
            <a:pPr defTabSz="457200"/>
            <a:endParaRPr lang="en-GB" sz="3000" dirty="0">
              <a:solidFill>
                <a:prstClr val="white"/>
              </a:solidFill>
              <a:latin typeface="Calibri" panose="020F0502020204030204"/>
            </a:endParaRPr>
          </a:p>
        </p:txBody>
      </p:sp>
      <p:sp>
        <p:nvSpPr>
          <p:cNvPr id="4" name="TextBox 3">
            <a:extLst>
              <a:ext uri="{FF2B5EF4-FFF2-40B4-BE49-F238E27FC236}">
                <a16:creationId xmlns:a16="http://schemas.microsoft.com/office/drawing/2014/main" id="{912A14C3-E225-744C-5B11-38F8562046B5}"/>
              </a:ext>
            </a:extLst>
          </p:cNvPr>
          <p:cNvSpPr txBox="1"/>
          <p:nvPr/>
        </p:nvSpPr>
        <p:spPr>
          <a:xfrm>
            <a:off x="678788" y="2939907"/>
            <a:ext cx="5682739" cy="1569660"/>
          </a:xfrm>
          <a:prstGeom prst="rect">
            <a:avLst/>
          </a:prstGeom>
          <a:noFill/>
        </p:spPr>
        <p:txBody>
          <a:bodyPr wrap="square">
            <a:spAutoFit/>
          </a:bodyPr>
          <a:lstStyle/>
          <a:p>
            <a:pPr defTabSz="457200"/>
            <a:r>
              <a:rPr lang="en-GB" sz="2400" dirty="0">
                <a:solidFill>
                  <a:prstClr val="white"/>
                </a:solidFill>
                <a:latin typeface="Calibri" panose="020F0502020204030204"/>
              </a:rPr>
              <a:t>Week 7</a:t>
            </a:r>
          </a:p>
          <a:p>
            <a:pPr defTabSz="457200"/>
            <a:endParaRPr lang="en-GB" sz="2400" dirty="0">
              <a:solidFill>
                <a:prstClr val="white"/>
              </a:solidFill>
              <a:latin typeface="Calibri" panose="020F0502020204030204"/>
            </a:endParaRPr>
          </a:p>
          <a:p>
            <a:pPr defTabSz="457200"/>
            <a:r>
              <a:rPr lang="en-GB" sz="2400" dirty="0">
                <a:solidFill>
                  <a:prstClr val="white"/>
                </a:solidFill>
                <a:latin typeface="Calibri" panose="020F0502020204030204"/>
              </a:rPr>
              <a:t>Customer Loyalty </a:t>
            </a:r>
          </a:p>
          <a:p>
            <a:pPr defTabSz="457200"/>
            <a:endParaRPr lang="en-GB" sz="2400" dirty="0">
              <a:solidFill>
                <a:prstClr val="white"/>
              </a:solidFill>
              <a:latin typeface="Calibri" panose="020F0502020204030204"/>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678391" y="765191"/>
            <a:ext cx="2337155" cy="1331905"/>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7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Calibri" panose="020F0502020204030204"/>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6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Calibri" panose="020F0502020204030204"/>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1725241" y="2464728"/>
            <a:ext cx="2418947" cy="1331905"/>
          </a:xfrm>
        </p:spPr>
        <p:txBody>
          <a:bodyPr anchor="ctr">
            <a:normAutofit lnSpcReduction="10000"/>
          </a:bodyPr>
          <a:lstStyle/>
          <a:p>
            <a:pPr marL="0" indent="0">
              <a:buNone/>
            </a:pPr>
            <a:r>
              <a:rPr lang="en-GB" altLang="en-US" sz="3200" dirty="0">
                <a:latin typeface="Trebuchet MS" panose="020B0603020202020204" pitchFamily="34" charset="0"/>
              </a:rPr>
              <a:t>What did we discuss last week?</a:t>
            </a:r>
            <a:endParaRPr lang="en-GB" altLang="en-US" sz="32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2737169"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4575309"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6714974" y="6999963"/>
            <a:ext cx="2808312" cy="1074786"/>
          </a:xfrm>
          <a:prstGeom prst="rect">
            <a:avLst/>
          </a:prstGeom>
        </p:spPr>
      </p:pic>
      <p:sp>
        <p:nvSpPr>
          <p:cNvPr id="3" name="TextBox 2">
            <a:extLst>
              <a:ext uri="{FF2B5EF4-FFF2-40B4-BE49-F238E27FC236}">
                <a16:creationId xmlns:a16="http://schemas.microsoft.com/office/drawing/2014/main" id="{BEF96930-9F43-CBE5-2F49-165D71E451F4}"/>
              </a:ext>
            </a:extLst>
          </p:cNvPr>
          <p:cNvSpPr txBox="1"/>
          <p:nvPr/>
        </p:nvSpPr>
        <p:spPr>
          <a:xfrm>
            <a:off x="2860828" y="5601402"/>
            <a:ext cx="6347777" cy="369332"/>
          </a:xfrm>
          <a:prstGeom prst="rect">
            <a:avLst/>
          </a:prstGeom>
          <a:solidFill>
            <a:srgbClr val="FFFF00"/>
          </a:solidFill>
        </p:spPr>
        <p:txBody>
          <a:bodyPr wrap="square">
            <a:spAutoFit/>
          </a:bodyPr>
          <a:lstStyle/>
          <a:p>
            <a:pPr algn="ctr">
              <a:spcAft>
                <a:spcPts val="600"/>
              </a:spcAft>
            </a:pPr>
            <a:r>
              <a:rPr lang="en-US" i="1" dirty="0">
                <a:ln w="0"/>
                <a:solidFill>
                  <a:prstClr val="black"/>
                </a:solidFill>
                <a:effectLst>
                  <a:outerShdw blurRad="38100" dist="38100" dir="2700000" algn="tl">
                    <a:srgbClr val="000000">
                      <a:alpha val="43137"/>
                    </a:srgbClr>
                  </a:outerShdw>
                </a:effectLst>
                <a:latin typeface="Calibri" panose="020F0502020204030204"/>
              </a:rPr>
              <a:t>Type your answers in the chat box or raise your yellow hand.</a:t>
            </a:r>
          </a:p>
        </p:txBody>
      </p:sp>
      <p:sp>
        <p:nvSpPr>
          <p:cNvPr id="6" name="TextBox 5">
            <a:extLst>
              <a:ext uri="{FF2B5EF4-FFF2-40B4-BE49-F238E27FC236}">
                <a16:creationId xmlns:a16="http://schemas.microsoft.com/office/drawing/2014/main" id="{85ECADD7-1582-359A-08BF-373CE665AAF9}"/>
              </a:ext>
            </a:extLst>
          </p:cNvPr>
          <p:cNvSpPr txBox="1"/>
          <p:nvPr/>
        </p:nvSpPr>
        <p:spPr>
          <a:xfrm>
            <a:off x="6046631" y="1236372"/>
            <a:ext cx="2569335" cy="3970318"/>
          </a:xfrm>
          <a:prstGeom prst="rect">
            <a:avLst/>
          </a:prstGeom>
          <a:noFill/>
        </p:spPr>
        <p:txBody>
          <a:bodyPr wrap="square" rtlCol="0">
            <a:spAutoFit/>
          </a:bodyPr>
          <a:lstStyle/>
          <a:p>
            <a:r>
              <a:rPr lang="en-GB" dirty="0">
                <a:solidFill>
                  <a:schemeClr val="bg1"/>
                </a:solidFill>
              </a:rPr>
              <a:t>Reputation Management</a:t>
            </a:r>
          </a:p>
          <a:p>
            <a:endParaRPr lang="en-GB" dirty="0">
              <a:solidFill>
                <a:schemeClr val="bg1"/>
              </a:solidFill>
            </a:endParaRPr>
          </a:p>
          <a:p>
            <a:r>
              <a:rPr lang="en-GB" dirty="0">
                <a:solidFill>
                  <a:schemeClr val="bg1"/>
                </a:solidFill>
              </a:rPr>
              <a:t>Importance of having an online presence</a:t>
            </a:r>
          </a:p>
          <a:p>
            <a:endParaRPr lang="en-GB" dirty="0">
              <a:solidFill>
                <a:schemeClr val="bg1"/>
              </a:solidFill>
            </a:endParaRPr>
          </a:p>
          <a:p>
            <a:r>
              <a:rPr lang="en-GB" dirty="0">
                <a:solidFill>
                  <a:schemeClr val="bg1"/>
                </a:solidFill>
              </a:rPr>
              <a:t>Responding to both positive and negative reviews</a:t>
            </a:r>
          </a:p>
          <a:p>
            <a:endParaRPr lang="en-GB" dirty="0">
              <a:solidFill>
                <a:schemeClr val="bg1"/>
              </a:solidFill>
            </a:endParaRPr>
          </a:p>
          <a:p>
            <a:r>
              <a:rPr lang="en-GB" dirty="0">
                <a:solidFill>
                  <a:schemeClr val="bg1"/>
                </a:solidFill>
              </a:rPr>
              <a:t>Hotel standards</a:t>
            </a:r>
          </a:p>
          <a:p>
            <a:endParaRPr lang="en-GB" dirty="0">
              <a:solidFill>
                <a:schemeClr val="bg1"/>
              </a:solidFill>
            </a:endParaRPr>
          </a:p>
          <a:p>
            <a:r>
              <a:rPr lang="en-GB" dirty="0">
                <a:solidFill>
                  <a:schemeClr val="bg1"/>
                </a:solidFill>
              </a:rPr>
              <a:t>Brand consistency</a:t>
            </a:r>
          </a:p>
          <a:p>
            <a:endParaRPr lang="en-GB" dirty="0">
              <a:solidFill>
                <a:schemeClr val="bg1"/>
              </a:solidFill>
            </a:endParaRPr>
          </a:p>
          <a:p>
            <a:r>
              <a:rPr lang="en-GB" dirty="0">
                <a:solidFill>
                  <a:schemeClr val="bg1"/>
                </a:solidFill>
              </a:rPr>
              <a:t>Star ratings </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C94836-A2F5-E6B5-8057-98670339A53B}"/>
              </a:ext>
            </a:extLst>
          </p:cNvPr>
          <p:cNvSpPr>
            <a:spLocks noGrp="1"/>
          </p:cNvSpPr>
          <p:nvPr>
            <p:ph type="title"/>
          </p:nvPr>
        </p:nvSpPr>
        <p:spPr>
          <a:xfrm>
            <a:off x="640080" y="325369"/>
            <a:ext cx="4368602" cy="1956841"/>
          </a:xfrm>
        </p:spPr>
        <p:txBody>
          <a:bodyPr anchor="b">
            <a:normAutofit/>
          </a:bodyPr>
          <a:lstStyle/>
          <a:p>
            <a:r>
              <a:rPr lang="en-GB" sz="5400"/>
              <a:t>Today’s content</a:t>
            </a:r>
          </a:p>
        </p:txBody>
      </p:sp>
      <p:sp>
        <p:nvSpPr>
          <p:cNvPr id="10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38AE2B-EDFB-8346-7775-09662B5C9B2D}"/>
              </a:ext>
            </a:extLst>
          </p:cNvPr>
          <p:cNvSpPr>
            <a:spLocks noGrp="1"/>
          </p:cNvSpPr>
          <p:nvPr>
            <p:ph idx="1"/>
          </p:nvPr>
        </p:nvSpPr>
        <p:spPr>
          <a:xfrm>
            <a:off x="640080" y="2872898"/>
            <a:ext cx="4243589" cy="3827939"/>
          </a:xfrm>
        </p:spPr>
        <p:txBody>
          <a:bodyPr>
            <a:normAutofit/>
          </a:bodyPr>
          <a:lstStyle/>
          <a:p>
            <a:r>
              <a:rPr lang="en-GB" sz="1500" dirty="0"/>
              <a:t>What is customer loyalty</a:t>
            </a:r>
          </a:p>
          <a:p>
            <a:endParaRPr lang="en-GB" sz="1500" dirty="0"/>
          </a:p>
          <a:p>
            <a:r>
              <a:rPr lang="en-GB" sz="1500" dirty="0"/>
              <a:t>Why is customer loyalty important and how can it be improved?</a:t>
            </a:r>
          </a:p>
          <a:p>
            <a:endParaRPr lang="en-GB" sz="1500" dirty="0"/>
          </a:p>
          <a:p>
            <a:r>
              <a:rPr lang="en-GB" sz="1500" dirty="0"/>
              <a:t> Customer loyalty schemes</a:t>
            </a:r>
          </a:p>
          <a:p>
            <a:endParaRPr lang="en-GB" sz="1500" dirty="0"/>
          </a:p>
          <a:p>
            <a:r>
              <a:rPr lang="en-GB" sz="1500" dirty="0"/>
              <a:t>Industry skills – What skills are important when working in guest services?</a:t>
            </a:r>
          </a:p>
          <a:p>
            <a:endParaRPr lang="en-GB" sz="1500" dirty="0"/>
          </a:p>
          <a:p>
            <a:r>
              <a:rPr lang="en-GB" sz="1500" dirty="0"/>
              <a:t>What skills might you need in different scenarios?</a:t>
            </a:r>
          </a:p>
          <a:p>
            <a:endParaRPr lang="en-GB" sz="1500" dirty="0"/>
          </a:p>
          <a:p>
            <a:r>
              <a:rPr lang="en-GB" sz="1500" dirty="0"/>
              <a:t>Final chance for questions about Assignment 2</a:t>
            </a:r>
          </a:p>
          <a:p>
            <a:endParaRPr lang="en-GB" sz="1200" dirty="0"/>
          </a:p>
          <a:p>
            <a:pPr marL="0" indent="0">
              <a:buNone/>
            </a:pPr>
            <a:endParaRPr lang="en-GB" sz="1200" dirty="0"/>
          </a:p>
        </p:txBody>
      </p:sp>
      <p:pic>
        <p:nvPicPr>
          <p:cNvPr id="1028" name="Picture 4" descr="JOBS IN FRONT OF HOUSE - Platinum Recruitment">
            <a:extLst>
              <a:ext uri="{FF2B5EF4-FFF2-40B4-BE49-F238E27FC236}">
                <a16:creationId xmlns:a16="http://schemas.microsoft.com/office/drawing/2014/main" id="{1F68C787-5FBB-82B2-BEFB-7A6886348C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90" r="3779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65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5 Ways to Use Videos to Build Customer Loyalty">
            <a:extLst>
              <a:ext uri="{FF2B5EF4-FFF2-40B4-BE49-F238E27FC236}">
                <a16:creationId xmlns:a16="http://schemas.microsoft.com/office/drawing/2014/main" id="{8677FD29-D967-6DC6-1D8C-4860C9FADE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80" t="9091" r="24401"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F248C3-D1E3-D76E-C276-4FB7F774A3AD}"/>
              </a:ext>
            </a:extLst>
          </p:cNvPr>
          <p:cNvSpPr>
            <a:spLocks noGrp="1"/>
          </p:cNvSpPr>
          <p:nvPr>
            <p:ph type="ctrTitle"/>
          </p:nvPr>
        </p:nvSpPr>
        <p:spPr>
          <a:xfrm>
            <a:off x="477981" y="1122363"/>
            <a:ext cx="4023360" cy="3204134"/>
          </a:xfrm>
        </p:spPr>
        <p:txBody>
          <a:bodyPr anchor="b">
            <a:normAutofit/>
          </a:bodyPr>
          <a:lstStyle/>
          <a:p>
            <a:pPr algn="l"/>
            <a:r>
              <a:rPr lang="en-GB" sz="4800"/>
              <a:t>Customer Loyalty </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92025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9CD9C-2161-5408-CD47-5F393D1B4017}"/>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39F5BF22-20B8-22B5-412B-E520F326041C}"/>
              </a:ext>
            </a:extLst>
          </p:cNvPr>
          <p:cNvSpPr/>
          <p:nvPr/>
        </p:nvSpPr>
        <p:spPr>
          <a:xfrm>
            <a:off x="2900275" y="1250989"/>
            <a:ext cx="6159578" cy="337710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is customer loyalty ?</a:t>
            </a:r>
          </a:p>
        </p:txBody>
      </p:sp>
    </p:spTree>
    <p:extLst>
      <p:ext uri="{BB962C8B-B14F-4D97-AF65-F5344CB8AC3E}">
        <p14:creationId xmlns:p14="http://schemas.microsoft.com/office/powerpoint/2010/main" val="3027194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E8D67-46CB-8311-824F-FF255F728735}"/>
              </a:ext>
            </a:extLst>
          </p:cNvPr>
          <p:cNvSpPr>
            <a:spLocks noGrp="1"/>
          </p:cNvSpPr>
          <p:nvPr>
            <p:ph type="title"/>
          </p:nvPr>
        </p:nvSpPr>
        <p:spPr>
          <a:xfrm>
            <a:off x="6392474" y="464415"/>
            <a:ext cx="4939868" cy="1286160"/>
          </a:xfrm>
        </p:spPr>
        <p:txBody>
          <a:bodyPr anchor="b">
            <a:normAutofit/>
          </a:bodyPr>
          <a:lstStyle/>
          <a:p>
            <a:pPr algn="ctr"/>
            <a:r>
              <a:rPr lang="en-GB" sz="3200" b="1" dirty="0"/>
              <a:t>Customer Loyalty</a:t>
            </a:r>
          </a:p>
        </p:txBody>
      </p:sp>
      <p:sp>
        <p:nvSpPr>
          <p:cNvPr id="3" name="Content Placeholder 2">
            <a:extLst>
              <a:ext uri="{FF2B5EF4-FFF2-40B4-BE49-F238E27FC236}">
                <a16:creationId xmlns:a16="http://schemas.microsoft.com/office/drawing/2014/main" id="{0CF284D8-0BD9-C2F6-C1F3-63EAA53F8C76}"/>
              </a:ext>
            </a:extLst>
          </p:cNvPr>
          <p:cNvSpPr>
            <a:spLocks noGrp="1"/>
          </p:cNvSpPr>
          <p:nvPr>
            <p:ph idx="1"/>
          </p:nvPr>
        </p:nvSpPr>
        <p:spPr>
          <a:xfrm>
            <a:off x="5216759" y="2388297"/>
            <a:ext cx="6732149" cy="3785419"/>
          </a:xfrm>
        </p:spPr>
        <p:txBody>
          <a:bodyPr>
            <a:normAutofit/>
          </a:bodyPr>
          <a:lstStyle/>
          <a:p>
            <a:r>
              <a:rPr lang="en-GB" sz="1800" dirty="0"/>
              <a:t>Customer loyalty is the likelihood that existing and previous customers continue purchasing from the same company.</a:t>
            </a:r>
          </a:p>
          <a:p>
            <a:r>
              <a:rPr lang="en-GB" sz="1800" dirty="0"/>
              <a:t>Marketing and customer service departments of many companies spend significant resources on customer loyalty.</a:t>
            </a:r>
          </a:p>
          <a:p>
            <a:r>
              <a:rPr lang="en-GB" sz="1800" dirty="0"/>
              <a:t>It is important for them to retain existing customers.</a:t>
            </a:r>
          </a:p>
          <a:p>
            <a:r>
              <a:rPr lang="en-GB" sz="1800" dirty="0"/>
              <a:t>There are many ways companies can boost customer loyalty. They can:</a:t>
            </a:r>
          </a:p>
          <a:p>
            <a:pPr algn="ctr">
              <a:buFont typeface="Wingdings" panose="05000000000000000000" pitchFamily="2" charset="2"/>
              <a:buChar char="Ø"/>
            </a:pPr>
            <a:r>
              <a:rPr lang="en-GB" sz="1800" dirty="0"/>
              <a:t>Maintain overall low prices</a:t>
            </a:r>
          </a:p>
          <a:p>
            <a:pPr algn="ctr">
              <a:buFont typeface="Wingdings" panose="05000000000000000000" pitchFamily="2" charset="2"/>
              <a:buChar char="Ø"/>
            </a:pPr>
            <a:r>
              <a:rPr lang="en-GB" sz="1800" dirty="0"/>
              <a:t>Offer multi-purchase deals</a:t>
            </a:r>
          </a:p>
          <a:p>
            <a:pPr algn="ctr">
              <a:buFont typeface="Wingdings" panose="05000000000000000000" pitchFamily="2" charset="2"/>
              <a:buChar char="Ø"/>
            </a:pPr>
            <a:r>
              <a:rPr lang="en-GB" sz="1800" dirty="0"/>
              <a:t>Have special offers</a:t>
            </a:r>
          </a:p>
          <a:p>
            <a:pPr algn="ctr">
              <a:buFont typeface="Wingdings" panose="05000000000000000000" pitchFamily="2" charset="2"/>
              <a:buChar char="Ø"/>
            </a:pPr>
            <a:r>
              <a:rPr lang="en-GB" sz="1800" dirty="0"/>
              <a:t>They can also reward customers with regular loyalty discounts</a:t>
            </a:r>
          </a:p>
        </p:txBody>
      </p:sp>
      <p:pic>
        <p:nvPicPr>
          <p:cNvPr id="5" name="Picture 4">
            <a:extLst>
              <a:ext uri="{FF2B5EF4-FFF2-40B4-BE49-F238E27FC236}">
                <a16:creationId xmlns:a16="http://schemas.microsoft.com/office/drawing/2014/main" id="{F158094F-0D1A-45F9-99F5-C4C03641E603}"/>
              </a:ext>
            </a:extLst>
          </p:cNvPr>
          <p:cNvPicPr>
            <a:picLocks noChangeAspect="1"/>
          </p:cNvPicPr>
          <p:nvPr/>
        </p:nvPicPr>
        <p:blipFill rotWithShape="1">
          <a:blip r:embed="rId2"/>
          <a:srcRect l="24763" r="46721"/>
          <a:stretch/>
        </p:blipFill>
        <p:spPr>
          <a:xfrm>
            <a:off x="1524021" y="10"/>
            <a:ext cx="3476673" cy="5999954"/>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9E6D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118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E8D67-46CB-8311-824F-FF255F728735}"/>
              </a:ext>
            </a:extLst>
          </p:cNvPr>
          <p:cNvSpPr>
            <a:spLocks noGrp="1"/>
          </p:cNvSpPr>
          <p:nvPr>
            <p:ph type="title"/>
          </p:nvPr>
        </p:nvSpPr>
        <p:spPr>
          <a:xfrm>
            <a:off x="5248072" y="629268"/>
            <a:ext cx="4939868" cy="1286160"/>
          </a:xfrm>
        </p:spPr>
        <p:txBody>
          <a:bodyPr anchor="b">
            <a:normAutofit/>
          </a:bodyPr>
          <a:lstStyle/>
          <a:p>
            <a:pPr algn="ctr"/>
            <a:r>
              <a:rPr lang="en-GB" sz="3200" b="1" dirty="0"/>
              <a:t>Customer Loyalty</a:t>
            </a:r>
          </a:p>
        </p:txBody>
      </p:sp>
      <p:sp>
        <p:nvSpPr>
          <p:cNvPr id="3" name="Content Placeholder 2">
            <a:extLst>
              <a:ext uri="{FF2B5EF4-FFF2-40B4-BE49-F238E27FC236}">
                <a16:creationId xmlns:a16="http://schemas.microsoft.com/office/drawing/2014/main" id="{0CF284D8-0BD9-C2F6-C1F3-63EAA53F8C76}"/>
              </a:ext>
            </a:extLst>
          </p:cNvPr>
          <p:cNvSpPr>
            <a:spLocks noGrp="1"/>
          </p:cNvSpPr>
          <p:nvPr>
            <p:ph idx="1"/>
          </p:nvPr>
        </p:nvSpPr>
        <p:spPr>
          <a:xfrm>
            <a:off x="5216759" y="2388297"/>
            <a:ext cx="5419907" cy="3785419"/>
          </a:xfrm>
        </p:spPr>
        <p:txBody>
          <a:bodyPr>
            <a:normAutofit/>
          </a:bodyPr>
          <a:lstStyle/>
          <a:p>
            <a:r>
              <a:rPr lang="en-GB" sz="2400" dirty="0"/>
              <a:t>Investing in customer loyalty is more effective than investing in new customers</a:t>
            </a:r>
          </a:p>
          <a:p>
            <a:endParaRPr lang="en-GB" sz="2400" dirty="0"/>
          </a:p>
          <a:p>
            <a:r>
              <a:rPr lang="en-GB" sz="2400" dirty="0"/>
              <a:t>Studies have shown that it costs significantly more to get new customers than to keep existing ones</a:t>
            </a:r>
          </a:p>
        </p:txBody>
      </p:sp>
      <p:pic>
        <p:nvPicPr>
          <p:cNvPr id="5" name="Picture 4">
            <a:extLst>
              <a:ext uri="{FF2B5EF4-FFF2-40B4-BE49-F238E27FC236}">
                <a16:creationId xmlns:a16="http://schemas.microsoft.com/office/drawing/2014/main" id="{F158094F-0D1A-45F9-99F5-C4C03641E603}"/>
              </a:ext>
            </a:extLst>
          </p:cNvPr>
          <p:cNvPicPr>
            <a:picLocks noChangeAspect="1"/>
          </p:cNvPicPr>
          <p:nvPr/>
        </p:nvPicPr>
        <p:blipFill rotWithShape="1">
          <a:blip r:embed="rId3"/>
          <a:srcRect l="24763" r="46721"/>
          <a:stretch/>
        </p:blipFill>
        <p:spPr>
          <a:xfrm>
            <a:off x="1524021" y="10"/>
            <a:ext cx="3476673" cy="5999954"/>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9E6D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0967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9CD9C-2161-5408-CD47-5F393D1B4017}"/>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39F5BF22-20B8-22B5-412B-E520F326041C}"/>
              </a:ext>
            </a:extLst>
          </p:cNvPr>
          <p:cNvSpPr/>
          <p:nvPr/>
        </p:nvSpPr>
        <p:spPr>
          <a:xfrm>
            <a:off x="2900275" y="1250989"/>
            <a:ext cx="6159578" cy="337710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How can you improve customer loyalty?</a:t>
            </a:r>
          </a:p>
        </p:txBody>
      </p:sp>
    </p:spTree>
    <p:extLst>
      <p:ext uri="{BB962C8B-B14F-4D97-AF65-F5344CB8AC3E}">
        <p14:creationId xmlns:p14="http://schemas.microsoft.com/office/powerpoint/2010/main" val="724141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2102-E85C-1C11-C405-885D48A4F33E}"/>
              </a:ext>
            </a:extLst>
          </p:cNvPr>
          <p:cNvSpPr>
            <a:spLocks noGrp="1"/>
          </p:cNvSpPr>
          <p:nvPr>
            <p:ph type="title"/>
          </p:nvPr>
        </p:nvSpPr>
        <p:spPr>
          <a:xfrm>
            <a:off x="2125937" y="917766"/>
            <a:ext cx="2825496" cy="4581144"/>
          </a:xfrm>
        </p:spPr>
        <p:txBody>
          <a:bodyPr anchor="t">
            <a:normAutofit/>
          </a:bodyPr>
          <a:lstStyle/>
          <a:p>
            <a:pPr algn="ctr"/>
            <a:r>
              <a:rPr lang="en-GB" sz="3200" b="1" dirty="0">
                <a:effectLst>
                  <a:outerShdw blurRad="38100" dist="38100" dir="2700000" algn="tl">
                    <a:srgbClr val="000000">
                      <a:alpha val="43137"/>
                    </a:srgbClr>
                  </a:outerShdw>
                </a:effectLst>
              </a:rPr>
              <a:t>10 Effective Strategies to Improve Customer Loyalty</a:t>
            </a:r>
          </a:p>
        </p:txBody>
      </p:sp>
      <p:sp>
        <p:nvSpPr>
          <p:cNvPr id="3" name="Content Placeholder 2">
            <a:extLst>
              <a:ext uri="{FF2B5EF4-FFF2-40B4-BE49-F238E27FC236}">
                <a16:creationId xmlns:a16="http://schemas.microsoft.com/office/drawing/2014/main" id="{D3BA1588-AC1E-FB0C-BE0E-0AB0FAC288C7}"/>
              </a:ext>
            </a:extLst>
          </p:cNvPr>
          <p:cNvSpPr>
            <a:spLocks noGrp="1"/>
          </p:cNvSpPr>
          <p:nvPr>
            <p:ph idx="1"/>
          </p:nvPr>
        </p:nvSpPr>
        <p:spPr>
          <a:xfrm>
            <a:off x="5460492" y="920750"/>
            <a:ext cx="4615434" cy="5132578"/>
          </a:xfrm>
        </p:spPr>
        <p:txBody>
          <a:bodyPr>
            <a:normAutofit lnSpcReduction="10000"/>
          </a:bodyPr>
          <a:lstStyle/>
          <a:p>
            <a:pPr marL="514350" indent="-514350">
              <a:buAutoNum type="arabicPeriod"/>
            </a:pPr>
            <a:r>
              <a:rPr lang="en-GB" sz="2100" dirty="0">
                <a:effectLst>
                  <a:outerShdw blurRad="38100" dist="38100" dir="2700000" algn="tl">
                    <a:srgbClr val="000000">
                      <a:alpha val="43137"/>
                    </a:srgbClr>
                  </a:outerShdw>
                </a:effectLst>
              </a:rPr>
              <a:t>Thank the customer for doing business with you</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Always be there when customers need you</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Focus on constantly delivering great experiences</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Delight your customers by being personal</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Create the WOW Factor in customer engagements</a:t>
            </a:r>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10867" y="0"/>
            <a:ext cx="9438087" cy="6853238"/>
            <a:chOff x="-417513" y="0"/>
            <a:chExt cx="12584114" cy="6853238"/>
          </a:xfrm>
        </p:grpSpPr>
        <p:sp>
          <p:nvSpPr>
            <p:cNvPr id="30"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defTabSz="457200"/>
              <a:endParaRPr lang="en-US" dirty="0">
                <a:solidFill>
                  <a:prstClr val="white"/>
                </a:solidFill>
                <a:latin typeface="Calibri" panose="020F0502020204030204"/>
              </a:endParaRPr>
            </a:p>
          </p:txBody>
        </p:sp>
        <p:sp>
          <p:nvSpPr>
            <p:cNvPr id="32"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955419" y="1331697"/>
            <a:ext cx="144937"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defTabSz="457200"/>
            <a:endParaRPr lang="en-US" sz="1600" dirty="0">
              <a:solidFill>
                <a:prstClr val="white"/>
              </a:solidFill>
              <a:latin typeface="Calibri" panose="020F0502020204030204"/>
            </a:endParaRPr>
          </a:p>
        </p:txBody>
      </p:sp>
    </p:spTree>
    <p:extLst>
      <p:ext uri="{BB962C8B-B14F-4D97-AF65-F5344CB8AC3E}">
        <p14:creationId xmlns:p14="http://schemas.microsoft.com/office/powerpoint/2010/main" val="30847585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2102-E85C-1C11-C405-885D48A4F33E}"/>
              </a:ext>
            </a:extLst>
          </p:cNvPr>
          <p:cNvSpPr>
            <a:spLocks noGrp="1"/>
          </p:cNvSpPr>
          <p:nvPr>
            <p:ph type="title"/>
          </p:nvPr>
        </p:nvSpPr>
        <p:spPr>
          <a:xfrm>
            <a:off x="2189226" y="739413"/>
            <a:ext cx="2825496" cy="4581144"/>
          </a:xfrm>
        </p:spPr>
        <p:txBody>
          <a:bodyPr anchor="t">
            <a:normAutofit/>
          </a:bodyPr>
          <a:lstStyle/>
          <a:p>
            <a:pPr algn="ctr"/>
            <a:r>
              <a:rPr lang="en-GB" sz="3200" b="1" dirty="0"/>
              <a:t>10 Effective Strategies to Improve Customer Loyalty</a:t>
            </a:r>
          </a:p>
        </p:txBody>
      </p:sp>
      <p:sp>
        <p:nvSpPr>
          <p:cNvPr id="3" name="Content Placeholder 2">
            <a:extLst>
              <a:ext uri="{FF2B5EF4-FFF2-40B4-BE49-F238E27FC236}">
                <a16:creationId xmlns:a16="http://schemas.microsoft.com/office/drawing/2014/main" id="{D3BA1588-AC1E-FB0C-BE0E-0AB0FAC288C7}"/>
              </a:ext>
            </a:extLst>
          </p:cNvPr>
          <p:cNvSpPr>
            <a:spLocks noGrp="1"/>
          </p:cNvSpPr>
          <p:nvPr>
            <p:ph idx="1"/>
          </p:nvPr>
        </p:nvSpPr>
        <p:spPr>
          <a:xfrm>
            <a:off x="5460492" y="601620"/>
            <a:ext cx="4615434" cy="5226240"/>
          </a:xfrm>
        </p:spPr>
        <p:txBody>
          <a:bodyPr>
            <a:normAutofit/>
          </a:bodyPr>
          <a:lstStyle/>
          <a:p>
            <a:pPr marL="457200" indent="-457200">
              <a:buAutoNum type="arabicPeriod" startAt="6"/>
            </a:pPr>
            <a:r>
              <a:rPr lang="en-GB" sz="2100" dirty="0"/>
              <a:t>Make realistic promises – and be consistent</a:t>
            </a:r>
          </a:p>
          <a:p>
            <a:pPr marL="457200" indent="-457200">
              <a:buAutoNum type="arabicPeriod" startAt="6"/>
            </a:pPr>
            <a:endParaRPr lang="en-GB" sz="2100" dirty="0"/>
          </a:p>
          <a:p>
            <a:pPr marL="457200" indent="-457200">
              <a:buAutoNum type="arabicPeriod" startAt="6"/>
            </a:pPr>
            <a:r>
              <a:rPr lang="en-GB" sz="2100" dirty="0"/>
              <a:t>Anticipate customer needs and exceed expectations</a:t>
            </a:r>
          </a:p>
          <a:p>
            <a:pPr marL="457200" indent="-457200">
              <a:buAutoNum type="arabicPeriod" startAt="6"/>
            </a:pPr>
            <a:endParaRPr lang="en-GB" sz="2100" dirty="0"/>
          </a:p>
          <a:p>
            <a:pPr marL="457200" indent="-457200">
              <a:buAutoNum type="arabicPeriod" startAt="6"/>
            </a:pPr>
            <a:r>
              <a:rPr lang="en-GB" sz="2100" dirty="0"/>
              <a:t>Give customers something your competitors are not</a:t>
            </a:r>
          </a:p>
          <a:p>
            <a:pPr marL="457200" indent="-457200">
              <a:buAutoNum type="arabicPeriod" startAt="6"/>
            </a:pPr>
            <a:endParaRPr lang="en-GB" sz="2100" dirty="0"/>
          </a:p>
          <a:p>
            <a:pPr marL="457200" indent="-457200">
              <a:buAutoNum type="arabicPeriod" startAt="6"/>
            </a:pPr>
            <a:r>
              <a:rPr lang="en-GB" sz="2100" dirty="0"/>
              <a:t>Ask your customers for feedback and act on it</a:t>
            </a:r>
          </a:p>
          <a:p>
            <a:pPr marL="457200" indent="-457200">
              <a:buAutoNum type="arabicPeriod" startAt="6"/>
            </a:pPr>
            <a:endParaRPr lang="en-GB" sz="2100" dirty="0"/>
          </a:p>
          <a:p>
            <a:pPr marL="457200" indent="-457200">
              <a:buAutoNum type="arabicPeriod" startAt="6"/>
            </a:pPr>
            <a:r>
              <a:rPr lang="en-GB" sz="2100" dirty="0"/>
              <a:t>Build an effective customer loyalty programme</a:t>
            </a:r>
          </a:p>
          <a:p>
            <a:pPr marL="514350" indent="-514350">
              <a:buAutoNum type="arabicPeriod"/>
            </a:pPr>
            <a:endParaRPr lang="en-GB" sz="2100" dirty="0"/>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10867" y="0"/>
            <a:ext cx="9438087" cy="6853238"/>
            <a:chOff x="-417513" y="0"/>
            <a:chExt cx="12584114" cy="6853238"/>
          </a:xfrm>
        </p:grpSpPr>
        <p:sp>
          <p:nvSpPr>
            <p:cNvPr id="30"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defTabSz="457200"/>
              <a:endParaRPr lang="en-US" dirty="0">
                <a:solidFill>
                  <a:prstClr val="white"/>
                </a:solidFill>
                <a:latin typeface="Calibri" panose="020F0502020204030204"/>
              </a:endParaRPr>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955419" y="1331697"/>
            <a:ext cx="144937"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defTabSz="457200"/>
            <a:endParaRPr lang="en-US" sz="1600" dirty="0">
              <a:solidFill>
                <a:prstClr val="white"/>
              </a:solidFill>
              <a:latin typeface="Calibri" panose="020F0502020204030204"/>
            </a:endParaRPr>
          </a:p>
        </p:txBody>
      </p:sp>
    </p:spTree>
    <p:extLst>
      <p:ext uri="{BB962C8B-B14F-4D97-AF65-F5344CB8AC3E}">
        <p14:creationId xmlns:p14="http://schemas.microsoft.com/office/powerpoint/2010/main" val="27301450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A700-0942-D460-3568-D265E4622190}"/>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C698386C-57C1-EC54-A7F4-FFFBAAC5C146}"/>
              </a:ext>
            </a:extLst>
          </p:cNvPr>
          <p:cNvSpPr/>
          <p:nvPr/>
        </p:nvSpPr>
        <p:spPr>
          <a:xfrm>
            <a:off x="290669" y="1798522"/>
            <a:ext cx="5213897" cy="305809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Can you provide any examples of customer loyalty programmes?</a:t>
            </a:r>
          </a:p>
        </p:txBody>
      </p:sp>
      <p:sp>
        <p:nvSpPr>
          <p:cNvPr id="6" name="Cloud 5">
            <a:extLst>
              <a:ext uri="{FF2B5EF4-FFF2-40B4-BE49-F238E27FC236}">
                <a16:creationId xmlns:a16="http://schemas.microsoft.com/office/drawing/2014/main" id="{DA35A442-C1D1-14EB-9D4F-C8210E882CF0}"/>
              </a:ext>
            </a:extLst>
          </p:cNvPr>
          <p:cNvSpPr/>
          <p:nvPr/>
        </p:nvSpPr>
        <p:spPr>
          <a:xfrm>
            <a:off x="6687434" y="1798521"/>
            <a:ext cx="5213897" cy="3058093"/>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benefits are there to both the business and the customer?</a:t>
            </a:r>
          </a:p>
        </p:txBody>
      </p:sp>
    </p:spTree>
    <p:extLst>
      <p:ext uri="{BB962C8B-B14F-4D97-AF65-F5344CB8AC3E}">
        <p14:creationId xmlns:p14="http://schemas.microsoft.com/office/powerpoint/2010/main" val="915730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78D9B-7A93-5741-A268-BA982837001A}"/>
              </a:ext>
            </a:extLst>
          </p:cNvPr>
          <p:cNvSpPr>
            <a:spLocks noGrp="1"/>
          </p:cNvSpPr>
          <p:nvPr>
            <p:ph type="title"/>
          </p:nvPr>
        </p:nvSpPr>
        <p:spPr>
          <a:xfrm>
            <a:off x="5596501" y="489508"/>
            <a:ext cx="5754896" cy="853517"/>
          </a:xfrm>
        </p:spPr>
        <p:txBody>
          <a:bodyPr anchor="b">
            <a:normAutofit fontScale="90000"/>
          </a:bodyPr>
          <a:lstStyle/>
          <a:p>
            <a:r>
              <a:rPr lang="en-GB" sz="4000" dirty="0"/>
              <a:t>Case Study – Marriott Bonvoy </a:t>
            </a:r>
          </a:p>
        </p:txBody>
      </p:sp>
      <p:pic>
        <p:nvPicPr>
          <p:cNvPr id="4" name="Picture 3">
            <a:extLst>
              <a:ext uri="{FF2B5EF4-FFF2-40B4-BE49-F238E27FC236}">
                <a16:creationId xmlns:a16="http://schemas.microsoft.com/office/drawing/2014/main" id="{67426E59-705D-F1CB-DD53-F03EF8B62DAF}"/>
              </a:ext>
            </a:extLst>
          </p:cNvPr>
          <p:cNvPicPr>
            <a:picLocks noChangeAspect="1"/>
          </p:cNvPicPr>
          <p:nvPr/>
        </p:nvPicPr>
        <p:blipFill>
          <a:blip r:embed="rId3"/>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9AFFA862-5C44-B602-DA69-B30AB4B51C7F}"/>
              </a:ext>
            </a:extLst>
          </p:cNvPr>
          <p:cNvSpPr>
            <a:spLocks noGrp="1"/>
          </p:cNvSpPr>
          <p:nvPr>
            <p:ph idx="1"/>
          </p:nvPr>
        </p:nvSpPr>
        <p:spPr>
          <a:xfrm>
            <a:off x="5596501" y="1763177"/>
            <a:ext cx="5754896" cy="3331645"/>
          </a:xfrm>
        </p:spPr>
        <p:txBody>
          <a:bodyPr anchor="t">
            <a:normAutofit fontScale="77500" lnSpcReduction="20000"/>
          </a:bodyPr>
          <a:lstStyle/>
          <a:p>
            <a:pPr marL="0" indent="0">
              <a:buNone/>
            </a:pPr>
            <a:r>
              <a:rPr lang="en-GB" sz="2000" b="1" dirty="0"/>
              <a:t>Points can be earnt when:</a:t>
            </a:r>
          </a:p>
          <a:p>
            <a:pPr>
              <a:buFontTx/>
              <a:buChar char="-"/>
            </a:pPr>
            <a:r>
              <a:rPr lang="en-GB" sz="2000" i="1" dirty="0"/>
              <a:t>Staying in the hotels</a:t>
            </a:r>
          </a:p>
          <a:p>
            <a:pPr>
              <a:buFontTx/>
              <a:buChar char="-"/>
            </a:pPr>
            <a:r>
              <a:rPr lang="en-GB" sz="2000" i="1" dirty="0"/>
              <a:t>Shopping using the Marriott Bonvoy card</a:t>
            </a:r>
          </a:p>
          <a:p>
            <a:pPr>
              <a:buFontTx/>
              <a:buChar char="-"/>
            </a:pPr>
            <a:r>
              <a:rPr lang="en-GB" sz="2000" i="1" dirty="0"/>
              <a:t>Using Marriott travel partners for car rental or vacations</a:t>
            </a:r>
          </a:p>
          <a:p>
            <a:pPr>
              <a:buFontTx/>
              <a:buChar char="-"/>
            </a:pPr>
            <a:endParaRPr lang="en-GB" sz="2000" i="1" dirty="0"/>
          </a:p>
          <a:p>
            <a:pPr marL="0" indent="0">
              <a:buNone/>
            </a:pPr>
            <a:r>
              <a:rPr lang="en-GB" sz="2000" b="1" dirty="0"/>
              <a:t>Tiers:</a:t>
            </a:r>
          </a:p>
          <a:p>
            <a:pPr>
              <a:buFontTx/>
              <a:buChar char="-"/>
            </a:pPr>
            <a:r>
              <a:rPr lang="en-GB" sz="2000" i="1" dirty="0"/>
              <a:t>The more points you have the more benefits you receive </a:t>
            </a:r>
          </a:p>
          <a:p>
            <a:pPr>
              <a:buFontTx/>
              <a:buChar char="-"/>
            </a:pPr>
            <a:r>
              <a:rPr lang="en-GB" sz="2000" dirty="0"/>
              <a:t>Member = 0-9 nights stay per year </a:t>
            </a:r>
          </a:p>
          <a:p>
            <a:pPr marL="0" indent="0">
              <a:buNone/>
            </a:pPr>
            <a:r>
              <a:rPr lang="en-GB" sz="2000" dirty="0"/>
              <a:t>Benefit of free Wi-Fi, mobile check in service</a:t>
            </a:r>
          </a:p>
          <a:p>
            <a:pPr>
              <a:buFontTx/>
              <a:buChar char="-"/>
            </a:pPr>
            <a:r>
              <a:rPr lang="en-GB" sz="2000" dirty="0"/>
              <a:t>Gold Elite = 25 nights stay per year</a:t>
            </a:r>
          </a:p>
          <a:p>
            <a:pPr marL="0" indent="0">
              <a:buNone/>
            </a:pPr>
            <a:r>
              <a:rPr lang="en-GB" sz="2000" dirty="0"/>
              <a:t>Enhanced rooms upgrade, 2.pm late checkout </a:t>
            </a:r>
          </a:p>
          <a:p>
            <a:pPr marL="0" indent="0">
              <a:buNone/>
            </a:pPr>
            <a:endParaRPr lang="en-GB" sz="20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A73776F-F887-4C18-99E2-0422872189F8}"/>
              </a:ext>
            </a:extLst>
          </p:cNvPr>
          <p:cNvSpPr txBox="1"/>
          <p:nvPr/>
        </p:nvSpPr>
        <p:spPr>
          <a:xfrm>
            <a:off x="9541566" y="5815811"/>
            <a:ext cx="2589854" cy="369332"/>
          </a:xfrm>
          <a:prstGeom prst="rect">
            <a:avLst/>
          </a:prstGeom>
          <a:noFill/>
        </p:spPr>
        <p:txBody>
          <a:bodyPr wrap="square" rtlCol="0">
            <a:spAutoFit/>
          </a:bodyPr>
          <a:lstStyle/>
          <a:p>
            <a:r>
              <a:rPr lang="en-GB" dirty="0"/>
              <a:t>(Marriott Bonvoy, 2023)</a:t>
            </a:r>
          </a:p>
        </p:txBody>
      </p:sp>
    </p:spTree>
    <p:extLst>
      <p:ext uri="{BB962C8B-B14F-4D97-AF65-F5344CB8AC3E}">
        <p14:creationId xmlns:p14="http://schemas.microsoft.com/office/powerpoint/2010/main" val="816223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91108-73A7-CB6D-18EE-F5655538F436}"/>
              </a:ext>
            </a:extLst>
          </p:cNvPr>
          <p:cNvSpPr>
            <a:spLocks noGrp="1"/>
          </p:cNvSpPr>
          <p:nvPr>
            <p:ph type="title"/>
          </p:nvPr>
        </p:nvSpPr>
        <p:spPr>
          <a:xfrm>
            <a:off x="443001" y="221816"/>
            <a:ext cx="10768811" cy="918442"/>
          </a:xfrm>
        </p:spPr>
        <p:txBody>
          <a:bodyPr/>
          <a:lstStyle/>
          <a:p>
            <a:r>
              <a:rPr lang="en-GB" b="1" dirty="0">
                <a:solidFill>
                  <a:srgbClr val="FF0000"/>
                </a:solidFill>
              </a:rPr>
              <a:t>Task – Research a hotel loyalty scheme </a:t>
            </a:r>
          </a:p>
        </p:txBody>
      </p:sp>
      <p:sp>
        <p:nvSpPr>
          <p:cNvPr id="3" name="Content Placeholder 2">
            <a:extLst>
              <a:ext uri="{FF2B5EF4-FFF2-40B4-BE49-F238E27FC236}">
                <a16:creationId xmlns:a16="http://schemas.microsoft.com/office/drawing/2014/main" id="{05CCF22A-F608-DF1D-6529-7677D31BCA0F}"/>
              </a:ext>
            </a:extLst>
          </p:cNvPr>
          <p:cNvSpPr>
            <a:spLocks noGrp="1"/>
          </p:cNvSpPr>
          <p:nvPr>
            <p:ph idx="1"/>
          </p:nvPr>
        </p:nvSpPr>
        <p:spPr>
          <a:xfrm>
            <a:off x="528194" y="1368760"/>
            <a:ext cx="10825606" cy="4808203"/>
          </a:xfrm>
        </p:spPr>
        <p:txBody>
          <a:bodyPr/>
          <a:lstStyle/>
          <a:p>
            <a:pPr marL="0" indent="0">
              <a:buNone/>
            </a:pPr>
            <a:r>
              <a:rPr lang="en-GB" b="1" dirty="0"/>
              <a:t>In breakout rooms:</a:t>
            </a:r>
          </a:p>
          <a:p>
            <a:pPr marL="0" indent="0">
              <a:buNone/>
            </a:pPr>
            <a:endParaRPr lang="en-GB" dirty="0"/>
          </a:p>
          <a:p>
            <a:pPr>
              <a:buFontTx/>
              <a:buChar char="-"/>
            </a:pPr>
            <a:r>
              <a:rPr lang="en-GB" b="1" dirty="0"/>
              <a:t>Room 1 </a:t>
            </a:r>
            <a:r>
              <a:rPr lang="en-GB" dirty="0"/>
              <a:t>–  IHG</a:t>
            </a:r>
          </a:p>
          <a:p>
            <a:pPr>
              <a:buFontTx/>
              <a:buChar char="-"/>
            </a:pPr>
            <a:endParaRPr lang="en-GB" dirty="0"/>
          </a:p>
          <a:p>
            <a:pPr>
              <a:buFontTx/>
              <a:buChar char="-"/>
            </a:pPr>
            <a:r>
              <a:rPr lang="en-GB" b="1" dirty="0"/>
              <a:t>Room 2 </a:t>
            </a:r>
            <a:r>
              <a:rPr lang="en-GB" dirty="0"/>
              <a:t>–  Hilton </a:t>
            </a:r>
          </a:p>
          <a:p>
            <a:pPr marL="0" indent="0">
              <a:buNone/>
            </a:pPr>
            <a:endParaRPr lang="en-GB" dirty="0"/>
          </a:p>
          <a:p>
            <a:pPr>
              <a:buFontTx/>
              <a:buChar char="-"/>
            </a:pPr>
            <a:r>
              <a:rPr lang="en-GB" b="1" dirty="0"/>
              <a:t>Room 3 </a:t>
            </a:r>
            <a:r>
              <a:rPr lang="en-GB" dirty="0"/>
              <a:t>–  Hyatt </a:t>
            </a:r>
          </a:p>
        </p:txBody>
      </p:sp>
      <p:sp>
        <p:nvSpPr>
          <p:cNvPr id="4" name="TextBox 3">
            <a:extLst>
              <a:ext uri="{FF2B5EF4-FFF2-40B4-BE49-F238E27FC236}">
                <a16:creationId xmlns:a16="http://schemas.microsoft.com/office/drawing/2014/main" id="{745D1590-02FE-C63F-EE39-5DB47C050E8E}"/>
              </a:ext>
            </a:extLst>
          </p:cNvPr>
          <p:cNvSpPr txBox="1"/>
          <p:nvPr/>
        </p:nvSpPr>
        <p:spPr>
          <a:xfrm>
            <a:off x="5781734" y="1368760"/>
            <a:ext cx="5736771" cy="4955203"/>
          </a:xfrm>
          <a:prstGeom prst="rect">
            <a:avLst/>
          </a:prstGeom>
          <a:noFill/>
        </p:spPr>
        <p:txBody>
          <a:bodyPr wrap="square" rtlCol="0">
            <a:spAutoFit/>
          </a:bodyPr>
          <a:lstStyle/>
          <a:p>
            <a:r>
              <a:rPr lang="en-GB" sz="2000" b="1" dirty="0"/>
              <a:t>Consider the following questions:</a:t>
            </a:r>
          </a:p>
          <a:p>
            <a:endParaRPr lang="en-GB" sz="2000" dirty="0"/>
          </a:p>
          <a:p>
            <a:pPr marL="342900" indent="-342900">
              <a:buAutoNum type="arabicPeriod"/>
            </a:pPr>
            <a:r>
              <a:rPr lang="en-GB" sz="2000" dirty="0"/>
              <a:t>What is the programme called?</a:t>
            </a:r>
          </a:p>
          <a:p>
            <a:endParaRPr lang="en-GB" sz="2000" dirty="0"/>
          </a:p>
          <a:p>
            <a:pPr marL="342900" indent="-342900">
              <a:buAutoNum type="arabicPeriod"/>
            </a:pPr>
            <a:endParaRPr lang="en-GB" sz="2000" dirty="0"/>
          </a:p>
          <a:p>
            <a:r>
              <a:rPr lang="en-GB" sz="2000" dirty="0"/>
              <a:t>2. What rewards does the guest receive?</a:t>
            </a:r>
          </a:p>
          <a:p>
            <a:pPr marL="342900" indent="-342900">
              <a:buAutoNum type="arabicPeriod"/>
            </a:pPr>
            <a:endParaRPr lang="en-GB" sz="2000" dirty="0"/>
          </a:p>
          <a:p>
            <a:r>
              <a:rPr lang="en-GB" sz="2000" dirty="0"/>
              <a:t>3. Is there different levels/tiers in the programme? What are they?</a:t>
            </a:r>
          </a:p>
          <a:p>
            <a:endParaRPr lang="en-GB" sz="2000" dirty="0"/>
          </a:p>
          <a:p>
            <a:r>
              <a:rPr lang="en-GB" sz="2000" dirty="0"/>
              <a:t>4. Who is the programme likely to appeal to?</a:t>
            </a:r>
          </a:p>
          <a:p>
            <a:endParaRPr lang="en-GB" sz="2000" dirty="0"/>
          </a:p>
          <a:p>
            <a:r>
              <a:rPr lang="en-GB" sz="2000" dirty="0"/>
              <a:t>5. If you could make any changes to the loyalty scheme or add any new feature, what would it be?</a:t>
            </a:r>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4127190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A700-0942-D460-3568-D265E4622190}"/>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C698386C-57C1-EC54-A7F4-FFFBAAC5C146}"/>
              </a:ext>
            </a:extLst>
          </p:cNvPr>
          <p:cNvSpPr/>
          <p:nvPr/>
        </p:nvSpPr>
        <p:spPr>
          <a:xfrm>
            <a:off x="2573641" y="1404905"/>
            <a:ext cx="6122243" cy="356071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Why might a customer loyalty programme fail?</a:t>
            </a:r>
          </a:p>
        </p:txBody>
      </p:sp>
    </p:spTree>
    <p:extLst>
      <p:ext uri="{BB962C8B-B14F-4D97-AF65-F5344CB8AC3E}">
        <p14:creationId xmlns:p14="http://schemas.microsoft.com/office/powerpoint/2010/main" val="4002615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1"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defTabSz="457200">
              <a:defRPr/>
            </a:pPr>
            <a:endParaRPr lang="en-US">
              <a:solidFill>
                <a:prstClr val="black"/>
              </a:solidFill>
              <a:latin typeface="Calibri" panose="020F0502020204030204"/>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10470" y="1"/>
            <a:ext cx="1827609"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78D4B17-EB1C-271D-17E0-5B0F37462031}"/>
              </a:ext>
            </a:extLst>
          </p:cNvPr>
          <p:cNvSpPr>
            <a:spLocks noGrp="1"/>
          </p:cNvSpPr>
          <p:nvPr>
            <p:ph type="title"/>
          </p:nvPr>
        </p:nvSpPr>
        <p:spPr>
          <a:xfrm>
            <a:off x="1925266" y="685800"/>
            <a:ext cx="2085203" cy="5105400"/>
          </a:xfrm>
        </p:spPr>
        <p:txBody>
          <a:bodyPr>
            <a:normAutofit/>
          </a:bodyPr>
          <a:lstStyle/>
          <a:p>
            <a:pPr algn="ctr"/>
            <a:r>
              <a:rPr lang="en-GB" sz="3000" b="1" dirty="0">
                <a:solidFill>
                  <a:srgbClr val="FFFFFF"/>
                </a:solidFill>
              </a:rPr>
              <a:t>Reasons Why Customer Loyalty Programmes Can Fail</a:t>
            </a:r>
            <a:endParaRPr lang="en-GB" sz="3000" dirty="0">
              <a:solidFill>
                <a:srgbClr val="FFFFFF"/>
              </a:solidFill>
            </a:endParaRPr>
          </a:p>
        </p:txBody>
      </p:sp>
      <p:graphicFrame>
        <p:nvGraphicFramePr>
          <p:cNvPr id="19" name="Content Placeholder 2">
            <a:extLst>
              <a:ext uri="{FF2B5EF4-FFF2-40B4-BE49-F238E27FC236}">
                <a16:creationId xmlns:a16="http://schemas.microsoft.com/office/drawing/2014/main" id="{3D24A6AA-93D6-AD06-02F0-6D1737EA1139}"/>
              </a:ext>
            </a:extLst>
          </p:cNvPr>
          <p:cNvGraphicFramePr>
            <a:graphicFrameLocks noGrp="1"/>
          </p:cNvGraphicFramePr>
          <p:nvPr>
            <p:ph idx="1"/>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673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57CF-1ACF-9102-F92C-6087EF7AFA49}"/>
              </a:ext>
            </a:extLst>
          </p:cNvPr>
          <p:cNvSpPr>
            <a:spLocks noGrp="1"/>
          </p:cNvSpPr>
          <p:nvPr>
            <p:ph type="title"/>
          </p:nvPr>
        </p:nvSpPr>
        <p:spPr>
          <a:xfrm>
            <a:off x="5248072" y="629268"/>
            <a:ext cx="4939868" cy="1286160"/>
          </a:xfrm>
        </p:spPr>
        <p:txBody>
          <a:bodyPr anchor="b">
            <a:normAutofit/>
          </a:bodyPr>
          <a:lstStyle/>
          <a:p>
            <a:pPr algn="ctr"/>
            <a:r>
              <a:rPr lang="en-GB" sz="3200" b="1" dirty="0"/>
              <a:t>Tips to Run An Effective Loyalty Programme</a:t>
            </a:r>
          </a:p>
        </p:txBody>
      </p:sp>
      <p:sp>
        <p:nvSpPr>
          <p:cNvPr id="3" name="Content Placeholder 2">
            <a:extLst>
              <a:ext uri="{FF2B5EF4-FFF2-40B4-BE49-F238E27FC236}">
                <a16:creationId xmlns:a16="http://schemas.microsoft.com/office/drawing/2014/main" id="{FEDEF649-315C-FBEF-3F57-4E8C486100B1}"/>
              </a:ext>
            </a:extLst>
          </p:cNvPr>
          <p:cNvSpPr>
            <a:spLocks noGrp="1"/>
          </p:cNvSpPr>
          <p:nvPr>
            <p:ph idx="1"/>
          </p:nvPr>
        </p:nvSpPr>
        <p:spPr>
          <a:xfrm>
            <a:off x="5248074" y="2244248"/>
            <a:ext cx="4939867" cy="3785419"/>
          </a:xfrm>
        </p:spPr>
        <p:txBody>
          <a:bodyPr>
            <a:normAutofit/>
          </a:bodyPr>
          <a:lstStyle/>
          <a:p>
            <a:pPr fontAlgn="base">
              <a:buFont typeface="+mj-lt"/>
              <a:buAutoNum type="arabicPeriod"/>
            </a:pPr>
            <a:r>
              <a:rPr lang="en-GB" sz="1700" dirty="0"/>
              <a:t> Keep your loyalty programme simple so that your customers can understand it easily.</a:t>
            </a:r>
          </a:p>
          <a:p>
            <a:pPr fontAlgn="base">
              <a:buFont typeface="+mj-lt"/>
              <a:buAutoNum type="arabicPeriod"/>
            </a:pPr>
            <a:endParaRPr lang="en-GB" sz="1700" dirty="0"/>
          </a:p>
          <a:p>
            <a:pPr fontAlgn="base">
              <a:buFont typeface="+mj-lt"/>
              <a:buAutoNum type="arabicPeriod"/>
            </a:pPr>
            <a:r>
              <a:rPr lang="en-GB" sz="1700" dirty="0"/>
              <a:t> Keep an eye on your data to prevent fraudulent activities. If possible, set a limit on daily loyalty swipes.</a:t>
            </a:r>
          </a:p>
          <a:p>
            <a:pPr fontAlgn="base">
              <a:buFont typeface="+mj-lt"/>
              <a:buAutoNum type="arabicPeriod"/>
            </a:pPr>
            <a:endParaRPr lang="en-GB" sz="1700" dirty="0"/>
          </a:p>
          <a:p>
            <a:pPr fontAlgn="base">
              <a:buFont typeface="+mj-lt"/>
              <a:buAutoNum type="arabicPeriod"/>
            </a:pPr>
            <a:r>
              <a:rPr lang="en-GB" sz="1700" dirty="0"/>
              <a:t> Do not forget to offer tangible rewards for your potential customers.</a:t>
            </a:r>
          </a:p>
          <a:p>
            <a:pPr fontAlgn="base">
              <a:buFont typeface="+mj-lt"/>
              <a:buAutoNum type="arabicPeriod"/>
            </a:pPr>
            <a:endParaRPr lang="en-GB" sz="1700" dirty="0"/>
          </a:p>
          <a:p>
            <a:pPr fontAlgn="base">
              <a:buFont typeface="+mj-lt"/>
              <a:buAutoNum type="arabicPeriod"/>
            </a:pPr>
            <a:r>
              <a:rPr lang="en-GB" sz="1700" dirty="0"/>
              <a:t> Tiered programme is one of the best ways to reward your best customers with greater deals.</a:t>
            </a:r>
          </a:p>
        </p:txBody>
      </p:sp>
      <p:pic>
        <p:nvPicPr>
          <p:cNvPr id="5" name="Picture 4" descr="One in a crowd">
            <a:extLst>
              <a:ext uri="{FF2B5EF4-FFF2-40B4-BE49-F238E27FC236}">
                <a16:creationId xmlns:a16="http://schemas.microsoft.com/office/drawing/2014/main" id="{8F8BF63B-B5A1-C623-9025-0ABA3E3CF07B}"/>
              </a:ext>
            </a:extLst>
          </p:cNvPr>
          <p:cNvPicPr>
            <a:picLocks noChangeAspect="1"/>
          </p:cNvPicPr>
          <p:nvPr/>
        </p:nvPicPr>
        <p:blipFill rotWithShape="1">
          <a:blip r:embed="rId3"/>
          <a:srcRect l="35084" r="26894"/>
          <a:stretch/>
        </p:blipFill>
        <p:spPr>
          <a:xfrm>
            <a:off x="1524021" y="10"/>
            <a:ext cx="3476673" cy="6029654"/>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206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57CF-1ACF-9102-F92C-6087EF7AFA49}"/>
              </a:ext>
            </a:extLst>
          </p:cNvPr>
          <p:cNvSpPr>
            <a:spLocks noGrp="1"/>
          </p:cNvSpPr>
          <p:nvPr>
            <p:ph type="title"/>
          </p:nvPr>
        </p:nvSpPr>
        <p:spPr>
          <a:xfrm>
            <a:off x="5248072" y="629268"/>
            <a:ext cx="4939868" cy="1286160"/>
          </a:xfrm>
        </p:spPr>
        <p:txBody>
          <a:bodyPr anchor="b">
            <a:normAutofit/>
          </a:bodyPr>
          <a:lstStyle/>
          <a:p>
            <a:pPr algn="ctr"/>
            <a:r>
              <a:rPr lang="en-GB" sz="3200" b="1" dirty="0"/>
              <a:t>Tips to Run An Effective Loyalty Programme</a:t>
            </a:r>
          </a:p>
        </p:txBody>
      </p:sp>
      <p:sp>
        <p:nvSpPr>
          <p:cNvPr id="3" name="Content Placeholder 2">
            <a:extLst>
              <a:ext uri="{FF2B5EF4-FFF2-40B4-BE49-F238E27FC236}">
                <a16:creationId xmlns:a16="http://schemas.microsoft.com/office/drawing/2014/main" id="{FEDEF649-315C-FBEF-3F57-4E8C486100B1}"/>
              </a:ext>
            </a:extLst>
          </p:cNvPr>
          <p:cNvSpPr>
            <a:spLocks noGrp="1"/>
          </p:cNvSpPr>
          <p:nvPr>
            <p:ph idx="1"/>
          </p:nvPr>
        </p:nvSpPr>
        <p:spPr>
          <a:xfrm>
            <a:off x="5248074" y="2356982"/>
            <a:ext cx="4939867" cy="3785419"/>
          </a:xfrm>
        </p:spPr>
        <p:txBody>
          <a:bodyPr>
            <a:normAutofit fontScale="92500" lnSpcReduction="10000"/>
          </a:bodyPr>
          <a:lstStyle/>
          <a:p>
            <a:pPr marL="0" indent="0" fontAlgn="base">
              <a:buNone/>
            </a:pPr>
            <a:r>
              <a:rPr lang="en-GB" sz="2400" dirty="0"/>
              <a:t>5. Experiment and cultivate effective promotional offers for customers.</a:t>
            </a:r>
          </a:p>
          <a:p>
            <a:pPr marL="0" indent="0" fontAlgn="base">
              <a:buNone/>
            </a:pPr>
            <a:endParaRPr lang="en-GB" sz="2400" dirty="0"/>
          </a:p>
          <a:p>
            <a:pPr marL="0" indent="0" fontAlgn="base">
              <a:buNone/>
            </a:pPr>
            <a:r>
              <a:rPr lang="en-GB" sz="2400" dirty="0"/>
              <a:t>6. You need to remind your customers to use the earned points. Hence, send customised email/SMS messages based on buying habits.</a:t>
            </a:r>
          </a:p>
          <a:p>
            <a:pPr marL="0" indent="0" fontAlgn="base">
              <a:buNone/>
            </a:pPr>
            <a:endParaRPr lang="en-GB" sz="2400" dirty="0"/>
          </a:p>
          <a:p>
            <a:pPr marL="0" indent="0" fontAlgn="base">
              <a:buNone/>
            </a:pPr>
            <a:r>
              <a:rPr lang="en-GB" sz="2400" dirty="0"/>
              <a:t>7. Prepare and train your staff to passionately promoting the loyalty programme.</a:t>
            </a:r>
          </a:p>
        </p:txBody>
      </p:sp>
      <p:pic>
        <p:nvPicPr>
          <p:cNvPr id="5" name="Picture 4" descr="Multi-coloured paper-craft art">
            <a:extLst>
              <a:ext uri="{FF2B5EF4-FFF2-40B4-BE49-F238E27FC236}">
                <a16:creationId xmlns:a16="http://schemas.microsoft.com/office/drawing/2014/main" id="{868875F2-B345-5612-912F-3D6AC395C824}"/>
              </a:ext>
            </a:extLst>
          </p:cNvPr>
          <p:cNvPicPr>
            <a:picLocks noChangeAspect="1"/>
          </p:cNvPicPr>
          <p:nvPr/>
        </p:nvPicPr>
        <p:blipFill rotWithShape="1">
          <a:blip r:embed="rId3"/>
          <a:srcRect l="34199" r="31961" b="-1"/>
          <a:stretch/>
        </p:blipFill>
        <p:spPr>
          <a:xfrm>
            <a:off x="1524021" y="11"/>
            <a:ext cx="3476673" cy="6012481"/>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FCFC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217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7E734232-46A8-4884-9A59-B7E3BA4BC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ommunication Skills in the Hospitality Industry - Video &amp; Lesson  Transcript | Study.com">
            <a:extLst>
              <a:ext uri="{FF2B5EF4-FFF2-40B4-BE49-F238E27FC236}">
                <a16:creationId xmlns:a16="http://schemas.microsoft.com/office/drawing/2014/main" id="{D237D405-5835-99EF-EA32-F3858D2BE3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60" r="-1" b="-1"/>
          <a:stretch/>
        </p:blipFill>
        <p:spPr bwMode="auto">
          <a:xfrm>
            <a:off x="-3" y="-8371"/>
            <a:ext cx="8115287" cy="447081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xploring a World of Opportunities in the Hospitality Sector with Your  Language Skills - Language Testing International">
            <a:extLst>
              <a:ext uri="{FF2B5EF4-FFF2-40B4-BE49-F238E27FC236}">
                <a16:creationId xmlns:a16="http://schemas.microsoft.com/office/drawing/2014/main" id="{C9407968-263E-FFDF-C31B-40221B34C1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04" r="26569"/>
          <a:stretch/>
        </p:blipFill>
        <p:spPr bwMode="auto">
          <a:xfrm>
            <a:off x="8115292" y="-8371"/>
            <a:ext cx="4076700" cy="4470815"/>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D346B8D2-3218-41A5-B817-9ABFB108C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462444"/>
            <a:ext cx="8115290" cy="2394056"/>
          </a:xfrm>
          <a:prstGeom prst="rect">
            <a:avLst/>
          </a:prstGeom>
          <a:gradFill>
            <a:gsLst>
              <a:gs pos="10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88D6B9EF-FF47-487C-8B82-F9F2B9A54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60944"/>
            <a:ext cx="8115285" cy="2397055"/>
          </a:xfrm>
          <a:prstGeom prst="rect">
            <a:avLst/>
          </a:prstGeom>
          <a:gradFill>
            <a:gsLst>
              <a:gs pos="7000">
                <a:srgbClr val="000000">
                  <a:alpha val="49000"/>
                </a:srgbClr>
              </a:gs>
              <a:gs pos="67000">
                <a:schemeClr val="accent1">
                  <a:lumMod val="75000"/>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D2F29-68B0-4864-B0B0-E57F21927B0A}"/>
              </a:ext>
            </a:extLst>
          </p:cNvPr>
          <p:cNvSpPr>
            <a:spLocks noGrp="1"/>
          </p:cNvSpPr>
          <p:nvPr>
            <p:ph type="ctrTitle"/>
          </p:nvPr>
        </p:nvSpPr>
        <p:spPr>
          <a:xfrm>
            <a:off x="695739" y="4768553"/>
            <a:ext cx="6867289" cy="1115412"/>
          </a:xfrm>
        </p:spPr>
        <p:txBody>
          <a:bodyPr>
            <a:normAutofit/>
          </a:bodyPr>
          <a:lstStyle/>
          <a:p>
            <a:pPr algn="l"/>
            <a:r>
              <a:rPr lang="en-GB" sz="4000">
                <a:solidFill>
                  <a:srgbClr val="FFFFFF"/>
                </a:solidFill>
              </a:rPr>
              <a:t>Part 2 - Industry Skills </a:t>
            </a:r>
          </a:p>
        </p:txBody>
      </p:sp>
      <p:pic>
        <p:nvPicPr>
          <p:cNvPr id="5" name="Picture 4" descr="A person holding a tablet&#10;&#10;Description automatically generated with medium confidence">
            <a:extLst>
              <a:ext uri="{FF2B5EF4-FFF2-40B4-BE49-F238E27FC236}">
                <a16:creationId xmlns:a16="http://schemas.microsoft.com/office/drawing/2014/main" id="{7800E971-22CF-18BD-4632-5D60C37EFEDC}"/>
              </a:ext>
            </a:extLst>
          </p:cNvPr>
          <p:cNvPicPr>
            <a:picLocks noChangeAspect="1"/>
          </p:cNvPicPr>
          <p:nvPr/>
        </p:nvPicPr>
        <p:blipFill rotWithShape="1">
          <a:blip r:embed="rId4"/>
          <a:srcRect l="5775" r="-4" b="-4"/>
          <a:stretch/>
        </p:blipFill>
        <p:spPr>
          <a:xfrm>
            <a:off x="8115292" y="4454317"/>
            <a:ext cx="4076700" cy="2412053"/>
          </a:xfrm>
          <a:prstGeom prst="rect">
            <a:avLst/>
          </a:prstGeom>
        </p:spPr>
      </p:pic>
    </p:spTree>
    <p:extLst>
      <p:ext uri="{BB962C8B-B14F-4D97-AF65-F5344CB8AC3E}">
        <p14:creationId xmlns:p14="http://schemas.microsoft.com/office/powerpoint/2010/main" val="3455230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AAB7E-BCE9-A16E-671E-FDC4675E90AE}"/>
              </a:ext>
            </a:extLst>
          </p:cNvPr>
          <p:cNvSpPr>
            <a:spLocks noGrp="1"/>
          </p:cNvSpPr>
          <p:nvPr>
            <p:ph type="title"/>
          </p:nvPr>
        </p:nvSpPr>
        <p:spPr>
          <a:xfrm>
            <a:off x="2950236" y="598655"/>
            <a:ext cx="5605629" cy="994172"/>
          </a:xfrm>
        </p:spPr>
        <p:txBody>
          <a:bodyPr>
            <a:normAutofit/>
          </a:bodyPr>
          <a:lstStyle/>
          <a:p>
            <a:pPr algn="ctr"/>
            <a:r>
              <a:rPr lang="en-GB" sz="3600" b="1" dirty="0"/>
              <a:t>What is a Skill?</a:t>
            </a:r>
          </a:p>
        </p:txBody>
      </p:sp>
      <p:sp>
        <p:nvSpPr>
          <p:cNvPr id="3" name="Content Placeholder 2">
            <a:extLst>
              <a:ext uri="{FF2B5EF4-FFF2-40B4-BE49-F238E27FC236}">
                <a16:creationId xmlns:a16="http://schemas.microsoft.com/office/drawing/2014/main" id="{FF72847B-17DF-5FED-31A7-9208384F0985}"/>
              </a:ext>
            </a:extLst>
          </p:cNvPr>
          <p:cNvSpPr>
            <a:spLocks noGrp="1"/>
          </p:cNvSpPr>
          <p:nvPr>
            <p:ph idx="1"/>
          </p:nvPr>
        </p:nvSpPr>
        <p:spPr>
          <a:xfrm>
            <a:off x="1803042" y="1592827"/>
            <a:ext cx="8319752" cy="4423344"/>
          </a:xfrm>
        </p:spPr>
        <p:txBody>
          <a:bodyPr anchor="ctr">
            <a:normAutofit/>
          </a:bodyPr>
          <a:lstStyle/>
          <a:p>
            <a:r>
              <a:rPr lang="en-GB" sz="2100" dirty="0"/>
              <a:t>A skill is the ability to </a:t>
            </a:r>
            <a:r>
              <a:rPr lang="en-GB" sz="2100" b="1" dirty="0"/>
              <a:t>perform an action with determined results </a:t>
            </a:r>
            <a:r>
              <a:rPr lang="en-GB" sz="2100" dirty="0"/>
              <a:t>often within a given amount of time, energy, or both.</a:t>
            </a:r>
          </a:p>
          <a:p>
            <a:r>
              <a:rPr lang="en-GB" sz="2100" dirty="0"/>
              <a:t>Skills are developed through </a:t>
            </a:r>
            <a:r>
              <a:rPr lang="en-GB" sz="2100" b="1" dirty="0"/>
              <a:t>life</a:t>
            </a:r>
            <a:r>
              <a:rPr lang="en-GB" sz="2100" dirty="0"/>
              <a:t> and </a:t>
            </a:r>
            <a:r>
              <a:rPr lang="en-GB" sz="2100" b="1" dirty="0"/>
              <a:t>work experiences.</a:t>
            </a:r>
          </a:p>
          <a:p>
            <a:r>
              <a:rPr lang="en-GB" sz="2100" dirty="0"/>
              <a:t>They can also be learned through </a:t>
            </a:r>
            <a:r>
              <a:rPr lang="en-GB" sz="2100" b="1" dirty="0"/>
              <a:t>study.</a:t>
            </a:r>
          </a:p>
          <a:p>
            <a:r>
              <a:rPr lang="en-GB" sz="2100" dirty="0"/>
              <a:t>There are </a:t>
            </a:r>
            <a:r>
              <a:rPr lang="en-GB" sz="2100" b="1" dirty="0"/>
              <a:t>different types of skills </a:t>
            </a:r>
            <a:r>
              <a:rPr lang="en-GB" sz="2100" dirty="0"/>
              <a:t>and some may be easier to access for some people than others, based on things like </a:t>
            </a:r>
            <a:r>
              <a:rPr lang="en-GB" sz="2100" b="1" dirty="0"/>
              <a:t>dexterity, physical abilities and intelligence.</a:t>
            </a:r>
          </a:p>
          <a:p>
            <a:endParaRPr lang="en-GB" sz="2100" dirty="0"/>
          </a:p>
        </p:txBody>
      </p:sp>
    </p:spTree>
    <p:extLst>
      <p:ext uri="{BB962C8B-B14F-4D97-AF65-F5344CB8AC3E}">
        <p14:creationId xmlns:p14="http://schemas.microsoft.com/office/powerpoint/2010/main" val="607658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5C13-2710-1967-47BA-6AA86C3B0207}"/>
              </a:ext>
            </a:extLst>
          </p:cNvPr>
          <p:cNvSpPr>
            <a:spLocks noGrp="1"/>
          </p:cNvSpPr>
          <p:nvPr>
            <p:ph type="title"/>
          </p:nvPr>
        </p:nvSpPr>
        <p:spPr/>
        <p:txBody>
          <a:bodyPr/>
          <a:lstStyle/>
          <a:p>
            <a:pPr algn="ctr"/>
            <a:r>
              <a:rPr lang="en-GB" sz="3600" b="1" dirty="0"/>
              <a:t>Skills can often be divided in two categories</a:t>
            </a:r>
          </a:p>
        </p:txBody>
      </p:sp>
      <p:sp>
        <p:nvSpPr>
          <p:cNvPr id="3" name="Text Placeholder 2">
            <a:extLst>
              <a:ext uri="{FF2B5EF4-FFF2-40B4-BE49-F238E27FC236}">
                <a16:creationId xmlns:a16="http://schemas.microsoft.com/office/drawing/2014/main" id="{B0ECBD2C-FCDB-8483-22E3-FE130863B211}"/>
              </a:ext>
            </a:extLst>
          </p:cNvPr>
          <p:cNvSpPr>
            <a:spLocks noGrp="1"/>
          </p:cNvSpPr>
          <p:nvPr>
            <p:ph type="body" idx="1"/>
          </p:nvPr>
        </p:nvSpPr>
        <p:spPr>
          <a:xfrm>
            <a:off x="2154239" y="1639870"/>
            <a:ext cx="3868737" cy="823912"/>
          </a:xfrm>
        </p:spPr>
        <p:txBody>
          <a:bodyPr/>
          <a:lstStyle/>
          <a:p>
            <a:r>
              <a:rPr lang="en-GB" u="sng" dirty="0"/>
              <a:t>Domain-general skills</a:t>
            </a:r>
          </a:p>
        </p:txBody>
      </p:sp>
      <p:sp>
        <p:nvSpPr>
          <p:cNvPr id="4" name="Content Placeholder 3">
            <a:extLst>
              <a:ext uri="{FF2B5EF4-FFF2-40B4-BE49-F238E27FC236}">
                <a16:creationId xmlns:a16="http://schemas.microsoft.com/office/drawing/2014/main" id="{2F7D60E4-BFC7-4199-14B5-81AE90D074FB}"/>
              </a:ext>
            </a:extLst>
          </p:cNvPr>
          <p:cNvSpPr>
            <a:spLocks noGrp="1"/>
          </p:cNvSpPr>
          <p:nvPr>
            <p:ph sz="half" idx="2"/>
          </p:nvPr>
        </p:nvSpPr>
        <p:spPr/>
        <p:txBody>
          <a:bodyPr/>
          <a:lstStyle/>
          <a:p>
            <a:pPr marL="0" indent="0">
              <a:buNone/>
            </a:pPr>
            <a:r>
              <a:rPr lang="en-GB" sz="2400" b="1" dirty="0"/>
              <a:t>They would </a:t>
            </a:r>
            <a:r>
              <a:rPr lang="en-GB" sz="2400" dirty="0"/>
              <a:t>be used in most everyday life activities.</a:t>
            </a:r>
          </a:p>
          <a:p>
            <a:pPr marL="0" indent="0">
              <a:buNone/>
            </a:pPr>
            <a:endParaRPr lang="en-GB" sz="2400" b="1" dirty="0"/>
          </a:p>
          <a:p>
            <a:pPr marL="0" indent="0">
              <a:buNone/>
            </a:pPr>
            <a:r>
              <a:rPr lang="en-GB" sz="2400" b="1" dirty="0"/>
              <a:t>For example:</a:t>
            </a:r>
          </a:p>
          <a:p>
            <a:pPr marL="0" indent="0">
              <a:buNone/>
            </a:pPr>
            <a:r>
              <a:rPr lang="en-GB" sz="2400" dirty="0"/>
              <a:t>In the domain of work, some general skills would include time management, teamwork and leadership, self-motivation and others.</a:t>
            </a:r>
          </a:p>
        </p:txBody>
      </p:sp>
      <p:sp>
        <p:nvSpPr>
          <p:cNvPr id="5" name="Text Placeholder 4">
            <a:extLst>
              <a:ext uri="{FF2B5EF4-FFF2-40B4-BE49-F238E27FC236}">
                <a16:creationId xmlns:a16="http://schemas.microsoft.com/office/drawing/2014/main" id="{AC2F10B0-30EC-B948-AB27-9E64B8FBA792}"/>
              </a:ext>
            </a:extLst>
          </p:cNvPr>
          <p:cNvSpPr>
            <a:spLocks noGrp="1"/>
          </p:cNvSpPr>
          <p:nvPr>
            <p:ph type="body" sz="quarter" idx="3"/>
          </p:nvPr>
        </p:nvSpPr>
        <p:spPr>
          <a:xfrm>
            <a:off x="6153150" y="1628072"/>
            <a:ext cx="3887788" cy="823912"/>
          </a:xfrm>
        </p:spPr>
        <p:txBody>
          <a:bodyPr/>
          <a:lstStyle/>
          <a:p>
            <a:r>
              <a:rPr lang="en-GB" u="sng" dirty="0"/>
              <a:t>Domain-specific skills</a:t>
            </a:r>
          </a:p>
        </p:txBody>
      </p:sp>
      <p:sp>
        <p:nvSpPr>
          <p:cNvPr id="6" name="Content Placeholder 5">
            <a:extLst>
              <a:ext uri="{FF2B5EF4-FFF2-40B4-BE49-F238E27FC236}">
                <a16:creationId xmlns:a16="http://schemas.microsoft.com/office/drawing/2014/main" id="{ADD38365-ED61-2BF9-E4BC-D34262EA0FF8}"/>
              </a:ext>
            </a:extLst>
          </p:cNvPr>
          <p:cNvSpPr>
            <a:spLocks noGrp="1"/>
          </p:cNvSpPr>
          <p:nvPr>
            <p:ph sz="quarter" idx="4"/>
          </p:nvPr>
        </p:nvSpPr>
        <p:spPr/>
        <p:txBody>
          <a:bodyPr/>
          <a:lstStyle/>
          <a:p>
            <a:pPr marL="0" indent="0">
              <a:buNone/>
            </a:pPr>
            <a:r>
              <a:rPr lang="en-GB" sz="2400" b="1" dirty="0"/>
              <a:t>They would </a:t>
            </a:r>
            <a:r>
              <a:rPr lang="en-GB" sz="2400" dirty="0"/>
              <a:t>be used only for a certain job.</a:t>
            </a:r>
          </a:p>
          <a:p>
            <a:pPr marL="0" indent="0">
              <a:buNone/>
            </a:pPr>
            <a:endParaRPr lang="en-GB" sz="2400" dirty="0"/>
          </a:p>
          <a:p>
            <a:pPr marL="0" indent="0">
              <a:buNone/>
            </a:pPr>
            <a:r>
              <a:rPr lang="en-GB" sz="2400" b="1" dirty="0"/>
              <a:t>For example:</a:t>
            </a:r>
          </a:p>
          <a:p>
            <a:pPr marL="0" indent="0">
              <a:buNone/>
            </a:pPr>
            <a:r>
              <a:rPr lang="en-GB" sz="2400" dirty="0"/>
              <a:t>An electrician will need to </a:t>
            </a:r>
            <a:r>
              <a:rPr lang="en-GB" sz="2400" dirty="0">
                <a:solidFill>
                  <a:srgbClr val="111111"/>
                </a:solidFill>
              </a:rPr>
              <a:t>have the ability to install cables, conduits, tubing, and switching devices (Learned through training)</a:t>
            </a:r>
          </a:p>
        </p:txBody>
      </p:sp>
    </p:spTree>
    <p:extLst>
      <p:ext uri="{BB962C8B-B14F-4D97-AF65-F5344CB8AC3E}">
        <p14:creationId xmlns:p14="http://schemas.microsoft.com/office/powerpoint/2010/main" val="1950951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C5530-16C1-F4A1-C69C-937ECA5B2A8F}"/>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8B88661A-A4F1-C168-DF60-AE77756EBCB8}"/>
              </a:ext>
            </a:extLst>
          </p:cNvPr>
          <p:cNvSpPr/>
          <p:nvPr/>
        </p:nvSpPr>
        <p:spPr>
          <a:xfrm>
            <a:off x="2756079" y="1564783"/>
            <a:ext cx="7192851" cy="325835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is the difference between HARD and SOFT skills?</a:t>
            </a:r>
          </a:p>
        </p:txBody>
      </p:sp>
    </p:spTree>
    <p:extLst>
      <p:ext uri="{BB962C8B-B14F-4D97-AF65-F5344CB8AC3E}">
        <p14:creationId xmlns:p14="http://schemas.microsoft.com/office/powerpoint/2010/main" val="1008057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A403-98D4-D414-04B0-E0821E32EAF4}"/>
              </a:ext>
            </a:extLst>
          </p:cNvPr>
          <p:cNvSpPr>
            <a:spLocks noGrp="1"/>
          </p:cNvSpPr>
          <p:nvPr>
            <p:ph type="title"/>
          </p:nvPr>
        </p:nvSpPr>
        <p:spPr>
          <a:xfrm>
            <a:off x="5248072" y="629268"/>
            <a:ext cx="4939868" cy="1286160"/>
          </a:xfrm>
        </p:spPr>
        <p:txBody>
          <a:bodyPr anchor="b">
            <a:normAutofit/>
          </a:bodyPr>
          <a:lstStyle/>
          <a:p>
            <a:pPr algn="ctr"/>
            <a:r>
              <a:rPr lang="en-GB" sz="3200" b="1" dirty="0"/>
              <a:t>Hard and Soft Skills</a:t>
            </a:r>
          </a:p>
        </p:txBody>
      </p:sp>
      <p:sp>
        <p:nvSpPr>
          <p:cNvPr id="3" name="Content Placeholder 2">
            <a:extLst>
              <a:ext uri="{FF2B5EF4-FFF2-40B4-BE49-F238E27FC236}">
                <a16:creationId xmlns:a16="http://schemas.microsoft.com/office/drawing/2014/main" id="{ED7826B8-53C2-6851-2734-66DA43BD7406}"/>
              </a:ext>
            </a:extLst>
          </p:cNvPr>
          <p:cNvSpPr>
            <a:spLocks noGrp="1"/>
          </p:cNvSpPr>
          <p:nvPr>
            <p:ph idx="1"/>
          </p:nvPr>
        </p:nvSpPr>
        <p:spPr>
          <a:xfrm>
            <a:off x="5248074" y="2332215"/>
            <a:ext cx="6072456" cy="3785419"/>
          </a:xfrm>
        </p:spPr>
        <p:txBody>
          <a:bodyPr>
            <a:normAutofit/>
          </a:bodyPr>
          <a:lstStyle/>
          <a:p>
            <a:pPr marL="0" indent="0" algn="ctr">
              <a:buNone/>
            </a:pPr>
            <a:r>
              <a:rPr lang="en-GB" sz="2600" b="1" dirty="0"/>
              <a:t>Hard and soft skills </a:t>
            </a:r>
            <a:r>
              <a:rPr lang="en-GB" sz="2600" dirty="0"/>
              <a:t>matter in the hospitality job market and how to show </a:t>
            </a:r>
            <a:r>
              <a:rPr lang="en-GB" sz="2600" b="1" dirty="0"/>
              <a:t>strengths in each area.</a:t>
            </a:r>
          </a:p>
          <a:p>
            <a:pPr marL="0" indent="0" algn="ctr">
              <a:buNone/>
            </a:pPr>
            <a:endParaRPr lang="en-GB" sz="2600" b="1" dirty="0"/>
          </a:p>
          <a:p>
            <a:pPr marL="0" indent="0" algn="ctr">
              <a:buNone/>
            </a:pPr>
            <a:r>
              <a:rPr lang="en-GB" sz="2600" dirty="0"/>
              <a:t>They are highlighted on CV’s and often will make the difference between a strong and a week candidate.</a:t>
            </a:r>
          </a:p>
          <a:p>
            <a:pPr marL="0" indent="0" algn="ctr">
              <a:buNone/>
            </a:pPr>
            <a:endParaRPr lang="en-GB" sz="2400" b="1" dirty="0"/>
          </a:p>
          <a:p>
            <a:pPr marL="0" indent="0" algn="ctr">
              <a:buNone/>
            </a:pPr>
            <a:endParaRPr lang="en-GB" sz="2400" dirty="0">
              <a:ln w="0"/>
              <a:effectLst>
                <a:outerShdw blurRad="38100" dist="38100" dir="2700000" algn="tl">
                  <a:srgbClr val="000000">
                    <a:alpha val="43137"/>
                  </a:srgbClr>
                </a:outerShdw>
              </a:effectLst>
            </a:endParaRPr>
          </a:p>
        </p:txBody>
      </p:sp>
      <p:pic>
        <p:nvPicPr>
          <p:cNvPr id="2050" name="Picture 2" descr="See the source image">
            <a:extLst>
              <a:ext uri="{FF2B5EF4-FFF2-40B4-BE49-F238E27FC236}">
                <a16:creationId xmlns:a16="http://schemas.microsoft.com/office/drawing/2014/main" id="{C859209F-5E2A-A1AB-8AFC-BA9A191FD0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19" r="47041" b="-1"/>
          <a:stretch/>
        </p:blipFill>
        <p:spPr bwMode="auto">
          <a:xfrm>
            <a:off x="1524021" y="11"/>
            <a:ext cx="3476673" cy="601132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42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3A033-00C4-5270-2DC0-490ABB5A78E9}"/>
              </a:ext>
            </a:extLst>
          </p:cNvPr>
          <p:cNvSpPr>
            <a:spLocks noGrp="1"/>
          </p:cNvSpPr>
          <p:nvPr>
            <p:ph type="title"/>
          </p:nvPr>
        </p:nvSpPr>
        <p:spPr/>
        <p:txBody>
          <a:bodyPr/>
          <a:lstStyle/>
          <a:p>
            <a:pPr algn="ctr"/>
            <a:r>
              <a:rPr lang="en-GB" sz="4000" b="1" dirty="0"/>
              <a:t>Hard and Soft Skills</a:t>
            </a:r>
          </a:p>
        </p:txBody>
      </p:sp>
      <p:pic>
        <p:nvPicPr>
          <p:cNvPr id="4" name="Online Media 3" title="Hard Skills vs  Soft Skills">
            <a:hlinkClick r:id="" action="ppaction://media"/>
            <a:extLst>
              <a:ext uri="{FF2B5EF4-FFF2-40B4-BE49-F238E27FC236}">
                <a16:creationId xmlns:a16="http://schemas.microsoft.com/office/drawing/2014/main" id="{B0D7B7B2-5FDB-2774-233D-9C6D0BD8114D}"/>
              </a:ext>
            </a:extLst>
          </p:cNvPr>
          <p:cNvPicPr>
            <a:picLocks noGrp="1" noRot="1" noChangeAspect="1"/>
          </p:cNvPicPr>
          <p:nvPr>
            <p:ph idx="1"/>
            <a:videoFile r:link="rId1"/>
          </p:nvPr>
        </p:nvPicPr>
        <p:blipFill>
          <a:blip r:embed="rId4"/>
          <a:stretch>
            <a:fillRect/>
          </a:stretch>
        </p:blipFill>
        <p:spPr>
          <a:xfrm>
            <a:off x="2060619" y="1159487"/>
            <a:ext cx="8233591" cy="4652294"/>
          </a:xfrm>
          <a:prstGeom prst="rect">
            <a:avLst/>
          </a:prstGeom>
        </p:spPr>
      </p:pic>
      <p:sp>
        <p:nvSpPr>
          <p:cNvPr id="3" name="TextBox 2">
            <a:extLst>
              <a:ext uri="{FF2B5EF4-FFF2-40B4-BE49-F238E27FC236}">
                <a16:creationId xmlns:a16="http://schemas.microsoft.com/office/drawing/2014/main" id="{3DDCB237-A869-50E8-6118-7963B89B811F}"/>
              </a:ext>
            </a:extLst>
          </p:cNvPr>
          <p:cNvSpPr txBox="1"/>
          <p:nvPr/>
        </p:nvSpPr>
        <p:spPr>
          <a:xfrm>
            <a:off x="4876801" y="6237111"/>
            <a:ext cx="2675466" cy="369332"/>
          </a:xfrm>
          <a:prstGeom prst="rect">
            <a:avLst/>
          </a:prstGeom>
          <a:noFill/>
        </p:spPr>
        <p:txBody>
          <a:bodyPr wrap="square" rtlCol="0">
            <a:spAutoFit/>
          </a:bodyPr>
          <a:lstStyle/>
          <a:p>
            <a:r>
              <a:rPr lang="en-GB" dirty="0">
                <a:solidFill>
                  <a:schemeClr val="bg1"/>
                </a:solidFill>
              </a:rPr>
              <a:t>(GCFLearnFree.org, 2018)</a:t>
            </a:r>
          </a:p>
        </p:txBody>
      </p:sp>
    </p:spTree>
    <p:extLst>
      <p:ext uri="{BB962C8B-B14F-4D97-AF65-F5344CB8AC3E}">
        <p14:creationId xmlns:p14="http://schemas.microsoft.com/office/powerpoint/2010/main" val="2146400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AC62D-14B2-7C58-C208-590D77ACF4AC}"/>
              </a:ext>
            </a:extLst>
          </p:cNvPr>
          <p:cNvSpPr>
            <a:spLocks noGrp="1"/>
          </p:cNvSpPr>
          <p:nvPr>
            <p:ph type="title"/>
          </p:nvPr>
        </p:nvSpPr>
        <p:spPr/>
        <p:txBody>
          <a:bodyPr/>
          <a:lstStyle/>
          <a:p>
            <a:pPr algn="ctr"/>
            <a:r>
              <a:rPr lang="en-GB" sz="3600" b="1"/>
              <a:t>Hard Skills</a:t>
            </a:r>
            <a:endParaRPr lang="en-GB" sz="3600" b="1" dirty="0"/>
          </a:p>
        </p:txBody>
      </p:sp>
      <p:sp>
        <p:nvSpPr>
          <p:cNvPr id="3" name="Content Placeholder 2">
            <a:extLst>
              <a:ext uri="{FF2B5EF4-FFF2-40B4-BE49-F238E27FC236}">
                <a16:creationId xmlns:a16="http://schemas.microsoft.com/office/drawing/2014/main" id="{A8B6AB9E-A714-9860-5EB8-17CC084281F2}"/>
              </a:ext>
            </a:extLst>
          </p:cNvPr>
          <p:cNvSpPr>
            <a:spLocks noGrp="1"/>
          </p:cNvSpPr>
          <p:nvPr>
            <p:ph idx="1"/>
          </p:nvPr>
        </p:nvSpPr>
        <p:spPr>
          <a:xfrm>
            <a:off x="2152650" y="1271089"/>
            <a:ext cx="7886700" cy="4634165"/>
          </a:xfrm>
        </p:spPr>
        <p:txBody>
          <a:bodyPr/>
          <a:lstStyle/>
          <a:p>
            <a:pPr>
              <a:buFont typeface="Wingdings" panose="05000000000000000000" pitchFamily="2" charset="2"/>
              <a:buChar char="Ø"/>
            </a:pPr>
            <a:r>
              <a:rPr lang="en-GB" sz="2400" dirty="0"/>
              <a:t> Skills learned in school or training courses and that bring  clearly defined value.</a:t>
            </a:r>
          </a:p>
          <a:p>
            <a:endParaRPr lang="en-GB" sz="2400" dirty="0"/>
          </a:p>
          <a:p>
            <a:r>
              <a:rPr lang="en-GB" sz="2400" dirty="0"/>
              <a:t>Uni /college degree</a:t>
            </a:r>
          </a:p>
          <a:p>
            <a:r>
              <a:rPr lang="en-GB" sz="2400" dirty="0"/>
              <a:t>IT proficiency</a:t>
            </a:r>
          </a:p>
          <a:p>
            <a:r>
              <a:rPr lang="en-GB" sz="2400" dirty="0"/>
              <a:t>Languages</a:t>
            </a:r>
          </a:p>
          <a:p>
            <a:r>
              <a:rPr lang="en-GB" sz="2400" dirty="0"/>
              <a:t>Training/industry-specific</a:t>
            </a:r>
          </a:p>
          <a:p>
            <a:pPr marL="0" indent="0">
              <a:buNone/>
            </a:pPr>
            <a:r>
              <a:rPr lang="en-GB" sz="2400" dirty="0"/>
              <a:t>    certifications</a:t>
            </a:r>
          </a:p>
          <a:p>
            <a:r>
              <a:rPr lang="en-GB" sz="2400" dirty="0"/>
              <a:t>Social media expertise</a:t>
            </a:r>
          </a:p>
          <a:p>
            <a:endParaRPr lang="en-GB" dirty="0"/>
          </a:p>
        </p:txBody>
      </p:sp>
      <p:pic>
        <p:nvPicPr>
          <p:cNvPr id="9218" name="Picture 2">
            <a:extLst>
              <a:ext uri="{FF2B5EF4-FFF2-40B4-BE49-F238E27FC236}">
                <a16:creationId xmlns:a16="http://schemas.microsoft.com/office/drawing/2014/main" id="{12EB4B70-64A9-76E4-91BB-C748AD3818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2192" y="2749100"/>
            <a:ext cx="4875808" cy="3250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254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D27E8-1122-5ED0-518B-1C35A996AC9B}"/>
              </a:ext>
            </a:extLst>
          </p:cNvPr>
          <p:cNvSpPr>
            <a:spLocks noGrp="1"/>
          </p:cNvSpPr>
          <p:nvPr>
            <p:ph type="title"/>
          </p:nvPr>
        </p:nvSpPr>
        <p:spPr>
          <a:xfrm>
            <a:off x="5248072" y="629268"/>
            <a:ext cx="4939868" cy="1286160"/>
          </a:xfrm>
        </p:spPr>
        <p:txBody>
          <a:bodyPr anchor="b">
            <a:normAutofit/>
          </a:bodyPr>
          <a:lstStyle/>
          <a:p>
            <a:pPr algn="ctr"/>
            <a:r>
              <a:rPr lang="en-GB" sz="3200" b="1" dirty="0"/>
              <a:t>Soft Skills</a:t>
            </a:r>
          </a:p>
        </p:txBody>
      </p:sp>
      <p:sp>
        <p:nvSpPr>
          <p:cNvPr id="3" name="Content Placeholder 2">
            <a:extLst>
              <a:ext uri="{FF2B5EF4-FFF2-40B4-BE49-F238E27FC236}">
                <a16:creationId xmlns:a16="http://schemas.microsoft.com/office/drawing/2014/main" id="{1E1CFBE7-8BA6-C7E8-253E-A1FA8A849A94}"/>
              </a:ext>
            </a:extLst>
          </p:cNvPr>
          <p:cNvSpPr>
            <a:spLocks noGrp="1"/>
          </p:cNvSpPr>
          <p:nvPr>
            <p:ph idx="1"/>
          </p:nvPr>
        </p:nvSpPr>
        <p:spPr>
          <a:xfrm>
            <a:off x="5087211" y="2249625"/>
            <a:ext cx="5533595" cy="3785419"/>
          </a:xfrm>
        </p:spPr>
        <p:txBody>
          <a:bodyPr>
            <a:normAutofit lnSpcReduction="10000"/>
          </a:bodyPr>
          <a:lstStyle/>
          <a:p>
            <a:pPr marL="0" indent="0">
              <a:buNone/>
            </a:pPr>
            <a:r>
              <a:rPr lang="en-GB" sz="1800" dirty="0"/>
              <a:t>Talents and abilities you have picked up more organically through past work experiences and interpersonal relationships. </a:t>
            </a:r>
          </a:p>
          <a:p>
            <a:pPr marL="0" indent="0">
              <a:buNone/>
            </a:pPr>
            <a:r>
              <a:rPr lang="en-GB" sz="1800" dirty="0"/>
              <a:t>Showing hard skills on a resume is relatively easy, but soft skills are ‘show and tell’ skills.</a:t>
            </a:r>
          </a:p>
          <a:p>
            <a:pPr marL="0" indent="0">
              <a:buNone/>
            </a:pPr>
            <a:endParaRPr lang="en-GB" sz="1800" dirty="0"/>
          </a:p>
          <a:p>
            <a:r>
              <a:rPr lang="en-GB" sz="1800" dirty="0"/>
              <a:t>Problem-solving</a:t>
            </a:r>
          </a:p>
          <a:p>
            <a:r>
              <a:rPr lang="en-GB" sz="1800" dirty="0"/>
              <a:t>Ability to work well in groups</a:t>
            </a:r>
          </a:p>
          <a:p>
            <a:r>
              <a:rPr lang="en-GB" sz="1800" dirty="0"/>
              <a:t>Communication skills</a:t>
            </a:r>
          </a:p>
          <a:p>
            <a:r>
              <a:rPr lang="en-GB" sz="1800" dirty="0"/>
              <a:t>Strong work ethic</a:t>
            </a:r>
          </a:p>
          <a:p>
            <a:r>
              <a:rPr lang="en-GB" sz="1800" dirty="0"/>
              <a:t>Time management</a:t>
            </a:r>
          </a:p>
          <a:p>
            <a:r>
              <a:rPr lang="en-GB" sz="1800" dirty="0"/>
              <a:t>Team leadership</a:t>
            </a:r>
          </a:p>
        </p:txBody>
      </p:sp>
      <p:pic>
        <p:nvPicPr>
          <p:cNvPr id="5" name="Picture 4" descr="Person holding a puzzle piece">
            <a:extLst>
              <a:ext uri="{FF2B5EF4-FFF2-40B4-BE49-F238E27FC236}">
                <a16:creationId xmlns:a16="http://schemas.microsoft.com/office/drawing/2014/main" id="{1A839384-EF1E-15E9-09C9-7F2531584A3A}"/>
              </a:ext>
            </a:extLst>
          </p:cNvPr>
          <p:cNvPicPr>
            <a:picLocks noChangeAspect="1"/>
          </p:cNvPicPr>
          <p:nvPr/>
        </p:nvPicPr>
        <p:blipFill rotWithShape="1">
          <a:blip r:embed="rId2"/>
          <a:srcRect l="32990" r="32664" b="-1"/>
          <a:stretch/>
        </p:blipFill>
        <p:spPr>
          <a:xfrm>
            <a:off x="1524021" y="10"/>
            <a:ext cx="3476673" cy="6005532"/>
          </a:xfrm>
          <a:prstGeom prst="rect">
            <a:avLst/>
          </a:prstGeom>
          <a:effectLst/>
        </p:spPr>
      </p:pic>
    </p:spTree>
    <p:extLst>
      <p:ext uri="{BB962C8B-B14F-4D97-AF65-F5344CB8AC3E}">
        <p14:creationId xmlns:p14="http://schemas.microsoft.com/office/powerpoint/2010/main" val="3042781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E5A9C-BC57-4BCE-9688-2AB01EC9B340}"/>
              </a:ext>
            </a:extLst>
          </p:cNvPr>
          <p:cNvSpPr>
            <a:spLocks noGrp="1"/>
          </p:cNvSpPr>
          <p:nvPr>
            <p:ph type="title"/>
          </p:nvPr>
        </p:nvSpPr>
        <p:spPr>
          <a:xfrm>
            <a:off x="2295526" y="1967267"/>
            <a:ext cx="1971675" cy="2547257"/>
          </a:xfrm>
          <a:noFill/>
        </p:spPr>
        <p:txBody>
          <a:bodyPr vert="horz" lIns="91440" tIns="45720" rIns="91440" bIns="45720" rtlCol="0" anchor="ctr">
            <a:normAutofit/>
          </a:bodyPr>
          <a:lstStyle/>
          <a:p>
            <a:pPr algn="ctr"/>
            <a:r>
              <a:rPr lang="en-US" sz="3100" b="1">
                <a:solidFill>
                  <a:srgbClr val="FFFFFF"/>
                </a:solidFill>
              </a:rPr>
              <a:t>Soft Skills</a:t>
            </a:r>
          </a:p>
        </p:txBody>
      </p:sp>
      <p:pic>
        <p:nvPicPr>
          <p:cNvPr id="10242" name="Picture 2">
            <a:extLst>
              <a:ext uri="{FF2B5EF4-FFF2-40B4-BE49-F238E27FC236}">
                <a16:creationId xmlns:a16="http://schemas.microsoft.com/office/drawing/2014/main" id="{8550A820-B6C1-A6BC-E2DE-71BB1541A8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68055" y="201410"/>
            <a:ext cx="8528982" cy="558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9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D2BE9-98F7-DD9A-A1BF-1C1F39800621}"/>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DD5E240A-370C-3F07-D4F7-1C56D352F5A0}"/>
              </a:ext>
            </a:extLst>
          </p:cNvPr>
          <p:cNvSpPr/>
          <p:nvPr/>
        </p:nvSpPr>
        <p:spPr>
          <a:xfrm>
            <a:off x="2215166" y="1220274"/>
            <a:ext cx="7984902" cy="359642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What skills are needed to be an effective Guest services team member?</a:t>
            </a:r>
          </a:p>
        </p:txBody>
      </p:sp>
    </p:spTree>
    <p:extLst>
      <p:ext uri="{BB962C8B-B14F-4D97-AF65-F5344CB8AC3E}">
        <p14:creationId xmlns:p14="http://schemas.microsoft.com/office/powerpoint/2010/main" val="2701304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5C77B-E642-6B53-FAC3-CB9029F2E936}"/>
              </a:ext>
            </a:extLst>
          </p:cNvPr>
          <p:cNvSpPr>
            <a:spLocks noGrp="1"/>
          </p:cNvSpPr>
          <p:nvPr>
            <p:ph type="title"/>
          </p:nvPr>
        </p:nvSpPr>
        <p:spPr>
          <a:xfrm>
            <a:off x="838201" y="365125"/>
            <a:ext cx="5251316" cy="1807305"/>
          </a:xfrm>
        </p:spPr>
        <p:txBody>
          <a:bodyPr>
            <a:normAutofit/>
          </a:bodyPr>
          <a:lstStyle/>
          <a:p>
            <a:r>
              <a:rPr lang="en-GB" dirty="0"/>
              <a:t>Scenario – What skill do you need?</a:t>
            </a:r>
          </a:p>
        </p:txBody>
      </p:sp>
      <p:sp>
        <p:nvSpPr>
          <p:cNvPr id="3" name="Content Placeholder 2">
            <a:extLst>
              <a:ext uri="{FF2B5EF4-FFF2-40B4-BE49-F238E27FC236}">
                <a16:creationId xmlns:a16="http://schemas.microsoft.com/office/drawing/2014/main" id="{187F2B20-4249-F533-EDF7-DF8FA07311AC}"/>
              </a:ext>
            </a:extLst>
          </p:cNvPr>
          <p:cNvSpPr>
            <a:spLocks noGrp="1"/>
          </p:cNvSpPr>
          <p:nvPr>
            <p:ph idx="1"/>
          </p:nvPr>
        </p:nvSpPr>
        <p:spPr>
          <a:xfrm>
            <a:off x="838200" y="2333297"/>
            <a:ext cx="4619621" cy="4396116"/>
          </a:xfrm>
        </p:spPr>
        <p:txBody>
          <a:bodyPr>
            <a:noAutofit/>
          </a:bodyPr>
          <a:lstStyle/>
          <a:p>
            <a:r>
              <a:rPr lang="en-GB" sz="2400" dirty="0"/>
              <a:t>The next few slides are going to contain some scenarios you might find yourself in when working in the hotel. </a:t>
            </a:r>
          </a:p>
          <a:p>
            <a:endParaRPr lang="en-GB" sz="2400" dirty="0"/>
          </a:p>
          <a:p>
            <a:r>
              <a:rPr lang="en-GB" sz="2400" dirty="0"/>
              <a:t>Read the scenario </a:t>
            </a:r>
          </a:p>
          <a:p>
            <a:endParaRPr lang="en-GB" sz="2400" dirty="0"/>
          </a:p>
          <a:p>
            <a:r>
              <a:rPr lang="en-GB" sz="2400" dirty="0"/>
              <a:t>Type in the chat box or raise you hand to explain what skills you think are required</a:t>
            </a:r>
          </a:p>
        </p:txBody>
      </p:sp>
      <p:pic>
        <p:nvPicPr>
          <p:cNvPr id="4" name="Picture 3">
            <a:extLst>
              <a:ext uri="{FF2B5EF4-FFF2-40B4-BE49-F238E27FC236}">
                <a16:creationId xmlns:a16="http://schemas.microsoft.com/office/drawing/2014/main" id="{69FC8EB8-551F-A06F-5FDF-2D0D9CEEB7D6}"/>
              </a:ext>
            </a:extLst>
          </p:cNvPr>
          <p:cNvPicPr>
            <a:picLocks noChangeAspect="1"/>
          </p:cNvPicPr>
          <p:nvPr/>
        </p:nvPicPr>
        <p:blipFill rotWithShape="1">
          <a:blip r:embed="rId3"/>
          <a:srcRect l="14210" r="2818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58480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8F6F-C06C-F6F6-E5C9-11D5CDE317CB}"/>
              </a:ext>
            </a:extLst>
          </p:cNvPr>
          <p:cNvSpPr>
            <a:spLocks noGrp="1"/>
          </p:cNvSpPr>
          <p:nvPr>
            <p:ph type="title"/>
          </p:nvPr>
        </p:nvSpPr>
        <p:spPr>
          <a:xfrm>
            <a:off x="1884759" y="3752850"/>
            <a:ext cx="2468166" cy="2452687"/>
          </a:xfrm>
        </p:spPr>
        <p:txBody>
          <a:bodyPr anchor="ctr">
            <a:normAutofit/>
          </a:bodyPr>
          <a:lstStyle/>
          <a:p>
            <a:pPr algn="ctr"/>
            <a:r>
              <a:rPr lang="en-GB" sz="3100" b="1" dirty="0"/>
              <a:t>Scenario</a:t>
            </a:r>
          </a:p>
        </p:txBody>
      </p:sp>
      <p:pic>
        <p:nvPicPr>
          <p:cNvPr id="6150" name="Picture 6">
            <a:extLst>
              <a:ext uri="{FF2B5EF4-FFF2-40B4-BE49-F238E27FC236}">
                <a16:creationId xmlns:a16="http://schemas.microsoft.com/office/drawing/2014/main" id="{0B40BD02-9CE9-F1E6-48C6-2FBB4FFFA8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32" b="33046"/>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B918F94-A91C-9430-9AA0-4AFD6D194566}"/>
              </a:ext>
            </a:extLst>
          </p:cNvPr>
          <p:cNvSpPr>
            <a:spLocks noGrp="1"/>
          </p:cNvSpPr>
          <p:nvPr>
            <p:ph idx="1"/>
          </p:nvPr>
        </p:nvSpPr>
        <p:spPr>
          <a:xfrm>
            <a:off x="4172810" y="3333136"/>
            <a:ext cx="6133236" cy="2872402"/>
          </a:xfrm>
        </p:spPr>
        <p:txBody>
          <a:bodyPr anchor="ctr">
            <a:normAutofit/>
          </a:bodyPr>
          <a:lstStyle/>
          <a:p>
            <a:pPr marL="0" indent="0" algn="ctr">
              <a:buNone/>
            </a:pPr>
            <a:r>
              <a:rPr lang="en-GB" sz="1800" b="1" dirty="0"/>
              <a:t>Working in the Hospitality industry requires multiple and different types of skills.</a:t>
            </a:r>
            <a:endParaRPr lang="en-GB" sz="1800" dirty="0"/>
          </a:p>
          <a:p>
            <a:pPr marL="0" indent="0" algn="ctr">
              <a:buNone/>
            </a:pPr>
            <a:r>
              <a:rPr lang="en-GB" sz="1800" i="1" dirty="0"/>
              <a:t>You are a </a:t>
            </a:r>
            <a:r>
              <a:rPr lang="en-GB" sz="1800" b="1" i="1" dirty="0"/>
              <a:t>receptionist</a:t>
            </a:r>
            <a:r>
              <a:rPr lang="en-GB" sz="1800" i="1" dirty="0"/>
              <a:t> in a 5-star hotel in London –  A guest approaches and speaks to you in German.</a:t>
            </a:r>
          </a:p>
          <a:p>
            <a:pPr marL="0" indent="0" algn="ctr">
              <a:buNone/>
            </a:pPr>
            <a:r>
              <a:rPr lang="en-GB" sz="1800" i="1" dirty="0"/>
              <a:t> Q: What skill do you need?</a:t>
            </a:r>
          </a:p>
        </p:txBody>
      </p:sp>
    </p:spTree>
    <p:extLst>
      <p:ext uri="{BB962C8B-B14F-4D97-AF65-F5344CB8AC3E}">
        <p14:creationId xmlns:p14="http://schemas.microsoft.com/office/powerpoint/2010/main" val="4044168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B9799-C503-49F3-672D-7AFF1E886C18}"/>
              </a:ext>
            </a:extLst>
          </p:cNvPr>
          <p:cNvSpPr>
            <a:spLocks noGrp="1"/>
          </p:cNvSpPr>
          <p:nvPr>
            <p:ph type="title"/>
          </p:nvPr>
        </p:nvSpPr>
        <p:spPr>
          <a:xfrm>
            <a:off x="6451530" y="446494"/>
            <a:ext cx="3754752" cy="1325563"/>
          </a:xfrm>
        </p:spPr>
        <p:txBody>
          <a:bodyPr>
            <a:normAutofit/>
          </a:bodyPr>
          <a:lstStyle/>
          <a:p>
            <a:pPr algn="ctr"/>
            <a:r>
              <a:rPr lang="en-GB" sz="3800" b="1" dirty="0"/>
              <a:t>Language Skills</a:t>
            </a:r>
          </a:p>
        </p:txBody>
      </p:sp>
      <p:pic>
        <p:nvPicPr>
          <p:cNvPr id="4" name="Picture 2" descr="See the source image">
            <a:extLst>
              <a:ext uri="{FF2B5EF4-FFF2-40B4-BE49-F238E27FC236}">
                <a16:creationId xmlns:a16="http://schemas.microsoft.com/office/drawing/2014/main" id="{31EEBDEC-E481-7781-4628-25A39A7C28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15" r="17725"/>
          <a:stretch/>
        </p:blipFill>
        <p:spPr bwMode="auto">
          <a:xfrm>
            <a:off x="359861" y="0"/>
            <a:ext cx="4207416" cy="6386412"/>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58C32B0-DFD1-5A97-78E8-F30483FC29F4}"/>
              </a:ext>
            </a:extLst>
          </p:cNvPr>
          <p:cNvSpPr>
            <a:spLocks noGrp="1"/>
          </p:cNvSpPr>
          <p:nvPr>
            <p:ph idx="1"/>
          </p:nvPr>
        </p:nvSpPr>
        <p:spPr>
          <a:xfrm>
            <a:off x="6096001" y="1445342"/>
            <a:ext cx="5024283" cy="4147247"/>
          </a:xfrm>
        </p:spPr>
        <p:txBody>
          <a:bodyPr anchor="t">
            <a:normAutofit/>
          </a:bodyPr>
          <a:lstStyle/>
          <a:p>
            <a:r>
              <a:rPr lang="en-US" sz="2400" dirty="0"/>
              <a:t>Language skills are a </a:t>
            </a:r>
            <a:r>
              <a:rPr lang="en-US" sz="2400" b="1" dirty="0"/>
              <a:t>huge bonus </a:t>
            </a:r>
            <a:r>
              <a:rPr lang="en-US" sz="2400" dirty="0"/>
              <a:t>in hotels and in hospitality because they allow you to communicate with a wider range of people.</a:t>
            </a:r>
          </a:p>
          <a:p>
            <a:r>
              <a:rPr lang="en-US" sz="2400" b="1" dirty="0"/>
              <a:t>Knowledge of languages is useful day-to-day</a:t>
            </a:r>
            <a:r>
              <a:rPr lang="en-US" sz="2400" dirty="0"/>
              <a:t>.</a:t>
            </a:r>
          </a:p>
          <a:p>
            <a:r>
              <a:rPr lang="en-US" sz="2400" dirty="0"/>
              <a:t>What type of situations could you think of that having language skills would be beneficial for the hotel guests services?</a:t>
            </a:r>
          </a:p>
        </p:txBody>
      </p:sp>
    </p:spTree>
    <p:extLst>
      <p:ext uri="{BB962C8B-B14F-4D97-AF65-F5344CB8AC3E}">
        <p14:creationId xmlns:p14="http://schemas.microsoft.com/office/powerpoint/2010/main" val="2927974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8F6F-C06C-F6F6-E5C9-11D5CDE317CB}"/>
              </a:ext>
            </a:extLst>
          </p:cNvPr>
          <p:cNvSpPr>
            <a:spLocks noGrp="1"/>
          </p:cNvSpPr>
          <p:nvPr>
            <p:ph type="title"/>
          </p:nvPr>
        </p:nvSpPr>
        <p:spPr>
          <a:xfrm>
            <a:off x="1884759" y="3752850"/>
            <a:ext cx="2468166" cy="2452687"/>
          </a:xfrm>
        </p:spPr>
        <p:txBody>
          <a:bodyPr anchor="ctr">
            <a:normAutofit/>
          </a:bodyPr>
          <a:lstStyle/>
          <a:p>
            <a:pPr algn="ctr"/>
            <a:r>
              <a:rPr lang="en-GB" sz="3100" b="1" dirty="0"/>
              <a:t>Scenario</a:t>
            </a:r>
          </a:p>
        </p:txBody>
      </p:sp>
      <p:pic>
        <p:nvPicPr>
          <p:cNvPr id="12290" name="Picture 2" descr="A group of people in a room&#10;&#10;Description automatically generated with medium confidence">
            <a:extLst>
              <a:ext uri="{FF2B5EF4-FFF2-40B4-BE49-F238E27FC236}">
                <a16:creationId xmlns:a16="http://schemas.microsoft.com/office/drawing/2014/main" id="{D861406F-8030-E675-FCDF-C3955B5FBC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42" b="30065"/>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B918F94-A91C-9430-9AA0-4AFD6D194566}"/>
              </a:ext>
            </a:extLst>
          </p:cNvPr>
          <p:cNvSpPr>
            <a:spLocks noGrp="1"/>
          </p:cNvSpPr>
          <p:nvPr>
            <p:ph idx="1"/>
          </p:nvPr>
        </p:nvSpPr>
        <p:spPr>
          <a:xfrm>
            <a:off x="4691985" y="3752851"/>
            <a:ext cx="6162827" cy="2452687"/>
          </a:xfrm>
        </p:spPr>
        <p:txBody>
          <a:bodyPr anchor="ctr">
            <a:normAutofit/>
          </a:bodyPr>
          <a:lstStyle/>
          <a:p>
            <a:pPr marL="0" algn="ctr"/>
            <a:r>
              <a:rPr lang="en-US" sz="2400" dirty="0"/>
              <a:t>You are a receptionist in a 5-star hotel –  You are </a:t>
            </a:r>
            <a:r>
              <a:rPr lang="en-US" sz="2400" b="1" dirty="0"/>
              <a:t>on the phone </a:t>
            </a:r>
            <a:r>
              <a:rPr lang="en-US" sz="2400" dirty="0"/>
              <a:t>and a </a:t>
            </a:r>
            <a:r>
              <a:rPr lang="en-US" sz="2400" b="1" dirty="0"/>
              <a:t>guest approaches you to check in </a:t>
            </a:r>
            <a:r>
              <a:rPr lang="en-US" sz="2400" dirty="0"/>
              <a:t>and </a:t>
            </a:r>
            <a:r>
              <a:rPr lang="en-US" sz="2400" b="1" dirty="0"/>
              <a:t>at the same time </a:t>
            </a:r>
            <a:r>
              <a:rPr lang="en-US" sz="2400" dirty="0"/>
              <a:t>the postman delivers a parcel </a:t>
            </a:r>
            <a:r>
              <a:rPr lang="en-US" sz="2400" b="1" dirty="0"/>
              <a:t>to be signed for.</a:t>
            </a:r>
          </a:p>
          <a:p>
            <a:pPr algn="ctr"/>
            <a:endParaRPr lang="en-US" sz="1800" b="1" dirty="0"/>
          </a:p>
        </p:txBody>
      </p:sp>
    </p:spTree>
    <p:extLst>
      <p:ext uri="{BB962C8B-B14F-4D97-AF65-F5344CB8AC3E}">
        <p14:creationId xmlns:p14="http://schemas.microsoft.com/office/powerpoint/2010/main" val="347129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4428C-738A-9A35-0CB9-E2EB5C9A3DE9}"/>
              </a:ext>
            </a:extLst>
          </p:cNvPr>
          <p:cNvSpPr>
            <a:spLocks noGrp="1"/>
          </p:cNvSpPr>
          <p:nvPr>
            <p:ph type="title"/>
          </p:nvPr>
        </p:nvSpPr>
        <p:spPr>
          <a:xfrm>
            <a:off x="572493" y="238539"/>
            <a:ext cx="11018520" cy="1434415"/>
          </a:xfrm>
        </p:spPr>
        <p:txBody>
          <a:bodyPr anchor="b">
            <a:normAutofit/>
          </a:bodyPr>
          <a:lstStyle/>
          <a:p>
            <a:r>
              <a:rPr lang="en-GB" sz="5400" b="1"/>
              <a:t>Multitasking Skills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C53FDA-4F10-104A-4C73-CF57F4392B33}"/>
              </a:ext>
            </a:extLst>
          </p:cNvPr>
          <p:cNvSpPr>
            <a:spLocks noGrp="1"/>
          </p:cNvSpPr>
          <p:nvPr>
            <p:ph idx="1"/>
          </p:nvPr>
        </p:nvSpPr>
        <p:spPr>
          <a:xfrm>
            <a:off x="572493" y="2071316"/>
            <a:ext cx="6713552" cy="4661240"/>
          </a:xfrm>
        </p:spPr>
        <p:txBody>
          <a:bodyPr anchor="t">
            <a:normAutofit/>
          </a:bodyPr>
          <a:lstStyle/>
          <a:p>
            <a:r>
              <a:rPr lang="en-GB" sz="1700" dirty="0"/>
              <a:t>One of the reasons why hospitality can be so difficult to work in is because it is </a:t>
            </a:r>
            <a:r>
              <a:rPr lang="en-GB" sz="1700" b="1" dirty="0"/>
              <a:t>very busy. </a:t>
            </a:r>
          </a:p>
          <a:p>
            <a:r>
              <a:rPr lang="en-GB" sz="1700" dirty="0"/>
              <a:t>The ability to </a:t>
            </a:r>
            <a:r>
              <a:rPr lang="en-GB" sz="1700" b="1" dirty="0"/>
              <a:t>multitask and handle several tasks </a:t>
            </a:r>
            <a:r>
              <a:rPr lang="en-GB" sz="1700" dirty="0"/>
              <a:t>at once will serve you well. </a:t>
            </a:r>
          </a:p>
          <a:p>
            <a:r>
              <a:rPr lang="en-GB" sz="1700" dirty="0"/>
              <a:t>This means learning how to </a:t>
            </a:r>
            <a:r>
              <a:rPr lang="en-GB" sz="1700" b="1" dirty="0"/>
              <a:t>prioritise and manage your time effectively</a:t>
            </a:r>
            <a:r>
              <a:rPr lang="en-GB" sz="1700" dirty="0"/>
              <a:t>, (time management skills) while you will also need to be able to </a:t>
            </a:r>
            <a:r>
              <a:rPr lang="en-GB" sz="1700" b="1" dirty="0"/>
              <a:t>handle pressure and remain calm</a:t>
            </a:r>
            <a:r>
              <a:rPr lang="en-GB" sz="1700" dirty="0"/>
              <a:t> when things get chaotic. </a:t>
            </a:r>
          </a:p>
          <a:p>
            <a:r>
              <a:rPr lang="en-GB" sz="1700" b="1" dirty="0"/>
              <a:t>Time management skills </a:t>
            </a:r>
            <a:r>
              <a:rPr lang="en-GB" sz="1700" dirty="0"/>
              <a:t>play an important part in multitasking effectively.</a:t>
            </a:r>
          </a:p>
          <a:p>
            <a:endParaRPr lang="en-GB" sz="1700" dirty="0"/>
          </a:p>
          <a:p>
            <a:pPr marL="0" indent="0">
              <a:buNone/>
            </a:pPr>
            <a:endParaRPr lang="en-GB" sz="1700" dirty="0"/>
          </a:p>
          <a:p>
            <a:pPr marL="0" indent="0" algn="ctr">
              <a:buNone/>
            </a:pPr>
            <a:r>
              <a:rPr lang="en-GB" sz="2000" b="1" i="1" dirty="0"/>
              <a:t>Think about multi tasking skills in Restaurant Assistant Position (Waiter)? Give an example</a:t>
            </a:r>
          </a:p>
        </p:txBody>
      </p:sp>
      <p:pic>
        <p:nvPicPr>
          <p:cNvPr id="4" name="Picture 3">
            <a:extLst>
              <a:ext uri="{FF2B5EF4-FFF2-40B4-BE49-F238E27FC236}">
                <a16:creationId xmlns:a16="http://schemas.microsoft.com/office/drawing/2014/main" id="{2A3AE182-5D66-2BD2-3F31-871C1ECF01D6}"/>
              </a:ext>
            </a:extLst>
          </p:cNvPr>
          <p:cNvPicPr>
            <a:picLocks noChangeAspect="1"/>
          </p:cNvPicPr>
          <p:nvPr/>
        </p:nvPicPr>
        <p:blipFill rotWithShape="1">
          <a:blip r:embed="rId3"/>
          <a:srcRect l="26120" r="20005"/>
          <a:stretch/>
        </p:blipFill>
        <p:spPr>
          <a:xfrm>
            <a:off x="7675658" y="2093976"/>
            <a:ext cx="3941064" cy="4096512"/>
          </a:xfrm>
          <a:prstGeom prst="rect">
            <a:avLst/>
          </a:prstGeom>
        </p:spPr>
      </p:pic>
    </p:spTree>
    <p:extLst>
      <p:ext uri="{BB962C8B-B14F-4D97-AF65-F5344CB8AC3E}">
        <p14:creationId xmlns:p14="http://schemas.microsoft.com/office/powerpoint/2010/main" val="104179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701DD-4281-09C6-D2F8-2CA677CA5863}"/>
              </a:ext>
            </a:extLst>
          </p:cNvPr>
          <p:cNvSpPr>
            <a:spLocks noGrp="1"/>
          </p:cNvSpPr>
          <p:nvPr>
            <p:ph type="title"/>
          </p:nvPr>
        </p:nvSpPr>
        <p:spPr/>
        <p:txBody>
          <a:bodyPr/>
          <a:lstStyle/>
          <a:p>
            <a:r>
              <a:rPr lang="en-GB" dirty="0"/>
              <a:t>Work Ethic</a:t>
            </a:r>
          </a:p>
        </p:txBody>
      </p:sp>
      <p:sp>
        <p:nvSpPr>
          <p:cNvPr id="3" name="Content Placeholder 2">
            <a:extLst>
              <a:ext uri="{FF2B5EF4-FFF2-40B4-BE49-F238E27FC236}">
                <a16:creationId xmlns:a16="http://schemas.microsoft.com/office/drawing/2014/main" id="{BF438733-C975-B2AB-40E2-989C2574C529}"/>
              </a:ext>
            </a:extLst>
          </p:cNvPr>
          <p:cNvSpPr>
            <a:spLocks noGrp="1"/>
          </p:cNvSpPr>
          <p:nvPr>
            <p:ph idx="1"/>
          </p:nvPr>
        </p:nvSpPr>
        <p:spPr>
          <a:xfrm>
            <a:off x="838200" y="1253331"/>
            <a:ext cx="10515600" cy="4351338"/>
          </a:xfrm>
        </p:spPr>
        <p:txBody>
          <a:bodyPr/>
          <a:lstStyle/>
          <a:p>
            <a:r>
              <a:rPr lang="en-GB" sz="2800" dirty="0"/>
              <a:t>If you are going to work in hospitality, then regardless of your role, you are going to have to work hard. </a:t>
            </a:r>
          </a:p>
          <a:p>
            <a:r>
              <a:rPr lang="en-GB" sz="2800" dirty="0"/>
              <a:t>It is likely that you will be on your feet for most of the time, working long shifts maintaining a cheerful and friendly persona in front of customers.</a:t>
            </a:r>
          </a:p>
          <a:p>
            <a:pPr marL="0" indent="0">
              <a:buNone/>
            </a:pPr>
            <a:r>
              <a:rPr lang="en-GB" sz="2800" b="1" dirty="0"/>
              <a:t>Having a strong work ethic is:</a:t>
            </a:r>
          </a:p>
          <a:p>
            <a:r>
              <a:rPr lang="en-GB" sz="2800" dirty="0"/>
              <a:t>Being part of a team and work collaboratively </a:t>
            </a:r>
          </a:p>
          <a:p>
            <a:r>
              <a:rPr lang="en-GB" sz="2800" dirty="0"/>
              <a:t>Being punctual not being late to work or not turning up for a shift.</a:t>
            </a:r>
          </a:p>
          <a:p>
            <a:r>
              <a:rPr lang="en-GB" sz="2800" dirty="0"/>
              <a:t>Being honest and trustful with colleagues and guests.</a:t>
            </a:r>
          </a:p>
          <a:p>
            <a:r>
              <a:rPr lang="en-GB" sz="2800" dirty="0"/>
              <a:t>Making sure the guests needs are met by going the ‘extra mile’</a:t>
            </a:r>
          </a:p>
          <a:p>
            <a:endParaRPr lang="en-GB" dirty="0"/>
          </a:p>
        </p:txBody>
      </p:sp>
    </p:spTree>
    <p:extLst>
      <p:ext uri="{BB962C8B-B14F-4D97-AF65-F5344CB8AC3E}">
        <p14:creationId xmlns:p14="http://schemas.microsoft.com/office/powerpoint/2010/main" val="2024720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7D96F-5DBF-D957-1DAE-06778A780731}"/>
              </a:ext>
            </a:extLst>
          </p:cNvPr>
          <p:cNvSpPr>
            <a:spLocks noGrp="1"/>
          </p:cNvSpPr>
          <p:nvPr>
            <p:ph type="title"/>
          </p:nvPr>
        </p:nvSpPr>
        <p:spPr>
          <a:xfrm>
            <a:off x="1884759" y="3593569"/>
            <a:ext cx="2468166" cy="2452687"/>
          </a:xfrm>
        </p:spPr>
        <p:txBody>
          <a:bodyPr anchor="ctr">
            <a:normAutofit/>
          </a:bodyPr>
          <a:lstStyle/>
          <a:p>
            <a:r>
              <a:rPr lang="en-GB" sz="2800" b="1" dirty="0"/>
              <a:t>Professionalism</a:t>
            </a:r>
            <a:endParaRPr lang="en-GB" sz="2900" b="1" dirty="0"/>
          </a:p>
        </p:txBody>
      </p:sp>
      <p:pic>
        <p:nvPicPr>
          <p:cNvPr id="5" name="Picture 4" descr="Suits hanged in a clothes pile line">
            <a:extLst>
              <a:ext uri="{FF2B5EF4-FFF2-40B4-BE49-F238E27FC236}">
                <a16:creationId xmlns:a16="http://schemas.microsoft.com/office/drawing/2014/main" id="{319C4A71-B992-BBED-D157-932832B63BDA}"/>
              </a:ext>
            </a:extLst>
          </p:cNvPr>
          <p:cNvPicPr>
            <a:picLocks noChangeAspect="1"/>
          </p:cNvPicPr>
          <p:nvPr/>
        </p:nvPicPr>
        <p:blipFill rotWithShape="1">
          <a:blip r:embed="rId3"/>
          <a:srcRect t="6529" b="32677"/>
          <a:stretch/>
        </p:blipFill>
        <p:spPr>
          <a:xfrm>
            <a:off x="1524020" y="11"/>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6EDF699-3389-CAF3-B97B-C3B05444C87B}"/>
              </a:ext>
            </a:extLst>
          </p:cNvPr>
          <p:cNvSpPr>
            <a:spLocks noGrp="1"/>
          </p:cNvSpPr>
          <p:nvPr>
            <p:ph idx="1"/>
          </p:nvPr>
        </p:nvSpPr>
        <p:spPr>
          <a:xfrm>
            <a:off x="4438281" y="3362635"/>
            <a:ext cx="6005544" cy="2683622"/>
          </a:xfrm>
        </p:spPr>
        <p:txBody>
          <a:bodyPr anchor="ctr">
            <a:normAutofit/>
          </a:bodyPr>
          <a:lstStyle/>
          <a:p>
            <a:r>
              <a:rPr lang="en-GB" sz="1500" dirty="0"/>
              <a:t>Most employers in the hospitality industry rely on their </a:t>
            </a:r>
            <a:r>
              <a:rPr lang="en-GB" sz="1500" b="1" dirty="0"/>
              <a:t>customer-facing staff </a:t>
            </a:r>
            <a:r>
              <a:rPr lang="en-GB" sz="1500" dirty="0"/>
              <a:t>to uphold the reputation of their brand; therefore, it is important that, at all times, you remain </a:t>
            </a:r>
            <a:r>
              <a:rPr lang="en-GB" sz="1500" b="1" dirty="0"/>
              <a:t>highly professional.</a:t>
            </a:r>
          </a:p>
          <a:p>
            <a:r>
              <a:rPr lang="en-GB" sz="1500" dirty="0"/>
              <a:t>Ensuring that you look tidy and well-groomed, are on time for your shifts and are not caught doing anything you should not be is important to the professional standards. </a:t>
            </a:r>
          </a:p>
          <a:p>
            <a:r>
              <a:rPr lang="en-GB" sz="1500" dirty="0"/>
              <a:t>It also means keeping calm and not reacting negatively when dealing with an angry or irate customer, especially at the end of a long and tiring shift.</a:t>
            </a:r>
          </a:p>
        </p:txBody>
      </p:sp>
    </p:spTree>
    <p:extLst>
      <p:ext uri="{BB962C8B-B14F-4D97-AF65-F5344CB8AC3E}">
        <p14:creationId xmlns:p14="http://schemas.microsoft.com/office/powerpoint/2010/main" val="1972103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8F6F-C06C-F6F6-E5C9-11D5CDE317CB}"/>
              </a:ext>
            </a:extLst>
          </p:cNvPr>
          <p:cNvSpPr>
            <a:spLocks noGrp="1"/>
          </p:cNvSpPr>
          <p:nvPr>
            <p:ph type="title"/>
          </p:nvPr>
        </p:nvSpPr>
        <p:spPr>
          <a:xfrm>
            <a:off x="923163" y="252585"/>
            <a:ext cx="3993358" cy="799751"/>
          </a:xfrm>
        </p:spPr>
        <p:txBody>
          <a:bodyPr anchor="b">
            <a:normAutofit/>
          </a:bodyPr>
          <a:lstStyle/>
          <a:p>
            <a:pPr algn="ctr"/>
            <a:r>
              <a:rPr lang="en-GB" sz="3100" b="1" dirty="0"/>
              <a:t>Scenario 1</a:t>
            </a:r>
          </a:p>
        </p:txBody>
      </p:sp>
      <p:sp>
        <p:nvSpPr>
          <p:cNvPr id="3" name="Content Placeholder 2">
            <a:extLst>
              <a:ext uri="{FF2B5EF4-FFF2-40B4-BE49-F238E27FC236}">
                <a16:creationId xmlns:a16="http://schemas.microsoft.com/office/drawing/2014/main" id="{BB918F94-A91C-9430-9AA0-4AFD6D194566}"/>
              </a:ext>
            </a:extLst>
          </p:cNvPr>
          <p:cNvSpPr>
            <a:spLocks noGrp="1"/>
          </p:cNvSpPr>
          <p:nvPr>
            <p:ph idx="1"/>
          </p:nvPr>
        </p:nvSpPr>
        <p:spPr>
          <a:xfrm>
            <a:off x="336263" y="1513185"/>
            <a:ext cx="5547753" cy="3919538"/>
          </a:xfrm>
        </p:spPr>
        <p:txBody>
          <a:bodyPr anchor="t">
            <a:normAutofit/>
          </a:bodyPr>
          <a:lstStyle/>
          <a:p>
            <a:pPr marL="0"/>
            <a:r>
              <a:rPr lang="en-US" sz="2400" dirty="0"/>
              <a:t>You are a housekeeping team member in a 3-star hotel –  You are cleaning a guest bedroom. Once you finished, your work is audited by the Housekeeping manager?</a:t>
            </a:r>
          </a:p>
          <a:p>
            <a:endParaRPr lang="en-US" sz="2400" b="1" dirty="0"/>
          </a:p>
          <a:p>
            <a:pPr marL="0" indent="0" algn="ctr">
              <a:buNone/>
            </a:pPr>
            <a:r>
              <a:rPr lang="en-US" sz="2400" b="1" i="1" dirty="0"/>
              <a:t>What skill do you need?</a:t>
            </a:r>
          </a:p>
          <a:p>
            <a:pPr marL="0" indent="0" algn="ctr">
              <a:buNone/>
            </a:pPr>
            <a:r>
              <a:rPr lang="en-US" sz="2400" b="1" i="1" dirty="0"/>
              <a:t>What skills does the Housekeeping Manager need?</a:t>
            </a:r>
          </a:p>
          <a:p>
            <a:pPr marL="0" indent="0" algn="ctr">
              <a:buNone/>
            </a:pPr>
            <a:endParaRPr lang="en-US" sz="2400" b="1" i="1" dirty="0"/>
          </a:p>
        </p:txBody>
      </p:sp>
      <p:pic>
        <p:nvPicPr>
          <p:cNvPr id="4" name="Picture 3" descr="A person holding a tablet&#10;&#10;Description automatically generated with low confidence">
            <a:extLst>
              <a:ext uri="{FF2B5EF4-FFF2-40B4-BE49-F238E27FC236}">
                <a16:creationId xmlns:a16="http://schemas.microsoft.com/office/drawing/2014/main" id="{A1E8553E-64A5-5E69-F5CE-763B958C85BD}"/>
              </a:ext>
            </a:extLst>
          </p:cNvPr>
          <p:cNvPicPr>
            <a:picLocks noChangeAspect="1"/>
          </p:cNvPicPr>
          <p:nvPr/>
        </p:nvPicPr>
        <p:blipFill rotWithShape="1">
          <a:blip r:embed="rId3"/>
          <a:srcRect l="46335" r="8208" b="-2"/>
          <a:stretch/>
        </p:blipFill>
        <p:spPr>
          <a:xfrm>
            <a:off x="5998766" y="1"/>
            <a:ext cx="4669234" cy="60004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310949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E170-D0D8-4A8A-ABE0-2DD3FC2A0263}"/>
              </a:ext>
            </a:extLst>
          </p:cNvPr>
          <p:cNvSpPr>
            <a:spLocks noGrp="1"/>
          </p:cNvSpPr>
          <p:nvPr>
            <p:ph type="title"/>
          </p:nvPr>
        </p:nvSpPr>
        <p:spPr>
          <a:xfrm>
            <a:off x="876694" y="741391"/>
            <a:ext cx="4234393" cy="1616203"/>
          </a:xfrm>
        </p:spPr>
        <p:txBody>
          <a:bodyPr anchor="b">
            <a:normAutofit/>
          </a:bodyPr>
          <a:lstStyle/>
          <a:p>
            <a:r>
              <a:rPr lang="en-GB" sz="3200"/>
              <a:t>Scenario 2 </a:t>
            </a:r>
          </a:p>
        </p:txBody>
      </p:sp>
      <p:sp>
        <p:nvSpPr>
          <p:cNvPr id="3" name="Content Placeholder 2">
            <a:extLst>
              <a:ext uri="{FF2B5EF4-FFF2-40B4-BE49-F238E27FC236}">
                <a16:creationId xmlns:a16="http://schemas.microsoft.com/office/drawing/2014/main" id="{F798452F-D91B-4F72-BA51-6E48B68CEAEA}"/>
              </a:ext>
            </a:extLst>
          </p:cNvPr>
          <p:cNvSpPr>
            <a:spLocks noGrp="1"/>
          </p:cNvSpPr>
          <p:nvPr>
            <p:ph idx="1"/>
          </p:nvPr>
        </p:nvSpPr>
        <p:spPr>
          <a:xfrm>
            <a:off x="876693" y="2533476"/>
            <a:ext cx="4234394" cy="3447832"/>
          </a:xfrm>
        </p:spPr>
        <p:txBody>
          <a:bodyPr anchor="t">
            <a:normAutofit/>
          </a:bodyPr>
          <a:lstStyle/>
          <a:p>
            <a:pPr marL="0"/>
            <a:r>
              <a:rPr lang="en-US" sz="1900"/>
              <a:t>You are an event planner in a hotel –  You are planning a Corporate Christmas lunch and setting up the function room and tables . Once you finished, your work is audited by the Event manager?</a:t>
            </a:r>
          </a:p>
          <a:p>
            <a:endParaRPr lang="en-US" sz="1900" b="1"/>
          </a:p>
          <a:p>
            <a:pPr marL="0" indent="0">
              <a:buNone/>
            </a:pPr>
            <a:r>
              <a:rPr lang="en-US" sz="1900" b="1" i="1"/>
              <a:t>What planning and operational skill do you need?</a:t>
            </a:r>
          </a:p>
          <a:p>
            <a:pPr marL="0" indent="0">
              <a:buNone/>
            </a:pPr>
            <a:r>
              <a:rPr lang="en-US" sz="1900" b="1" i="1"/>
              <a:t>What skills does the Events Manager need?</a:t>
            </a:r>
          </a:p>
          <a:p>
            <a:endParaRPr lang="en-GB" sz="1900"/>
          </a:p>
        </p:txBody>
      </p:sp>
      <p:pic>
        <p:nvPicPr>
          <p:cNvPr id="4" name="Picture 3">
            <a:extLst>
              <a:ext uri="{FF2B5EF4-FFF2-40B4-BE49-F238E27FC236}">
                <a16:creationId xmlns:a16="http://schemas.microsoft.com/office/drawing/2014/main" id="{9D1DEFFD-791F-4C91-BE62-5079D49D4C3A}"/>
              </a:ext>
            </a:extLst>
          </p:cNvPr>
          <p:cNvPicPr>
            <a:picLocks noChangeAspect="1"/>
          </p:cNvPicPr>
          <p:nvPr/>
        </p:nvPicPr>
        <p:blipFill rotWithShape="1">
          <a:blip r:embed="rId3"/>
          <a:srcRect l="20355" r="6841" b="1"/>
          <a:stretch/>
        </p:blipFill>
        <p:spPr>
          <a:xfrm>
            <a:off x="5854890" y="877414"/>
            <a:ext cx="5453545" cy="4984683"/>
          </a:xfrm>
          <a:prstGeom prst="rect">
            <a:avLst/>
          </a:prstGeom>
        </p:spPr>
      </p:pic>
      <p:grpSp>
        <p:nvGrpSpPr>
          <p:cNvPr id="9" name="Group 8">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75915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A2F8-DE3E-B76B-2ED7-FDD8BDE66426}"/>
              </a:ext>
            </a:extLst>
          </p:cNvPr>
          <p:cNvSpPr>
            <a:spLocks noGrp="1"/>
          </p:cNvSpPr>
          <p:nvPr>
            <p:ph type="title"/>
          </p:nvPr>
        </p:nvSpPr>
        <p:spPr/>
        <p:txBody>
          <a:bodyPr/>
          <a:lstStyle/>
          <a:p>
            <a:r>
              <a:rPr lang="en-GB" dirty="0"/>
              <a:t>Attention to Detail</a:t>
            </a:r>
          </a:p>
        </p:txBody>
      </p:sp>
      <p:sp>
        <p:nvSpPr>
          <p:cNvPr id="3" name="Content Placeholder 2">
            <a:extLst>
              <a:ext uri="{FF2B5EF4-FFF2-40B4-BE49-F238E27FC236}">
                <a16:creationId xmlns:a16="http://schemas.microsoft.com/office/drawing/2014/main" id="{1C06E5B7-B96D-6AAF-7258-621CCE0F1BF9}"/>
              </a:ext>
            </a:extLst>
          </p:cNvPr>
          <p:cNvSpPr>
            <a:spLocks noGrp="1"/>
          </p:cNvSpPr>
          <p:nvPr>
            <p:ph idx="1"/>
          </p:nvPr>
        </p:nvSpPr>
        <p:spPr/>
        <p:txBody>
          <a:bodyPr/>
          <a:lstStyle/>
          <a:p>
            <a:pPr indent="-228600">
              <a:buFont typeface="Arial" panose="020B0604020202020204" pitchFamily="34" charset="0"/>
              <a:buChar char="•"/>
            </a:pPr>
            <a:r>
              <a:rPr lang="en-US" sz="2000" dirty="0"/>
              <a:t>Spotting billing or administrative errors at reception or noticing that a particular ingredient is past its best in the kitchen, it is the </a:t>
            </a:r>
            <a:r>
              <a:rPr lang="en-US" sz="2000" b="1" dirty="0"/>
              <a:t>little things that can make a big difference. </a:t>
            </a:r>
          </a:p>
          <a:p>
            <a:pPr indent="-228600">
              <a:buFont typeface="Arial" panose="020B0604020202020204" pitchFamily="34" charset="0"/>
              <a:buChar char="•"/>
            </a:pPr>
            <a:r>
              <a:rPr lang="en-US" sz="2000" dirty="0"/>
              <a:t>It can also help to develop relationships with customers and provide a more positive experience overall.</a:t>
            </a:r>
          </a:p>
          <a:p>
            <a:pPr indent="-228600">
              <a:buFont typeface="Arial" panose="020B0604020202020204" pitchFamily="34" charset="0"/>
              <a:buChar char="•"/>
            </a:pPr>
            <a:r>
              <a:rPr lang="en-US" sz="2000" dirty="0"/>
              <a:t>Providing those ‘</a:t>
            </a:r>
            <a:r>
              <a:rPr lang="en-US" sz="2000" b="1" u="sng" dirty="0"/>
              <a:t>WOW’ moments by paying attention!!</a:t>
            </a:r>
          </a:p>
          <a:p>
            <a:pPr indent="-228600">
              <a:buFont typeface="Arial" panose="020B0604020202020204" pitchFamily="34" charset="0"/>
              <a:buChar char="•"/>
            </a:pPr>
            <a:r>
              <a:rPr lang="en-US" sz="2000" dirty="0"/>
              <a:t>For instance: </a:t>
            </a:r>
          </a:p>
          <a:p>
            <a:pPr marL="0" indent="0">
              <a:buNone/>
            </a:pPr>
            <a:r>
              <a:rPr lang="en-US" sz="2000" dirty="0"/>
              <a:t>Suggesting a particular wine to accompany a dish,</a:t>
            </a:r>
          </a:p>
          <a:p>
            <a:pPr marL="0" indent="0">
              <a:buNone/>
            </a:pPr>
            <a:r>
              <a:rPr lang="en-US" sz="2000" dirty="0"/>
              <a:t>Remembering how a certain customer prefers their drink to be made,</a:t>
            </a:r>
          </a:p>
          <a:p>
            <a:pPr marL="0" indent="0">
              <a:buNone/>
            </a:pPr>
            <a:r>
              <a:rPr lang="en-US" sz="2000" dirty="0"/>
              <a:t>Noticing that somebody is struggling to carry their luggage and offering to help are all small details that can leave a big impression on customers.</a:t>
            </a:r>
          </a:p>
          <a:p>
            <a:endParaRPr lang="en-GB" dirty="0"/>
          </a:p>
        </p:txBody>
      </p:sp>
    </p:spTree>
    <p:extLst>
      <p:ext uri="{BB962C8B-B14F-4D97-AF65-F5344CB8AC3E}">
        <p14:creationId xmlns:p14="http://schemas.microsoft.com/office/powerpoint/2010/main" val="2641292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65BDC-3001-B0A9-2C23-D9EA2A275621}"/>
              </a:ext>
            </a:extLst>
          </p:cNvPr>
          <p:cNvSpPr>
            <a:spLocks noGrp="1"/>
          </p:cNvSpPr>
          <p:nvPr>
            <p:ph type="title"/>
          </p:nvPr>
        </p:nvSpPr>
        <p:spPr>
          <a:xfrm>
            <a:off x="-50229" y="3321337"/>
            <a:ext cx="2468166" cy="2452687"/>
          </a:xfrm>
        </p:spPr>
        <p:txBody>
          <a:bodyPr anchor="ctr">
            <a:normAutofit/>
          </a:bodyPr>
          <a:lstStyle/>
          <a:p>
            <a:pPr algn="ctr"/>
            <a:r>
              <a:rPr lang="en-GB" sz="2400" b="1" dirty="0"/>
              <a:t>Problem-solving skills</a:t>
            </a:r>
          </a:p>
        </p:txBody>
      </p:sp>
      <p:pic>
        <p:nvPicPr>
          <p:cNvPr id="5" name="Picture 4" descr="Diner restaurant">
            <a:extLst>
              <a:ext uri="{FF2B5EF4-FFF2-40B4-BE49-F238E27FC236}">
                <a16:creationId xmlns:a16="http://schemas.microsoft.com/office/drawing/2014/main" id="{7BFE52BF-A537-72F1-42AB-BA32EA6E30C1}"/>
              </a:ext>
            </a:extLst>
          </p:cNvPr>
          <p:cNvPicPr>
            <a:picLocks noChangeAspect="1"/>
          </p:cNvPicPr>
          <p:nvPr/>
        </p:nvPicPr>
        <p:blipFill rotWithShape="1">
          <a:blip r:embed="rId2"/>
          <a:srcRect t="14547" b="24660"/>
          <a:stretch/>
        </p:blipFill>
        <p:spPr>
          <a:xfrm>
            <a:off x="1524020" y="10"/>
            <a:ext cx="9143980" cy="31051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4E1772C-3409-B8AF-FCB6-C5CE007256D2}"/>
              </a:ext>
            </a:extLst>
          </p:cNvPr>
          <p:cNvSpPr>
            <a:spLocks noGrp="1"/>
          </p:cNvSpPr>
          <p:nvPr>
            <p:ph idx="1"/>
          </p:nvPr>
        </p:nvSpPr>
        <p:spPr>
          <a:xfrm>
            <a:off x="2519026" y="3105150"/>
            <a:ext cx="9344578" cy="2732907"/>
          </a:xfrm>
        </p:spPr>
        <p:txBody>
          <a:bodyPr anchor="ctr">
            <a:noAutofit/>
          </a:bodyPr>
          <a:lstStyle/>
          <a:p>
            <a:r>
              <a:rPr lang="en-GB" sz="1800" dirty="0"/>
              <a:t>A skill that is </a:t>
            </a:r>
            <a:r>
              <a:rPr lang="en-GB" sz="1800" b="1" dirty="0"/>
              <a:t>highly valued in any industry</a:t>
            </a:r>
            <a:r>
              <a:rPr lang="en-GB" sz="1800" dirty="0"/>
              <a:t>; the ability to think on your feet and solve problems quickly .</a:t>
            </a:r>
          </a:p>
          <a:p>
            <a:r>
              <a:rPr lang="en-GB" sz="1800" dirty="0"/>
              <a:t>For instance, if a guest complains about their room, you could offer them complimentary drinks in the bar while you wait for another guest to check out. This keeps the customer happy, leaves a good impression of the hotel and saves you the trouble of a potential conflict.</a:t>
            </a:r>
          </a:p>
          <a:p>
            <a:r>
              <a:rPr lang="en-GB" sz="1800" dirty="0"/>
              <a:t> Alternatively, if a customer has very specific dietary requirements, you could consult with the chef on their behalf to offer a tailored alternative solution. </a:t>
            </a:r>
          </a:p>
          <a:p>
            <a:r>
              <a:rPr lang="en-GB" sz="1800" dirty="0"/>
              <a:t>Remember: the easiest way to keep customers happy is to </a:t>
            </a:r>
            <a:r>
              <a:rPr lang="en-GB" sz="1800" b="1" dirty="0"/>
              <a:t>provide solutions to their problems </a:t>
            </a:r>
            <a:r>
              <a:rPr lang="en-GB" sz="1800" dirty="0"/>
              <a:t>(within reason, of course), so if you are </a:t>
            </a:r>
            <a:r>
              <a:rPr lang="en-GB" sz="1800" b="1" dirty="0"/>
              <a:t>proactive</a:t>
            </a:r>
            <a:r>
              <a:rPr lang="en-GB" sz="1800" dirty="0"/>
              <a:t> and keen to get issues resolved, hospitality could be a good fit.</a:t>
            </a:r>
          </a:p>
        </p:txBody>
      </p:sp>
    </p:spTree>
    <p:extLst>
      <p:ext uri="{BB962C8B-B14F-4D97-AF65-F5344CB8AC3E}">
        <p14:creationId xmlns:p14="http://schemas.microsoft.com/office/powerpoint/2010/main" val="979302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56C7E-20E7-45D6-9675-56914C22CF68}"/>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41D3BFE4-4B34-F4EC-B9F4-62BE6D457EAD}"/>
              </a:ext>
            </a:extLst>
          </p:cNvPr>
          <p:cNvSpPr/>
          <p:nvPr/>
        </p:nvSpPr>
        <p:spPr>
          <a:xfrm>
            <a:off x="2436433" y="1539732"/>
            <a:ext cx="6607277" cy="316795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Thinking to the future – What NEW skills might we now need to learn in the ‘modern workplace?’</a:t>
            </a:r>
          </a:p>
        </p:txBody>
      </p:sp>
    </p:spTree>
    <p:extLst>
      <p:ext uri="{BB962C8B-B14F-4D97-AF65-F5344CB8AC3E}">
        <p14:creationId xmlns:p14="http://schemas.microsoft.com/office/powerpoint/2010/main" val="120457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D2DF8-C42A-7CAF-48D1-A456DCCA679E}"/>
              </a:ext>
            </a:extLst>
          </p:cNvPr>
          <p:cNvSpPr>
            <a:spLocks noGrp="1"/>
          </p:cNvSpPr>
          <p:nvPr>
            <p:ph type="title"/>
          </p:nvPr>
        </p:nvSpPr>
        <p:spPr/>
        <p:txBody>
          <a:bodyPr/>
          <a:lstStyle/>
          <a:p>
            <a:pPr algn="ctr"/>
            <a:r>
              <a:rPr lang="en-GB" sz="4000" b="1" dirty="0"/>
              <a:t>Adaptability</a:t>
            </a:r>
          </a:p>
        </p:txBody>
      </p:sp>
      <p:sp>
        <p:nvSpPr>
          <p:cNvPr id="3" name="Content Placeholder 2">
            <a:extLst>
              <a:ext uri="{FF2B5EF4-FFF2-40B4-BE49-F238E27FC236}">
                <a16:creationId xmlns:a16="http://schemas.microsoft.com/office/drawing/2014/main" id="{C403EEA0-DE84-DBCD-38B3-D8D46D6D2C27}"/>
              </a:ext>
            </a:extLst>
          </p:cNvPr>
          <p:cNvSpPr>
            <a:spLocks noGrp="1"/>
          </p:cNvSpPr>
          <p:nvPr>
            <p:ph idx="1"/>
          </p:nvPr>
        </p:nvSpPr>
        <p:spPr>
          <a:xfrm>
            <a:off x="1184665" y="1100005"/>
            <a:ext cx="10169135" cy="4976331"/>
          </a:xfrm>
        </p:spPr>
        <p:txBody>
          <a:bodyPr/>
          <a:lstStyle/>
          <a:p>
            <a:pPr algn="just">
              <a:lnSpc>
                <a:spcPct val="100000"/>
              </a:lnSpc>
            </a:pPr>
            <a:r>
              <a:rPr lang="en-GB" sz="2000" dirty="0"/>
              <a:t>Change, flexibility, and adaptability are all common themes of working during a pandemic. </a:t>
            </a:r>
          </a:p>
          <a:p>
            <a:pPr algn="just">
              <a:lnSpc>
                <a:spcPct val="100000"/>
              </a:lnSpc>
            </a:pPr>
            <a:r>
              <a:rPr lang="en-GB" sz="2000" dirty="0"/>
              <a:t>With many companies adapting to the ‘new normal’ work from home setup, a </a:t>
            </a:r>
            <a:r>
              <a:rPr lang="en-GB" sz="2000" b="1" dirty="0"/>
              <a:t>flexible and open mindset </a:t>
            </a:r>
            <a:r>
              <a:rPr lang="en-GB" sz="2000" dirty="0"/>
              <a:t>has helped keep businesses afloat. </a:t>
            </a:r>
          </a:p>
          <a:p>
            <a:pPr algn="just">
              <a:lnSpc>
                <a:spcPct val="100000"/>
              </a:lnSpc>
            </a:pPr>
            <a:r>
              <a:rPr lang="en-GB" sz="2000" dirty="0"/>
              <a:t>As a result, employees have had to adjust their work </a:t>
            </a:r>
            <a:r>
              <a:rPr lang="en-GB" sz="2000" b="1" dirty="0"/>
              <a:t>style, responsibilities, and day-to-day </a:t>
            </a:r>
            <a:r>
              <a:rPr lang="en-GB" sz="2000" dirty="0"/>
              <a:t>in a way that complements digital comms and fits around changing business needs. And the importance of these skills are only going to accelerate, as the new ways of working are likely to continue even after the pandemic passes. </a:t>
            </a:r>
          </a:p>
          <a:p>
            <a:pPr algn="just">
              <a:lnSpc>
                <a:spcPct val="100000"/>
              </a:lnSpc>
            </a:pPr>
            <a:r>
              <a:rPr lang="en-GB" sz="2000" dirty="0"/>
              <a:t>Post COVID-19, employers will be looking for staff that can </a:t>
            </a:r>
            <a:r>
              <a:rPr lang="en-GB" sz="2000" b="1" dirty="0"/>
              <a:t>adapt in line with an ever-evolving workplace</a:t>
            </a:r>
            <a:r>
              <a:rPr lang="en-GB" sz="2000" dirty="0"/>
              <a:t>. </a:t>
            </a:r>
          </a:p>
          <a:p>
            <a:pPr algn="just">
              <a:lnSpc>
                <a:spcPct val="100000"/>
              </a:lnSpc>
            </a:pPr>
            <a:r>
              <a:rPr lang="en-GB" sz="2000" dirty="0"/>
              <a:t>This means honing the ability to adjust to new and unexpected deadlines, and continuously </a:t>
            </a:r>
            <a:r>
              <a:rPr lang="en-GB" sz="2000" b="1" dirty="0"/>
              <a:t>grow </a:t>
            </a:r>
            <a:r>
              <a:rPr lang="en-GB" sz="2000" dirty="0"/>
              <a:t>your </a:t>
            </a:r>
            <a:r>
              <a:rPr lang="en-GB" sz="2000" b="1" dirty="0"/>
              <a:t>skills to meet demand </a:t>
            </a:r>
            <a:r>
              <a:rPr lang="en-GB" sz="2000" dirty="0"/>
              <a:t>– whatever that may be.</a:t>
            </a:r>
          </a:p>
        </p:txBody>
      </p:sp>
    </p:spTree>
    <p:extLst>
      <p:ext uri="{BB962C8B-B14F-4D97-AF65-F5344CB8AC3E}">
        <p14:creationId xmlns:p14="http://schemas.microsoft.com/office/powerpoint/2010/main" val="4111335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8437E-50AF-F8B3-4CFE-95D905D95BCD}"/>
              </a:ext>
            </a:extLst>
          </p:cNvPr>
          <p:cNvSpPr>
            <a:spLocks noGrp="1"/>
          </p:cNvSpPr>
          <p:nvPr>
            <p:ph type="title"/>
          </p:nvPr>
        </p:nvSpPr>
        <p:spPr>
          <a:xfrm>
            <a:off x="572493" y="238539"/>
            <a:ext cx="11018520" cy="1434415"/>
          </a:xfrm>
        </p:spPr>
        <p:txBody>
          <a:bodyPr anchor="b">
            <a:normAutofit/>
          </a:bodyPr>
          <a:lstStyle/>
          <a:p>
            <a:r>
              <a:rPr lang="en-GB" sz="5400" b="1"/>
              <a:t>Digital Skills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16D5D43-94BB-B66A-6461-FA8A3C31A7A7}"/>
              </a:ext>
            </a:extLst>
          </p:cNvPr>
          <p:cNvPicPr>
            <a:picLocks noChangeAspect="1"/>
          </p:cNvPicPr>
          <p:nvPr/>
        </p:nvPicPr>
        <p:blipFill rotWithShape="1">
          <a:blip r:embed="rId3"/>
          <a:srcRect l="33025" r="18872" b="-1"/>
          <a:stretch/>
        </p:blipFill>
        <p:spPr>
          <a:xfrm>
            <a:off x="7675658" y="2093976"/>
            <a:ext cx="3941064" cy="4096512"/>
          </a:xfrm>
          <a:prstGeom prst="rect">
            <a:avLst/>
          </a:prstGeom>
        </p:spPr>
      </p:pic>
      <p:graphicFrame>
        <p:nvGraphicFramePr>
          <p:cNvPr id="14" name="Content Placeholder 2">
            <a:extLst>
              <a:ext uri="{FF2B5EF4-FFF2-40B4-BE49-F238E27FC236}">
                <a16:creationId xmlns:a16="http://schemas.microsoft.com/office/drawing/2014/main" id="{F4A7B44C-7123-0C01-1214-AC95C2EE354D}"/>
              </a:ext>
            </a:extLst>
          </p:cNvPr>
          <p:cNvGraphicFramePr>
            <a:graphicFrameLocks noGrp="1"/>
          </p:cNvGraphicFramePr>
          <p:nvPr>
            <p:ph idx="1"/>
            <p:extLst>
              <p:ext uri="{D42A27DB-BD31-4B8C-83A1-F6EECF244321}">
                <p14:modId xmlns:p14="http://schemas.microsoft.com/office/powerpoint/2010/main" val="275383894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29733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C4024-5DC4-DAC3-69A9-026B9042E0CE}"/>
              </a:ext>
            </a:extLst>
          </p:cNvPr>
          <p:cNvSpPr>
            <a:spLocks noGrp="1"/>
          </p:cNvSpPr>
          <p:nvPr>
            <p:ph type="title"/>
          </p:nvPr>
        </p:nvSpPr>
        <p:spPr>
          <a:xfrm>
            <a:off x="836679" y="723898"/>
            <a:ext cx="6002110" cy="1495425"/>
          </a:xfrm>
        </p:spPr>
        <p:txBody>
          <a:bodyPr>
            <a:normAutofit/>
          </a:bodyPr>
          <a:lstStyle/>
          <a:p>
            <a:r>
              <a:rPr lang="en-GB" sz="4000" b="1"/>
              <a:t>Emotional Intelligence</a:t>
            </a:r>
          </a:p>
        </p:txBody>
      </p:sp>
      <p:sp>
        <p:nvSpPr>
          <p:cNvPr id="3" name="Content Placeholder 2">
            <a:extLst>
              <a:ext uri="{FF2B5EF4-FFF2-40B4-BE49-F238E27FC236}">
                <a16:creationId xmlns:a16="http://schemas.microsoft.com/office/drawing/2014/main" id="{0158DBEF-0A8E-9833-882B-5A1382F05650}"/>
              </a:ext>
            </a:extLst>
          </p:cNvPr>
          <p:cNvSpPr>
            <a:spLocks noGrp="1"/>
          </p:cNvSpPr>
          <p:nvPr>
            <p:ph idx="1"/>
          </p:nvPr>
        </p:nvSpPr>
        <p:spPr>
          <a:xfrm>
            <a:off x="836680" y="1528763"/>
            <a:ext cx="6002110" cy="5179218"/>
          </a:xfrm>
        </p:spPr>
        <p:txBody>
          <a:bodyPr>
            <a:normAutofit/>
          </a:bodyPr>
          <a:lstStyle/>
          <a:p>
            <a:r>
              <a:rPr lang="en-GB" sz="1600" dirty="0"/>
              <a:t>Emotional intelligence (EI) is closely </a:t>
            </a:r>
            <a:r>
              <a:rPr lang="en-GB" sz="1600" b="1" dirty="0"/>
              <a:t>linked to communication,</a:t>
            </a:r>
            <a:r>
              <a:rPr lang="en-GB" sz="1600" dirty="0"/>
              <a:t> and is all about having an </a:t>
            </a:r>
            <a:r>
              <a:rPr lang="en-GB" sz="1600" b="1" dirty="0"/>
              <a:t>awareness of other peoples’ emotions</a:t>
            </a:r>
            <a:r>
              <a:rPr lang="en-GB" sz="1600" dirty="0"/>
              <a:t> – not to mention the ability to demonstrate empathy and understanding for how they’re feeling. </a:t>
            </a:r>
          </a:p>
          <a:p>
            <a:pPr marL="0" indent="0">
              <a:buNone/>
            </a:pPr>
            <a:endParaRPr lang="en-GB" sz="1600" dirty="0"/>
          </a:p>
          <a:p>
            <a:r>
              <a:rPr lang="en-GB" sz="1600" dirty="0"/>
              <a:t>And in times of uncertainty, this is a skill that should never be overlooked. </a:t>
            </a:r>
          </a:p>
          <a:p>
            <a:pPr marL="0" indent="0">
              <a:buNone/>
            </a:pPr>
            <a:endParaRPr lang="en-GB" sz="1600" dirty="0"/>
          </a:p>
          <a:p>
            <a:r>
              <a:rPr lang="en-GB" sz="1600" dirty="0"/>
              <a:t>Whether it is to </a:t>
            </a:r>
            <a:r>
              <a:rPr lang="en-GB" sz="1600" b="1" dirty="0"/>
              <a:t>reassure others </a:t>
            </a:r>
            <a:r>
              <a:rPr lang="en-GB" sz="1600" dirty="0"/>
              <a:t>during stressful times including the guests, </a:t>
            </a:r>
            <a:r>
              <a:rPr lang="en-GB" sz="1600" b="1" dirty="0"/>
              <a:t>adapt workloads</a:t>
            </a:r>
            <a:r>
              <a:rPr lang="en-GB" sz="1600" dirty="0"/>
              <a:t> in response to the struggles of those around you, or generally keep open communication, trust, and empathy with your team</a:t>
            </a:r>
          </a:p>
          <a:p>
            <a:pPr marL="0" indent="0">
              <a:buNone/>
            </a:pPr>
            <a:endParaRPr lang="en-GB" sz="1600" dirty="0"/>
          </a:p>
          <a:p>
            <a:r>
              <a:rPr lang="en-GB" sz="1600" dirty="0"/>
              <a:t>Reliance on digital communication expected to continue ability to demonstrate EI through less personal means (such as virtual meetings and emails) is crucial too. </a:t>
            </a:r>
          </a:p>
          <a:p>
            <a:endParaRPr lang="en-GB" sz="1600" dirty="0"/>
          </a:p>
        </p:txBody>
      </p:sp>
      <p:pic>
        <p:nvPicPr>
          <p:cNvPr id="4" name="Picture 3">
            <a:extLst>
              <a:ext uri="{FF2B5EF4-FFF2-40B4-BE49-F238E27FC236}">
                <a16:creationId xmlns:a16="http://schemas.microsoft.com/office/drawing/2014/main" id="{24FD657B-EEFF-F94F-5994-5C96BED42585}"/>
              </a:ext>
            </a:extLst>
          </p:cNvPr>
          <p:cNvPicPr>
            <a:picLocks noChangeAspect="1"/>
          </p:cNvPicPr>
          <p:nvPr/>
        </p:nvPicPr>
        <p:blipFill rotWithShape="1">
          <a:blip r:embed="rId2"/>
          <a:srcRect l="29401" r="32379"/>
          <a:stretch/>
        </p:blipFill>
        <p:spPr>
          <a:xfrm>
            <a:off x="7199440" y="10"/>
            <a:ext cx="4992560" cy="6857990"/>
          </a:xfrm>
          <a:prstGeom prst="rect">
            <a:avLst/>
          </a:prstGeom>
          <a:effectLst/>
        </p:spPr>
      </p:pic>
    </p:spTree>
    <p:extLst>
      <p:ext uri="{BB962C8B-B14F-4D97-AF65-F5344CB8AC3E}">
        <p14:creationId xmlns:p14="http://schemas.microsoft.com/office/powerpoint/2010/main" val="266079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19A2-0549-404A-310C-EB13BC0B045D}"/>
              </a:ext>
            </a:extLst>
          </p:cNvPr>
          <p:cNvSpPr>
            <a:spLocks noGrp="1"/>
          </p:cNvSpPr>
          <p:nvPr>
            <p:ph type="ctrTitle"/>
          </p:nvPr>
        </p:nvSpPr>
        <p:spPr>
          <a:xfrm>
            <a:off x="2667000" y="286034"/>
            <a:ext cx="6858000" cy="1252348"/>
          </a:xfrm>
        </p:spPr>
        <p:txBody>
          <a:bodyPr/>
          <a:lstStyle/>
          <a:p>
            <a:r>
              <a:rPr lang="en-GB" dirty="0"/>
              <a:t>Any Questions?</a:t>
            </a:r>
          </a:p>
        </p:txBody>
      </p:sp>
      <p:pic>
        <p:nvPicPr>
          <p:cNvPr id="1026" name="Picture 2" descr="The Art of Asking Questions">
            <a:extLst>
              <a:ext uri="{FF2B5EF4-FFF2-40B4-BE49-F238E27FC236}">
                <a16:creationId xmlns:a16="http://schemas.microsoft.com/office/drawing/2014/main" id="{3BB0A22F-19C5-1EB1-6596-DCC5873118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040" y="2462505"/>
            <a:ext cx="5964249" cy="3483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9759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ECFC-B0B1-2794-549A-0FB9F4B9C781}"/>
              </a:ext>
            </a:extLst>
          </p:cNvPr>
          <p:cNvSpPr>
            <a:spLocks noGrp="1"/>
          </p:cNvSpPr>
          <p:nvPr>
            <p:ph type="title"/>
          </p:nvPr>
        </p:nvSpPr>
        <p:spPr/>
        <p:txBody>
          <a:bodyPr/>
          <a:lstStyle/>
          <a:p>
            <a:r>
              <a:rPr lang="en-GB" dirty="0"/>
              <a:t>How can hotels manage consistency?</a:t>
            </a:r>
          </a:p>
        </p:txBody>
      </p:sp>
      <p:sp>
        <p:nvSpPr>
          <p:cNvPr id="3" name="Content Placeholder 2">
            <a:extLst>
              <a:ext uri="{FF2B5EF4-FFF2-40B4-BE49-F238E27FC236}">
                <a16:creationId xmlns:a16="http://schemas.microsoft.com/office/drawing/2014/main" id="{C6413A4B-7127-F999-41EE-0E397A4BAB63}"/>
              </a:ext>
            </a:extLst>
          </p:cNvPr>
          <p:cNvSpPr>
            <a:spLocks noGrp="1"/>
          </p:cNvSpPr>
          <p:nvPr>
            <p:ph idx="1"/>
          </p:nvPr>
        </p:nvSpPr>
        <p:spPr>
          <a:xfrm>
            <a:off x="838200" y="1479038"/>
            <a:ext cx="10515600" cy="4351338"/>
          </a:xfrm>
        </p:spPr>
        <p:txBody>
          <a:bodyPr/>
          <a:lstStyle/>
          <a:p>
            <a:r>
              <a:rPr lang="en-GB" dirty="0"/>
              <a:t>Introduce clear guidelines and practices for all employees to follow</a:t>
            </a:r>
          </a:p>
          <a:p>
            <a:pPr marL="0" indent="0">
              <a:buNone/>
            </a:pPr>
            <a:r>
              <a:rPr lang="en-GB" dirty="0"/>
              <a:t> </a:t>
            </a:r>
          </a:p>
          <a:p>
            <a:r>
              <a:rPr lang="en-GB" dirty="0"/>
              <a:t>Consistency in training across all locations</a:t>
            </a:r>
          </a:p>
          <a:p>
            <a:pPr marL="0" indent="0">
              <a:buNone/>
            </a:pPr>
            <a:endParaRPr lang="en-GB" dirty="0"/>
          </a:p>
          <a:p>
            <a:r>
              <a:rPr lang="en-GB" dirty="0"/>
              <a:t>Maintain consistency across ‘ all channels’ of communication</a:t>
            </a:r>
          </a:p>
          <a:p>
            <a:endParaRPr lang="en-GB" dirty="0"/>
          </a:p>
          <a:p>
            <a:r>
              <a:rPr lang="en-GB" dirty="0"/>
              <a:t>Engage with the customer in all methods of communication </a:t>
            </a:r>
          </a:p>
          <a:p>
            <a:endParaRPr lang="en-GB" dirty="0"/>
          </a:p>
          <a:p>
            <a:r>
              <a:rPr lang="en-GB" dirty="0"/>
              <a:t>Use Mystery Shoppers?</a:t>
            </a:r>
          </a:p>
          <a:p>
            <a:endParaRPr lang="en-GB" dirty="0"/>
          </a:p>
          <a:p>
            <a:endParaRPr lang="en-GB" dirty="0"/>
          </a:p>
          <a:p>
            <a:endParaRPr lang="en-GB" dirty="0"/>
          </a:p>
        </p:txBody>
      </p:sp>
    </p:spTree>
    <p:extLst>
      <p:ext uri="{BB962C8B-B14F-4D97-AF65-F5344CB8AC3E}">
        <p14:creationId xmlns:p14="http://schemas.microsoft.com/office/powerpoint/2010/main" val="162877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4CFF3-8E0B-16EF-2D4F-F8B6A01DFD09}"/>
              </a:ext>
            </a:extLst>
          </p:cNvPr>
          <p:cNvSpPr>
            <a:spLocks noGrp="1"/>
          </p:cNvSpPr>
          <p:nvPr>
            <p:ph type="title"/>
          </p:nvPr>
        </p:nvSpPr>
        <p:spPr>
          <a:xfrm>
            <a:off x="838201" y="345810"/>
            <a:ext cx="5120561" cy="1325563"/>
          </a:xfrm>
        </p:spPr>
        <p:txBody>
          <a:bodyPr>
            <a:normAutofit/>
          </a:bodyPr>
          <a:lstStyle/>
          <a:p>
            <a:r>
              <a:rPr lang="en-GB" b="1"/>
              <a:t>Hotel Star Rating Systems</a:t>
            </a:r>
          </a:p>
        </p:txBody>
      </p:sp>
      <p:sp>
        <p:nvSpPr>
          <p:cNvPr id="3" name="Content Placeholder 2">
            <a:extLst>
              <a:ext uri="{FF2B5EF4-FFF2-40B4-BE49-F238E27FC236}">
                <a16:creationId xmlns:a16="http://schemas.microsoft.com/office/drawing/2014/main" id="{16A5BA3B-4E7F-6367-425F-A5A76B1FB09C}"/>
              </a:ext>
            </a:extLst>
          </p:cNvPr>
          <p:cNvSpPr>
            <a:spLocks noGrp="1"/>
          </p:cNvSpPr>
          <p:nvPr>
            <p:ph idx="1"/>
          </p:nvPr>
        </p:nvSpPr>
        <p:spPr>
          <a:xfrm>
            <a:off x="838201" y="1825625"/>
            <a:ext cx="5092194" cy="4351338"/>
          </a:xfrm>
        </p:spPr>
        <p:txBody>
          <a:bodyPr>
            <a:normAutofit/>
          </a:bodyPr>
          <a:lstStyle/>
          <a:p>
            <a:pPr marL="0" indent="0">
              <a:buNone/>
            </a:pPr>
            <a:r>
              <a:rPr lang="en-GB" sz="1800"/>
              <a:t>There are a few highly recognised hotel star rating systems set by reputed organisations:</a:t>
            </a:r>
          </a:p>
          <a:p>
            <a:pPr marL="457200" indent="-457200">
              <a:buAutoNum type="arabicPeriod"/>
            </a:pPr>
            <a:r>
              <a:rPr lang="en-GB" sz="1800"/>
              <a:t>AA</a:t>
            </a:r>
          </a:p>
          <a:p>
            <a:pPr marL="457200" indent="-457200">
              <a:buAutoNum type="arabicPeriod"/>
            </a:pPr>
            <a:r>
              <a:rPr lang="en-GB" sz="1800"/>
              <a:t>AAA</a:t>
            </a:r>
          </a:p>
          <a:p>
            <a:pPr marL="457200" indent="-457200">
              <a:buAutoNum type="arabicPeriod"/>
            </a:pPr>
            <a:r>
              <a:rPr lang="en-GB" sz="1800"/>
              <a:t>Forbes Travel Guide</a:t>
            </a:r>
          </a:p>
          <a:p>
            <a:pPr marL="457200" indent="-457200">
              <a:buAutoNum type="arabicPeriod"/>
            </a:pPr>
            <a:r>
              <a:rPr lang="en-GB" sz="1800"/>
              <a:t>Australian Auto Clubs</a:t>
            </a:r>
          </a:p>
          <a:p>
            <a:pPr marL="457200" indent="-457200">
              <a:buAutoNum type="arabicPeriod"/>
            </a:pPr>
            <a:r>
              <a:rPr lang="en-GB" sz="1800"/>
              <a:t>HOTREC</a:t>
            </a:r>
          </a:p>
          <a:p>
            <a:pPr marL="0" indent="0" fontAlgn="base">
              <a:buNone/>
            </a:pPr>
            <a:r>
              <a:rPr lang="en-GB" sz="1800"/>
              <a:t>There are several other organisations that grant stars to hotels but there is no star rating system which is recognised and accepted globally.</a:t>
            </a:r>
          </a:p>
          <a:p>
            <a:pPr marL="0" indent="0" fontAlgn="base">
              <a:buNone/>
            </a:pPr>
            <a:r>
              <a:rPr lang="en-GB" sz="1800"/>
              <a:t>The star rating guides by organisations mentioned above are probably the most recognised ones globally.</a:t>
            </a:r>
          </a:p>
        </p:txBody>
      </p:sp>
      <p:sp>
        <p:nvSpPr>
          <p:cNvPr id="25"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yellow circle with black letters&#10;&#10;Description automatically generated">
            <a:extLst>
              <a:ext uri="{FF2B5EF4-FFF2-40B4-BE49-F238E27FC236}">
                <a16:creationId xmlns:a16="http://schemas.microsoft.com/office/drawing/2014/main" id="{2151C8D2-9F87-CBBC-348E-4472084C38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98" r="1" b="643"/>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26"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2" descr="A red and blue logo&#10;&#10;Description automatically generated with low confidence">
            <a:extLst>
              <a:ext uri="{FF2B5EF4-FFF2-40B4-BE49-F238E27FC236}">
                <a16:creationId xmlns:a16="http://schemas.microsoft.com/office/drawing/2014/main" id="{256923C4-E9D9-DC1F-9182-95BFD0D8D8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6" r="2565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08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787320" y="1981106"/>
            <a:ext cx="4356881" cy="2467477"/>
          </a:xfrm>
        </p:spPr>
        <p:txBody>
          <a:bodyPr/>
          <a:lstStyle/>
          <a:p>
            <a:r>
              <a:rPr lang="en-GB" sz="1800" b="1" dirty="0"/>
              <a:t>I look forward to seeing you next week.</a:t>
            </a:r>
            <a:br>
              <a:rPr lang="en-GB" sz="1800" b="1" dirty="0"/>
            </a:br>
            <a:br>
              <a:rPr lang="en-GB" sz="1800" b="1" dirty="0"/>
            </a:br>
            <a:r>
              <a:rPr lang="en-GB" sz="1800" b="1" dirty="0"/>
              <a:t>If you have any questions in the meantime, please send an email from your </a:t>
            </a:r>
            <a:r>
              <a:rPr lang="en-GB" sz="1800" b="1" i="1" u="sng" dirty="0"/>
              <a:t>student account</a:t>
            </a:r>
            <a:br>
              <a:rPr lang="en-GB" sz="1800" b="1" i="1" u="sng" dirty="0"/>
            </a:br>
            <a:br>
              <a:rPr lang="en-GB" sz="1800" b="1" i="1" u="sng" dirty="0"/>
            </a:br>
            <a:r>
              <a:rPr lang="en-GB" sz="1800" b="1" i="1" u="sng" dirty="0"/>
              <a:t>c.joyner@uwtsd.ac.uk</a:t>
            </a:r>
            <a:endParaRPr lang="en-GB" sz="2000"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8B3C-1F8D-B9DC-2033-8167D03C19E6}"/>
              </a:ext>
            </a:extLst>
          </p:cNvPr>
          <p:cNvSpPr>
            <a:spLocks noGrp="1"/>
          </p:cNvSpPr>
          <p:nvPr>
            <p:ph type="title"/>
          </p:nvPr>
        </p:nvSpPr>
        <p:spPr>
          <a:xfrm>
            <a:off x="838200" y="88037"/>
            <a:ext cx="10515600" cy="1325563"/>
          </a:xfrm>
        </p:spPr>
        <p:txBody>
          <a:bodyPr/>
          <a:lstStyle/>
          <a:p>
            <a:pPr algn="ctr"/>
            <a:r>
              <a:rPr lang="en-GB" sz="3600" b="1" dirty="0"/>
              <a:t>References</a:t>
            </a:r>
          </a:p>
        </p:txBody>
      </p:sp>
      <p:sp>
        <p:nvSpPr>
          <p:cNvPr id="3" name="Content Placeholder 2">
            <a:extLst>
              <a:ext uri="{FF2B5EF4-FFF2-40B4-BE49-F238E27FC236}">
                <a16:creationId xmlns:a16="http://schemas.microsoft.com/office/drawing/2014/main" id="{34933229-E449-E8BA-792E-A26375A30A99}"/>
              </a:ext>
            </a:extLst>
          </p:cNvPr>
          <p:cNvSpPr>
            <a:spLocks noGrp="1"/>
          </p:cNvSpPr>
          <p:nvPr>
            <p:ph idx="1"/>
          </p:nvPr>
        </p:nvSpPr>
        <p:spPr>
          <a:xfrm>
            <a:off x="484909" y="833977"/>
            <a:ext cx="11416145" cy="4982228"/>
          </a:xfrm>
        </p:spPr>
        <p:txBody>
          <a:bodyPr/>
          <a:lstStyle/>
          <a:p>
            <a:r>
              <a:rPr lang="en-GB" sz="1800" dirty="0"/>
              <a:t>Collins Dictionary (2022) </a:t>
            </a:r>
            <a:r>
              <a:rPr lang="en-GB" sz="1800" i="1" dirty="0"/>
              <a:t>Skill</a:t>
            </a:r>
            <a:r>
              <a:rPr lang="en-GB" sz="1800" dirty="0"/>
              <a:t>. Available at: https://www.collinsdictionary.com/dictionary/english/skill (</a:t>
            </a:r>
            <a:r>
              <a:rPr lang="en-GB" altLang="en-US" sz="1800" dirty="0">
                <a:solidFill>
                  <a:srgbClr val="000000"/>
                </a:solidFill>
              </a:rPr>
              <a:t>Accessed: 13th September 2023).</a:t>
            </a:r>
            <a:endParaRPr lang="en-GB" sz="1800" dirty="0"/>
          </a:p>
          <a:p>
            <a:r>
              <a:rPr lang="en-GB" sz="1800" dirty="0"/>
              <a:t>GCFLearnFree.org (2018) </a:t>
            </a:r>
            <a:r>
              <a:rPr lang="en-GB" sz="1800" i="1" dirty="0"/>
              <a:t>Hard Skills vs Soft Skills </a:t>
            </a:r>
            <a:r>
              <a:rPr lang="en-GB" sz="1800" dirty="0"/>
              <a:t>[video]. Available at: https://www.youtube.com/watch?v=0FFLFcB9xfQ (</a:t>
            </a:r>
            <a:r>
              <a:rPr lang="en-GB" altLang="en-US" sz="1800" dirty="0">
                <a:solidFill>
                  <a:srgbClr val="000000"/>
                </a:solidFill>
              </a:rPr>
              <a:t>Accessed: 13</a:t>
            </a:r>
            <a:r>
              <a:rPr lang="en-GB" altLang="en-US" sz="1800" baseline="30000" dirty="0">
                <a:solidFill>
                  <a:srgbClr val="000000"/>
                </a:solidFill>
              </a:rPr>
              <a:t>th</a:t>
            </a:r>
            <a:r>
              <a:rPr lang="en-GB" altLang="en-US" sz="1800" dirty="0">
                <a:solidFill>
                  <a:srgbClr val="000000"/>
                </a:solidFill>
              </a:rPr>
              <a:t> September 2023).</a:t>
            </a:r>
          </a:p>
          <a:p>
            <a:r>
              <a:rPr lang="en-GB" sz="1800" dirty="0"/>
              <a:t>Goleman, D., Boyatzis, R and McKee, A. (2013) </a:t>
            </a:r>
            <a:r>
              <a:rPr lang="en-GB" sz="1800" i="1" dirty="0"/>
              <a:t>Primal leadership: Unleashing the power of emotional intelligence.</a:t>
            </a:r>
            <a:r>
              <a:rPr lang="en-GB" sz="1800" dirty="0"/>
              <a:t> Massachusetts: Harvard Business Review Press.</a:t>
            </a:r>
          </a:p>
          <a:p>
            <a:r>
              <a:rPr lang="en-GB" sz="1800" dirty="0" err="1"/>
              <a:t>Herrity</a:t>
            </a:r>
            <a:r>
              <a:rPr lang="en-GB" sz="1800" dirty="0"/>
              <a:t>, J. (2022) </a:t>
            </a:r>
            <a:r>
              <a:rPr lang="en-GB" sz="1800" i="1" dirty="0"/>
              <a:t>Top 10 Communication Skills for Career Success</a:t>
            </a:r>
            <a:r>
              <a:rPr lang="en-GB" sz="1800" dirty="0"/>
              <a:t>. Available at: https://www.indeed.com/career-advice/resumes-cover-letters/communication-skills (</a:t>
            </a:r>
            <a:r>
              <a:rPr lang="en-GB" altLang="en-US" sz="1800" dirty="0">
                <a:solidFill>
                  <a:srgbClr val="000000"/>
                </a:solidFill>
              </a:rPr>
              <a:t>Accessed: 13</a:t>
            </a:r>
            <a:r>
              <a:rPr lang="en-GB" altLang="en-US" sz="1800" baseline="30000" dirty="0">
                <a:solidFill>
                  <a:srgbClr val="000000"/>
                </a:solidFill>
              </a:rPr>
              <a:t>th</a:t>
            </a:r>
            <a:r>
              <a:rPr lang="en-GB" altLang="en-US" sz="1800" dirty="0">
                <a:solidFill>
                  <a:srgbClr val="000000"/>
                </a:solidFill>
              </a:rPr>
              <a:t> September 2023).</a:t>
            </a:r>
            <a:endParaRPr lang="en-GB" sz="1800" dirty="0"/>
          </a:p>
          <a:p>
            <a:r>
              <a:rPr lang="en-GB" sz="1800" dirty="0"/>
              <a:t>Institute of Hospitality (2022) </a:t>
            </a:r>
            <a:r>
              <a:rPr lang="en-GB" sz="1800" i="1" dirty="0"/>
              <a:t>Hard and soft skills – what’s the difference?</a:t>
            </a:r>
            <a:r>
              <a:rPr lang="en-GB" sz="1800" dirty="0"/>
              <a:t>. Available at: https://www.instituteofhospitality.org/professional-development/hard-and-soft-skills-whats-the-difference/ (</a:t>
            </a:r>
            <a:r>
              <a:rPr lang="en-GB" altLang="en-US" sz="1800" dirty="0">
                <a:solidFill>
                  <a:srgbClr val="000000"/>
                </a:solidFill>
              </a:rPr>
              <a:t>Accessed: 13</a:t>
            </a:r>
            <a:r>
              <a:rPr lang="en-GB" altLang="en-US" sz="1800" baseline="30000" dirty="0">
                <a:solidFill>
                  <a:srgbClr val="000000"/>
                </a:solidFill>
              </a:rPr>
              <a:t>th</a:t>
            </a:r>
            <a:r>
              <a:rPr lang="en-GB" altLang="en-US" sz="1800" dirty="0">
                <a:solidFill>
                  <a:srgbClr val="000000"/>
                </a:solidFill>
              </a:rPr>
              <a:t> September 2023).</a:t>
            </a:r>
          </a:p>
          <a:p>
            <a:r>
              <a:rPr lang="en-GB" altLang="en-US" sz="1800" dirty="0">
                <a:solidFill>
                  <a:srgbClr val="000000"/>
                </a:solidFill>
              </a:rPr>
              <a:t>LinkedIn (2023) </a:t>
            </a:r>
            <a:r>
              <a:rPr lang="en-GB" altLang="en-US" sz="1800" i="1" dirty="0">
                <a:solidFill>
                  <a:srgbClr val="000000"/>
                </a:solidFill>
              </a:rPr>
              <a:t>What are the key challenges of customer loyalty program management? </a:t>
            </a:r>
            <a:r>
              <a:rPr lang="en-GB" altLang="en-US" sz="1800" dirty="0">
                <a:solidFill>
                  <a:srgbClr val="000000"/>
                </a:solidFill>
              </a:rPr>
              <a:t>Available at </a:t>
            </a:r>
            <a:r>
              <a:rPr lang="en-GB" altLang="en-US" sz="1800" dirty="0">
                <a:solidFill>
                  <a:srgbClr val="000000"/>
                </a:solidFill>
                <a:hlinkClick r:id="rId2"/>
              </a:rPr>
              <a:t>https://www.linkedin.com/advice/1/what-key-challenges-best-practices</a:t>
            </a:r>
            <a:r>
              <a:rPr lang="en-GB" altLang="en-US" sz="1800" dirty="0">
                <a:solidFill>
                  <a:srgbClr val="000000"/>
                </a:solidFill>
              </a:rPr>
              <a:t> (Accessed 13th September 2023)</a:t>
            </a:r>
          </a:p>
          <a:p>
            <a:r>
              <a:rPr lang="en-GB" sz="1800" dirty="0"/>
              <a:t>Marriott Bonvoy (2023) </a:t>
            </a:r>
            <a:r>
              <a:rPr lang="en-GB" sz="1800" i="1" dirty="0"/>
              <a:t>Marriott Bonvoy Benefits. </a:t>
            </a:r>
            <a:r>
              <a:rPr lang="en-GB" sz="1800" dirty="0"/>
              <a:t>Available at: </a:t>
            </a:r>
            <a:r>
              <a:rPr lang="en-GB" sz="1800" dirty="0">
                <a:hlinkClick r:id="rId3"/>
              </a:rPr>
              <a:t>https://www.marriott.com/en-gb/loyalty.mi</a:t>
            </a:r>
            <a:r>
              <a:rPr lang="en-GB" sz="1800" dirty="0"/>
              <a:t> (Accessed 30th May 2023)</a:t>
            </a:r>
            <a:endParaRPr lang="en-GB" altLang="en-US" sz="1800" dirty="0">
              <a:solidFill>
                <a:srgbClr val="000000"/>
              </a:solidFill>
            </a:endParaRPr>
          </a:p>
          <a:p>
            <a:r>
              <a:rPr lang="en-GB" sz="1800" dirty="0"/>
              <a:t>Rose, J. (2020) </a:t>
            </a:r>
            <a:r>
              <a:rPr lang="en-GB" sz="1800" i="1" dirty="0"/>
              <a:t>10 tips for making a good first impression in hospitality | Talk Business</a:t>
            </a:r>
            <a:r>
              <a:rPr lang="en-GB" sz="1800" dirty="0"/>
              <a:t>. Available at: https://www.talk-business.co.uk/2015/11/06/10-tips-for-making-a-good-first-impression-in-hospitality/ (</a:t>
            </a:r>
            <a:r>
              <a:rPr lang="en-GB" altLang="en-US" sz="1800" dirty="0">
                <a:solidFill>
                  <a:srgbClr val="000000"/>
                </a:solidFill>
              </a:rPr>
              <a:t>Accessed: 13</a:t>
            </a:r>
            <a:r>
              <a:rPr lang="en-GB" altLang="en-US" sz="1800" baseline="30000" dirty="0">
                <a:solidFill>
                  <a:srgbClr val="000000"/>
                </a:solidFill>
              </a:rPr>
              <a:t>th</a:t>
            </a:r>
            <a:r>
              <a:rPr lang="en-GB" altLang="en-US" sz="1800" dirty="0">
                <a:solidFill>
                  <a:srgbClr val="000000"/>
                </a:solidFill>
              </a:rPr>
              <a:t> September 2023).</a:t>
            </a:r>
          </a:p>
          <a:p>
            <a:pPr marL="0" indent="0">
              <a:buNone/>
            </a:pPr>
            <a:endParaRPr lang="en-GB" sz="1800" dirty="0"/>
          </a:p>
        </p:txBody>
      </p:sp>
    </p:spTree>
    <p:extLst>
      <p:ext uri="{BB962C8B-B14F-4D97-AF65-F5344CB8AC3E}">
        <p14:creationId xmlns:p14="http://schemas.microsoft.com/office/powerpoint/2010/main" val="4293528037"/>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8ebe43b-9f06-4e18-9a37-943906ed2c02">
      <Terms xmlns="http://schemas.microsoft.com/office/infopath/2007/PartnerControls"/>
    </lcf76f155ced4ddcb4097134ff3c332f>
    <TaxCatchAll xmlns="a948bb0a-2a67-4a79-9096-47259333041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E2E3BB1B847A6479C7B0AF6F5113C53" ma:contentTypeVersion="10" ma:contentTypeDescription="Create a new document." ma:contentTypeScope="" ma:versionID="0fd60a80ef65c900249ee560cd25ea04">
  <xsd:schema xmlns:xsd="http://www.w3.org/2001/XMLSchema" xmlns:xs="http://www.w3.org/2001/XMLSchema" xmlns:p="http://schemas.microsoft.com/office/2006/metadata/properties" xmlns:ns2="28ebe43b-9f06-4e18-9a37-943906ed2c02" xmlns:ns3="a948bb0a-2a67-4a79-9096-472593330415" targetNamespace="http://schemas.microsoft.com/office/2006/metadata/properties" ma:root="true" ma:fieldsID="446949a493da479fd49cf48cee1ae681" ns2:_="" ns3:_="">
    <xsd:import namespace="28ebe43b-9f06-4e18-9a37-943906ed2c02"/>
    <xsd:import namespace="a948bb0a-2a67-4a79-9096-47259333041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ebe43b-9f06-4e18-9a37-943906ed2c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948bb0a-2a67-4a79-9096-47259333041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e3e87ed-75e6-4e46-8eeb-2064ff824e29}" ma:internalName="TaxCatchAll" ma:showField="CatchAllData" ma:web="a948bb0a-2a67-4a79-9096-47259333041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40EEA2-F2C2-42C0-9254-B696F9928D4E}">
  <ds:schemaRefs>
    <ds:schemaRef ds:uri="http://schemas.microsoft.com/office/2006/metadata/properties"/>
    <ds:schemaRef ds:uri="http://schemas.microsoft.com/office/infopath/2007/PartnerControls"/>
    <ds:schemaRef ds:uri="28ebe43b-9f06-4e18-9a37-943906ed2c02"/>
    <ds:schemaRef ds:uri="a948bb0a-2a67-4a79-9096-472593330415"/>
  </ds:schemaRefs>
</ds:datastoreItem>
</file>

<file path=customXml/itemProps2.xml><?xml version="1.0" encoding="utf-8"?>
<ds:datastoreItem xmlns:ds="http://schemas.openxmlformats.org/officeDocument/2006/customXml" ds:itemID="{2BF491AF-2A6B-45EA-92D0-EF48AE8A87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ebe43b-9f06-4e18-9a37-943906ed2c02"/>
    <ds:schemaRef ds:uri="a948bb0a-2a67-4a79-9096-4725933304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49D378-242E-4B5F-A623-CEF7680A76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3667</Words>
  <Application>Microsoft Office PowerPoint</Application>
  <PresentationFormat>Widescreen</PresentationFormat>
  <Paragraphs>370</Paragraphs>
  <Slides>47</Slides>
  <Notes>29</Notes>
  <HiddenSlides>0</HiddenSlides>
  <MMClips>1</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47</vt:i4>
      </vt:variant>
    </vt:vector>
  </HeadingPairs>
  <TitlesOfParts>
    <vt:vector size="58" baseType="lpstr">
      <vt:lpstr>Arial</vt:lpstr>
      <vt:lpstr>Calibri</vt:lpstr>
      <vt:lpstr>Calibri Light</vt:lpstr>
      <vt:lpstr>Open Sans</vt:lpstr>
      <vt:lpstr>Trebuchet MS</vt:lpstr>
      <vt:lpstr>Wingdings</vt:lpstr>
      <vt:lpstr>Title Slide 1</vt:lpstr>
      <vt:lpstr>1_Sub Title 1</vt:lpstr>
      <vt:lpstr>1_Text 1</vt:lpstr>
      <vt:lpstr>1_Title Slide 1</vt:lpstr>
      <vt:lpstr>Text 1</vt:lpstr>
      <vt:lpstr>PowerPoint Presentation</vt:lpstr>
      <vt:lpstr>Recap</vt:lpstr>
      <vt:lpstr>Today’s content</vt:lpstr>
      <vt:lpstr>Customer Loyalty </vt:lpstr>
      <vt:lpstr>Group Discussion</vt:lpstr>
      <vt:lpstr>Customer Loyalty</vt:lpstr>
      <vt:lpstr>Customer Loyalty</vt:lpstr>
      <vt:lpstr>Group Discussion</vt:lpstr>
      <vt:lpstr>10 Effective Strategies to Improve Customer Loyalty</vt:lpstr>
      <vt:lpstr>10 Effective Strategies to Improve Customer Loyalty</vt:lpstr>
      <vt:lpstr>Group Discussion</vt:lpstr>
      <vt:lpstr>Case Study – Marriott Bonvoy </vt:lpstr>
      <vt:lpstr>Task – Research a hotel loyalty scheme </vt:lpstr>
      <vt:lpstr>Group Discussion</vt:lpstr>
      <vt:lpstr>Reasons Why Customer Loyalty Programmes Can Fail</vt:lpstr>
      <vt:lpstr>Tips to Run An Effective Loyalty Programme</vt:lpstr>
      <vt:lpstr>Tips to Run An Effective Loyalty Programme</vt:lpstr>
      <vt:lpstr>Part 2 - Industry Skills </vt:lpstr>
      <vt:lpstr>What is a Skill?</vt:lpstr>
      <vt:lpstr>Skills can often be divided in two categories</vt:lpstr>
      <vt:lpstr>Group Discussion</vt:lpstr>
      <vt:lpstr>Hard and Soft Skills</vt:lpstr>
      <vt:lpstr>Hard and Soft Skills</vt:lpstr>
      <vt:lpstr>Hard Skills</vt:lpstr>
      <vt:lpstr>Soft Skills</vt:lpstr>
      <vt:lpstr>Soft Skills</vt:lpstr>
      <vt:lpstr>Group Discussion</vt:lpstr>
      <vt:lpstr>Scenario – What skill do you need?</vt:lpstr>
      <vt:lpstr>Scenario</vt:lpstr>
      <vt:lpstr>Language Skills</vt:lpstr>
      <vt:lpstr>Scenario</vt:lpstr>
      <vt:lpstr>Multitasking Skills</vt:lpstr>
      <vt:lpstr>Work Ethic</vt:lpstr>
      <vt:lpstr>Professionalism</vt:lpstr>
      <vt:lpstr>Scenario 1</vt:lpstr>
      <vt:lpstr>Scenario 2 </vt:lpstr>
      <vt:lpstr>Attention to Detail</vt:lpstr>
      <vt:lpstr>Problem-solving skills</vt:lpstr>
      <vt:lpstr>Group Discussion</vt:lpstr>
      <vt:lpstr>Adaptability</vt:lpstr>
      <vt:lpstr>Digital Skills</vt:lpstr>
      <vt:lpstr>Emotional Intelligence</vt:lpstr>
      <vt:lpstr>Any Questions?</vt:lpstr>
      <vt:lpstr>How can hotels manage consistency?</vt:lpstr>
      <vt:lpstr>Hotel Star Rating Systems</vt:lpstr>
      <vt:lpstr>I look forward to seeing you next week.  If you have any questions in the meantime, please send an email from your student account  c.joyner@uwtsd.ac.uk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2</cp:revision>
  <dcterms:created xsi:type="dcterms:W3CDTF">2023-11-08T11:59:27Z</dcterms:created>
  <dcterms:modified xsi:type="dcterms:W3CDTF">2023-11-08T12:00:24Z</dcterms:modified>
</cp:coreProperties>
</file>