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7" r:id="rId3"/>
    <p:sldId id="258" r:id="rId4"/>
    <p:sldId id="260" r:id="rId5"/>
    <p:sldId id="261" r:id="rId6"/>
    <p:sldId id="262" r:id="rId7"/>
    <p:sldId id="259" r:id="rId8"/>
    <p:sldId id="270" r:id="rId9"/>
    <p:sldId id="267" r:id="rId10"/>
    <p:sldId id="266" r:id="rId11"/>
    <p:sldId id="309" r:id="rId12"/>
    <p:sldId id="310" r:id="rId13"/>
    <p:sldId id="293" r:id="rId14"/>
    <p:sldId id="263" r:id="rId15"/>
    <p:sldId id="303" r:id="rId16"/>
    <p:sldId id="300" r:id="rId17"/>
    <p:sldId id="264" r:id="rId18"/>
    <p:sldId id="302" r:id="rId19"/>
    <p:sldId id="269" r:id="rId20"/>
    <p:sldId id="305" r:id="rId21"/>
    <p:sldId id="268" r:id="rId22"/>
    <p:sldId id="307" r:id="rId23"/>
    <p:sldId id="274" r:id="rId24"/>
    <p:sldId id="273" r:id="rId25"/>
    <p:sldId id="277" r:id="rId26"/>
    <p:sldId id="278" r:id="rId27"/>
    <p:sldId id="275" r:id="rId28"/>
    <p:sldId id="276" r:id="rId29"/>
    <p:sldId id="284" r:id="rId30"/>
    <p:sldId id="279" r:id="rId31"/>
    <p:sldId id="281" r:id="rId32"/>
    <p:sldId id="308" r:id="rId33"/>
    <p:sldId id="282" r:id="rId34"/>
    <p:sldId id="283" r:id="rId35"/>
    <p:sldId id="287" r:id="rId36"/>
    <p:sldId id="304" r:id="rId37"/>
    <p:sldId id="289" r:id="rId38"/>
    <p:sldId id="311" r:id="rId39"/>
    <p:sldId id="288" r:id="rId40"/>
    <p:sldId id="301" r:id="rId41"/>
    <p:sldId id="291" r:id="rId42"/>
    <p:sldId id="294" r:id="rId43"/>
    <p:sldId id="299" r:id="rId44"/>
    <p:sldId id="306" r:id="rId45"/>
    <p:sldId id="298" r:id="rId46"/>
    <p:sldId id="297"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E4568-38CE-288D-1E80-0402497818E7}" v="744" dt="2025-10-09T09:59:00.151"/>
    <p1510:client id="{8A22C306-6EBE-DDA3-7B5C-845B7B0B0178}" v="111" dt="2025-10-07T15:37:51.666"/>
    <p1510:client id="{E1189C76-1B2B-9864-76F5-B8F71B4F74E0}" v="1" dt="2025-10-07T10:48:21.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4E3E4568-38CE-288D-1E80-0402497818E7}"/>
    <pc:docChg chg="addSld modSld sldOrd">
      <pc:chgData name="Wynne Jones (IMH)" userId="S::w.w.jones@uwtsd.ac.uk::b8ae0356-1604-4797-9d33-e7aaf078d969" providerId="AD" clId="Web-{4E3E4568-38CE-288D-1E80-0402497818E7}" dt="2025-10-09T09:58:58.120" v="528" actId="20577"/>
      <pc:docMkLst>
        <pc:docMk/>
      </pc:docMkLst>
      <pc:sldChg chg="ord">
        <pc:chgData name="Wynne Jones (IMH)" userId="S::w.w.jones@uwtsd.ac.uk::b8ae0356-1604-4797-9d33-e7aaf078d969" providerId="AD" clId="Web-{4E3E4568-38CE-288D-1E80-0402497818E7}" dt="2025-10-09T09:46:47.102" v="192"/>
        <pc:sldMkLst>
          <pc:docMk/>
          <pc:sldMk cId="2903791781" sldId="266"/>
        </pc:sldMkLst>
      </pc:sldChg>
      <pc:sldChg chg="modSp">
        <pc:chgData name="Wynne Jones (IMH)" userId="S::w.w.jones@uwtsd.ac.uk::b8ae0356-1604-4797-9d33-e7aaf078d969" providerId="AD" clId="Web-{4E3E4568-38CE-288D-1E80-0402497818E7}" dt="2025-10-09T09:40:53.427" v="14" actId="20577"/>
        <pc:sldMkLst>
          <pc:docMk/>
          <pc:sldMk cId="3138689978" sldId="267"/>
        </pc:sldMkLst>
        <pc:spChg chg="mod">
          <ac:chgData name="Wynne Jones (IMH)" userId="S::w.w.jones@uwtsd.ac.uk::b8ae0356-1604-4797-9d33-e7aaf078d969" providerId="AD" clId="Web-{4E3E4568-38CE-288D-1E80-0402497818E7}" dt="2025-10-09T09:40:53.427" v="14" actId="20577"/>
          <ac:spMkLst>
            <pc:docMk/>
            <pc:sldMk cId="3138689978" sldId="267"/>
            <ac:spMk id="3" creationId="{B6275608-9C14-BDA0-BB79-19C74B6F8553}"/>
          </ac:spMkLst>
        </pc:spChg>
      </pc:sldChg>
      <pc:sldChg chg="modNotes">
        <pc:chgData name="Wynne Jones (IMH)" userId="S::w.w.jones@uwtsd.ac.uk::b8ae0356-1604-4797-9d33-e7aaf078d969" providerId="AD" clId="Web-{4E3E4568-38CE-288D-1E80-0402497818E7}" dt="2025-10-09T09:49:09.274" v="224"/>
        <pc:sldMkLst>
          <pc:docMk/>
          <pc:sldMk cId="1294377266" sldId="287"/>
        </pc:sldMkLst>
      </pc:sldChg>
      <pc:sldChg chg="addSp delSp modSp">
        <pc:chgData name="Wynne Jones (IMH)" userId="S::w.w.jones@uwtsd.ac.uk::b8ae0356-1604-4797-9d33-e7aaf078d969" providerId="AD" clId="Web-{4E3E4568-38CE-288D-1E80-0402497818E7}" dt="2025-10-09T09:58:58.120" v="528" actId="20577"/>
        <pc:sldMkLst>
          <pc:docMk/>
          <pc:sldMk cId="3827246855" sldId="289"/>
        </pc:sldMkLst>
        <pc:spChg chg="add del">
          <ac:chgData name="Wynne Jones (IMH)" userId="S::w.w.jones@uwtsd.ac.uk::b8ae0356-1604-4797-9d33-e7aaf078d969" providerId="AD" clId="Web-{4E3E4568-38CE-288D-1E80-0402497818E7}" dt="2025-10-09T09:49:42.993" v="227"/>
          <ac:spMkLst>
            <pc:docMk/>
            <pc:sldMk cId="3827246855" sldId="289"/>
            <ac:spMk id="3" creationId="{6276D98C-1D6B-0E36-9B14-7B1F557CD430}"/>
          </ac:spMkLst>
        </pc:spChg>
        <pc:spChg chg="add mod">
          <ac:chgData name="Wynne Jones (IMH)" userId="S::w.w.jones@uwtsd.ac.uk::b8ae0356-1604-4797-9d33-e7aaf078d969" providerId="AD" clId="Web-{4E3E4568-38CE-288D-1E80-0402497818E7}" dt="2025-10-09T09:58:58.120" v="528" actId="20577"/>
          <ac:spMkLst>
            <pc:docMk/>
            <pc:sldMk cId="3827246855" sldId="289"/>
            <ac:spMk id="5" creationId="{4C997C84-630D-EA48-7376-72F1E122E504}"/>
          </ac:spMkLst>
        </pc:spChg>
        <pc:spChg chg="add del mod">
          <ac:chgData name="Wynne Jones (IMH)" userId="S::w.w.jones@uwtsd.ac.uk::b8ae0356-1604-4797-9d33-e7aaf078d969" providerId="AD" clId="Web-{4E3E4568-38CE-288D-1E80-0402497818E7}" dt="2025-10-09T09:54:40.348" v="377"/>
          <ac:spMkLst>
            <pc:docMk/>
            <pc:sldMk cId="3827246855" sldId="289"/>
            <ac:spMk id="7" creationId="{796FA7A1-1DB6-637F-4EA6-85111CF6569C}"/>
          </ac:spMkLst>
        </pc:spChg>
        <pc:picChg chg="del mod">
          <ac:chgData name="Wynne Jones (IMH)" userId="S::w.w.jones@uwtsd.ac.uk::b8ae0356-1604-4797-9d33-e7aaf078d969" providerId="AD" clId="Web-{4E3E4568-38CE-288D-1E80-0402497818E7}" dt="2025-10-09T09:53:53.676" v="374"/>
          <ac:picMkLst>
            <pc:docMk/>
            <pc:sldMk cId="3827246855" sldId="289"/>
            <ac:picMk id="4" creationId="{44CACB78-9A04-2623-9008-A20781DF31AF}"/>
          </ac:picMkLst>
        </pc:picChg>
      </pc:sldChg>
      <pc:sldChg chg="modSp add replId">
        <pc:chgData name="Wynne Jones (IMH)" userId="S::w.w.jones@uwtsd.ac.uk::b8ae0356-1604-4797-9d33-e7aaf078d969" providerId="AD" clId="Web-{4E3E4568-38CE-288D-1E80-0402497818E7}" dt="2025-10-09T09:43:12.630" v="99" actId="20577"/>
        <pc:sldMkLst>
          <pc:docMk/>
          <pc:sldMk cId="2276696361" sldId="309"/>
        </pc:sldMkLst>
        <pc:spChg chg="mod">
          <ac:chgData name="Wynne Jones (IMH)" userId="S::w.w.jones@uwtsd.ac.uk::b8ae0356-1604-4797-9d33-e7aaf078d969" providerId="AD" clId="Web-{4E3E4568-38CE-288D-1E80-0402497818E7}" dt="2025-10-09T09:41:59.335" v="41" actId="20577"/>
          <ac:spMkLst>
            <pc:docMk/>
            <pc:sldMk cId="2276696361" sldId="309"/>
            <ac:spMk id="2" creationId="{F8A17082-5FC3-F84D-B7AB-5D3A4BAE0C66}"/>
          </ac:spMkLst>
        </pc:spChg>
        <pc:spChg chg="mod">
          <ac:chgData name="Wynne Jones (IMH)" userId="S::w.w.jones@uwtsd.ac.uk::b8ae0356-1604-4797-9d33-e7aaf078d969" providerId="AD" clId="Web-{4E3E4568-38CE-288D-1E80-0402497818E7}" dt="2025-10-09T09:43:12.630" v="99" actId="20577"/>
          <ac:spMkLst>
            <pc:docMk/>
            <pc:sldMk cId="2276696361" sldId="309"/>
            <ac:spMk id="3" creationId="{D56E92B2-5037-C6F8-9B4F-59B105D96D6F}"/>
          </ac:spMkLst>
        </pc:spChg>
      </pc:sldChg>
      <pc:sldChg chg="modSp add replId">
        <pc:chgData name="Wynne Jones (IMH)" userId="S::w.w.jones@uwtsd.ac.uk::b8ae0356-1604-4797-9d33-e7aaf078d969" providerId="AD" clId="Web-{4E3E4568-38CE-288D-1E80-0402497818E7}" dt="2025-10-09T09:46:38.040" v="191" actId="20577"/>
        <pc:sldMkLst>
          <pc:docMk/>
          <pc:sldMk cId="190380980" sldId="310"/>
        </pc:sldMkLst>
        <pc:spChg chg="mod">
          <ac:chgData name="Wynne Jones (IMH)" userId="S::w.w.jones@uwtsd.ac.uk::b8ae0356-1604-4797-9d33-e7aaf078d969" providerId="AD" clId="Web-{4E3E4568-38CE-288D-1E80-0402497818E7}" dt="2025-10-09T09:43:45.786" v="104" actId="20577"/>
          <ac:spMkLst>
            <pc:docMk/>
            <pc:sldMk cId="190380980" sldId="310"/>
            <ac:spMk id="2" creationId="{D9EFBF5E-90C2-5765-0807-5D4786E409F9}"/>
          </ac:spMkLst>
        </pc:spChg>
        <pc:spChg chg="mod">
          <ac:chgData name="Wynne Jones (IMH)" userId="S::w.w.jones@uwtsd.ac.uk::b8ae0356-1604-4797-9d33-e7aaf078d969" providerId="AD" clId="Web-{4E3E4568-38CE-288D-1E80-0402497818E7}" dt="2025-10-09T09:46:38.040" v="191" actId="20577"/>
          <ac:spMkLst>
            <pc:docMk/>
            <pc:sldMk cId="190380980" sldId="310"/>
            <ac:spMk id="3" creationId="{B8271F0F-9E3B-D1D0-E154-BEC5AD9D0E75}"/>
          </ac:spMkLst>
        </pc:spChg>
      </pc:sldChg>
      <pc:sldChg chg="modSp add replId">
        <pc:chgData name="Wynne Jones (IMH)" userId="S::w.w.jones@uwtsd.ac.uk::b8ae0356-1604-4797-9d33-e7aaf078d969" providerId="AD" clId="Web-{4E3E4568-38CE-288D-1E80-0402497818E7}" dt="2025-10-09T09:56:42.835" v="437" actId="20577"/>
        <pc:sldMkLst>
          <pc:docMk/>
          <pc:sldMk cId="796664249" sldId="311"/>
        </pc:sldMkLst>
        <pc:spChg chg="mod">
          <ac:chgData name="Wynne Jones (IMH)" userId="S::w.w.jones@uwtsd.ac.uk::b8ae0356-1604-4797-9d33-e7aaf078d969" providerId="AD" clId="Web-{4E3E4568-38CE-288D-1E80-0402497818E7}" dt="2025-10-09T09:55:15.522" v="391" actId="20577"/>
          <ac:spMkLst>
            <pc:docMk/>
            <pc:sldMk cId="796664249" sldId="311"/>
            <ac:spMk id="2" creationId="{6D57DFE7-D7C7-BFB6-4AD0-85EAD2A56862}"/>
          </ac:spMkLst>
        </pc:spChg>
        <pc:spChg chg="mod">
          <ac:chgData name="Wynne Jones (IMH)" userId="S::w.w.jones@uwtsd.ac.uk::b8ae0356-1604-4797-9d33-e7aaf078d969" providerId="AD" clId="Web-{4E3E4568-38CE-288D-1E80-0402497818E7}" dt="2025-10-09T09:56:42.835" v="437" actId="20577"/>
          <ac:spMkLst>
            <pc:docMk/>
            <pc:sldMk cId="796664249" sldId="311"/>
            <ac:spMk id="5" creationId="{2D01766A-AA80-9552-3BB7-6B8DB8D0F104}"/>
          </ac:spMkLst>
        </pc:spChg>
      </pc:sldChg>
    </pc:docChg>
  </pc:docChgLst>
  <pc:docChgLst>
    <pc:chgData name="Wynne Jones (IMH)" userId="S::w.w.jones@uwtsd.ac.uk::b8ae0356-1604-4797-9d33-e7aaf078d969" providerId="AD" clId="Web-{E1189C76-1B2B-9864-76F5-B8F71B4F74E0}"/>
    <pc:docChg chg="modSld">
      <pc:chgData name="Wynne Jones (IMH)" userId="S::w.w.jones@uwtsd.ac.uk::b8ae0356-1604-4797-9d33-e7aaf078d969" providerId="AD" clId="Web-{E1189C76-1B2B-9864-76F5-B8F71B4F74E0}" dt="2025-10-07T10:48:21.200" v="0"/>
      <pc:docMkLst>
        <pc:docMk/>
      </pc:docMkLst>
      <pc:sldChg chg="addAnim delAnim">
        <pc:chgData name="Wynne Jones (IMH)" userId="S::w.w.jones@uwtsd.ac.uk::b8ae0356-1604-4797-9d33-e7aaf078d969" providerId="AD" clId="Web-{E1189C76-1B2B-9864-76F5-B8F71B4F74E0}" dt="2025-10-07T10:48:21.200" v="0"/>
        <pc:sldMkLst>
          <pc:docMk/>
          <pc:sldMk cId="1294377266" sldId="287"/>
        </pc:sldMkLst>
      </pc:sldChg>
    </pc:docChg>
  </pc:docChgLst>
  <pc:docChgLst>
    <pc:chgData name="Wynne Jones (IMH)" userId="S::w.w.jones@uwtsd.ac.uk::b8ae0356-1604-4797-9d33-e7aaf078d969" providerId="AD" clId="Web-{8A22C306-6EBE-DDA3-7B5C-845B7B0B0178}"/>
    <pc:docChg chg="addSld modSld sldOrd">
      <pc:chgData name="Wynne Jones (IMH)" userId="S::w.w.jones@uwtsd.ac.uk::b8ae0356-1604-4797-9d33-e7aaf078d969" providerId="AD" clId="Web-{8A22C306-6EBE-DDA3-7B5C-845B7B0B0178}" dt="2025-10-07T15:37:51.666" v="105" actId="1076"/>
      <pc:docMkLst>
        <pc:docMk/>
      </pc:docMkLst>
      <pc:sldChg chg="addAnim">
        <pc:chgData name="Wynne Jones (IMH)" userId="S::w.w.jones@uwtsd.ac.uk::b8ae0356-1604-4797-9d33-e7aaf078d969" providerId="AD" clId="Web-{8A22C306-6EBE-DDA3-7B5C-845B7B0B0178}" dt="2025-10-07T14:46:05.601" v="0"/>
        <pc:sldMkLst>
          <pc:docMk/>
          <pc:sldMk cId="2876690296" sldId="269"/>
        </pc:sldMkLst>
      </pc:sldChg>
      <pc:sldChg chg="modSp addAnim delAnim">
        <pc:chgData name="Wynne Jones (IMH)" userId="S::w.w.jones@uwtsd.ac.uk::b8ae0356-1604-4797-9d33-e7aaf078d969" providerId="AD" clId="Web-{8A22C306-6EBE-DDA3-7B5C-845B7B0B0178}" dt="2025-10-07T14:56:35.061" v="86"/>
        <pc:sldMkLst>
          <pc:docMk/>
          <pc:sldMk cId="3207879652" sldId="274"/>
        </pc:sldMkLst>
        <pc:spChg chg="mod">
          <ac:chgData name="Wynne Jones (IMH)" userId="S::w.w.jones@uwtsd.ac.uk::b8ae0356-1604-4797-9d33-e7aaf078d969" providerId="AD" clId="Web-{8A22C306-6EBE-DDA3-7B5C-845B7B0B0178}" dt="2025-10-07T14:55:49.481" v="82" actId="20577"/>
          <ac:spMkLst>
            <pc:docMk/>
            <pc:sldMk cId="3207879652" sldId="274"/>
            <ac:spMk id="2" creationId="{26F2D5E2-0681-0BF5-BBCD-063750F12C66}"/>
          </ac:spMkLst>
        </pc:spChg>
      </pc:sldChg>
      <pc:sldChg chg="modSp">
        <pc:chgData name="Wynne Jones (IMH)" userId="S::w.w.jones@uwtsd.ac.uk::b8ae0356-1604-4797-9d33-e7aaf078d969" providerId="AD" clId="Web-{8A22C306-6EBE-DDA3-7B5C-845B7B0B0178}" dt="2025-10-07T14:57:12.155" v="88" actId="20577"/>
        <pc:sldMkLst>
          <pc:docMk/>
          <pc:sldMk cId="3012802739" sldId="297"/>
        </pc:sldMkLst>
        <pc:spChg chg="mod">
          <ac:chgData name="Wynne Jones (IMH)" userId="S::w.w.jones@uwtsd.ac.uk::b8ae0356-1604-4797-9d33-e7aaf078d969" providerId="AD" clId="Web-{8A22C306-6EBE-DDA3-7B5C-845B7B0B0178}" dt="2025-10-07T14:57:12.155" v="88" actId="20577"/>
          <ac:spMkLst>
            <pc:docMk/>
            <pc:sldMk cId="3012802739" sldId="297"/>
            <ac:spMk id="2" creationId="{8B771BC6-FF3E-6AFC-A0AD-6F379F512E0D}"/>
          </ac:spMkLst>
        </pc:spChg>
        <pc:spChg chg="mod">
          <ac:chgData name="Wynne Jones (IMH)" userId="S::w.w.jones@uwtsd.ac.uk::b8ae0356-1604-4797-9d33-e7aaf078d969" providerId="AD" clId="Web-{8A22C306-6EBE-DDA3-7B5C-845B7B0B0178}" dt="2025-10-07T14:57:05.092" v="87" actId="20577"/>
          <ac:spMkLst>
            <pc:docMk/>
            <pc:sldMk cId="3012802739" sldId="297"/>
            <ac:spMk id="3" creationId="{6A56C7AF-FEDD-3BBF-035D-0E0B6B7DEEB1}"/>
          </ac:spMkLst>
        </pc:spChg>
      </pc:sldChg>
      <pc:sldChg chg="modSp add replId">
        <pc:chgData name="Wynne Jones (IMH)" userId="S::w.w.jones@uwtsd.ac.uk::b8ae0356-1604-4797-9d33-e7aaf078d969" providerId="AD" clId="Web-{8A22C306-6EBE-DDA3-7B5C-845B7B0B0178}" dt="2025-10-07T14:55:10.824" v="80" actId="20577"/>
        <pc:sldMkLst>
          <pc:docMk/>
          <pc:sldMk cId="2217137995" sldId="307"/>
        </pc:sldMkLst>
        <pc:spChg chg="mod">
          <ac:chgData name="Wynne Jones (IMH)" userId="S::w.w.jones@uwtsd.ac.uk::b8ae0356-1604-4797-9d33-e7aaf078d969" providerId="AD" clId="Web-{8A22C306-6EBE-DDA3-7B5C-845B7B0B0178}" dt="2025-10-07T14:55:10.824" v="80" actId="20577"/>
          <ac:spMkLst>
            <pc:docMk/>
            <pc:sldMk cId="2217137995" sldId="307"/>
            <ac:spMk id="3" creationId="{171734B2-1F7E-A8D6-77DB-ADB66CD38255}"/>
          </ac:spMkLst>
        </pc:spChg>
      </pc:sldChg>
      <pc:sldChg chg="addSp delSp modSp add ord replId">
        <pc:chgData name="Wynne Jones (IMH)" userId="S::w.w.jones@uwtsd.ac.uk::b8ae0356-1604-4797-9d33-e7aaf078d969" providerId="AD" clId="Web-{8A22C306-6EBE-DDA3-7B5C-845B7B0B0178}" dt="2025-10-07T15:37:51.666" v="105" actId="1076"/>
        <pc:sldMkLst>
          <pc:docMk/>
          <pc:sldMk cId="2784800901" sldId="308"/>
        </pc:sldMkLst>
        <pc:picChg chg="add mod">
          <ac:chgData name="Wynne Jones (IMH)" userId="S::w.w.jones@uwtsd.ac.uk::b8ae0356-1604-4797-9d33-e7aaf078d969" providerId="AD" clId="Web-{8A22C306-6EBE-DDA3-7B5C-845B7B0B0178}" dt="2025-10-07T15:37:50.212" v="104" actId="1076"/>
          <ac:picMkLst>
            <pc:docMk/>
            <pc:sldMk cId="2784800901" sldId="308"/>
            <ac:picMk id="3" creationId="{4D1FE517-30C8-BAE9-CCD0-668AFD72095B}"/>
          </ac:picMkLst>
        </pc:picChg>
        <pc:picChg chg="add mod ord">
          <ac:chgData name="Wynne Jones (IMH)" userId="S::w.w.jones@uwtsd.ac.uk::b8ae0356-1604-4797-9d33-e7aaf078d969" providerId="AD" clId="Web-{8A22C306-6EBE-DDA3-7B5C-845B7B0B0178}" dt="2025-10-07T15:08:24.063" v="94" actId="1076"/>
          <ac:picMkLst>
            <pc:docMk/>
            <pc:sldMk cId="2784800901" sldId="308"/>
            <ac:picMk id="4" creationId="{4B527E85-D31F-6CC1-812B-0A01CCC11AF5}"/>
          </ac:picMkLst>
        </pc:picChg>
        <pc:picChg chg="add mod">
          <ac:chgData name="Wynne Jones (IMH)" userId="S::w.w.jones@uwtsd.ac.uk::b8ae0356-1604-4797-9d33-e7aaf078d969" providerId="AD" clId="Web-{8A22C306-6EBE-DDA3-7B5C-845B7B0B0178}" dt="2025-10-07T15:37:51.666" v="105" actId="1076"/>
          <ac:picMkLst>
            <pc:docMk/>
            <pc:sldMk cId="2784800901" sldId="308"/>
            <ac:picMk id="5" creationId="{C045218C-E8B6-A63B-7129-7703385A230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4673F0-676B-4B73-9EA0-29F5C45FD1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6DEC700-C1B6-4304-97DE-28A13E697E7E}">
      <dgm:prSet phldrT="[Text]" phldr="0"/>
      <dgm:spPr/>
      <dgm:t>
        <a:bodyPr/>
        <a:lstStyle/>
        <a:p>
          <a:pPr rtl="0"/>
          <a:r>
            <a:rPr lang="en-US">
              <a:latin typeface="Aptos Display" panose="02110004020202020204"/>
            </a:rPr>
            <a:t>County Lines – Stop the exploitation of vulnerable persons by hard core gang members to sell drugs</a:t>
          </a:r>
          <a:endParaRPr lang="en-US"/>
        </a:p>
      </dgm:t>
    </dgm:pt>
    <dgm:pt modelId="{09C8BBAD-0844-4764-A880-B93AD0BB69E9}" type="parTrans" cxnId="{2F1316AC-30EF-473F-91AC-E9A7D008065B}">
      <dgm:prSet/>
      <dgm:spPr/>
      <dgm:t>
        <a:bodyPr/>
        <a:lstStyle/>
        <a:p>
          <a:endParaRPr lang="en-US"/>
        </a:p>
      </dgm:t>
    </dgm:pt>
    <dgm:pt modelId="{85D21ECF-0B6A-4E77-B9C5-E1F70A08458B}" type="sibTrans" cxnId="{2F1316AC-30EF-473F-91AC-E9A7D008065B}">
      <dgm:prSet/>
      <dgm:spPr/>
      <dgm:t>
        <a:bodyPr/>
        <a:lstStyle/>
        <a:p>
          <a:endParaRPr lang="en-US"/>
        </a:p>
      </dgm:t>
    </dgm:pt>
    <dgm:pt modelId="{AF496516-DCC4-4B52-A16F-C98C54A1A4E5}">
      <dgm:prSet phldrT="[Text]" phldr="0"/>
      <dgm:spPr/>
      <dgm:t>
        <a:bodyPr/>
        <a:lstStyle/>
        <a:p>
          <a:pPr rtl="0"/>
          <a:r>
            <a:rPr lang="en-US">
              <a:latin typeface="Aptos Display" panose="02110004020202020204"/>
            </a:rPr>
            <a:t>Protect Vulnerable Locations – places where young people are vulnerable such as pupil referral units and residential care homes. </a:t>
          </a:r>
          <a:endParaRPr lang="en-US"/>
        </a:p>
      </dgm:t>
    </dgm:pt>
    <dgm:pt modelId="{168EB1B0-4B38-471E-AD1F-9383FE7C8D28}" type="parTrans" cxnId="{6683E0AC-8FD2-4D0C-AFCC-ADACAEEB2940}">
      <dgm:prSet/>
      <dgm:spPr/>
      <dgm:t>
        <a:bodyPr/>
        <a:lstStyle/>
        <a:p>
          <a:endParaRPr lang="en-US"/>
        </a:p>
      </dgm:t>
    </dgm:pt>
    <dgm:pt modelId="{F87CF029-4513-4ABA-B9F0-12E58FD18216}" type="sibTrans" cxnId="{6683E0AC-8FD2-4D0C-AFCC-ADACAEEB2940}">
      <dgm:prSet/>
      <dgm:spPr/>
      <dgm:t>
        <a:bodyPr/>
        <a:lstStyle/>
        <a:p>
          <a:endParaRPr lang="en-US"/>
        </a:p>
      </dgm:t>
    </dgm:pt>
    <dgm:pt modelId="{A91B5291-C3BA-45AD-8550-978171AD70AA}">
      <dgm:prSet phldrT="[Text]" phldr="0"/>
      <dgm:spPr/>
      <dgm:t>
        <a:bodyPr/>
        <a:lstStyle/>
        <a:p>
          <a:pPr rtl="0"/>
          <a:r>
            <a:rPr lang="en-US">
              <a:latin typeface="Aptos Display" panose="02110004020202020204"/>
            </a:rPr>
            <a:t>Reduce violence and knife crime – improve the way national and local partners use tools and powers</a:t>
          </a:r>
          <a:endParaRPr lang="en-US"/>
        </a:p>
      </dgm:t>
    </dgm:pt>
    <dgm:pt modelId="{A554BC5C-374D-41EC-AB5B-97749651DFCC}" type="parTrans" cxnId="{671D5CC8-2847-47F5-92A2-517EE4931E19}">
      <dgm:prSet/>
      <dgm:spPr/>
      <dgm:t>
        <a:bodyPr/>
        <a:lstStyle/>
        <a:p>
          <a:endParaRPr lang="en-US"/>
        </a:p>
      </dgm:t>
    </dgm:pt>
    <dgm:pt modelId="{A2FCD998-E6C3-415C-91D4-3A3D383D2841}" type="sibTrans" cxnId="{671D5CC8-2847-47F5-92A2-517EE4931E19}">
      <dgm:prSet/>
      <dgm:spPr/>
      <dgm:t>
        <a:bodyPr/>
        <a:lstStyle/>
        <a:p>
          <a:endParaRPr lang="en-US"/>
        </a:p>
      </dgm:t>
    </dgm:pt>
    <dgm:pt modelId="{F480BD4C-06C0-4FB2-87E6-64CA0F018B3C}">
      <dgm:prSet phldrT="[Text]" phldr="0"/>
      <dgm:spPr/>
      <dgm:t>
        <a:bodyPr/>
        <a:lstStyle/>
        <a:p>
          <a:pPr rtl="0"/>
          <a:r>
            <a:rPr lang="en-US">
              <a:latin typeface="Aptos Display" panose="02110004020202020204"/>
            </a:rPr>
            <a:t>Safeguard Gang – associated women and girls- this includes strengthening local practices. </a:t>
          </a:r>
          <a:endParaRPr lang="en-US"/>
        </a:p>
      </dgm:t>
    </dgm:pt>
    <dgm:pt modelId="{24961ACA-96B0-4853-AC33-42999AF1B76B}" type="parTrans" cxnId="{908D6B32-AD36-4260-A69F-ADD33CC677EC}">
      <dgm:prSet/>
      <dgm:spPr/>
      <dgm:t>
        <a:bodyPr/>
        <a:lstStyle/>
        <a:p>
          <a:endParaRPr lang="en-US"/>
        </a:p>
      </dgm:t>
    </dgm:pt>
    <dgm:pt modelId="{658F5349-ADB0-4510-8F5C-AA044CCA0790}" type="sibTrans" cxnId="{908D6B32-AD36-4260-A69F-ADD33CC677EC}">
      <dgm:prSet/>
      <dgm:spPr/>
      <dgm:t>
        <a:bodyPr/>
        <a:lstStyle/>
        <a:p>
          <a:endParaRPr lang="en-US"/>
        </a:p>
      </dgm:t>
    </dgm:pt>
    <dgm:pt modelId="{6AF1CD66-E143-4D9C-87E8-37E13FEB01FE}">
      <dgm:prSet phldrT="[Text]" phldr="0"/>
      <dgm:spPr/>
      <dgm:t>
        <a:bodyPr/>
        <a:lstStyle/>
        <a:p>
          <a:pPr rtl="0"/>
          <a:r>
            <a:rPr lang="en-US">
              <a:latin typeface="Aptos Display" panose="02110004020202020204"/>
            </a:rPr>
            <a:t>Promote early intervention – identify and support vulnerable children and young people (including identifying MH problems). </a:t>
          </a:r>
          <a:endParaRPr lang="en-US"/>
        </a:p>
      </dgm:t>
    </dgm:pt>
    <dgm:pt modelId="{4766A3CF-021B-451F-80C6-878A81E0B68D}" type="parTrans" cxnId="{CB8C3A4B-06D7-4E56-A411-98FAB9E438CE}">
      <dgm:prSet/>
      <dgm:spPr/>
      <dgm:t>
        <a:bodyPr/>
        <a:lstStyle/>
        <a:p>
          <a:endParaRPr lang="en-US"/>
        </a:p>
      </dgm:t>
    </dgm:pt>
    <dgm:pt modelId="{F45B7A9B-D403-4CA7-9BAF-D68A389E6714}" type="sibTrans" cxnId="{CB8C3A4B-06D7-4E56-A411-98FAB9E438CE}">
      <dgm:prSet/>
      <dgm:spPr/>
      <dgm:t>
        <a:bodyPr/>
        <a:lstStyle/>
        <a:p>
          <a:endParaRPr lang="en-US"/>
        </a:p>
      </dgm:t>
    </dgm:pt>
    <dgm:pt modelId="{396C4177-5AEE-48E4-B0F5-82B02C755C6A}">
      <dgm:prSet phldr="0"/>
      <dgm:spPr/>
      <dgm:t>
        <a:bodyPr/>
        <a:lstStyle/>
        <a:p>
          <a:pPr rtl="0"/>
          <a:r>
            <a:rPr lang="en-US">
              <a:latin typeface="Aptos Display" panose="02110004020202020204"/>
            </a:rPr>
            <a:t>Promote meaningful alternatives – education, training and employment. </a:t>
          </a:r>
        </a:p>
      </dgm:t>
    </dgm:pt>
    <dgm:pt modelId="{910E328C-A8EA-43D7-A2DA-37C56A0846C4}" type="parTrans" cxnId="{A248CCF7-29EA-438B-A85B-BA2DE9FF2A63}">
      <dgm:prSet/>
      <dgm:spPr/>
    </dgm:pt>
    <dgm:pt modelId="{28DA0F10-4B7C-48FC-96AD-B3BBD3C54C34}" type="sibTrans" cxnId="{A248CCF7-29EA-438B-A85B-BA2DE9FF2A63}">
      <dgm:prSet/>
      <dgm:spPr/>
    </dgm:pt>
    <dgm:pt modelId="{F6346DB3-FD4E-4C0D-BCC7-DF01174F76AE}" type="pres">
      <dgm:prSet presAssocID="{9B4673F0-676B-4B73-9EA0-29F5C45FD112}" presName="diagram" presStyleCnt="0">
        <dgm:presLayoutVars>
          <dgm:dir/>
          <dgm:resizeHandles val="exact"/>
        </dgm:presLayoutVars>
      </dgm:prSet>
      <dgm:spPr/>
    </dgm:pt>
    <dgm:pt modelId="{BB6FC8B5-40D7-4CD3-B71A-70C1573386A8}" type="pres">
      <dgm:prSet presAssocID="{86DEC700-C1B6-4304-97DE-28A13E697E7E}" presName="node" presStyleLbl="node1" presStyleIdx="0" presStyleCnt="6">
        <dgm:presLayoutVars>
          <dgm:bulletEnabled val="1"/>
        </dgm:presLayoutVars>
      </dgm:prSet>
      <dgm:spPr/>
    </dgm:pt>
    <dgm:pt modelId="{BB3B9D57-BB8E-4FEC-B65A-8DBC1E96CB3E}" type="pres">
      <dgm:prSet presAssocID="{85D21ECF-0B6A-4E77-B9C5-E1F70A08458B}" presName="sibTrans" presStyleCnt="0"/>
      <dgm:spPr/>
    </dgm:pt>
    <dgm:pt modelId="{E6FF9CD1-5EEE-40BA-8E87-081B78341670}" type="pres">
      <dgm:prSet presAssocID="{AF496516-DCC4-4B52-A16F-C98C54A1A4E5}" presName="node" presStyleLbl="node1" presStyleIdx="1" presStyleCnt="6">
        <dgm:presLayoutVars>
          <dgm:bulletEnabled val="1"/>
        </dgm:presLayoutVars>
      </dgm:prSet>
      <dgm:spPr/>
    </dgm:pt>
    <dgm:pt modelId="{D3A1677B-7EA4-444D-BA0D-2837393FDAB0}" type="pres">
      <dgm:prSet presAssocID="{F87CF029-4513-4ABA-B9F0-12E58FD18216}" presName="sibTrans" presStyleCnt="0"/>
      <dgm:spPr/>
    </dgm:pt>
    <dgm:pt modelId="{6FA052C8-08C8-4BDB-9B10-40DA995A914B}" type="pres">
      <dgm:prSet presAssocID="{A91B5291-C3BA-45AD-8550-978171AD70AA}" presName="node" presStyleLbl="node1" presStyleIdx="2" presStyleCnt="6">
        <dgm:presLayoutVars>
          <dgm:bulletEnabled val="1"/>
        </dgm:presLayoutVars>
      </dgm:prSet>
      <dgm:spPr/>
    </dgm:pt>
    <dgm:pt modelId="{A6A200B5-1303-402F-8059-79C7014DB596}" type="pres">
      <dgm:prSet presAssocID="{A2FCD998-E6C3-415C-91D4-3A3D383D2841}" presName="sibTrans" presStyleCnt="0"/>
      <dgm:spPr/>
    </dgm:pt>
    <dgm:pt modelId="{88345275-13B7-4B5F-A614-205CFF662724}" type="pres">
      <dgm:prSet presAssocID="{F480BD4C-06C0-4FB2-87E6-64CA0F018B3C}" presName="node" presStyleLbl="node1" presStyleIdx="3" presStyleCnt="6">
        <dgm:presLayoutVars>
          <dgm:bulletEnabled val="1"/>
        </dgm:presLayoutVars>
      </dgm:prSet>
      <dgm:spPr/>
    </dgm:pt>
    <dgm:pt modelId="{93B4FB1C-3CF0-4576-863A-4076FD06812B}" type="pres">
      <dgm:prSet presAssocID="{658F5349-ADB0-4510-8F5C-AA044CCA0790}" presName="sibTrans" presStyleCnt="0"/>
      <dgm:spPr/>
    </dgm:pt>
    <dgm:pt modelId="{8F3B3B50-8EE1-47EF-9B23-7348F16D5DFE}" type="pres">
      <dgm:prSet presAssocID="{6AF1CD66-E143-4D9C-87E8-37E13FEB01FE}" presName="node" presStyleLbl="node1" presStyleIdx="4" presStyleCnt="6">
        <dgm:presLayoutVars>
          <dgm:bulletEnabled val="1"/>
        </dgm:presLayoutVars>
      </dgm:prSet>
      <dgm:spPr/>
    </dgm:pt>
    <dgm:pt modelId="{6A6A17C3-40F4-4F81-AB9F-ECED28550D2E}" type="pres">
      <dgm:prSet presAssocID="{F45B7A9B-D403-4CA7-9BAF-D68A389E6714}" presName="sibTrans" presStyleCnt="0"/>
      <dgm:spPr/>
    </dgm:pt>
    <dgm:pt modelId="{09A996C3-786D-4DF9-9831-465DB4FE9392}" type="pres">
      <dgm:prSet presAssocID="{396C4177-5AEE-48E4-B0F5-82B02C755C6A}" presName="node" presStyleLbl="node1" presStyleIdx="5" presStyleCnt="6">
        <dgm:presLayoutVars>
          <dgm:bulletEnabled val="1"/>
        </dgm:presLayoutVars>
      </dgm:prSet>
      <dgm:spPr/>
    </dgm:pt>
  </dgm:ptLst>
  <dgm:cxnLst>
    <dgm:cxn modelId="{48C3AC14-AB45-44C7-842B-CBFBA9EB0DA8}" type="presOf" srcId="{F480BD4C-06C0-4FB2-87E6-64CA0F018B3C}" destId="{88345275-13B7-4B5F-A614-205CFF662724}" srcOrd="0" destOrd="0" presId="urn:microsoft.com/office/officeart/2005/8/layout/default"/>
    <dgm:cxn modelId="{908D6B32-AD36-4260-A69F-ADD33CC677EC}" srcId="{9B4673F0-676B-4B73-9EA0-29F5C45FD112}" destId="{F480BD4C-06C0-4FB2-87E6-64CA0F018B3C}" srcOrd="3" destOrd="0" parTransId="{24961ACA-96B0-4853-AC33-42999AF1B76B}" sibTransId="{658F5349-ADB0-4510-8F5C-AA044CCA0790}"/>
    <dgm:cxn modelId="{CB8C3A4B-06D7-4E56-A411-98FAB9E438CE}" srcId="{9B4673F0-676B-4B73-9EA0-29F5C45FD112}" destId="{6AF1CD66-E143-4D9C-87E8-37E13FEB01FE}" srcOrd="4" destOrd="0" parTransId="{4766A3CF-021B-451F-80C6-878A81E0B68D}" sibTransId="{F45B7A9B-D403-4CA7-9BAF-D68A389E6714}"/>
    <dgm:cxn modelId="{72C23B79-6656-4E80-A440-782E40312BAC}" type="presOf" srcId="{86DEC700-C1B6-4304-97DE-28A13E697E7E}" destId="{BB6FC8B5-40D7-4CD3-B71A-70C1573386A8}" srcOrd="0" destOrd="0" presId="urn:microsoft.com/office/officeart/2005/8/layout/default"/>
    <dgm:cxn modelId="{6A5116A1-88CE-4F38-AB45-176D7CB3099D}" type="presOf" srcId="{9B4673F0-676B-4B73-9EA0-29F5C45FD112}" destId="{F6346DB3-FD4E-4C0D-BCC7-DF01174F76AE}" srcOrd="0" destOrd="0" presId="urn:microsoft.com/office/officeart/2005/8/layout/default"/>
    <dgm:cxn modelId="{2F1316AC-30EF-473F-91AC-E9A7D008065B}" srcId="{9B4673F0-676B-4B73-9EA0-29F5C45FD112}" destId="{86DEC700-C1B6-4304-97DE-28A13E697E7E}" srcOrd="0" destOrd="0" parTransId="{09C8BBAD-0844-4764-A880-B93AD0BB69E9}" sibTransId="{85D21ECF-0B6A-4E77-B9C5-E1F70A08458B}"/>
    <dgm:cxn modelId="{6683E0AC-8FD2-4D0C-AFCC-ADACAEEB2940}" srcId="{9B4673F0-676B-4B73-9EA0-29F5C45FD112}" destId="{AF496516-DCC4-4B52-A16F-C98C54A1A4E5}" srcOrd="1" destOrd="0" parTransId="{168EB1B0-4B38-471E-AD1F-9383FE7C8D28}" sibTransId="{F87CF029-4513-4ABA-B9F0-12E58FD18216}"/>
    <dgm:cxn modelId="{671D5CC8-2847-47F5-92A2-517EE4931E19}" srcId="{9B4673F0-676B-4B73-9EA0-29F5C45FD112}" destId="{A91B5291-C3BA-45AD-8550-978171AD70AA}" srcOrd="2" destOrd="0" parTransId="{A554BC5C-374D-41EC-AB5B-97749651DFCC}" sibTransId="{A2FCD998-E6C3-415C-91D4-3A3D383D2841}"/>
    <dgm:cxn modelId="{D47171CE-632B-45CE-AB84-9B9C03086D72}" type="presOf" srcId="{6AF1CD66-E143-4D9C-87E8-37E13FEB01FE}" destId="{8F3B3B50-8EE1-47EF-9B23-7348F16D5DFE}" srcOrd="0" destOrd="0" presId="urn:microsoft.com/office/officeart/2005/8/layout/default"/>
    <dgm:cxn modelId="{224351DD-1C27-4C44-A257-FED69D4C9769}" type="presOf" srcId="{A91B5291-C3BA-45AD-8550-978171AD70AA}" destId="{6FA052C8-08C8-4BDB-9B10-40DA995A914B}" srcOrd="0" destOrd="0" presId="urn:microsoft.com/office/officeart/2005/8/layout/default"/>
    <dgm:cxn modelId="{5C9BD8F1-6ACB-4427-B714-26FBF475CA1C}" type="presOf" srcId="{396C4177-5AEE-48E4-B0F5-82B02C755C6A}" destId="{09A996C3-786D-4DF9-9831-465DB4FE9392}" srcOrd="0" destOrd="0" presId="urn:microsoft.com/office/officeart/2005/8/layout/default"/>
    <dgm:cxn modelId="{A248CCF7-29EA-438B-A85B-BA2DE9FF2A63}" srcId="{9B4673F0-676B-4B73-9EA0-29F5C45FD112}" destId="{396C4177-5AEE-48E4-B0F5-82B02C755C6A}" srcOrd="5" destOrd="0" parTransId="{910E328C-A8EA-43D7-A2DA-37C56A0846C4}" sibTransId="{28DA0F10-4B7C-48FC-96AD-B3BBD3C54C34}"/>
    <dgm:cxn modelId="{AFEE20FE-B49E-4E91-A825-F14C7D780AC5}" type="presOf" srcId="{AF496516-DCC4-4B52-A16F-C98C54A1A4E5}" destId="{E6FF9CD1-5EEE-40BA-8E87-081B78341670}" srcOrd="0" destOrd="0" presId="urn:microsoft.com/office/officeart/2005/8/layout/default"/>
    <dgm:cxn modelId="{19563E49-1AD6-44C3-B151-874A8C6C1FCA}" type="presParOf" srcId="{F6346DB3-FD4E-4C0D-BCC7-DF01174F76AE}" destId="{BB6FC8B5-40D7-4CD3-B71A-70C1573386A8}" srcOrd="0" destOrd="0" presId="urn:microsoft.com/office/officeart/2005/8/layout/default"/>
    <dgm:cxn modelId="{3F4C06B4-149A-4672-B04A-64BD0D02E757}" type="presParOf" srcId="{F6346DB3-FD4E-4C0D-BCC7-DF01174F76AE}" destId="{BB3B9D57-BB8E-4FEC-B65A-8DBC1E96CB3E}" srcOrd="1" destOrd="0" presId="urn:microsoft.com/office/officeart/2005/8/layout/default"/>
    <dgm:cxn modelId="{6C92C833-D280-4EB3-96DA-7B477BA7BC35}" type="presParOf" srcId="{F6346DB3-FD4E-4C0D-BCC7-DF01174F76AE}" destId="{E6FF9CD1-5EEE-40BA-8E87-081B78341670}" srcOrd="2" destOrd="0" presId="urn:microsoft.com/office/officeart/2005/8/layout/default"/>
    <dgm:cxn modelId="{42C466CA-359B-4244-91EC-17BC93082EF2}" type="presParOf" srcId="{F6346DB3-FD4E-4C0D-BCC7-DF01174F76AE}" destId="{D3A1677B-7EA4-444D-BA0D-2837393FDAB0}" srcOrd="3" destOrd="0" presId="urn:microsoft.com/office/officeart/2005/8/layout/default"/>
    <dgm:cxn modelId="{1C1A46CE-E87C-46F2-8782-12C077FB8DB4}" type="presParOf" srcId="{F6346DB3-FD4E-4C0D-BCC7-DF01174F76AE}" destId="{6FA052C8-08C8-4BDB-9B10-40DA995A914B}" srcOrd="4" destOrd="0" presId="urn:microsoft.com/office/officeart/2005/8/layout/default"/>
    <dgm:cxn modelId="{07D2D430-EC44-4455-97EC-699F97E36555}" type="presParOf" srcId="{F6346DB3-FD4E-4C0D-BCC7-DF01174F76AE}" destId="{A6A200B5-1303-402F-8059-79C7014DB596}" srcOrd="5" destOrd="0" presId="urn:microsoft.com/office/officeart/2005/8/layout/default"/>
    <dgm:cxn modelId="{B8E661F6-40DF-4864-9E86-70B78E2E9502}" type="presParOf" srcId="{F6346DB3-FD4E-4C0D-BCC7-DF01174F76AE}" destId="{88345275-13B7-4B5F-A614-205CFF662724}" srcOrd="6" destOrd="0" presId="urn:microsoft.com/office/officeart/2005/8/layout/default"/>
    <dgm:cxn modelId="{08C9D1F5-69D9-41AF-93DB-2CD323A9EE50}" type="presParOf" srcId="{F6346DB3-FD4E-4C0D-BCC7-DF01174F76AE}" destId="{93B4FB1C-3CF0-4576-863A-4076FD06812B}" srcOrd="7" destOrd="0" presId="urn:microsoft.com/office/officeart/2005/8/layout/default"/>
    <dgm:cxn modelId="{7417DF25-38EA-454F-9B3F-849F2AC109DE}" type="presParOf" srcId="{F6346DB3-FD4E-4C0D-BCC7-DF01174F76AE}" destId="{8F3B3B50-8EE1-47EF-9B23-7348F16D5DFE}" srcOrd="8" destOrd="0" presId="urn:microsoft.com/office/officeart/2005/8/layout/default"/>
    <dgm:cxn modelId="{57F708D7-097C-4033-B5F4-B7C234A60F77}" type="presParOf" srcId="{F6346DB3-FD4E-4C0D-BCC7-DF01174F76AE}" destId="{6A6A17C3-40F4-4F81-AB9F-ECED28550D2E}" srcOrd="9" destOrd="0" presId="urn:microsoft.com/office/officeart/2005/8/layout/default"/>
    <dgm:cxn modelId="{B5A97CA6-5354-421C-A77D-14247149154D}" type="presParOf" srcId="{F6346DB3-FD4E-4C0D-BCC7-DF01174F76AE}" destId="{09A996C3-786D-4DF9-9831-465DB4FE939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FC8B5-40D7-4CD3-B71A-70C1573386A8}">
      <dsp:nvSpPr>
        <dsp:cNvPr id="0" name=""/>
        <dsp:cNvSpPr/>
      </dsp:nvSpPr>
      <dsp:spPr>
        <a:xfrm>
          <a:off x="0"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County Lines – Stop the exploitation of vulnerable persons by hard core gang members to sell drugs</a:t>
          </a:r>
          <a:endParaRPr lang="en-US" sz="2300" kern="1200"/>
        </a:p>
      </dsp:txBody>
      <dsp:txXfrm>
        <a:off x="0" y="89320"/>
        <a:ext cx="3555808" cy="2133485"/>
      </dsp:txXfrm>
    </dsp:sp>
    <dsp:sp modelId="{E6FF9CD1-5EEE-40BA-8E87-081B78341670}">
      <dsp:nvSpPr>
        <dsp:cNvPr id="0" name=""/>
        <dsp:cNvSpPr/>
      </dsp:nvSpPr>
      <dsp:spPr>
        <a:xfrm>
          <a:off x="3911389"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Protect Vulnerable Locations – places where young people are vulnerable such as pupil referral units and residential care homes. </a:t>
          </a:r>
          <a:endParaRPr lang="en-US" sz="2300" kern="1200"/>
        </a:p>
      </dsp:txBody>
      <dsp:txXfrm>
        <a:off x="3911389" y="89320"/>
        <a:ext cx="3555808" cy="2133485"/>
      </dsp:txXfrm>
    </dsp:sp>
    <dsp:sp modelId="{6FA052C8-08C8-4BDB-9B10-40DA995A914B}">
      <dsp:nvSpPr>
        <dsp:cNvPr id="0" name=""/>
        <dsp:cNvSpPr/>
      </dsp:nvSpPr>
      <dsp:spPr>
        <a:xfrm>
          <a:off x="7822778"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Reduce violence and knife crime – improve the way national and local partners use tools and powers</a:t>
          </a:r>
          <a:endParaRPr lang="en-US" sz="2300" kern="1200"/>
        </a:p>
      </dsp:txBody>
      <dsp:txXfrm>
        <a:off x="7822778" y="89320"/>
        <a:ext cx="3555808" cy="2133485"/>
      </dsp:txXfrm>
    </dsp:sp>
    <dsp:sp modelId="{88345275-13B7-4B5F-A614-205CFF662724}">
      <dsp:nvSpPr>
        <dsp:cNvPr id="0" name=""/>
        <dsp:cNvSpPr/>
      </dsp:nvSpPr>
      <dsp:spPr>
        <a:xfrm>
          <a:off x="0"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Safeguard Gang – associated women and girls- this includes strengthening local practices. </a:t>
          </a:r>
          <a:endParaRPr lang="en-US" sz="2300" kern="1200"/>
        </a:p>
      </dsp:txBody>
      <dsp:txXfrm>
        <a:off x="0" y="2578386"/>
        <a:ext cx="3555808" cy="2133485"/>
      </dsp:txXfrm>
    </dsp:sp>
    <dsp:sp modelId="{8F3B3B50-8EE1-47EF-9B23-7348F16D5DFE}">
      <dsp:nvSpPr>
        <dsp:cNvPr id="0" name=""/>
        <dsp:cNvSpPr/>
      </dsp:nvSpPr>
      <dsp:spPr>
        <a:xfrm>
          <a:off x="3911389"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Promote early intervention – identify and support vulnerable children and young people (including identifying MH problems). </a:t>
          </a:r>
          <a:endParaRPr lang="en-US" sz="2300" kern="1200"/>
        </a:p>
      </dsp:txBody>
      <dsp:txXfrm>
        <a:off x="3911389" y="2578386"/>
        <a:ext cx="3555808" cy="2133485"/>
      </dsp:txXfrm>
    </dsp:sp>
    <dsp:sp modelId="{09A996C3-786D-4DF9-9831-465DB4FE9392}">
      <dsp:nvSpPr>
        <dsp:cNvPr id="0" name=""/>
        <dsp:cNvSpPr/>
      </dsp:nvSpPr>
      <dsp:spPr>
        <a:xfrm>
          <a:off x="7822778"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Promote meaningful alternatives – education, training and employment. </a:t>
          </a:r>
        </a:p>
      </dsp:txBody>
      <dsp:txXfrm>
        <a:off x="7822778" y="2578386"/>
        <a:ext cx="3555808" cy="21334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92D7E8-E797-44DD-BEF5-1374DB0CB06B}"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9DF8B8-0D78-4E74-8F2C-D45464ED7712}" type="slidenum">
              <a:rPr lang="en-GB" smtClean="0"/>
              <a:t>‹#›</a:t>
            </a:fld>
            <a:endParaRPr lang="en-GB"/>
          </a:p>
        </p:txBody>
      </p:sp>
    </p:spTree>
    <p:extLst>
      <p:ext uri="{BB962C8B-B14F-4D97-AF65-F5344CB8AC3E}">
        <p14:creationId xmlns:p14="http://schemas.microsoft.com/office/powerpoint/2010/main" val="2546869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9DF8B8-0D78-4E74-8F2C-D45464ED7712}" type="slidenum">
              <a:rPr lang="en-GB" smtClean="0"/>
              <a:t>2</a:t>
            </a:fld>
            <a:endParaRPr lang="en-GB"/>
          </a:p>
        </p:txBody>
      </p:sp>
    </p:spTree>
    <p:extLst>
      <p:ext uri="{BB962C8B-B14F-4D97-AF65-F5344CB8AC3E}">
        <p14:creationId xmlns:p14="http://schemas.microsoft.com/office/powerpoint/2010/main" val="639152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Includes online purchasing</a:t>
            </a:r>
            <a:endParaRPr lang="en-US"/>
          </a:p>
          <a:p>
            <a:endParaRPr lang="en-US" dirty="0">
              <a:latin typeface="Calibri"/>
              <a:ea typeface="Calibri"/>
              <a:cs typeface="Calibri"/>
            </a:endParaRPr>
          </a:p>
          <a:p>
            <a:r>
              <a:rPr lang="en-US" dirty="0">
                <a:latin typeface="Calibri"/>
                <a:ea typeface="Calibri"/>
                <a:cs typeface="Calibri"/>
              </a:rPr>
              <a:t>Ronan Kanda murdered by 2 teenagers who purchased samurai sword online</a:t>
            </a:r>
            <a:endParaRPr lang="en-US" dirty="0"/>
          </a:p>
        </p:txBody>
      </p:sp>
      <p:sp>
        <p:nvSpPr>
          <p:cNvPr id="4" name="Slide Number Placeholder 3"/>
          <p:cNvSpPr>
            <a:spLocks noGrp="1"/>
          </p:cNvSpPr>
          <p:nvPr>
            <p:ph type="sldNum" sz="quarter" idx="5"/>
          </p:nvPr>
        </p:nvSpPr>
        <p:spPr/>
        <p:txBody>
          <a:bodyPr/>
          <a:lstStyle/>
          <a:p>
            <a:fld id="{EE9DF8B8-0D78-4E74-8F2C-D45464ED7712}" type="slidenum">
              <a:rPr lang="en-GB" smtClean="0"/>
              <a:t>35</a:t>
            </a:fld>
            <a:endParaRPr lang="en-GB"/>
          </a:p>
        </p:txBody>
      </p:sp>
    </p:spTree>
    <p:extLst>
      <p:ext uri="{BB962C8B-B14F-4D97-AF65-F5344CB8AC3E}">
        <p14:creationId xmlns:p14="http://schemas.microsoft.com/office/powerpoint/2010/main" val="3269383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B80B6-8B2B-4FBE-1AE1-FBB80F45F3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CC54C9-7AB1-C3BA-31FD-8C6AD8865E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AF1F4D-E16E-E71A-13B0-6A4179FD4938}"/>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0090BAD7-8B0B-CA0F-3CA1-88A5CA820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3D04ED-A83F-B55A-6FBC-9B19BA7CE1CA}"/>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60086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120E8-EC6B-C525-8CB4-B925D6EECC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188E72-9E4E-FA1F-6B7C-03787F0545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7A0E3B-95C8-1550-79B9-0CE398B36C85}"/>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5182DB17-9740-B9B6-28A5-46D3DB430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D15605-EB08-690C-BD7A-46EBE9F1ABA8}"/>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3180114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2326-7A0F-AC5A-BD88-97B3AF0297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690BD-B0F5-532C-5A2B-3A11E4C8E5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A3E0F1-C445-8F24-229C-FDB2F50B6ED5}"/>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6E46ED0A-8993-5758-BFF2-07A869447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2FE62F-0B20-0CA9-5115-0C707D9659AE}"/>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187569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699B9-403A-B04A-1C73-0D5A912346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ED28FA-A446-E4FD-3E66-2B05648154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475A7E-CD23-CA38-DF1D-F6C03F96E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D8A48F-AA5E-C285-08C0-D86866F5ACBF}"/>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6" name="Footer Placeholder 5">
            <a:extLst>
              <a:ext uri="{FF2B5EF4-FFF2-40B4-BE49-F238E27FC236}">
                <a16:creationId xmlns:a16="http://schemas.microsoft.com/office/drawing/2014/main" id="{BCB76F45-2750-84C2-EEF4-2BE512E265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BC5682-9D2F-C831-13C1-3D0B7BE72551}"/>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1047321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CC62-0FB2-811C-44CF-BC68CD7649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58A5CF-971C-FCAD-1D89-0093016ABD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2A9419-D57D-19ED-B554-C95514E04E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B7BAC9-0B71-369C-FD28-251E64741C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BB04BE-6363-7E3F-6889-B3E845BD80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320DC5-DBEE-437F-9808-061F796EC61F}"/>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8" name="Footer Placeholder 7">
            <a:extLst>
              <a:ext uri="{FF2B5EF4-FFF2-40B4-BE49-F238E27FC236}">
                <a16:creationId xmlns:a16="http://schemas.microsoft.com/office/drawing/2014/main" id="{9A126A1A-A6ED-FC8B-0AC3-0C76A1A6D5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FB4473-911E-00D4-3B61-CF14623ABDB4}"/>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1499672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862F-F9E8-596D-E701-FF14EEB47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E8F2FD-0369-D2A1-C1A7-1355F7A34C36}"/>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4" name="Footer Placeholder 3">
            <a:extLst>
              <a:ext uri="{FF2B5EF4-FFF2-40B4-BE49-F238E27FC236}">
                <a16:creationId xmlns:a16="http://schemas.microsoft.com/office/drawing/2014/main" id="{E146FA2F-386B-452C-24C7-962AD7B059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0C9675-037F-4985-D2C5-0D2E311C29DE}"/>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267009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C451CC-C4B5-18B5-9DC4-27342C468425}"/>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3" name="Footer Placeholder 2">
            <a:extLst>
              <a:ext uri="{FF2B5EF4-FFF2-40B4-BE49-F238E27FC236}">
                <a16:creationId xmlns:a16="http://schemas.microsoft.com/office/drawing/2014/main" id="{B26E2C53-7C73-4180-3441-0EFF0AF74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B94FB8-E0D9-B2A9-94CF-2CA746518AF0}"/>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601035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CD0D-822B-4390-4729-F39AFACCD2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31F47B-E375-2D10-0239-90BD7FBEE3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329B85-2C38-E36E-78D2-76A71A756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6D8669-8C19-B58E-CDDC-90F6F5BFAA47}"/>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6" name="Footer Placeholder 5">
            <a:extLst>
              <a:ext uri="{FF2B5EF4-FFF2-40B4-BE49-F238E27FC236}">
                <a16:creationId xmlns:a16="http://schemas.microsoft.com/office/drawing/2014/main" id="{D30B4682-D640-3BD0-80F4-AD942BA672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32EE14-CBDB-1F61-06B8-09E8BFD17853}"/>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412391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7128-14F7-1D2F-1AA8-8F09566FE9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7F84A6-BF6F-D6D8-9247-BB7DD18629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8DBF0C-6434-05D2-8CE5-6ED35C0D5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01C927-5DF7-A38F-E5B1-A8C0C833A6A5}"/>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6" name="Footer Placeholder 5">
            <a:extLst>
              <a:ext uri="{FF2B5EF4-FFF2-40B4-BE49-F238E27FC236}">
                <a16:creationId xmlns:a16="http://schemas.microsoft.com/office/drawing/2014/main" id="{91770AAC-4A5E-A1E4-2E5D-794051A451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64D3F-E882-D22F-495D-FDD3CBDB49C7}"/>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238524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C54F-2FD0-3654-D661-7EE4D9D7DA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461CCF-D4F2-A29B-DC38-225762D55E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1AADBC-3C98-A66A-065D-22EA3B777EE9}"/>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095C1D8C-876A-A47E-E85D-007D4D828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03B88-C88C-E49A-8312-AEFA5B92DE72}"/>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3732923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AA0C36-98EC-BEDD-AD81-FE59670462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9DD9E5-EF58-DB78-1EBA-42607CBC33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24EA6-5662-13A5-7833-1DEED3A96C0B}"/>
              </a:ext>
            </a:extLst>
          </p:cNvPr>
          <p:cNvSpPr>
            <a:spLocks noGrp="1"/>
          </p:cNvSpPr>
          <p:nvPr>
            <p:ph type="dt" sz="half" idx="10"/>
          </p:nvPr>
        </p:nvSpPr>
        <p:spPr/>
        <p:txBody>
          <a:body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3F9ACA14-2D13-4752-9BEA-46D114369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8800E-DD00-1457-7372-DA9E1AD52502}"/>
              </a:ext>
            </a:extLst>
          </p:cNvPr>
          <p:cNvSpPr>
            <a:spLocks noGrp="1"/>
          </p:cNvSpPr>
          <p:nvPr>
            <p:ph type="sldNum" sz="quarter" idx="12"/>
          </p:nvPr>
        </p:nvSpPr>
        <p:spPr/>
        <p:txBody>
          <a:bodyPr/>
          <a:lstStyle/>
          <a:p>
            <a:fld id="{564E77CE-1A15-457A-A975-BDFC55F4C0EA}" type="slidenum">
              <a:rPr lang="en-GB" smtClean="0"/>
              <a:t>‹#›</a:t>
            </a:fld>
            <a:endParaRPr lang="en-GB"/>
          </a:p>
        </p:txBody>
      </p:sp>
    </p:spTree>
    <p:extLst>
      <p:ext uri="{BB962C8B-B14F-4D97-AF65-F5344CB8AC3E}">
        <p14:creationId xmlns:p14="http://schemas.microsoft.com/office/powerpoint/2010/main" val="2660451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BB9B64-24B9-7384-4BF7-D8C467ADDC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C77664-C92B-9CAA-14E1-69A76BD9C8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327B0-AC9E-45FC-1F1A-02EE532560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855B36-6B7F-4E38-9209-5A552EB5A97B}" type="datetimeFigureOut">
              <a:rPr lang="en-GB" smtClean="0"/>
              <a:t>09/10/2025</a:t>
            </a:fld>
            <a:endParaRPr lang="en-GB"/>
          </a:p>
        </p:txBody>
      </p:sp>
      <p:sp>
        <p:nvSpPr>
          <p:cNvPr id="5" name="Footer Placeholder 4">
            <a:extLst>
              <a:ext uri="{FF2B5EF4-FFF2-40B4-BE49-F238E27FC236}">
                <a16:creationId xmlns:a16="http://schemas.microsoft.com/office/drawing/2014/main" id="{FC4C4F02-2908-C58E-9CA8-CC554E8CED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D04106-0061-BEFE-BD30-85704CA67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4E77CE-1A15-457A-A975-BDFC55F4C0EA}" type="slidenum">
              <a:rPr lang="en-GB" smtClean="0"/>
              <a:t>‹#›</a:t>
            </a:fld>
            <a:endParaRPr lang="en-GB"/>
          </a:p>
        </p:txBody>
      </p:sp>
    </p:spTree>
    <p:extLst>
      <p:ext uri="{BB962C8B-B14F-4D97-AF65-F5344CB8AC3E}">
        <p14:creationId xmlns:p14="http://schemas.microsoft.com/office/powerpoint/2010/main" val="76921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HvWavE-yeGE?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UFNzLq3Cm4?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gzt6-P-v4lA?feature=oembed"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D462DC-D418-5608-924F-DDB870F93F47}"/>
              </a:ext>
            </a:extLst>
          </p:cNvPr>
          <p:cNvSpPr>
            <a:spLocks noGrp="1"/>
          </p:cNvSpPr>
          <p:nvPr>
            <p:ph type="ctrTitle"/>
          </p:nvPr>
        </p:nvSpPr>
        <p:spPr>
          <a:xfrm>
            <a:off x="1314824" y="735106"/>
            <a:ext cx="10053763" cy="2928470"/>
          </a:xfrm>
        </p:spPr>
        <p:txBody>
          <a:bodyPr anchor="b">
            <a:normAutofit/>
          </a:bodyPr>
          <a:lstStyle/>
          <a:p>
            <a:pPr algn="l"/>
            <a:r>
              <a:rPr kumimoji="0" lang="en-GB" sz="4800" b="0" i="0" u="none" strike="noStrike" kern="1200" cap="none" spc="0" normalizeH="0" baseline="0" noProof="0">
                <a:ln>
                  <a:noFill/>
                </a:ln>
                <a:solidFill>
                  <a:srgbClr val="FFFFFF"/>
                </a:solidFill>
                <a:effectLst/>
                <a:uLnTx/>
                <a:uFillTx/>
                <a:ea typeface="+mj-ea"/>
                <a:cs typeface="+mj-cs"/>
              </a:rPr>
              <a:t>Gang Violence </a:t>
            </a:r>
            <a:r>
              <a:rPr lang="en-GB" sz="4800">
                <a:solidFill>
                  <a:srgbClr val="FFFFFF"/>
                </a:solidFill>
              </a:rPr>
              <a:t>and </a:t>
            </a:r>
            <a:r>
              <a:rPr kumimoji="0" lang="en-GB" sz="4800" b="0" i="0" u="none" strike="noStrike" kern="1200" cap="none" spc="0" normalizeH="0" baseline="0" noProof="0">
                <a:ln>
                  <a:noFill/>
                </a:ln>
                <a:solidFill>
                  <a:srgbClr val="FFFFFF"/>
                </a:solidFill>
                <a:effectLst/>
                <a:uLnTx/>
                <a:uFillTx/>
                <a:latin typeface="Aptos Display" panose="02110004020202020204"/>
                <a:ea typeface="+mj-ea"/>
                <a:cs typeface="+mj-cs"/>
              </a:rPr>
              <a:t>Knife Crime </a:t>
            </a:r>
            <a:endParaRPr lang="en-GB" sz="4800">
              <a:solidFill>
                <a:srgbClr val="FFFFFF"/>
              </a:solidFill>
            </a:endParaRPr>
          </a:p>
        </p:txBody>
      </p:sp>
      <p:sp>
        <p:nvSpPr>
          <p:cNvPr id="3" name="Subtitle 2">
            <a:extLst>
              <a:ext uri="{FF2B5EF4-FFF2-40B4-BE49-F238E27FC236}">
                <a16:creationId xmlns:a16="http://schemas.microsoft.com/office/drawing/2014/main" id="{62C63E65-1C09-2316-9662-0B40A3F82DB1}"/>
              </a:ext>
            </a:extLst>
          </p:cNvPr>
          <p:cNvSpPr>
            <a:spLocks noGrp="1"/>
          </p:cNvSpPr>
          <p:nvPr>
            <p:ph type="subTitle" idx="1"/>
          </p:nvPr>
        </p:nvSpPr>
        <p:spPr>
          <a:xfrm>
            <a:off x="1350682" y="4870824"/>
            <a:ext cx="10005951" cy="1458258"/>
          </a:xfrm>
        </p:spPr>
        <p:txBody>
          <a:bodyPr anchor="ctr">
            <a:normAutofit/>
          </a:bodyPr>
          <a:lstStyle/>
          <a:p>
            <a:pPr algn="l"/>
            <a:r>
              <a:rPr lang="en-GB"/>
              <a:t>Wynne Jones</a:t>
            </a:r>
          </a:p>
        </p:txBody>
      </p:sp>
    </p:spTree>
    <p:extLst>
      <p:ext uri="{BB962C8B-B14F-4D97-AF65-F5344CB8AC3E}">
        <p14:creationId xmlns:p14="http://schemas.microsoft.com/office/powerpoint/2010/main" val="157273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1C9E8-5828-19D3-2E14-82810DB1DEA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A8E6C204-B796-84AD-C379-B7CD359907BC}"/>
              </a:ext>
            </a:extLst>
          </p:cNvPr>
          <p:cNvSpPr>
            <a:spLocks noGrp="1"/>
          </p:cNvSpPr>
          <p:nvPr>
            <p:ph idx="1"/>
          </p:nvPr>
        </p:nvSpPr>
        <p:spPr>
          <a:xfrm>
            <a:off x="6503158" y="649480"/>
            <a:ext cx="4862447" cy="5546047"/>
          </a:xfrm>
        </p:spPr>
        <p:txBody>
          <a:bodyPr anchor="ctr">
            <a:normAutofit/>
          </a:bodyPr>
          <a:lstStyle/>
          <a:p>
            <a:pPr marL="0" indent="0">
              <a:buNone/>
            </a:pPr>
            <a:r>
              <a:rPr kumimoji="0" lang="en-US" sz="2400" b="0" i="0" u="none" strike="noStrike" kern="1200" cap="none" spc="0" normalizeH="0" baseline="0" noProof="0">
                <a:ln>
                  <a:noFill/>
                </a:ln>
                <a:effectLst/>
                <a:uLnTx/>
                <a:uFillTx/>
                <a:ea typeface="+mj-ea"/>
                <a:cs typeface="+mj-cs"/>
              </a:rPr>
              <a:t>By the end of this session, you should be able to ……</a:t>
            </a:r>
            <a:br>
              <a:rPr kumimoji="0" lang="en-US" sz="2400" b="0" i="0" u="none" strike="noStrike" kern="1200" cap="none" spc="0" normalizeH="0" baseline="0" noProof="0">
                <a:ln>
                  <a:noFill/>
                </a:ln>
                <a:effectLst/>
                <a:uLnTx/>
                <a:uFillTx/>
                <a:ea typeface="+mj-ea"/>
                <a:cs typeface="+mj-cs"/>
              </a:rPr>
            </a:br>
            <a:br>
              <a:rPr kumimoji="0" lang="en-US" sz="2400" b="0" i="0" u="none" strike="noStrike" kern="1200" cap="none" spc="0" normalizeH="0" baseline="0" noProof="0">
                <a:ln>
                  <a:noFill/>
                </a:ln>
                <a:effectLst/>
                <a:uLnTx/>
                <a:uFillTx/>
                <a:ea typeface="+mj-ea"/>
                <a:cs typeface="+mj-cs"/>
              </a:rPr>
            </a:br>
            <a:r>
              <a:rPr kumimoji="0" lang="en-US" sz="2400" b="0" i="0" u="none" strike="noStrike" kern="1200" cap="none" spc="0" normalizeH="0" baseline="0" noProof="0">
                <a:ln>
                  <a:noFill/>
                </a:ln>
                <a:effectLst/>
                <a:uLnTx/>
                <a:uFillTx/>
                <a:ea typeface="+mj-ea"/>
                <a:cs typeface="+mj-cs"/>
              </a:rPr>
              <a:t>- Identify the prevalence of gang violence and knife crime in the UK,</a:t>
            </a:r>
            <a:br>
              <a:rPr kumimoji="0" lang="en-US" sz="2400" b="0" i="0" u="none" strike="noStrike" kern="1200" cap="none" spc="0" normalizeH="0" baseline="0" noProof="0">
                <a:ln>
                  <a:noFill/>
                </a:ln>
                <a:effectLst/>
                <a:uLnTx/>
                <a:uFillTx/>
                <a:ea typeface="+mj-ea"/>
                <a:cs typeface="+mj-cs"/>
              </a:rPr>
            </a:br>
            <a:br>
              <a:rPr kumimoji="0" lang="en-US" sz="2400" b="0" i="0" u="none" strike="noStrike" kern="1200" cap="none" spc="0" normalizeH="0" baseline="0" noProof="0">
                <a:ln>
                  <a:noFill/>
                </a:ln>
                <a:effectLst/>
                <a:uLnTx/>
                <a:uFillTx/>
                <a:ea typeface="+mj-ea"/>
                <a:cs typeface="+mj-cs"/>
              </a:rPr>
            </a:br>
            <a:r>
              <a:rPr kumimoji="0" lang="en-US" sz="2400" b="0" i="0" u="none" strike="noStrike" kern="1200" cap="none" spc="0" normalizeH="0" baseline="0" noProof="0">
                <a:ln>
                  <a:noFill/>
                </a:ln>
                <a:effectLst/>
                <a:uLnTx/>
                <a:uFillTx/>
                <a:ea typeface="+mj-ea"/>
                <a:cs typeface="+mj-cs"/>
              </a:rPr>
              <a:t>- Explore the causation between gangs and knife crime, </a:t>
            </a:r>
            <a:br>
              <a:rPr kumimoji="0" lang="en-US" sz="2400" b="0" i="0" u="none" strike="noStrike" kern="1200" cap="none" spc="0" normalizeH="0" baseline="0" noProof="0">
                <a:ln>
                  <a:noFill/>
                </a:ln>
                <a:effectLst/>
                <a:uLnTx/>
                <a:uFillTx/>
                <a:ea typeface="+mj-ea"/>
                <a:cs typeface="+mj-cs"/>
              </a:rPr>
            </a:br>
            <a:br>
              <a:rPr kumimoji="0" lang="en-US" sz="2400" b="0" i="0" u="none" strike="noStrike" kern="1200" cap="none" spc="0" normalizeH="0" baseline="0" noProof="0">
                <a:ln>
                  <a:noFill/>
                </a:ln>
                <a:effectLst/>
                <a:uLnTx/>
                <a:uFillTx/>
                <a:ea typeface="+mj-ea"/>
                <a:cs typeface="+mj-cs"/>
              </a:rPr>
            </a:br>
            <a:r>
              <a:rPr kumimoji="0" lang="en-US" sz="2400" b="0" i="0" u="none" strike="noStrike" kern="1200" cap="none" spc="0" normalizeH="0" baseline="0" noProof="0">
                <a:ln>
                  <a:noFill/>
                </a:ln>
                <a:effectLst/>
                <a:uLnTx/>
                <a:uFillTx/>
                <a:ea typeface="+mj-ea"/>
                <a:cs typeface="+mj-cs"/>
              </a:rPr>
              <a:t>- Evaluate strategies being used to address these crimes. </a:t>
            </a:r>
            <a:br>
              <a:rPr kumimoji="0" lang="en-US" sz="2400" b="0" i="0" u="none" strike="noStrike" kern="1200" cap="none" spc="0" normalizeH="0" baseline="0" noProof="0">
                <a:ln>
                  <a:noFill/>
                </a:ln>
                <a:effectLst/>
                <a:uLnTx/>
                <a:uFillTx/>
                <a:ea typeface="+mj-ea"/>
                <a:cs typeface="+mj-cs"/>
              </a:rPr>
            </a:br>
            <a:endParaRPr lang="en-GB" sz="2400"/>
          </a:p>
        </p:txBody>
      </p:sp>
    </p:spTree>
    <p:extLst>
      <p:ext uri="{BB962C8B-B14F-4D97-AF65-F5344CB8AC3E}">
        <p14:creationId xmlns:p14="http://schemas.microsoft.com/office/powerpoint/2010/main" val="2413860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73225-E18C-FFF1-1B1C-9C67046365BA}"/>
              </a:ext>
            </a:extLst>
          </p:cNvPr>
          <p:cNvSpPr>
            <a:spLocks noGrp="1"/>
          </p:cNvSpPr>
          <p:nvPr>
            <p:ph type="title"/>
          </p:nvPr>
        </p:nvSpPr>
        <p:spPr>
          <a:xfrm>
            <a:off x="1136397" y="502020"/>
            <a:ext cx="5323715" cy="1642970"/>
          </a:xfrm>
        </p:spPr>
        <p:txBody>
          <a:bodyPr anchor="b">
            <a:normAutofit/>
          </a:bodyPr>
          <a:lstStyle/>
          <a:p>
            <a:r>
              <a:rPr lang="en-GB" sz="4000"/>
              <a:t>Definitional Issues </a:t>
            </a:r>
          </a:p>
        </p:txBody>
      </p:sp>
      <p:sp>
        <p:nvSpPr>
          <p:cNvPr id="3" name="Content Placeholder 2">
            <a:extLst>
              <a:ext uri="{FF2B5EF4-FFF2-40B4-BE49-F238E27FC236}">
                <a16:creationId xmlns:a16="http://schemas.microsoft.com/office/drawing/2014/main" id="{C4459062-5FE2-1AAB-A306-07AD97EEADE4}"/>
              </a:ext>
            </a:extLst>
          </p:cNvPr>
          <p:cNvSpPr>
            <a:spLocks noGrp="1"/>
          </p:cNvSpPr>
          <p:nvPr>
            <p:ph idx="1"/>
          </p:nvPr>
        </p:nvSpPr>
        <p:spPr>
          <a:xfrm>
            <a:off x="1144923" y="2405894"/>
            <a:ext cx="5315189" cy="3535083"/>
          </a:xfrm>
        </p:spPr>
        <p:txBody>
          <a:bodyPr anchor="t">
            <a:normAutofit/>
          </a:bodyPr>
          <a:lstStyle/>
          <a:p>
            <a:pPr marL="0" marR="0" lvl="0" indent="0" defTabSz="914400" rtl="0" eaLnBrk="1" fontAlgn="auto" latinLnBrk="0" hangingPunct="1">
              <a:spcBef>
                <a:spcPct val="0"/>
              </a:spcBef>
              <a:spcAft>
                <a:spcPts val="600"/>
              </a:spcAft>
              <a:buClrTx/>
              <a:buSzTx/>
              <a:buFontTx/>
              <a:buNone/>
              <a:tabLst/>
              <a:defRPr/>
            </a:pPr>
            <a:endParaRPr kumimoji="0" lang="en-US" sz="2000" i="0" u="none" strike="noStrike" kern="1200" cap="none" spc="0" normalizeH="0" baseline="0" noProof="0">
              <a:ln>
                <a:noFill/>
              </a:ln>
              <a:effectLst/>
              <a:uLnTx/>
              <a:uFillTx/>
              <a:ea typeface="+mn-ea"/>
              <a:cs typeface="+mn-cs"/>
            </a:endParaRPr>
          </a:p>
          <a:p>
            <a:pPr marL="0" marR="0" lvl="0" indent="0" defTabSz="914400" rtl="0" eaLnBrk="1" fontAlgn="auto" latinLnBrk="0" hangingPunct="1">
              <a:spcBef>
                <a:spcPct val="0"/>
              </a:spcBef>
              <a:spcAft>
                <a:spcPts val="600"/>
              </a:spcAft>
              <a:buClrTx/>
              <a:buSzTx/>
              <a:buFontTx/>
              <a:buNone/>
              <a:tabLst/>
              <a:defRPr/>
            </a:pPr>
            <a:endParaRPr lang="en-US" sz="2000"/>
          </a:p>
          <a:p>
            <a:pPr marL="0" marR="0" lvl="0" indent="0" defTabSz="914400" rtl="0" eaLnBrk="1" fontAlgn="auto" latinLnBrk="0" hangingPunct="1">
              <a:spcBef>
                <a:spcPct val="0"/>
              </a:spcBef>
              <a:spcAft>
                <a:spcPts val="600"/>
              </a:spcAft>
              <a:buClrTx/>
              <a:buSzTx/>
              <a:buFontTx/>
              <a:buNone/>
              <a:tabLst/>
              <a:defRPr/>
            </a:pPr>
            <a:r>
              <a:rPr kumimoji="0" lang="en-US" sz="2000" i="0" u="none" strike="noStrike" kern="1200" cap="none" spc="0" normalizeH="0" baseline="0" noProof="0">
                <a:ln>
                  <a:noFill/>
                </a:ln>
                <a:effectLst/>
                <a:uLnTx/>
                <a:uFillTx/>
                <a:ea typeface="+mn-ea"/>
                <a:cs typeface="+mn-cs"/>
              </a:rPr>
              <a:t>WHAT IS A ‘GANG’?</a:t>
            </a:r>
          </a:p>
          <a:p>
            <a:pPr marL="0" indent="0">
              <a:buNone/>
            </a:pPr>
            <a:endParaRPr lang="en-GB" sz="20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993E6BA-7AE4-AFF2-E6F9-ADC4CE1E6BDD}"/>
              </a:ext>
            </a:extLst>
          </p:cNvPr>
          <p:cNvPicPr>
            <a:picLocks noChangeAspect="1"/>
          </p:cNvPicPr>
          <p:nvPr/>
        </p:nvPicPr>
        <p:blipFill>
          <a:blip r:embed="rId2"/>
          <a:stretch>
            <a:fillRect/>
          </a:stretch>
        </p:blipFill>
        <p:spPr>
          <a:xfrm>
            <a:off x="5778793" y="2246604"/>
            <a:ext cx="5465346" cy="3074257"/>
          </a:xfrm>
          <a:prstGeom prst="rect">
            <a:avLst/>
          </a:prstGeom>
        </p:spPr>
      </p:pic>
    </p:spTree>
    <p:extLst>
      <p:ext uri="{BB962C8B-B14F-4D97-AF65-F5344CB8AC3E}">
        <p14:creationId xmlns:p14="http://schemas.microsoft.com/office/powerpoint/2010/main" val="98451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7B6C1-ABC0-0BCD-4CAC-557FE7B79F8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Definition of ‘gang related’</a:t>
            </a:r>
          </a:p>
        </p:txBody>
      </p:sp>
      <p:sp>
        <p:nvSpPr>
          <p:cNvPr id="3" name="Content Placeholder 2">
            <a:extLst>
              <a:ext uri="{FF2B5EF4-FFF2-40B4-BE49-F238E27FC236}">
                <a16:creationId xmlns:a16="http://schemas.microsoft.com/office/drawing/2014/main" id="{1EAAED66-8677-B435-AA9F-891034F40FAF}"/>
              </a:ext>
            </a:extLst>
          </p:cNvPr>
          <p:cNvSpPr>
            <a:spLocks noGrp="1"/>
          </p:cNvSpPr>
          <p:nvPr>
            <p:ph idx="1"/>
          </p:nvPr>
        </p:nvSpPr>
        <p:spPr>
          <a:xfrm>
            <a:off x="1371599" y="2318197"/>
            <a:ext cx="9724031" cy="3683358"/>
          </a:xfrm>
        </p:spPr>
        <p:txBody>
          <a:bodyPr anchor="ctr">
            <a:normAutofit fontScale="92500"/>
          </a:bodyPr>
          <a:lstStyle/>
          <a:p>
            <a:pPr marL="0" marR="0" lvl="0" indent="-228600"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lang="en-US" sz="2400"/>
              <a:t>Section 34(5) </a:t>
            </a:r>
            <a:r>
              <a:rPr kumimoji="0" lang="en-US" sz="2400" b="0" i="0" u="none" strike="noStrike" kern="1200" cap="none" spc="0" normalizeH="0" baseline="0" noProof="0">
                <a:ln>
                  <a:noFill/>
                </a:ln>
                <a:effectLst/>
                <a:uLnTx/>
                <a:uFillTx/>
                <a:ea typeface="+mn-ea"/>
                <a:cs typeface="+mn-cs"/>
              </a:rPr>
              <a:t>of the </a:t>
            </a:r>
            <a:r>
              <a:rPr kumimoji="0" lang="en-US" sz="2400" b="1" i="0" u="none" strike="noStrike" kern="1200" cap="none" spc="0" normalizeH="0" baseline="0" noProof="0">
                <a:ln>
                  <a:noFill/>
                </a:ln>
                <a:effectLst/>
                <a:uLnTx/>
                <a:uFillTx/>
                <a:ea typeface="+mn-ea"/>
                <a:cs typeface="+mn-cs"/>
              </a:rPr>
              <a:t>Policing and Crime Act 2009, </a:t>
            </a:r>
            <a:r>
              <a:rPr kumimoji="0" lang="en-US" sz="2400" b="0" i="0" u="none" strike="noStrike" kern="1200" cap="none" spc="0" normalizeH="0" baseline="0" noProof="0">
                <a:ln>
                  <a:noFill/>
                </a:ln>
                <a:effectLst/>
                <a:uLnTx/>
                <a:uFillTx/>
                <a:ea typeface="+mn-ea"/>
                <a:cs typeface="+mn-cs"/>
              </a:rPr>
              <a:t>as amended by the </a:t>
            </a:r>
            <a:r>
              <a:rPr kumimoji="0" lang="en-US" sz="2400" b="1" i="0" u="none" strike="noStrike" kern="1200" cap="none" spc="0" normalizeH="0" baseline="0" noProof="0">
                <a:ln>
                  <a:noFill/>
                </a:ln>
                <a:effectLst/>
                <a:uLnTx/>
                <a:uFillTx/>
                <a:ea typeface="+mn-ea"/>
                <a:cs typeface="+mn-cs"/>
              </a:rPr>
              <a:t>Serious Crime Act 2015, </a:t>
            </a:r>
            <a:r>
              <a:rPr kumimoji="0" lang="en-US" sz="2400" b="0" i="0" u="none" strike="noStrike" kern="1200" cap="none" spc="0" normalizeH="0" baseline="0" noProof="0">
                <a:ln>
                  <a:noFill/>
                </a:ln>
                <a:effectLst/>
                <a:uLnTx/>
                <a:uFillTx/>
                <a:ea typeface="+mn-ea"/>
                <a:cs typeface="+mn-cs"/>
              </a:rPr>
              <a:t>provides that something is ‘gang related’ if it occurs in the course of, or is otherwise related to, the activities of a group that:​</a:t>
            </a:r>
          </a:p>
          <a:p>
            <a:pPr marL="0" marR="0" lvl="0" indent="-228600"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i="0" u="none" strike="noStrike" kern="1200" cap="none" spc="0" normalizeH="0" baseline="0" noProof="0">
                <a:ln>
                  <a:noFill/>
                </a:ln>
                <a:effectLst/>
                <a:uLnTx/>
                <a:uFillTx/>
                <a:ea typeface="+mn-ea"/>
                <a:cs typeface="+mn-cs"/>
              </a:rPr>
              <a:t>Consists of at least three people; and</a:t>
            </a:r>
          </a:p>
          <a:p>
            <a:pPr marL="0" marR="0" lvl="0" indent="-228600"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i="0" u="none" strike="noStrike" kern="1200" cap="none" spc="0" normalizeH="0" baseline="0" noProof="0">
                <a:ln>
                  <a:noFill/>
                </a:ln>
                <a:effectLst/>
                <a:uLnTx/>
                <a:uFillTx/>
                <a:ea typeface="+mn-ea"/>
                <a:cs typeface="+mn-cs"/>
              </a:rPr>
              <a:t>Has one or more characteristics that enable its members to be identified by others as a group.​​</a:t>
            </a:r>
          </a:p>
          <a:p>
            <a:endParaRPr lang="en-GB" sz="2000"/>
          </a:p>
        </p:txBody>
      </p:sp>
    </p:spTree>
    <p:extLst>
      <p:ext uri="{BB962C8B-B14F-4D97-AF65-F5344CB8AC3E}">
        <p14:creationId xmlns:p14="http://schemas.microsoft.com/office/powerpoint/2010/main" val="2031095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606AD9-3B99-B12D-29E9-390DC24904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989683-6F6A-CCDC-EA80-12AB20D61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A6B92E0-8F41-CFA4-1744-6559DAE2F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C96435-B53C-60A4-C931-79F4DA737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C0F096B-6B79-AC9F-A67F-29EAECD6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1A25B16-EF7A-5303-FD2A-075BF68B32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FC0AB-73B6-39BA-6D27-31B0C65E45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Definition of ‘gang related violence’</a:t>
            </a:r>
          </a:p>
        </p:txBody>
      </p:sp>
      <p:sp>
        <p:nvSpPr>
          <p:cNvPr id="3" name="Content Placeholder 2">
            <a:extLst>
              <a:ext uri="{FF2B5EF4-FFF2-40B4-BE49-F238E27FC236}">
                <a16:creationId xmlns:a16="http://schemas.microsoft.com/office/drawing/2014/main" id="{9B0E7AA3-4617-B671-C93A-5C893D432ADC}"/>
              </a:ext>
            </a:extLst>
          </p:cNvPr>
          <p:cNvSpPr>
            <a:spLocks noGrp="1"/>
          </p:cNvSpPr>
          <p:nvPr>
            <p:ph idx="1"/>
          </p:nvPr>
        </p:nvSpPr>
        <p:spPr>
          <a:xfrm>
            <a:off x="1371599" y="2318197"/>
            <a:ext cx="9724031" cy="3926486"/>
          </a:xfrm>
        </p:spPr>
        <p:txBody>
          <a:bodyPr anchor="ctr">
            <a:normAutofit fontScale="92500" lnSpcReduction="20000"/>
          </a:bodyPr>
          <a:lstStyle/>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The Policing and Crime Act 2009 (updated by the Serious Crime Act 2015) </a:t>
            </a:r>
            <a:r>
              <a:rPr lang="en-GB" sz="2600" dirty="0">
                <a:solidFill>
                  <a:prstClr val="black"/>
                </a:solidFill>
                <a:ea typeface="+mn-lt"/>
                <a:cs typeface="Calibri" panose="020F0502020204030204"/>
              </a:rPr>
              <a:t>defined</a:t>
            </a:r>
            <a:r>
              <a:rPr kumimoji="0" lang="en-GB" sz="2600" b="0" i="0" u="none" strike="noStrike" kern="1200" cap="none" spc="0" normalizeH="0" baseline="0" noProof="0" dirty="0">
                <a:ln>
                  <a:noFill/>
                </a:ln>
                <a:solidFill>
                  <a:prstClr val="black"/>
                </a:solidFill>
                <a:effectLst/>
                <a:uLnTx/>
                <a:uFillTx/>
                <a:ea typeface="+mn-lt"/>
                <a:cs typeface="Calibri" panose="020F0502020204030204"/>
              </a:rPr>
              <a:t> Gang-related violence </a:t>
            </a:r>
            <a:r>
              <a:rPr lang="en-GB" sz="2600" dirty="0">
                <a:solidFill>
                  <a:prstClr val="black"/>
                </a:solidFill>
                <a:ea typeface="+mn-lt"/>
                <a:cs typeface="Calibri" panose="020F0502020204030204"/>
              </a:rPr>
              <a:t>as</a:t>
            </a:r>
            <a:r>
              <a:rPr kumimoji="0" lang="en-GB" sz="2600" b="0" i="0" u="none" strike="noStrike" kern="1200" cap="none" spc="0" normalizeH="0" baseline="0" noProof="0" dirty="0">
                <a:ln>
                  <a:noFill/>
                </a:ln>
                <a:solidFill>
                  <a:prstClr val="black"/>
                </a:solidFill>
                <a:effectLst/>
                <a:uLnTx/>
                <a:uFillTx/>
                <a:ea typeface="+mn-lt"/>
                <a:cs typeface="Calibri" panose="020F0502020204030204"/>
              </a:rPr>
              <a:t>: </a:t>
            </a: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‘Violence or a threat of violence which occurs in the course of, or is otherwise related to, the activities of a group that:</a:t>
            </a:r>
            <a:endParaRPr lang="en-GB" sz="2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 a) consists of at least three people; and, </a:t>
            </a:r>
            <a:endParaRPr lang="en-GB" sz="2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b) has one or more characteristics that enable its members to be identified by others as a group.’</a:t>
            </a:r>
            <a:endParaRPr kumimoji="0" lang="en-GB" sz="2600" b="0" i="0" u="none" strike="noStrike" kern="1200" cap="none" spc="0" normalizeH="0" baseline="0" noProof="0" dirty="0">
              <a:ln>
                <a:noFill/>
              </a:ln>
              <a:solidFill>
                <a:prstClr val="black"/>
              </a:solidFill>
              <a:effectLst/>
              <a:uLnTx/>
              <a:uFillTx/>
              <a:ea typeface="Calibri"/>
              <a:cs typeface="Calibri"/>
            </a:endParaRPr>
          </a:p>
          <a:p>
            <a:endParaRPr lang="en-GB" sz="2000"/>
          </a:p>
        </p:txBody>
      </p:sp>
    </p:spTree>
    <p:extLst>
      <p:ext uri="{BB962C8B-B14F-4D97-AF65-F5344CB8AC3E}">
        <p14:creationId xmlns:p14="http://schemas.microsoft.com/office/powerpoint/2010/main" val="1249710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7C3C82-76D9-964C-F119-BAF829B2509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CC9F4D-769C-D4F3-F6B7-9B4E32AD1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92E8F7-BF6D-B65F-CDB2-5EBBC8366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D8E175D-8A04-C8C9-324A-BE97BC72D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656026-E048-4168-2359-EC8FDAC9A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24287C5-1DB3-BBD2-A4AC-9DF710452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3F217-F0EB-024D-DACC-F806A837D298}"/>
              </a:ext>
            </a:extLst>
          </p:cNvPr>
          <p:cNvSpPr>
            <a:spLocks noGrp="1"/>
          </p:cNvSpPr>
          <p:nvPr>
            <p:ph type="title"/>
          </p:nvPr>
        </p:nvSpPr>
        <p:spPr>
          <a:xfrm>
            <a:off x="1371599" y="294538"/>
            <a:ext cx="9895951" cy="1033669"/>
          </a:xfrm>
        </p:spPr>
        <p:txBody>
          <a:bodyPr>
            <a:normAutofit/>
          </a:bodyPr>
          <a:lstStyle/>
          <a:p>
            <a:r>
              <a:rPr lang="en-GB">
                <a:solidFill>
                  <a:srgbClr val="FFFFFF"/>
                </a:solidFill>
              </a:rPr>
              <a:t>Task ….15 mins in Groups</a:t>
            </a:r>
          </a:p>
        </p:txBody>
      </p:sp>
      <p:sp>
        <p:nvSpPr>
          <p:cNvPr id="3" name="Content Placeholder 2">
            <a:extLst>
              <a:ext uri="{FF2B5EF4-FFF2-40B4-BE49-F238E27FC236}">
                <a16:creationId xmlns:a16="http://schemas.microsoft.com/office/drawing/2014/main" id="{C22D23D8-F213-B9D8-2C1A-9645257175C9}"/>
              </a:ext>
            </a:extLst>
          </p:cNvPr>
          <p:cNvSpPr>
            <a:spLocks noGrp="1"/>
          </p:cNvSpPr>
          <p:nvPr>
            <p:ph idx="1"/>
          </p:nvPr>
        </p:nvSpPr>
        <p:spPr>
          <a:xfrm>
            <a:off x="1371599" y="2318197"/>
            <a:ext cx="9724031" cy="3926486"/>
          </a:xfrm>
        </p:spPr>
        <p:txBody>
          <a:bodyPr anchor="ctr">
            <a:normAutofit/>
          </a:bodyPr>
          <a:lstStyle/>
          <a:p>
            <a:pPr>
              <a:defRPr/>
            </a:pPr>
            <a:r>
              <a:rPr lang="en-GB" sz="2400"/>
              <a:t>Provide an example of a 'Street Gang' and an 'Organised Criminal Gang' </a:t>
            </a:r>
          </a:p>
          <a:p>
            <a:pPr marL="0" indent="0">
              <a:buNone/>
              <a:defRPr/>
            </a:pPr>
            <a:endParaRPr lang="en-GB" sz="2400"/>
          </a:p>
          <a:p>
            <a:pPr>
              <a:defRPr/>
            </a:pPr>
            <a:r>
              <a:rPr lang="en-GB" sz="2400"/>
              <a:t>What are the key differences between the types of gang?</a:t>
            </a:r>
          </a:p>
          <a:p>
            <a:pPr>
              <a:defRPr/>
            </a:pPr>
            <a:endParaRPr lang="en-GB" sz="2000"/>
          </a:p>
        </p:txBody>
      </p:sp>
    </p:spTree>
    <p:extLst>
      <p:ext uri="{BB962C8B-B14F-4D97-AF65-F5344CB8AC3E}">
        <p14:creationId xmlns:p14="http://schemas.microsoft.com/office/powerpoint/2010/main" val="65873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3EC38-F034-3E61-68CB-0B2D3736334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a Gang? </a:t>
            </a:r>
          </a:p>
        </p:txBody>
      </p:sp>
      <p:sp>
        <p:nvSpPr>
          <p:cNvPr id="3" name="Content Placeholder 2">
            <a:extLst>
              <a:ext uri="{FF2B5EF4-FFF2-40B4-BE49-F238E27FC236}">
                <a16:creationId xmlns:a16="http://schemas.microsoft.com/office/drawing/2014/main" id="{7BC476E2-819A-A2EB-CB11-5C8EB2F0E06E}"/>
              </a:ext>
            </a:extLst>
          </p:cNvPr>
          <p:cNvSpPr>
            <a:spLocks noGrp="1"/>
          </p:cNvSpPr>
          <p:nvPr>
            <p:ph idx="1"/>
          </p:nvPr>
        </p:nvSpPr>
        <p:spPr>
          <a:xfrm>
            <a:off x="5926620" y="649480"/>
            <a:ext cx="5438984" cy="5546047"/>
          </a:xfrm>
        </p:spPr>
        <p:txBody>
          <a:bodyPr anchor="ctr">
            <a:normAutofit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a:ln>
                  <a:noFill/>
                </a:ln>
                <a:effectLst/>
                <a:uLnTx/>
                <a:uFillTx/>
                <a:ea typeface="+mn-ea"/>
                <a:cs typeface="+mn-cs"/>
              </a:rPr>
              <a:t>Peer group : A relatively small and transient social grouping which may or may not describe themselves as a gang depending on the context.</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400" i="0" u="none" strike="noStrike" kern="1200" cap="none" spc="0" normalizeH="0" baseline="0" noProof="0">
              <a:ln>
                <a:noFill/>
              </a:ln>
              <a:effectLst/>
              <a:uLnTx/>
              <a:uFillTx/>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a:ln>
                  <a:noFill/>
                </a:ln>
                <a:effectLst/>
                <a:uLnTx/>
                <a:uFillTx/>
                <a:ea typeface="+mn-ea"/>
                <a:cs typeface="+mn-cs"/>
              </a:rPr>
              <a:t>Street gang : “Groups of young people who see themselves (and are seen by others) as a discernible group for whom crime and violence is integral to the group's identity.”</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400" i="0" u="none" strike="noStrike" kern="1200" cap="none" spc="0" normalizeH="0" baseline="0" noProof="0">
              <a:ln>
                <a:noFill/>
              </a:ln>
              <a:effectLst/>
              <a:uLnTx/>
              <a:uFillTx/>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a:ln>
                  <a:noFill/>
                </a:ln>
                <a:effectLst/>
                <a:uLnTx/>
                <a:uFillTx/>
                <a:ea typeface="+mn-ea"/>
                <a:cs typeface="+mn-cs"/>
              </a:rPr>
              <a:t>Organised criminal gangs: “A group of individuals for whom involvement in crime is for personal gain (financial or otherwise). For most crime is their 'occupation</a:t>
            </a:r>
            <a:r>
              <a:rPr lang="en-GB" sz="2400"/>
              <a:t>'”.</a:t>
            </a:r>
            <a:endParaRPr lang="en-GB" sz="2400" i="0" u="none" strike="noStrike" kern="1200" cap="none" spc="0" normalizeH="0" baseline="0" noProof="0">
              <a:ln>
                <a:noFill/>
              </a:ln>
              <a:effectLst/>
              <a:uLnTx/>
              <a:uFillTx/>
            </a:endParaRPr>
          </a:p>
          <a:p>
            <a:endParaRPr lang="en-GB" sz="2000"/>
          </a:p>
        </p:txBody>
      </p:sp>
    </p:spTree>
    <p:extLst>
      <p:ext uri="{BB962C8B-B14F-4D97-AF65-F5344CB8AC3E}">
        <p14:creationId xmlns:p14="http://schemas.microsoft.com/office/powerpoint/2010/main" val="371917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F52FB7-BBD4-54EF-5A6A-10E9C8F22B7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D7E330-9FC5-4A7B-82B6-5F740C01F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2F8F23-F4A2-B70D-D063-48642DF7E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1866F9-F7A9-2859-EC09-F0F1CE3638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736196-61F6-087D-52D7-96B5C4516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736CC-702F-AD94-9CEF-40FA459DD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3AE09-893D-4CB7-4CC8-01C22A51E5F3}"/>
              </a:ext>
            </a:extLst>
          </p:cNvPr>
          <p:cNvSpPr>
            <a:spLocks noGrp="1"/>
          </p:cNvSpPr>
          <p:nvPr>
            <p:ph type="title"/>
          </p:nvPr>
        </p:nvSpPr>
        <p:spPr>
          <a:xfrm>
            <a:off x="1371599" y="294538"/>
            <a:ext cx="9895951" cy="1033669"/>
          </a:xfrm>
        </p:spPr>
        <p:txBody>
          <a:bodyPr>
            <a:normAutofit fontScale="90000"/>
          </a:bodyPr>
          <a:lstStyle/>
          <a:p>
            <a:r>
              <a:rPr lang="en-GB" sz="4000">
                <a:solidFill>
                  <a:srgbClr val="FFFFFF"/>
                </a:solidFill>
              </a:rPr>
              <a:t>Trident Gang Crime Command – Metropolitan Police</a:t>
            </a:r>
          </a:p>
        </p:txBody>
      </p:sp>
      <p:sp>
        <p:nvSpPr>
          <p:cNvPr id="3" name="Content Placeholder 2">
            <a:extLst>
              <a:ext uri="{FF2B5EF4-FFF2-40B4-BE49-F238E27FC236}">
                <a16:creationId xmlns:a16="http://schemas.microsoft.com/office/drawing/2014/main" id="{AC920574-A538-129F-ECEE-449B50F182DC}"/>
              </a:ext>
            </a:extLst>
          </p:cNvPr>
          <p:cNvSpPr>
            <a:spLocks noGrp="1"/>
          </p:cNvSpPr>
          <p:nvPr>
            <p:ph idx="1"/>
          </p:nvPr>
        </p:nvSpPr>
        <p:spPr>
          <a:xfrm>
            <a:off x="460151" y="1826908"/>
            <a:ext cx="11167441" cy="4728590"/>
          </a:xfrm>
        </p:spPr>
        <p:txBody>
          <a:bodyPr anchor="ctr">
            <a:normAutofit fontScale="92500" lnSpcReduction="10000"/>
          </a:bodyPr>
          <a:lstStyle/>
          <a:p>
            <a:pPr marL="0" indent="0">
              <a:lnSpc>
                <a:spcPct val="150000"/>
              </a:lnSpc>
              <a:buNone/>
              <a:defRPr/>
            </a:pPr>
            <a:r>
              <a:rPr lang="en-GB" sz="2400" dirty="0"/>
              <a:t>Provided definition as part of 2009 Centre for Social Justice Report, 'Dying to Belong – An in depth review of street gangs in Britain as:</a:t>
            </a:r>
            <a:endParaRPr lang="en-US" sz="2400" dirty="0"/>
          </a:p>
          <a:p>
            <a:pPr marL="0" indent="0">
              <a:lnSpc>
                <a:spcPct val="150000"/>
              </a:lnSpc>
              <a:buNone/>
              <a:defRPr/>
            </a:pPr>
            <a:r>
              <a:rPr lang="en-GB" sz="2400" dirty="0"/>
              <a:t>A relatively durable, predominantly street-based group of young people who </a:t>
            </a:r>
          </a:p>
          <a:p>
            <a:pPr marL="0" indent="0">
              <a:lnSpc>
                <a:spcPct val="150000"/>
              </a:lnSpc>
              <a:buNone/>
              <a:defRPr/>
            </a:pPr>
            <a:r>
              <a:rPr lang="en-GB" sz="2400" dirty="0"/>
              <a:t>(1) see themselves (or are seen by others as a discernible group),</a:t>
            </a:r>
          </a:p>
          <a:p>
            <a:pPr marL="0" indent="0">
              <a:lnSpc>
                <a:spcPct val="150000"/>
              </a:lnSpc>
              <a:buNone/>
              <a:defRPr/>
            </a:pPr>
            <a:r>
              <a:rPr lang="en-GB" sz="2400" dirty="0"/>
              <a:t>(2) engage in a range of criminal activity and violence, </a:t>
            </a:r>
          </a:p>
          <a:p>
            <a:pPr marL="0" indent="0">
              <a:lnSpc>
                <a:spcPct val="150000"/>
              </a:lnSpc>
              <a:buNone/>
              <a:defRPr/>
            </a:pPr>
            <a:r>
              <a:rPr lang="en-GB" sz="2400" dirty="0"/>
              <a:t>(3) identify or lay claim over territory, </a:t>
            </a:r>
          </a:p>
          <a:p>
            <a:pPr marL="0" indent="0">
              <a:lnSpc>
                <a:spcPct val="150000"/>
              </a:lnSpc>
              <a:buNone/>
              <a:defRPr/>
            </a:pPr>
            <a:r>
              <a:rPr lang="en-GB" sz="2400" dirty="0"/>
              <a:t>(4) have some form of identifying structural feature, and</a:t>
            </a:r>
          </a:p>
          <a:p>
            <a:pPr marL="0" indent="0">
              <a:lnSpc>
                <a:spcPct val="150000"/>
              </a:lnSpc>
              <a:buNone/>
              <a:defRPr/>
            </a:pPr>
            <a:r>
              <a:rPr lang="en-GB" sz="2400" dirty="0"/>
              <a:t>(5) are in conflict with other, similar, gangs. </a:t>
            </a:r>
          </a:p>
        </p:txBody>
      </p:sp>
    </p:spTree>
    <p:extLst>
      <p:ext uri="{BB962C8B-B14F-4D97-AF65-F5344CB8AC3E}">
        <p14:creationId xmlns:p14="http://schemas.microsoft.com/office/powerpoint/2010/main" val="4122841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EF81C-11C6-65F6-89FD-90000624E0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5D1E5E-9892-21FB-7727-D0B0EBAF5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B812E0-79A5-3E5C-E6B3-2B12F2FD2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5F88EA-A514-0F62-A419-FBB7A9BC3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8436DFC-BC90-D5ED-7623-8ED04F3B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224C96-C970-6B8B-5FDA-160F2337C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C29EC-2E18-60CF-5AD6-FFE54BA2CAE7}"/>
              </a:ext>
            </a:extLst>
          </p:cNvPr>
          <p:cNvSpPr>
            <a:spLocks noGrp="1"/>
          </p:cNvSpPr>
          <p:nvPr>
            <p:ph type="title"/>
          </p:nvPr>
        </p:nvSpPr>
        <p:spPr>
          <a:xfrm>
            <a:off x="1371599" y="294538"/>
            <a:ext cx="9895951" cy="1033669"/>
          </a:xfrm>
        </p:spPr>
        <p:txBody>
          <a:bodyPr>
            <a:normAutofit fontScale="90000"/>
          </a:bodyPr>
          <a:lstStyle/>
          <a:p>
            <a:r>
              <a:rPr lang="en-GB" sz="4000">
                <a:solidFill>
                  <a:srgbClr val="FFFFFF"/>
                </a:solidFill>
              </a:rPr>
              <a:t>Trident Gang Crime Command – Metropolitan Police</a:t>
            </a:r>
          </a:p>
        </p:txBody>
      </p:sp>
      <p:sp>
        <p:nvSpPr>
          <p:cNvPr id="3" name="Content Placeholder 2">
            <a:extLst>
              <a:ext uri="{FF2B5EF4-FFF2-40B4-BE49-F238E27FC236}">
                <a16:creationId xmlns:a16="http://schemas.microsoft.com/office/drawing/2014/main" id="{B6275608-9C14-BDA0-BB79-19C74B6F8553}"/>
              </a:ext>
            </a:extLst>
          </p:cNvPr>
          <p:cNvSpPr>
            <a:spLocks noGrp="1"/>
          </p:cNvSpPr>
          <p:nvPr>
            <p:ph idx="1"/>
          </p:nvPr>
        </p:nvSpPr>
        <p:spPr>
          <a:xfrm>
            <a:off x="1371599" y="2318197"/>
            <a:ext cx="9724031" cy="3926486"/>
          </a:xfrm>
        </p:spPr>
        <p:txBody>
          <a:bodyPr anchor="ctr">
            <a:normAutofit/>
          </a:bodyPr>
          <a:lstStyle/>
          <a:p>
            <a:pPr>
              <a:defRPr/>
            </a:pPr>
            <a:r>
              <a:rPr lang="en-GB" sz="2400" dirty="0"/>
              <a:t>Formed 'Gangs Violence Matrix' in February 2012</a:t>
            </a:r>
          </a:p>
          <a:p>
            <a:pPr marL="0" indent="0">
              <a:buNone/>
              <a:defRPr/>
            </a:pPr>
            <a:endParaRPr lang="en-GB" sz="2400"/>
          </a:p>
          <a:p>
            <a:pPr>
              <a:defRPr/>
            </a:pPr>
            <a:r>
              <a:rPr lang="en-GB" sz="2400" dirty="0"/>
              <a:t>Provided local 'gang' units on 18 'Ending Gang Youth Violence' (EGYV) boroughs. </a:t>
            </a:r>
          </a:p>
          <a:p>
            <a:pPr marL="0" indent="0">
              <a:buNone/>
              <a:defRPr/>
            </a:pPr>
            <a:endParaRPr lang="en-GB" sz="2400"/>
          </a:p>
          <a:p>
            <a:pPr>
              <a:defRPr/>
            </a:pPr>
            <a:r>
              <a:rPr lang="en-GB" sz="2400" dirty="0"/>
              <a:t>Increased technical, prevention and intelligence gathering assets. </a:t>
            </a:r>
          </a:p>
        </p:txBody>
      </p:sp>
    </p:spTree>
    <p:extLst>
      <p:ext uri="{BB962C8B-B14F-4D97-AF65-F5344CB8AC3E}">
        <p14:creationId xmlns:p14="http://schemas.microsoft.com/office/powerpoint/2010/main" val="313868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3054A5-C97A-7401-164C-0AE8EE54AE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EDCC60-5E02-B041-9729-4015FB820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D61C00-6C2C-6D15-11C1-CEE2120E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E436E1-AE11-A0F0-8E88-AAB98F132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624377-3BBD-6ED2-3EA5-92E66AABC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6D4144E-4F9A-E98E-C275-11674495A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F8975-4077-AE6C-C83A-0825B0D83E2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Gangs Matrix – Is it fit for purpose? </a:t>
            </a:r>
          </a:p>
        </p:txBody>
      </p:sp>
      <p:sp>
        <p:nvSpPr>
          <p:cNvPr id="3" name="Content Placeholder 2">
            <a:extLst>
              <a:ext uri="{FF2B5EF4-FFF2-40B4-BE49-F238E27FC236}">
                <a16:creationId xmlns:a16="http://schemas.microsoft.com/office/drawing/2014/main" id="{673A726A-D837-3308-CE1F-366374C12D87}"/>
              </a:ext>
            </a:extLst>
          </p:cNvPr>
          <p:cNvSpPr>
            <a:spLocks noGrp="1"/>
          </p:cNvSpPr>
          <p:nvPr>
            <p:ph idx="1"/>
          </p:nvPr>
        </p:nvSpPr>
        <p:spPr>
          <a:xfrm>
            <a:off x="810126" y="2318197"/>
            <a:ext cx="10455951" cy="3926486"/>
          </a:xfrm>
        </p:spPr>
        <p:txBody>
          <a:bodyPr anchor="ctr">
            <a:normAutofit/>
          </a:bodyPr>
          <a:lstStyle/>
          <a:p>
            <a:pPr marL="0" indent="0">
              <a:lnSpc>
                <a:spcPct val="150000"/>
              </a:lnSpc>
              <a:buNone/>
              <a:defRPr/>
            </a:pPr>
            <a:r>
              <a:rPr lang="en-GB" sz="2000" dirty="0"/>
              <a:t>In the 2018 report 'Trapped in the Matrix' Amnesty claim that :</a:t>
            </a:r>
            <a:endParaRPr lang="en-US" dirty="0"/>
          </a:p>
          <a:p>
            <a:pPr marL="0" indent="0">
              <a:lnSpc>
                <a:spcPct val="150000"/>
              </a:lnSpc>
              <a:buNone/>
              <a:defRPr/>
            </a:pPr>
            <a:r>
              <a:rPr lang="en-GB" sz="2000" dirty="0"/>
              <a:t>78% of persons registered on the Matrix were black (against a population of 44% black)</a:t>
            </a:r>
          </a:p>
          <a:p>
            <a:pPr marL="0" indent="0">
              <a:lnSpc>
                <a:spcPct val="150000"/>
              </a:lnSpc>
              <a:buNone/>
              <a:defRPr/>
            </a:pPr>
            <a:r>
              <a:rPr lang="en-GB" sz="2000" dirty="0"/>
              <a:t>27% of those black youths registered were involved in serious youth violence</a:t>
            </a:r>
          </a:p>
          <a:p>
            <a:pPr marL="0" indent="0">
              <a:lnSpc>
                <a:spcPct val="150000"/>
              </a:lnSpc>
              <a:buNone/>
              <a:defRPr/>
            </a:pPr>
            <a:r>
              <a:rPr lang="en-GB" sz="2000" dirty="0"/>
              <a:t>35% had never been convicted of a serious offence </a:t>
            </a:r>
          </a:p>
          <a:p>
            <a:pPr marL="0" indent="0">
              <a:lnSpc>
                <a:spcPct val="150000"/>
              </a:lnSpc>
              <a:buNone/>
              <a:defRPr/>
            </a:pPr>
            <a:r>
              <a:rPr lang="en-GB" sz="2000" dirty="0"/>
              <a:t>40% had never been convicted of a violent offence. </a:t>
            </a:r>
          </a:p>
          <a:p>
            <a:pPr marL="0" indent="0">
              <a:lnSpc>
                <a:spcPct val="150000"/>
              </a:lnSpc>
              <a:buNone/>
              <a:defRPr/>
            </a:pPr>
            <a:r>
              <a:rPr lang="en-GB" sz="2000" dirty="0"/>
              <a:t>(Amnesty International, 2018)</a:t>
            </a:r>
          </a:p>
        </p:txBody>
      </p:sp>
    </p:spTree>
    <p:extLst>
      <p:ext uri="{BB962C8B-B14F-4D97-AF65-F5344CB8AC3E}">
        <p14:creationId xmlns:p14="http://schemas.microsoft.com/office/powerpoint/2010/main" val="2903791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D4A852-C624-3A58-F978-530EC5ED37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F8CD7D-40EF-290E-663B-5E4AAFFA0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804DFC4-2FF8-B10B-13E8-C45FC93FD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E3C6A9-FCF4-058F-607F-48A4FF81E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1102A50-D245-68CB-54CE-2C615BE9F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B83D4F-FAE1-A65E-D2D3-1EB172AA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17082-5FC3-F84D-B7AB-5D3A4BAE0C6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Gangs Violence Matrix (GVM)</a:t>
            </a:r>
          </a:p>
        </p:txBody>
      </p:sp>
      <p:sp>
        <p:nvSpPr>
          <p:cNvPr id="3" name="Content Placeholder 2">
            <a:extLst>
              <a:ext uri="{FF2B5EF4-FFF2-40B4-BE49-F238E27FC236}">
                <a16:creationId xmlns:a16="http://schemas.microsoft.com/office/drawing/2014/main" id="{D56E92B2-5037-C6F8-9B4F-59B105D96D6F}"/>
              </a:ext>
            </a:extLst>
          </p:cNvPr>
          <p:cNvSpPr>
            <a:spLocks noGrp="1"/>
          </p:cNvSpPr>
          <p:nvPr>
            <p:ph idx="1"/>
          </p:nvPr>
        </p:nvSpPr>
        <p:spPr>
          <a:xfrm>
            <a:off x="1371599" y="2318197"/>
            <a:ext cx="9724031" cy="3926486"/>
          </a:xfrm>
        </p:spPr>
        <p:txBody>
          <a:bodyPr anchor="ctr">
            <a:normAutofit/>
          </a:bodyPr>
          <a:lstStyle/>
          <a:p>
            <a:pPr>
              <a:defRPr/>
            </a:pPr>
            <a:r>
              <a:rPr lang="en-GB" sz="2400" dirty="0"/>
              <a:t>Discontinued February 2024 and replaced by Violence Harm Assessment (VHA) which was designed to tackle Harmful and Violent Offenders ,</a:t>
            </a:r>
            <a:endParaRPr lang="en-US" dirty="0"/>
          </a:p>
          <a:p>
            <a:pPr>
              <a:defRPr/>
            </a:pPr>
            <a:r>
              <a:rPr lang="en-GB" sz="2400" dirty="0"/>
              <a:t>Provides an opportunity to work with partners to support vulnerable persons who may be criminally exploited. </a:t>
            </a:r>
          </a:p>
        </p:txBody>
      </p:sp>
    </p:spTree>
    <p:extLst>
      <p:ext uri="{BB962C8B-B14F-4D97-AF65-F5344CB8AC3E}">
        <p14:creationId xmlns:p14="http://schemas.microsoft.com/office/powerpoint/2010/main" val="2276696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149709-F349-C28F-0336-0153DFDD752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B78120-8E75-5743-4CE5-FE5B48EB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192FFD-1861-5704-B16E-546B2AAF65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B564DA-A3DA-CCCD-D7B2-96141EA83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98B4A13-0F9C-4D29-5695-88D4AE8FA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F8E460A-5863-D9A0-9773-ACD7B264E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FBF5E-90C2-5765-0807-5D4786E409F9}"/>
              </a:ext>
            </a:extLst>
          </p:cNvPr>
          <p:cNvSpPr>
            <a:spLocks noGrp="1"/>
          </p:cNvSpPr>
          <p:nvPr>
            <p:ph type="title"/>
          </p:nvPr>
        </p:nvSpPr>
        <p:spPr>
          <a:xfrm>
            <a:off x="1371599" y="294538"/>
            <a:ext cx="9895951" cy="1033669"/>
          </a:xfrm>
        </p:spPr>
        <p:txBody>
          <a:bodyPr>
            <a:normAutofit/>
          </a:bodyPr>
          <a:lstStyle/>
          <a:p>
            <a:r>
              <a:rPr lang="en-GB" sz="4000" dirty="0">
                <a:solidFill>
                  <a:schemeClr val="bg1"/>
                </a:solidFill>
                <a:latin typeface="Aptos"/>
              </a:rPr>
              <a:t>Violence Harm Assessment (VHA)</a:t>
            </a:r>
            <a:endParaRPr lang="en-US" sz="4000" dirty="0">
              <a:solidFill>
                <a:schemeClr val="bg1"/>
              </a:solidFill>
            </a:endParaRPr>
          </a:p>
        </p:txBody>
      </p:sp>
      <p:sp>
        <p:nvSpPr>
          <p:cNvPr id="3" name="Content Placeholder 2">
            <a:extLst>
              <a:ext uri="{FF2B5EF4-FFF2-40B4-BE49-F238E27FC236}">
                <a16:creationId xmlns:a16="http://schemas.microsoft.com/office/drawing/2014/main" id="{B8271F0F-9E3B-D1D0-E154-BEC5AD9D0E75}"/>
              </a:ext>
            </a:extLst>
          </p:cNvPr>
          <p:cNvSpPr>
            <a:spLocks noGrp="1"/>
          </p:cNvSpPr>
          <p:nvPr>
            <p:ph idx="1"/>
          </p:nvPr>
        </p:nvSpPr>
        <p:spPr>
          <a:xfrm>
            <a:off x="1371599" y="2318197"/>
            <a:ext cx="9724031" cy="3926486"/>
          </a:xfrm>
        </p:spPr>
        <p:txBody>
          <a:bodyPr anchor="ctr">
            <a:normAutofit/>
          </a:bodyPr>
          <a:lstStyle/>
          <a:p>
            <a:pPr>
              <a:defRPr/>
            </a:pPr>
            <a:r>
              <a:rPr lang="en-GB" sz="2400" dirty="0"/>
              <a:t>Reviewed on an annual basis by Mayors Office for Policing and Crime (MOPAC), subjects selected for inclusion if: </a:t>
            </a:r>
          </a:p>
          <a:p>
            <a:pPr>
              <a:defRPr/>
            </a:pPr>
            <a:r>
              <a:rPr lang="en-GB" sz="2400"/>
              <a:t>They feature in at least 4 reports 2 of which are crime reports,</a:t>
            </a:r>
          </a:p>
          <a:p>
            <a:pPr>
              <a:defRPr/>
            </a:pPr>
            <a:r>
              <a:rPr lang="en-GB" sz="2400" dirty="0"/>
              <a:t>Feature on 3 crime</a:t>
            </a:r>
            <a:r>
              <a:rPr lang="en-GB" sz="2400"/>
              <a:t> reports,</a:t>
            </a:r>
          </a:p>
          <a:p>
            <a:pPr>
              <a:defRPr/>
            </a:pPr>
            <a:r>
              <a:rPr lang="en-GB" sz="2400" dirty="0"/>
              <a:t>One of the violent crimes where the suspect is named suspect.  </a:t>
            </a:r>
          </a:p>
        </p:txBody>
      </p:sp>
    </p:spTree>
    <p:extLst>
      <p:ext uri="{BB962C8B-B14F-4D97-AF65-F5344CB8AC3E}">
        <p14:creationId xmlns:p14="http://schemas.microsoft.com/office/powerpoint/2010/main" val="190380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674F38-67D4-EAC6-992F-C84B7DE9B8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BD6C31-EA26-144E-EA7A-74FA7BE0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F5CCDC-997B-E788-E1B9-9296C7E46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52E968-3FFD-788F-9DE8-F06BE1445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A9EC87-36CC-958F-606F-DEB6E8F66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0155AF-9A59-7534-BB34-6C37C0D35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F3378-FDA0-1E88-5421-AD65ACB299C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How London's Street Gangs Work</a:t>
            </a:r>
            <a:endParaRPr lang="en-US"/>
          </a:p>
        </p:txBody>
      </p:sp>
      <p:pic>
        <p:nvPicPr>
          <p:cNvPr id="4" name="Online Media 3" title="How London Street Gangs Actually Work | How Crime Works | Insider">
            <a:hlinkClick r:id="" action="ppaction://media"/>
            <a:extLst>
              <a:ext uri="{FF2B5EF4-FFF2-40B4-BE49-F238E27FC236}">
                <a16:creationId xmlns:a16="http://schemas.microsoft.com/office/drawing/2014/main" id="{D0AFD074-8F1B-E8EA-52A3-B92A43CBDD21}"/>
              </a:ext>
            </a:extLst>
          </p:cNvPr>
          <p:cNvPicPr>
            <a:picLocks noGrp="1" noRot="1" noChangeAspect="1"/>
          </p:cNvPicPr>
          <p:nvPr>
            <p:ph idx="1"/>
            <a:videoFile r:link="rId1"/>
          </p:nvPr>
        </p:nvPicPr>
        <p:blipFill>
          <a:blip r:embed="rId3"/>
          <a:stretch>
            <a:fillRect/>
          </a:stretch>
        </p:blipFill>
        <p:spPr>
          <a:xfrm>
            <a:off x="1243515" y="1716172"/>
            <a:ext cx="9566942" cy="4839868"/>
          </a:xfrm>
          <a:prstGeom prst="rect">
            <a:avLst/>
          </a:prstGeom>
        </p:spPr>
      </p:pic>
    </p:spTree>
    <p:extLst>
      <p:ext uri="{BB962C8B-B14F-4D97-AF65-F5344CB8AC3E}">
        <p14:creationId xmlns:p14="http://schemas.microsoft.com/office/powerpoint/2010/main" val="1845608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0FE616-9BF0-EF63-A067-A3E758E2EAA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419D2E-E086-EF52-1F3A-EC2E358AA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406A60-EEA8-1708-A055-025E6FD7A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31E8EF-92DC-2EFC-D974-2F40DE87B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4E06AA2-B4FE-5D88-49FC-B9CB3782A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3C6763-1834-F9C1-9B46-4342EE122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401B5-89E3-F7FC-299C-6C3F604069D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Why do young people join Gangs? </a:t>
            </a:r>
          </a:p>
        </p:txBody>
      </p:sp>
      <p:sp>
        <p:nvSpPr>
          <p:cNvPr id="3" name="Content Placeholder 2">
            <a:extLst>
              <a:ext uri="{FF2B5EF4-FFF2-40B4-BE49-F238E27FC236}">
                <a16:creationId xmlns:a16="http://schemas.microsoft.com/office/drawing/2014/main" id="{33B72B52-CC2E-CD98-39E1-5ABB9576C32C}"/>
              </a:ext>
            </a:extLst>
          </p:cNvPr>
          <p:cNvSpPr>
            <a:spLocks noGrp="1"/>
          </p:cNvSpPr>
          <p:nvPr>
            <p:ph idx="1"/>
          </p:nvPr>
        </p:nvSpPr>
        <p:spPr>
          <a:xfrm>
            <a:off x="1371599" y="1887066"/>
            <a:ext cx="9724031" cy="4437827"/>
          </a:xfrm>
        </p:spPr>
        <p:txBody>
          <a:bodyPr vert="horz" lIns="91440" tIns="45720" rIns="91440" bIns="45720" rtlCol="0" anchor="ctr">
            <a:noAutofit/>
          </a:bodyPr>
          <a:lstStyle/>
          <a:p>
            <a:pPr marR="0" lvl="0" algn="l" defTabSz="914400" rtl="0" eaLnBrk="1" fontAlgn="auto" latinLnBrk="0" hangingPunct="1">
              <a:spcBef>
                <a:spcPts val="1000"/>
              </a:spcBef>
              <a:spcAft>
                <a:spcPts val="0"/>
              </a:spcAft>
              <a:buClrTx/>
              <a:buSzTx/>
              <a:tabLst/>
              <a:defRPr/>
            </a:pPr>
            <a:r>
              <a:rPr lang="en-GB" sz="2400" dirty="0"/>
              <a:t>Recognition</a:t>
            </a:r>
            <a:endParaRPr lang="en-US" dirty="0"/>
          </a:p>
          <a:p>
            <a:pPr>
              <a:defRPr/>
            </a:pPr>
            <a:r>
              <a:rPr lang="en-GB" sz="2400" dirty="0"/>
              <a:t>Excitement</a:t>
            </a:r>
          </a:p>
          <a:p>
            <a:pPr>
              <a:defRPr/>
            </a:pPr>
            <a:r>
              <a:rPr lang="en-GB" sz="2400" dirty="0"/>
              <a:t>Friends</a:t>
            </a:r>
          </a:p>
          <a:p>
            <a:pPr>
              <a:defRPr/>
            </a:pPr>
            <a:r>
              <a:rPr lang="en-GB" sz="2400" dirty="0"/>
              <a:t>Acceptance</a:t>
            </a:r>
          </a:p>
          <a:p>
            <a:pPr>
              <a:defRPr/>
            </a:pPr>
            <a:r>
              <a:rPr lang="en-GB" sz="2400" dirty="0"/>
              <a:t>A sense of belonging</a:t>
            </a:r>
          </a:p>
          <a:p>
            <a:pPr>
              <a:defRPr/>
            </a:pPr>
            <a:r>
              <a:rPr lang="en-GB" sz="2400" dirty="0"/>
              <a:t>Power money</a:t>
            </a:r>
          </a:p>
          <a:p>
            <a:pPr>
              <a:defRPr/>
            </a:pPr>
            <a:r>
              <a:rPr lang="en-GB" sz="2400" dirty="0"/>
              <a:t>Protection</a:t>
            </a:r>
          </a:p>
          <a:p>
            <a:pPr>
              <a:defRPr/>
            </a:pPr>
            <a:r>
              <a:rPr lang="en-GB" sz="2400" dirty="0"/>
              <a:t>Territory</a:t>
            </a:r>
          </a:p>
          <a:p>
            <a:pPr>
              <a:defRPr/>
            </a:pPr>
            <a:r>
              <a:rPr lang="en-GB" sz="2400" dirty="0"/>
              <a:t>Respect</a:t>
            </a:r>
          </a:p>
        </p:txBody>
      </p:sp>
    </p:spTree>
    <p:extLst>
      <p:ext uri="{BB962C8B-B14F-4D97-AF65-F5344CB8AC3E}">
        <p14:creationId xmlns:p14="http://schemas.microsoft.com/office/powerpoint/2010/main" val="2442454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0CB4CC-74A8-1C11-9A7A-0825D092E10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29D7A2-1A00-30D6-89DD-DF15913C5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D7B2D0-18E0-0DA7-9CA3-4D49810B8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0B59AD-ED00-669F-7F17-1304CC698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71C4A23-4F26-7A43-BE1F-7D4879160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12C07E8-E644-1E21-EB5B-FC986DEF4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2130C-B563-5DA0-9B54-0CB69EB7988D}"/>
              </a:ext>
            </a:extLst>
          </p:cNvPr>
          <p:cNvSpPr>
            <a:spLocks noGrp="1"/>
          </p:cNvSpPr>
          <p:nvPr>
            <p:ph type="title"/>
          </p:nvPr>
        </p:nvSpPr>
        <p:spPr>
          <a:xfrm>
            <a:off x="1371599" y="294538"/>
            <a:ext cx="9895951" cy="1033669"/>
          </a:xfrm>
        </p:spPr>
        <p:txBody>
          <a:bodyPr>
            <a:normAutofit fontScale="90000"/>
          </a:bodyPr>
          <a:lstStyle/>
          <a:p>
            <a:r>
              <a:rPr lang="en-GB" sz="4000" dirty="0">
                <a:solidFill>
                  <a:srgbClr val="FFFFFF"/>
                </a:solidFill>
              </a:rPr>
              <a:t>Why do young people join Gangs? An Academic View</a:t>
            </a:r>
          </a:p>
        </p:txBody>
      </p:sp>
      <p:sp>
        <p:nvSpPr>
          <p:cNvPr id="3" name="Content Placeholder 2">
            <a:extLst>
              <a:ext uri="{FF2B5EF4-FFF2-40B4-BE49-F238E27FC236}">
                <a16:creationId xmlns:a16="http://schemas.microsoft.com/office/drawing/2014/main" id="{A03D7495-02F0-8186-4E26-B3375025F1AC}"/>
              </a:ext>
            </a:extLst>
          </p:cNvPr>
          <p:cNvSpPr>
            <a:spLocks noGrp="1"/>
          </p:cNvSpPr>
          <p:nvPr>
            <p:ph idx="1"/>
          </p:nvPr>
        </p:nvSpPr>
        <p:spPr>
          <a:xfrm>
            <a:off x="451449" y="1628275"/>
            <a:ext cx="11291162" cy="4955409"/>
          </a:xfrm>
        </p:spPr>
        <p:txBody>
          <a:bodyPr vert="horz" lIns="91440" tIns="45720" rIns="91440" bIns="45720" rtlCol="0" anchor="ctr">
            <a:noAutofit/>
          </a:bodyPr>
          <a:lstStyle/>
          <a:p>
            <a:pPr>
              <a:lnSpc>
                <a:spcPct val="150000"/>
              </a:lnSpc>
              <a:defRPr/>
            </a:pPr>
            <a:r>
              <a:rPr lang="en-GB" sz="1800" dirty="0">
                <a:solidFill>
                  <a:srgbClr val="231F20"/>
                </a:solidFill>
                <a:latin typeface="Aptos"/>
                <a:cs typeface="Arial"/>
              </a:rPr>
              <a:t>Adolescence or young adulthood (Marshall, Webb and Tilley, 2005) </a:t>
            </a:r>
            <a:endParaRPr lang="en-US" sz="1800">
              <a:solidFill>
                <a:srgbClr val="231F20"/>
              </a:solidFill>
              <a:latin typeface="Aptos"/>
              <a:cs typeface="Arial"/>
            </a:endParaRPr>
          </a:p>
          <a:p>
            <a:pPr>
              <a:lnSpc>
                <a:spcPct val="150000"/>
              </a:lnSpc>
              <a:defRPr/>
            </a:pPr>
            <a:r>
              <a:rPr lang="en-GB" sz="1800" dirty="0">
                <a:solidFill>
                  <a:srgbClr val="231F20"/>
                </a:solidFill>
                <a:latin typeface="Aptos"/>
                <a:cs typeface="Arial"/>
              </a:rPr>
              <a:t>Pro-criminal or absent role models (Aldridge and Medina, 2007; Sharp, Aldridge and Medina, 2006) </a:t>
            </a:r>
            <a:endParaRPr lang="en-US" sz="1800">
              <a:solidFill>
                <a:srgbClr val="231F20"/>
              </a:solidFill>
              <a:latin typeface="Aptos"/>
              <a:cs typeface="Arial"/>
            </a:endParaRPr>
          </a:p>
          <a:p>
            <a:pPr>
              <a:lnSpc>
                <a:spcPct val="150000"/>
              </a:lnSpc>
              <a:defRPr/>
            </a:pPr>
            <a:r>
              <a:rPr lang="en-GB" sz="1800" dirty="0">
                <a:solidFill>
                  <a:srgbClr val="231F20"/>
                </a:solidFill>
                <a:latin typeface="Aptos"/>
                <a:cs typeface="Arial"/>
              </a:rPr>
              <a:t>Having family members who belong to a gang (Youth Justice Board, 2007) </a:t>
            </a:r>
            <a:endParaRPr lang="en-US" sz="1800">
              <a:solidFill>
                <a:srgbClr val="231F20"/>
              </a:solidFill>
              <a:latin typeface="Aptos"/>
              <a:cs typeface="Arial"/>
            </a:endParaRPr>
          </a:p>
          <a:p>
            <a:pPr>
              <a:lnSpc>
                <a:spcPct val="150000"/>
              </a:lnSpc>
              <a:defRPr/>
            </a:pPr>
            <a:r>
              <a:rPr lang="en-GB" sz="1800" dirty="0">
                <a:solidFill>
                  <a:srgbClr val="231F20"/>
                </a:solidFill>
                <a:latin typeface="Aptos"/>
                <a:cs typeface="Arial"/>
              </a:rPr>
              <a:t>Having a perceived need for protection (Marshall, Webb and Tilley, 2005)</a:t>
            </a:r>
            <a:endParaRPr lang="en-US" sz="1800">
              <a:solidFill>
                <a:srgbClr val="231F20"/>
              </a:solidFill>
              <a:latin typeface="Aptos"/>
              <a:cs typeface="Arial"/>
            </a:endParaRPr>
          </a:p>
          <a:p>
            <a:pPr>
              <a:lnSpc>
                <a:spcPct val="150000"/>
              </a:lnSpc>
              <a:defRPr/>
            </a:pPr>
            <a:r>
              <a:rPr lang="en-GB" sz="1800" dirty="0">
                <a:solidFill>
                  <a:srgbClr val="231F20"/>
                </a:solidFill>
                <a:latin typeface="Aptos"/>
                <a:cs typeface="Arial"/>
              </a:rPr>
              <a:t>Alienation and stress within family, education, and community contexts (Marshall, Webb and Tilley, 2005; Smith and Bradshaw, 2005)</a:t>
            </a:r>
            <a:endParaRPr lang="en-US" sz="1800">
              <a:solidFill>
                <a:srgbClr val="231F20"/>
              </a:solidFill>
              <a:latin typeface="Aptos"/>
              <a:cs typeface="Arial"/>
            </a:endParaRPr>
          </a:p>
          <a:p>
            <a:pPr>
              <a:lnSpc>
                <a:spcPct val="150000"/>
              </a:lnSpc>
              <a:defRPr/>
            </a:pPr>
            <a:r>
              <a:rPr lang="en-GB" sz="1800" dirty="0">
                <a:solidFill>
                  <a:srgbClr val="231F20"/>
                </a:solidFill>
                <a:latin typeface="Aptos"/>
                <a:cs typeface="Arial"/>
              </a:rPr>
              <a:t>Living in a culture that strongly identifies success with material wealth (Toy and Stanko, 2008; Youth Justice Board, 2007) and that holds negative attitudes to youth and migrants (Building Bridges Project, 2008)</a:t>
            </a:r>
            <a:endParaRPr lang="en-US" sz="1800">
              <a:solidFill>
                <a:srgbClr val="231F20"/>
              </a:solidFill>
              <a:latin typeface="Aptos"/>
              <a:cs typeface="Arial"/>
            </a:endParaRPr>
          </a:p>
          <a:p>
            <a:pPr>
              <a:defRPr/>
            </a:pPr>
            <a:endParaRPr lang="en-GB" sz="2400" dirty="0"/>
          </a:p>
        </p:txBody>
      </p:sp>
    </p:spTree>
    <p:extLst>
      <p:ext uri="{BB962C8B-B14F-4D97-AF65-F5344CB8AC3E}">
        <p14:creationId xmlns:p14="http://schemas.microsoft.com/office/powerpoint/2010/main" val="115753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FE61A5-D6CA-C0C7-224F-D326AB5D2BE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0A45A7-DCF9-C419-24D7-7DDCBE10B5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116BE3-EE15-0211-B60B-BCB0E0DA8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FA3A2B-1104-DD58-C914-A7A62B99D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D9ACAE-B2AE-9025-E723-A1032417B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BD75FF-EFC4-AAFB-6000-31A4BAF2A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37550-0829-314E-55EB-4C517A4AC09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'Pack Mentality'</a:t>
            </a:r>
          </a:p>
        </p:txBody>
      </p:sp>
      <p:sp>
        <p:nvSpPr>
          <p:cNvPr id="3" name="Content Placeholder 2">
            <a:extLst>
              <a:ext uri="{FF2B5EF4-FFF2-40B4-BE49-F238E27FC236}">
                <a16:creationId xmlns:a16="http://schemas.microsoft.com/office/drawing/2014/main" id="{AFAC5ECC-6421-B212-4933-2C898969C30F}"/>
              </a:ext>
            </a:extLst>
          </p:cNvPr>
          <p:cNvSpPr>
            <a:spLocks noGrp="1"/>
          </p:cNvSpPr>
          <p:nvPr>
            <p:ph idx="1"/>
          </p:nvPr>
        </p:nvSpPr>
        <p:spPr>
          <a:xfrm>
            <a:off x="800100" y="2318197"/>
            <a:ext cx="10706608" cy="3683358"/>
          </a:xfrm>
        </p:spPr>
        <p:txBody>
          <a:bodyPr vert="horz" lIns="91440" tIns="45720" rIns="91440" bIns="45720" rtlCol="0" anchor="ctr">
            <a:noAutofit/>
          </a:bodyPr>
          <a:lstStyle/>
          <a:p>
            <a:pPr>
              <a:lnSpc>
                <a:spcPct val="100000"/>
              </a:lnSpc>
              <a:defRPr/>
            </a:pPr>
            <a:endParaRPr lang="en-GB" sz="2000" dirty="0">
              <a:latin typeface="Aptos"/>
              <a:cs typeface="Arial"/>
            </a:endParaRPr>
          </a:p>
          <a:p>
            <a:pPr>
              <a:lnSpc>
                <a:spcPct val="100000"/>
              </a:lnSpc>
              <a:defRPr/>
            </a:pPr>
            <a:r>
              <a:rPr lang="en-GB" sz="2000" dirty="0">
                <a:latin typeface="Aptos"/>
                <a:cs typeface="Arial"/>
              </a:rPr>
              <a:t>Pack mentality (also known as herd mentality, mob mentality, or gang mentality), unlike community-building, is defined by elements of hostility and fear: </a:t>
            </a:r>
            <a:r>
              <a:rPr lang="en-GB" sz="2000" i="1" dirty="0">
                <a:latin typeface="Aptos"/>
                <a:cs typeface="Arial"/>
              </a:rPr>
              <a:t>How people can be influenced by peers to behave in a certain manner.</a:t>
            </a:r>
            <a:endParaRPr lang="en-US" sz="2000">
              <a:latin typeface="Aptos"/>
              <a:cs typeface="Arial"/>
            </a:endParaRPr>
          </a:p>
          <a:p>
            <a:pPr>
              <a:lnSpc>
                <a:spcPct val="100000"/>
              </a:lnSpc>
              <a:defRPr/>
            </a:pPr>
            <a:endParaRPr lang="en-GB" sz="2000" i="1" dirty="0">
              <a:latin typeface="Aptos"/>
              <a:cs typeface="Arial"/>
            </a:endParaRPr>
          </a:p>
          <a:p>
            <a:pPr>
              <a:lnSpc>
                <a:spcPct val="100000"/>
              </a:lnSpc>
              <a:defRPr/>
            </a:pPr>
            <a:r>
              <a:rPr lang="en-GB" sz="2000" dirty="0">
                <a:latin typeface="Aptos"/>
                <a:cs typeface="Arial"/>
              </a:rPr>
              <a:t>If you’re within the pack, you better </a:t>
            </a:r>
            <a:r>
              <a:rPr lang="en-GB" sz="2000" u="sng" dirty="0">
                <a:latin typeface="Aptos"/>
                <a:cs typeface="Arial"/>
              </a:rPr>
              <a:t>play by the rules or risk getting kicked out</a:t>
            </a:r>
            <a:r>
              <a:rPr lang="en-GB" sz="2000" dirty="0">
                <a:latin typeface="Aptos"/>
                <a:cs typeface="Arial"/>
              </a:rPr>
              <a:t>.</a:t>
            </a:r>
            <a:endParaRPr lang="en-US" sz="2000" dirty="0">
              <a:latin typeface="Aptos"/>
              <a:cs typeface="Arial"/>
            </a:endParaRPr>
          </a:p>
          <a:p>
            <a:pPr>
              <a:lnSpc>
                <a:spcPct val="100000"/>
              </a:lnSpc>
              <a:defRPr/>
            </a:pPr>
            <a:endParaRPr lang="en-GB" sz="2000" dirty="0">
              <a:latin typeface="Aptos"/>
              <a:cs typeface="Arial"/>
            </a:endParaRPr>
          </a:p>
          <a:p>
            <a:pPr>
              <a:lnSpc>
                <a:spcPct val="100000"/>
              </a:lnSpc>
              <a:defRPr/>
            </a:pPr>
            <a:r>
              <a:rPr lang="en-GB" sz="2000" dirty="0">
                <a:latin typeface="Aptos"/>
                <a:cs typeface="Arial"/>
              </a:rPr>
              <a:t>If you’re outside of the pack, </a:t>
            </a:r>
            <a:r>
              <a:rPr lang="en-GB" sz="2000" u="sng" dirty="0">
                <a:latin typeface="Aptos"/>
                <a:cs typeface="Arial"/>
              </a:rPr>
              <a:t>you’re the enemy and not to be trusted</a:t>
            </a:r>
            <a:r>
              <a:rPr lang="en-GB" sz="2000" dirty="0">
                <a:latin typeface="Aptos"/>
                <a:cs typeface="Arial"/>
              </a:rPr>
              <a:t>. Think of wolves or dogs, which run in packs that have a clear pecking order established via growls, snarls, and outright fighting. The packs have an “alpha” –the authoritarian who commands the group, and outsiders are perceived as a threat (Rigby, 2019). </a:t>
            </a:r>
            <a:endParaRPr lang="en-US" sz="2000" dirty="0">
              <a:latin typeface="Aptos"/>
              <a:cs typeface="Arial"/>
            </a:endParaRPr>
          </a:p>
          <a:p>
            <a:pPr>
              <a:lnSpc>
                <a:spcPct val="100000"/>
              </a:lnSpc>
              <a:defRPr/>
            </a:pPr>
            <a:endParaRPr lang="en-GB" dirty="0">
              <a:solidFill>
                <a:srgbClr val="231F20"/>
              </a:solidFill>
              <a:latin typeface="Arial"/>
              <a:cs typeface="Arial"/>
            </a:endParaRPr>
          </a:p>
          <a:p>
            <a:pPr marL="0" marR="0" lvl="0" indent="-228600" defTabSz="914400">
              <a:lnSpc>
                <a:spcPct val="150000"/>
              </a:lnSpc>
              <a:spcBef>
                <a:spcPts val="0"/>
              </a:spcBef>
              <a:spcAft>
                <a:spcPts val="600"/>
              </a:spcAft>
              <a:buClrTx/>
              <a:buSzTx/>
              <a:buFont typeface="Arial" panose="020B0604020202020204" pitchFamily="34" charset="0"/>
              <a:buChar char="•"/>
              <a:tabLst/>
              <a:defRPr/>
            </a:pPr>
            <a:endParaRPr lang="en-US" sz="2400" i="0" u="none" strike="noStrike" kern="1200" cap="none" spc="0" normalizeH="0" baseline="0" noProof="0" dirty="0">
              <a:ln>
                <a:noFill/>
              </a:ln>
              <a:effectLst/>
              <a:uLnTx/>
              <a:uFillTx/>
            </a:endParaRPr>
          </a:p>
          <a:p>
            <a:endParaRPr lang="en-GB" sz="2000"/>
          </a:p>
        </p:txBody>
      </p:sp>
    </p:spTree>
    <p:extLst>
      <p:ext uri="{BB962C8B-B14F-4D97-AF65-F5344CB8AC3E}">
        <p14:creationId xmlns:p14="http://schemas.microsoft.com/office/powerpoint/2010/main" val="1940927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99F3CF-06E0-0D9C-1D4B-B33052BB49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C27319-133A-7B91-2ED2-180EB3064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8A3BF2A-0C7D-4C6B-E9BB-F954C89F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5EF934-CF49-69C4-7C17-500F450A0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18025E-A363-1550-9BF8-054F2286B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856A25-34B1-DE87-51C7-A4BC9500D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D4746-53E4-B997-3DB1-8E37181E6D3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Gang Culture</a:t>
            </a:r>
          </a:p>
        </p:txBody>
      </p:sp>
      <p:sp>
        <p:nvSpPr>
          <p:cNvPr id="3" name="Content Placeholder 2">
            <a:extLst>
              <a:ext uri="{FF2B5EF4-FFF2-40B4-BE49-F238E27FC236}">
                <a16:creationId xmlns:a16="http://schemas.microsoft.com/office/drawing/2014/main" id="{48D67860-768C-1AF7-93C7-3EA82BE55762}"/>
              </a:ext>
            </a:extLst>
          </p:cNvPr>
          <p:cNvSpPr>
            <a:spLocks noGrp="1"/>
          </p:cNvSpPr>
          <p:nvPr>
            <p:ph idx="1"/>
          </p:nvPr>
        </p:nvSpPr>
        <p:spPr>
          <a:xfrm>
            <a:off x="1371599" y="2057513"/>
            <a:ext cx="9724031" cy="4187170"/>
          </a:xfrm>
        </p:spPr>
        <p:txBody>
          <a:bodyPr anchor="ctr">
            <a:normAutofit/>
          </a:bodyPr>
          <a:lstStyle/>
          <a:p>
            <a:pPr>
              <a:defRPr/>
            </a:pPr>
            <a:r>
              <a:rPr lang="en-GB" sz="2400"/>
              <a:t>Serious and widespread criminal offending,</a:t>
            </a:r>
          </a:p>
          <a:p>
            <a:pPr marL="0" indent="0">
              <a:buNone/>
              <a:defRPr/>
            </a:pPr>
            <a:endParaRPr lang="en-GB" sz="2400"/>
          </a:p>
          <a:p>
            <a:pPr>
              <a:defRPr/>
            </a:pPr>
            <a:r>
              <a:rPr lang="en-GB" sz="2400"/>
              <a:t>Strong ties with affiliated organised crime offenders based on a shared acquisitive interest,</a:t>
            </a:r>
          </a:p>
          <a:p>
            <a:pPr marL="0" indent="0">
              <a:buNone/>
              <a:defRPr/>
            </a:pPr>
            <a:endParaRPr lang="en-GB" sz="2400"/>
          </a:p>
          <a:p>
            <a:pPr>
              <a:defRPr/>
            </a:pPr>
            <a:r>
              <a:rPr lang="en-GB" sz="2400"/>
              <a:t>Gangs often prey on young or other vulnerable people, coercing them into becoming involved with crime.  </a:t>
            </a:r>
          </a:p>
        </p:txBody>
      </p:sp>
    </p:spTree>
    <p:extLst>
      <p:ext uri="{BB962C8B-B14F-4D97-AF65-F5344CB8AC3E}">
        <p14:creationId xmlns:p14="http://schemas.microsoft.com/office/powerpoint/2010/main" val="3172829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F3C40B-D2EE-180C-F101-457E0F47FA17}"/>
            </a:ext>
          </a:extLst>
        </p:cNvPr>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Freeform: Shape 7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9DA18BB-4066-FCCC-2F58-9DA11823D34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Gang Culture</a:t>
            </a:r>
          </a:p>
        </p:txBody>
      </p:sp>
      <p:pic>
        <p:nvPicPr>
          <p:cNvPr id="4" name="Content Placeholder 3" descr="A group of blue letters&#10;&#10;AI-generated content may be incorrect.">
            <a:extLst>
              <a:ext uri="{FF2B5EF4-FFF2-40B4-BE49-F238E27FC236}">
                <a16:creationId xmlns:a16="http://schemas.microsoft.com/office/drawing/2014/main" id="{6F0EAED9-88E3-B1DD-0B82-99857E310FE7}"/>
              </a:ext>
            </a:extLst>
          </p:cNvPr>
          <p:cNvPicPr>
            <a:picLocks noChangeAspect="1"/>
          </p:cNvPicPr>
          <p:nvPr/>
        </p:nvPicPr>
        <p:blipFill>
          <a:blip r:embed="rId2"/>
          <a:stretch>
            <a:fillRect/>
          </a:stretch>
        </p:blipFill>
        <p:spPr>
          <a:xfrm>
            <a:off x="4041219" y="1270733"/>
            <a:ext cx="8067957" cy="4396743"/>
          </a:xfrm>
          <a:prstGeom prst="rect">
            <a:avLst/>
          </a:prstGeom>
        </p:spPr>
      </p:pic>
    </p:spTree>
    <p:extLst>
      <p:ext uri="{BB962C8B-B14F-4D97-AF65-F5344CB8AC3E}">
        <p14:creationId xmlns:p14="http://schemas.microsoft.com/office/powerpoint/2010/main" val="2169929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3C180B-F06C-A756-D3B2-865D587606C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F7AA41-7579-7606-AC28-AE0727B46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5D00EF1-8B08-E6CA-516A-E6D0EF6A8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AC3AE4-22A4-A76A-1626-81A8B67DB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4EA0CBF-1FA9-5608-9A8E-27BAC3F74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EF5E6B6-F0C3-624A-BF06-5F98B1697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C0855-7B31-FB04-799F-ACC0C1A233D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How do Gangs influence communities?</a:t>
            </a:r>
          </a:p>
        </p:txBody>
      </p:sp>
      <p:sp>
        <p:nvSpPr>
          <p:cNvPr id="3" name="Content Placeholder 2">
            <a:extLst>
              <a:ext uri="{FF2B5EF4-FFF2-40B4-BE49-F238E27FC236}">
                <a16:creationId xmlns:a16="http://schemas.microsoft.com/office/drawing/2014/main" id="{D8EC1662-6D5B-9654-F853-8659960369FB}"/>
              </a:ext>
            </a:extLst>
          </p:cNvPr>
          <p:cNvSpPr>
            <a:spLocks noGrp="1"/>
          </p:cNvSpPr>
          <p:nvPr>
            <p:ph idx="1"/>
          </p:nvPr>
        </p:nvSpPr>
        <p:spPr>
          <a:xfrm>
            <a:off x="1371599" y="1867013"/>
            <a:ext cx="9724031" cy="4377670"/>
          </a:xfrm>
        </p:spPr>
        <p:txBody>
          <a:bodyPr anchor="ctr">
            <a:normAutofit/>
          </a:bodyPr>
          <a:lstStyle/>
          <a:p>
            <a:pPr marL="0" indent="0">
              <a:lnSpc>
                <a:spcPts val="2400"/>
              </a:lnSpc>
              <a:buNone/>
              <a:defRPr/>
            </a:pPr>
            <a:r>
              <a:rPr lang="en-US" sz="2400">
                <a:latin typeface="Aptos"/>
                <a:cs typeface="Arial"/>
              </a:rPr>
              <a:t>Increased victims of theft and violence </a:t>
            </a:r>
            <a:endParaRPr lang="en-US" sz="2400" dirty="0">
              <a:latin typeface="Aptos"/>
              <a:cs typeface="Arial"/>
            </a:endParaRPr>
          </a:p>
          <a:p>
            <a:pPr marL="0" indent="0">
              <a:lnSpc>
                <a:spcPts val="2400"/>
              </a:lnSpc>
              <a:buNone/>
              <a:defRPr/>
            </a:pPr>
            <a:r>
              <a:rPr lang="en-US" sz="2400" dirty="0">
                <a:latin typeface="Aptos"/>
                <a:cs typeface="Arial"/>
              </a:rPr>
              <a:t>Vandalism </a:t>
            </a:r>
          </a:p>
          <a:p>
            <a:pPr marL="0" indent="0">
              <a:lnSpc>
                <a:spcPts val="2400"/>
              </a:lnSpc>
              <a:buNone/>
              <a:defRPr/>
            </a:pPr>
            <a:r>
              <a:rPr lang="en-US" sz="2400" dirty="0">
                <a:latin typeface="Aptos"/>
                <a:cs typeface="Arial"/>
              </a:rPr>
              <a:t>Innocent people are often hurt in turf wars </a:t>
            </a:r>
          </a:p>
          <a:p>
            <a:pPr marL="0" indent="0">
              <a:lnSpc>
                <a:spcPts val="2400"/>
              </a:lnSpc>
              <a:buNone/>
              <a:defRPr/>
            </a:pPr>
            <a:r>
              <a:rPr lang="en-US" sz="2400" dirty="0">
                <a:latin typeface="Aptos"/>
                <a:cs typeface="Arial"/>
              </a:rPr>
              <a:t>Economic hardship </a:t>
            </a:r>
          </a:p>
          <a:p>
            <a:pPr marL="0" indent="0">
              <a:lnSpc>
                <a:spcPts val="2400"/>
              </a:lnSpc>
              <a:buNone/>
              <a:defRPr/>
            </a:pPr>
            <a:r>
              <a:rPr lang="en-US" sz="2400" dirty="0">
                <a:latin typeface="Aptos"/>
                <a:cs typeface="Arial"/>
              </a:rPr>
              <a:t>Drug and alcohol abuse</a:t>
            </a:r>
          </a:p>
          <a:p>
            <a:pPr marL="0" indent="0">
              <a:lnSpc>
                <a:spcPts val="2400"/>
              </a:lnSpc>
              <a:buNone/>
              <a:defRPr/>
            </a:pPr>
            <a:r>
              <a:rPr lang="en-US" sz="2400" dirty="0">
                <a:latin typeface="Aptos"/>
                <a:cs typeface="Arial"/>
              </a:rPr>
              <a:t>Anti-social behavior </a:t>
            </a:r>
            <a:endParaRPr lang="en-GB" sz="2400" dirty="0">
              <a:latin typeface="Aptos"/>
            </a:endParaRPr>
          </a:p>
        </p:txBody>
      </p:sp>
    </p:spTree>
    <p:extLst>
      <p:ext uri="{BB962C8B-B14F-4D97-AF65-F5344CB8AC3E}">
        <p14:creationId xmlns:p14="http://schemas.microsoft.com/office/powerpoint/2010/main" val="287669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2A2217-49CE-E4B8-3567-54D4907C81A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7CB88B-6CB0-81EB-77C7-8D0750AE5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126AE2-AB5F-4E19-2C82-CB20D982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AEC4FC-C940-650C-BAB3-37075C08C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F807824-7098-DBDC-6E17-31DA7C22E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DD39915-D836-178F-B490-39AF3EB7E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3B994-4D49-EC60-4997-481BE4281C2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Gang related Injunctions </a:t>
            </a:r>
          </a:p>
        </p:txBody>
      </p:sp>
      <p:sp>
        <p:nvSpPr>
          <p:cNvPr id="3" name="Content Placeholder 2">
            <a:extLst>
              <a:ext uri="{FF2B5EF4-FFF2-40B4-BE49-F238E27FC236}">
                <a16:creationId xmlns:a16="http://schemas.microsoft.com/office/drawing/2014/main" id="{44B984FA-A7CE-03BF-DBC4-C720779E6302}"/>
              </a:ext>
            </a:extLst>
          </p:cNvPr>
          <p:cNvSpPr>
            <a:spLocks noGrp="1"/>
          </p:cNvSpPr>
          <p:nvPr>
            <p:ph idx="1"/>
          </p:nvPr>
        </p:nvSpPr>
        <p:spPr>
          <a:xfrm>
            <a:off x="1371599" y="1867013"/>
            <a:ext cx="9724031" cy="4377670"/>
          </a:xfrm>
        </p:spPr>
        <p:txBody>
          <a:bodyPr anchor="ctr">
            <a:normAutofit fontScale="92500" lnSpcReduction="20000"/>
          </a:bodyPr>
          <a:lstStyle/>
          <a:p>
            <a:pPr marL="0" indent="0">
              <a:lnSpc>
                <a:spcPct val="150000"/>
              </a:lnSpc>
              <a:buNone/>
              <a:defRPr/>
            </a:pPr>
            <a:r>
              <a:rPr lang="en-GB" sz="2400" dirty="0"/>
              <a:t>Introduced as part of Part IV of the Policing and Crime Act 2009 allows the police or local authorities to apply for injunctions to prevent gang related violence and gang related drug dealing activity. </a:t>
            </a:r>
            <a:endParaRPr lang="en-US" sz="2400" dirty="0"/>
          </a:p>
          <a:p>
            <a:pPr marL="0" indent="0">
              <a:lnSpc>
                <a:spcPct val="150000"/>
              </a:lnSpc>
              <a:buNone/>
              <a:defRPr/>
            </a:pPr>
            <a:r>
              <a:rPr lang="en-GB" sz="2400" dirty="0"/>
              <a:t>On conviction the following orders can be made:</a:t>
            </a:r>
          </a:p>
          <a:p>
            <a:pPr marL="0" indent="0">
              <a:lnSpc>
                <a:spcPct val="150000"/>
              </a:lnSpc>
              <a:buNone/>
              <a:defRPr/>
            </a:pPr>
            <a:r>
              <a:rPr lang="en-GB" sz="2400" dirty="0"/>
              <a:t>Serious crime prevention order,</a:t>
            </a:r>
          </a:p>
          <a:p>
            <a:pPr marL="0" indent="0">
              <a:lnSpc>
                <a:spcPct val="150000"/>
              </a:lnSpc>
              <a:buNone/>
              <a:defRPr/>
            </a:pPr>
            <a:r>
              <a:rPr lang="en-GB" sz="2400" dirty="0"/>
              <a:t>Criminal behaviour order,</a:t>
            </a:r>
          </a:p>
          <a:p>
            <a:pPr marL="0" indent="0">
              <a:lnSpc>
                <a:spcPct val="150000"/>
              </a:lnSpc>
              <a:buNone/>
              <a:defRPr/>
            </a:pPr>
            <a:r>
              <a:rPr lang="en-GB" sz="2400" dirty="0"/>
              <a:t>Slavery and Trafficking Prevention Order,  </a:t>
            </a:r>
          </a:p>
          <a:p>
            <a:pPr marL="0" indent="0">
              <a:lnSpc>
                <a:spcPct val="150000"/>
              </a:lnSpc>
              <a:buNone/>
              <a:defRPr/>
            </a:pPr>
            <a:r>
              <a:rPr lang="en-GB" sz="2400" dirty="0"/>
              <a:t>Forfeiture and destruction orders. </a:t>
            </a:r>
          </a:p>
        </p:txBody>
      </p:sp>
    </p:spTree>
    <p:extLst>
      <p:ext uri="{BB962C8B-B14F-4D97-AF65-F5344CB8AC3E}">
        <p14:creationId xmlns:p14="http://schemas.microsoft.com/office/powerpoint/2010/main" val="3825415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66A026-50F0-DAED-5621-E00BAA77A9F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A7755D2-3D66-99C6-CCED-E2D387814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E2D857-EA0A-F0CC-EB37-8D2778F7B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70D30B1-C8FF-8416-C681-D43FA7441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0944B1-7E0B-6327-CEEF-D60B0C658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7121F54-8610-C36B-9116-81F1E4B82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F93C8-4F7F-F224-6633-D2EC9FBAC71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Gang Injunctions …...Do they work?</a:t>
            </a:r>
          </a:p>
        </p:txBody>
      </p:sp>
      <p:sp>
        <p:nvSpPr>
          <p:cNvPr id="3" name="Content Placeholder 2">
            <a:extLst>
              <a:ext uri="{FF2B5EF4-FFF2-40B4-BE49-F238E27FC236}">
                <a16:creationId xmlns:a16="http://schemas.microsoft.com/office/drawing/2014/main" id="{230E126C-FE35-27C6-D7C2-F23D04DBB6F2}"/>
              </a:ext>
            </a:extLst>
          </p:cNvPr>
          <p:cNvSpPr>
            <a:spLocks noGrp="1"/>
          </p:cNvSpPr>
          <p:nvPr>
            <p:ph idx="1"/>
          </p:nvPr>
        </p:nvSpPr>
        <p:spPr>
          <a:xfrm>
            <a:off x="1371599" y="2318197"/>
            <a:ext cx="9724031" cy="3926486"/>
          </a:xfrm>
        </p:spPr>
        <p:txBody>
          <a:bodyPr anchor="ctr">
            <a:normAutofit/>
          </a:bodyPr>
          <a:lstStyle/>
          <a:p>
            <a:pPr>
              <a:lnSpc>
                <a:spcPct val="150000"/>
              </a:lnSpc>
              <a:defRPr/>
            </a:pPr>
            <a:r>
              <a:rPr lang="en-GB" sz="2400" dirty="0"/>
              <a:t>According to Carr, </a:t>
            </a:r>
            <a:r>
              <a:rPr lang="en-GB" sz="2400" dirty="0" err="1"/>
              <a:t>Slowther</a:t>
            </a:r>
            <a:r>
              <a:rPr lang="en-GB" sz="2400" dirty="0"/>
              <a:t> and Parkinson (2017) of 36 gang member sample individual offending rates fell by 70%, fewer criminal events were attributed to 92% of the sample over the following three years whilst only 8% showed increased offending rates. </a:t>
            </a:r>
            <a:endParaRPr lang="en-US" dirty="0"/>
          </a:p>
          <a:p>
            <a:pPr>
              <a:lnSpc>
                <a:spcPct val="150000"/>
              </a:lnSpc>
              <a:defRPr/>
            </a:pPr>
            <a:r>
              <a:rPr lang="en-GB" sz="2400" dirty="0"/>
              <a:t>The evidence produced in this report suggests that gang injunctions in reducing crime harm are more effective than most police practices. </a:t>
            </a:r>
          </a:p>
        </p:txBody>
      </p:sp>
    </p:spTree>
    <p:extLst>
      <p:ext uri="{BB962C8B-B14F-4D97-AF65-F5344CB8AC3E}">
        <p14:creationId xmlns:p14="http://schemas.microsoft.com/office/powerpoint/2010/main" val="3145336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881D2C-B59B-795E-A9B9-604A75B0C73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FE6574-254E-75D5-30A0-501E577A0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F200A3F-B45F-5E40-405B-8792DEFD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6B22C6-FB34-C52C-128C-E6DCCAF1F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BF9C4B-1B15-84E0-7024-47D1D4083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09F972D-ABDC-7E06-5D57-F89389710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ADC78-A984-AB12-E45E-4B28386F38B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Gang Injunctions …...Do they work?</a:t>
            </a:r>
          </a:p>
        </p:txBody>
      </p:sp>
      <p:sp>
        <p:nvSpPr>
          <p:cNvPr id="3" name="Content Placeholder 2">
            <a:extLst>
              <a:ext uri="{FF2B5EF4-FFF2-40B4-BE49-F238E27FC236}">
                <a16:creationId xmlns:a16="http://schemas.microsoft.com/office/drawing/2014/main" id="{171734B2-1F7E-A8D6-77DB-ADB66CD38255}"/>
              </a:ext>
            </a:extLst>
          </p:cNvPr>
          <p:cNvSpPr>
            <a:spLocks noGrp="1"/>
          </p:cNvSpPr>
          <p:nvPr>
            <p:ph idx="1"/>
          </p:nvPr>
        </p:nvSpPr>
        <p:spPr>
          <a:xfrm>
            <a:off x="1371599" y="2318197"/>
            <a:ext cx="9724031" cy="3926486"/>
          </a:xfrm>
        </p:spPr>
        <p:txBody>
          <a:bodyPr anchor="ctr">
            <a:normAutofit/>
          </a:bodyPr>
          <a:lstStyle/>
          <a:p>
            <a:pPr>
              <a:lnSpc>
                <a:spcPct val="150000"/>
              </a:lnSpc>
              <a:defRPr/>
            </a:pPr>
            <a:r>
              <a:rPr lang="en-GB" sz="2400" dirty="0"/>
              <a:t>There are no national figures available to measure the effectiveness of gang injunctions which may suggest a low and inconsistent use. </a:t>
            </a:r>
          </a:p>
          <a:p>
            <a:pPr>
              <a:lnSpc>
                <a:spcPct val="150000"/>
              </a:lnSpc>
              <a:defRPr/>
            </a:pPr>
            <a:r>
              <a:rPr lang="en-GB" sz="2400" dirty="0"/>
              <a:t>This may have been due to the restrictive nature of the term 'gang', </a:t>
            </a:r>
          </a:p>
          <a:p>
            <a:pPr>
              <a:lnSpc>
                <a:spcPct val="150000"/>
              </a:lnSpc>
              <a:defRPr/>
            </a:pPr>
            <a:r>
              <a:rPr lang="en-GB" sz="2400" dirty="0"/>
              <a:t>There were 10 gang related injunctions issued in the MPS in 2014 no figures are available for how many are in existence today</a:t>
            </a:r>
          </a:p>
        </p:txBody>
      </p:sp>
    </p:spTree>
    <p:extLst>
      <p:ext uri="{BB962C8B-B14F-4D97-AF65-F5344CB8AC3E}">
        <p14:creationId xmlns:p14="http://schemas.microsoft.com/office/powerpoint/2010/main" val="2217137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5A945C-E983-2337-A8A6-DBCD85EC12F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D3AE74-E7FE-FF64-22AB-AB393905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4BC7F0-BA7C-B910-0A8F-B55CF948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991B34A-C2D4-0A72-6F33-E0A5E99DF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6E16F2-F657-45C3-0AA7-D20900EC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676FB62-85AA-553E-C0C7-9BD1C87E3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2D5E2-0681-0BF5-BBCD-063750F12C6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Ending Gang Violence Strategy</a:t>
            </a:r>
          </a:p>
        </p:txBody>
      </p:sp>
      <p:graphicFrame>
        <p:nvGraphicFramePr>
          <p:cNvPr id="5" name="Content Placeholder 4">
            <a:extLst>
              <a:ext uri="{FF2B5EF4-FFF2-40B4-BE49-F238E27FC236}">
                <a16:creationId xmlns:a16="http://schemas.microsoft.com/office/drawing/2014/main" id="{400F171C-E3B9-0552-67D5-D0681E0AF3D1}"/>
              </a:ext>
            </a:extLst>
          </p:cNvPr>
          <p:cNvGraphicFramePr>
            <a:graphicFrameLocks noGrp="1"/>
          </p:cNvGraphicFramePr>
          <p:nvPr>
            <p:ph idx="1"/>
            <p:extLst>
              <p:ext uri="{D42A27DB-BD31-4B8C-83A1-F6EECF244321}">
                <p14:modId xmlns:p14="http://schemas.microsoft.com/office/powerpoint/2010/main" val="3747659637"/>
              </p:ext>
            </p:extLst>
          </p:nvPr>
        </p:nvGraphicFramePr>
        <p:xfrm>
          <a:off x="443429" y="1733819"/>
          <a:ext cx="11378587" cy="4801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787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A34F40-5121-DE95-92EB-1D7C71C5EACC}"/>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FA034-3F67-983A-6823-06448AF3C13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Knife Crime </a:t>
            </a:r>
          </a:p>
        </p:txBody>
      </p:sp>
      <p:sp>
        <p:nvSpPr>
          <p:cNvPr id="3" name="Content Placeholder 2">
            <a:extLst>
              <a:ext uri="{FF2B5EF4-FFF2-40B4-BE49-F238E27FC236}">
                <a16:creationId xmlns:a16="http://schemas.microsoft.com/office/drawing/2014/main" id="{EDC3F76D-660D-B410-5662-E04271EC0BAB}"/>
              </a:ext>
            </a:extLst>
          </p:cNvPr>
          <p:cNvSpPr>
            <a:spLocks noGrp="1"/>
          </p:cNvSpPr>
          <p:nvPr>
            <p:ph idx="1"/>
          </p:nvPr>
        </p:nvSpPr>
        <p:spPr>
          <a:xfrm>
            <a:off x="6503158" y="649480"/>
            <a:ext cx="4862447" cy="5546047"/>
          </a:xfrm>
        </p:spPr>
        <p:txBody>
          <a:bodyPr anchor="ctr">
            <a:normAutofit/>
          </a:bodyPr>
          <a:lstStyle/>
          <a:p>
            <a:pPr marR="0" lvl="0" defTabSz="914400" rtl="0" eaLnBrk="1" fontAlgn="auto" latinLnBrk="0" hangingPunct="1">
              <a:spcBef>
                <a:spcPts val="1000"/>
              </a:spcBef>
              <a:spcAft>
                <a:spcPts val="0"/>
              </a:spcAft>
              <a:buClrTx/>
              <a:buSzTx/>
              <a:tabLst/>
              <a:defRPr/>
            </a:pPr>
            <a:endParaRPr lang="en-GB" sz="2000"/>
          </a:p>
        </p:txBody>
      </p:sp>
    </p:spTree>
    <p:extLst>
      <p:ext uri="{BB962C8B-B14F-4D97-AF65-F5344CB8AC3E}">
        <p14:creationId xmlns:p14="http://schemas.microsoft.com/office/powerpoint/2010/main" val="945569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DB0F62-6410-AB47-7097-65917DB0FF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590370-5424-C63A-71A2-D9DC12D55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FF80388-C63E-BAC5-A65A-8A0D097EA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A6E959-4E53-EFFC-038C-7E3CBDB50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A10BCF-7377-B072-DE1B-179AEFFB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C4C19E4-4CE0-9C96-9363-593B77FB7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F9E79-0A13-6F2C-AD7A-A866FE33C5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Knife Crime-Statistics </a:t>
            </a:r>
          </a:p>
        </p:txBody>
      </p:sp>
      <p:sp>
        <p:nvSpPr>
          <p:cNvPr id="3" name="Content Placeholder 2">
            <a:extLst>
              <a:ext uri="{FF2B5EF4-FFF2-40B4-BE49-F238E27FC236}">
                <a16:creationId xmlns:a16="http://schemas.microsoft.com/office/drawing/2014/main" id="{762D63E9-7A48-D8C5-E5E4-08CFACA25F4E}"/>
              </a:ext>
            </a:extLst>
          </p:cNvPr>
          <p:cNvSpPr>
            <a:spLocks noGrp="1"/>
          </p:cNvSpPr>
          <p:nvPr>
            <p:ph idx="1"/>
          </p:nvPr>
        </p:nvSpPr>
        <p:spPr>
          <a:xfrm>
            <a:off x="1371599" y="2318197"/>
            <a:ext cx="9724031" cy="3926486"/>
          </a:xfrm>
        </p:spPr>
        <p:txBody>
          <a:bodyPr anchor="ctr">
            <a:normAutofit/>
          </a:bodyPr>
          <a:lstStyle/>
          <a:p>
            <a:pPr>
              <a:lnSpc>
                <a:spcPct val="150000"/>
              </a:lnSpc>
              <a:defRPr/>
            </a:pPr>
            <a:r>
              <a:rPr lang="en-GB" sz="2000" dirty="0"/>
              <a:t>Knives and sharp instruments are the most common methods of killing in the UK, 41% of homicides were committed using a 'sharp instrument'. 82% of teenage homicide victims were killed with a knife or sharp instrument. </a:t>
            </a:r>
          </a:p>
          <a:p>
            <a:pPr>
              <a:lnSpc>
                <a:spcPct val="150000"/>
              </a:lnSpc>
              <a:defRPr/>
            </a:pPr>
            <a:r>
              <a:rPr lang="en-GB" sz="2000" dirty="0"/>
              <a:t>50% of all knife crime offenders in London are teenagers or even younger children,</a:t>
            </a:r>
            <a:endParaRPr lang="en-US" dirty="0"/>
          </a:p>
          <a:p>
            <a:pPr>
              <a:lnSpc>
                <a:spcPct val="150000"/>
              </a:lnSpc>
              <a:defRPr/>
            </a:pPr>
            <a:r>
              <a:rPr lang="en-GB" sz="2000" dirty="0"/>
              <a:t>London has the highest rate of knife crime with 14,577 offences in 2023 (16.2 per 100,000 of the population), next was Manchester with 3,842 offences at 21.3 per 100,000.</a:t>
            </a:r>
          </a:p>
          <a:p>
            <a:pPr marL="0" indent="0">
              <a:lnSpc>
                <a:spcPct val="150000"/>
              </a:lnSpc>
              <a:buNone/>
              <a:defRPr/>
            </a:pPr>
            <a:endParaRPr lang="en-GB" sz="2000" dirty="0"/>
          </a:p>
          <a:p>
            <a:pPr marL="0" indent="0">
              <a:buNone/>
              <a:defRPr/>
            </a:pPr>
            <a:endParaRPr lang="en-GB" sz="2000"/>
          </a:p>
        </p:txBody>
      </p:sp>
    </p:spTree>
    <p:extLst>
      <p:ext uri="{BB962C8B-B14F-4D97-AF65-F5344CB8AC3E}">
        <p14:creationId xmlns:p14="http://schemas.microsoft.com/office/powerpoint/2010/main" val="22394502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7549F4-0A69-BF8B-1059-97D9BA8BC5A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3CD12D-38FF-67D9-BE3E-7B2E4ECE6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CD9118A-4147-A7B6-C60F-4AA8ED6C4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1A31C3-8BF9-FF6E-3C67-DE02AF642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44E2E78-EA25-3B84-5979-8D39CF7BB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54CA4A-ED2A-6E5F-7A72-0D65451FD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FC19CE-BAA1-FA4D-0CED-B1C993856E4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Prevalence of gang violence and knife crime</a:t>
            </a:r>
          </a:p>
        </p:txBody>
      </p:sp>
      <p:sp>
        <p:nvSpPr>
          <p:cNvPr id="3" name="Content Placeholder 2">
            <a:extLst>
              <a:ext uri="{FF2B5EF4-FFF2-40B4-BE49-F238E27FC236}">
                <a16:creationId xmlns:a16="http://schemas.microsoft.com/office/drawing/2014/main" id="{1695DFB4-39C3-055B-67B8-72E3AC5459BE}"/>
              </a:ext>
            </a:extLst>
          </p:cNvPr>
          <p:cNvSpPr>
            <a:spLocks noGrp="1"/>
          </p:cNvSpPr>
          <p:nvPr>
            <p:ph idx="1"/>
          </p:nvPr>
        </p:nvSpPr>
        <p:spPr>
          <a:xfrm>
            <a:off x="756491" y="2318197"/>
            <a:ext cx="10871620" cy="3926486"/>
          </a:xfrm>
        </p:spPr>
        <p:txBody>
          <a:bodyPr anchor="ctr">
            <a:normAutofit/>
          </a:bodyPr>
          <a:lstStyle/>
          <a:p>
            <a:pPr>
              <a:defRPr/>
            </a:pPr>
            <a:r>
              <a:rPr lang="en-GB" sz="2400" dirty="0"/>
              <a:t>Knife enabled crime recorded by police saw a 10% increase to 49,027 offences in the year ending March 2022 up from 44,642 the previous year. </a:t>
            </a:r>
          </a:p>
          <a:p>
            <a:pPr>
              <a:defRPr/>
            </a:pPr>
            <a:endParaRPr lang="en-GB" sz="2400" dirty="0"/>
          </a:p>
          <a:p>
            <a:pPr>
              <a:defRPr/>
            </a:pPr>
            <a:r>
              <a:rPr lang="en-GB" sz="2400" dirty="0"/>
              <a:t>An estimate of the number of people in gangs suggests that 60,000 children may self-identify as a gang member or know a gang member who is a sibling,</a:t>
            </a:r>
          </a:p>
          <a:p>
            <a:pPr marL="0" indent="0">
              <a:buNone/>
              <a:defRPr/>
            </a:pPr>
            <a:endParaRPr lang="en-GB" sz="2400" dirty="0"/>
          </a:p>
          <a:p>
            <a:pPr>
              <a:defRPr/>
            </a:pPr>
            <a:r>
              <a:rPr lang="en-GB" sz="2400" dirty="0"/>
              <a:t>34,000 children may know a gang member and have been a victim of violence in the previous 12 months. </a:t>
            </a:r>
          </a:p>
        </p:txBody>
      </p:sp>
    </p:spTree>
    <p:extLst>
      <p:ext uri="{BB962C8B-B14F-4D97-AF65-F5344CB8AC3E}">
        <p14:creationId xmlns:p14="http://schemas.microsoft.com/office/powerpoint/2010/main" val="240784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7CB7AA-39DD-5A72-4E68-ED92B1622C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996A65-1E8D-F976-E645-98E484762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7732F6-DFF4-1A69-EDEE-7699A5210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26FD995-C8DB-26DE-3396-CB4A6ED8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B61F2A-1902-57C1-5868-721080A63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A8606-23F8-38DC-348A-036F6EA19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0E73F-D301-206A-66C2-DA87693CB72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Risk Factors associated with knife crime</a:t>
            </a:r>
          </a:p>
        </p:txBody>
      </p:sp>
      <p:sp>
        <p:nvSpPr>
          <p:cNvPr id="3" name="Content Placeholder 2">
            <a:extLst>
              <a:ext uri="{FF2B5EF4-FFF2-40B4-BE49-F238E27FC236}">
                <a16:creationId xmlns:a16="http://schemas.microsoft.com/office/drawing/2014/main" id="{B632B92C-E991-B8E2-8E35-9584C4869ED6}"/>
              </a:ext>
            </a:extLst>
          </p:cNvPr>
          <p:cNvSpPr>
            <a:spLocks noGrp="1"/>
          </p:cNvSpPr>
          <p:nvPr>
            <p:ph idx="1"/>
          </p:nvPr>
        </p:nvSpPr>
        <p:spPr>
          <a:xfrm>
            <a:off x="1371599" y="2318197"/>
            <a:ext cx="9724031" cy="3926486"/>
          </a:xfrm>
        </p:spPr>
        <p:txBody>
          <a:bodyPr anchor="ctr">
            <a:normAutofit lnSpcReduction="10000"/>
          </a:bodyPr>
          <a:lstStyle/>
          <a:p>
            <a:pPr marR="0" lvl="0" algn="l" defTabSz="914400" rtl="0" eaLnBrk="1" fontAlgn="auto" latinLnBrk="0" hangingPunct="1">
              <a:spcBef>
                <a:spcPts val="1000"/>
              </a:spcBef>
              <a:spcAft>
                <a:spcPts val="0"/>
              </a:spcAft>
              <a:buClrTx/>
              <a:buSzTx/>
              <a:tabLst/>
              <a:defRPr/>
            </a:pPr>
            <a:r>
              <a:rPr lang="en-GB" sz="2400"/>
              <a:t>Gender</a:t>
            </a:r>
          </a:p>
          <a:p>
            <a:pPr>
              <a:defRPr/>
            </a:pPr>
            <a:endParaRPr lang="en-GB" sz="2400"/>
          </a:p>
          <a:p>
            <a:pPr>
              <a:defRPr/>
            </a:pPr>
            <a:r>
              <a:rPr lang="en-GB" sz="2400"/>
              <a:t>Age</a:t>
            </a:r>
          </a:p>
          <a:p>
            <a:pPr marL="0" indent="0">
              <a:buNone/>
              <a:defRPr/>
            </a:pPr>
            <a:endParaRPr lang="en-GB" sz="2400"/>
          </a:p>
          <a:p>
            <a:pPr>
              <a:defRPr/>
            </a:pPr>
            <a:r>
              <a:rPr lang="en-GB" sz="2400"/>
              <a:t>Adverse childhood experiences</a:t>
            </a:r>
          </a:p>
          <a:p>
            <a:pPr marL="0" indent="0">
              <a:buNone/>
              <a:defRPr/>
            </a:pPr>
            <a:endParaRPr lang="en-GB" sz="2400"/>
          </a:p>
          <a:p>
            <a:pPr>
              <a:defRPr/>
            </a:pPr>
            <a:r>
              <a:rPr lang="en-GB" sz="2400"/>
              <a:t>Educational Attainment</a:t>
            </a:r>
          </a:p>
          <a:p>
            <a:pPr marL="0" indent="0">
              <a:buNone/>
              <a:defRPr/>
            </a:pPr>
            <a:endParaRPr lang="en-GB" sz="2400"/>
          </a:p>
          <a:p>
            <a:pPr>
              <a:defRPr/>
            </a:pPr>
            <a:r>
              <a:rPr lang="en-GB" sz="2400"/>
              <a:t>Ethnicity</a:t>
            </a:r>
          </a:p>
        </p:txBody>
      </p:sp>
    </p:spTree>
    <p:extLst>
      <p:ext uri="{BB962C8B-B14F-4D97-AF65-F5344CB8AC3E}">
        <p14:creationId xmlns:p14="http://schemas.microsoft.com/office/powerpoint/2010/main" val="2251366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CCECD1-D042-009D-86D2-52C2EE67904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92DE05-BDE6-BFE3-4F10-12CE873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F31FDDD-7094-115D-1B3F-2D8CF73A4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609E4D-2D7F-4C09-B414-19DBC8B08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AEE25C-1011-977F-1D09-DA0934A5F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4B6435B-A446-4E1F-CA45-5FAF7F300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FAD16-956C-E3D6-DE71-7E5A1B2228E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Why do people carry knives ?</a:t>
            </a:r>
          </a:p>
        </p:txBody>
      </p:sp>
      <p:sp>
        <p:nvSpPr>
          <p:cNvPr id="3" name="Content Placeholder 2">
            <a:extLst>
              <a:ext uri="{FF2B5EF4-FFF2-40B4-BE49-F238E27FC236}">
                <a16:creationId xmlns:a16="http://schemas.microsoft.com/office/drawing/2014/main" id="{9E61F9E3-1A1C-2726-7B1F-EE22AF5C0C44}"/>
              </a:ext>
            </a:extLst>
          </p:cNvPr>
          <p:cNvSpPr>
            <a:spLocks noGrp="1"/>
          </p:cNvSpPr>
          <p:nvPr>
            <p:ph idx="1"/>
          </p:nvPr>
        </p:nvSpPr>
        <p:spPr>
          <a:xfrm>
            <a:off x="1371599" y="2318197"/>
            <a:ext cx="9724031" cy="3926486"/>
          </a:xfrm>
        </p:spPr>
        <p:txBody>
          <a:bodyPr anchor="ctr">
            <a:normAutofit/>
          </a:bodyPr>
          <a:lstStyle/>
          <a:p>
            <a:pPr>
              <a:defRPr/>
            </a:pPr>
            <a:r>
              <a:rPr lang="en-GB" sz="2000"/>
              <a:t>Three broad explanations: </a:t>
            </a:r>
          </a:p>
          <a:p>
            <a:pPr marL="0" indent="0">
              <a:buNone/>
              <a:defRPr/>
            </a:pPr>
            <a:endParaRPr lang="en-GB" sz="2000"/>
          </a:p>
          <a:p>
            <a:pPr>
              <a:defRPr/>
            </a:pPr>
            <a:r>
              <a:rPr lang="en-GB" sz="2000"/>
              <a:t>Self Protection</a:t>
            </a:r>
          </a:p>
          <a:p>
            <a:pPr>
              <a:defRPr/>
            </a:pPr>
            <a:endParaRPr lang="en-GB" sz="2000"/>
          </a:p>
          <a:p>
            <a:pPr>
              <a:defRPr/>
            </a:pPr>
            <a:r>
              <a:rPr lang="en-GB" sz="2000"/>
              <a:t>Street Credibility (respect), </a:t>
            </a:r>
          </a:p>
          <a:p>
            <a:pPr>
              <a:defRPr/>
            </a:pPr>
            <a:endParaRPr lang="en-GB" sz="2000"/>
          </a:p>
          <a:p>
            <a:pPr>
              <a:defRPr/>
            </a:pPr>
            <a:r>
              <a:rPr lang="en-GB" sz="2000"/>
              <a:t>To facilitate the commission of an offence e.g. sexual assault, Aggravated burglary etc. </a:t>
            </a:r>
          </a:p>
          <a:p>
            <a:pPr>
              <a:defRPr/>
            </a:pPr>
            <a:endParaRPr lang="en-GB" sz="2000"/>
          </a:p>
          <a:p>
            <a:pPr marL="0" indent="0">
              <a:buNone/>
              <a:defRPr/>
            </a:pPr>
            <a:r>
              <a:rPr lang="en-GB" sz="2000"/>
              <a:t>(College of Policing,  2019)</a:t>
            </a:r>
          </a:p>
        </p:txBody>
      </p:sp>
    </p:spTree>
    <p:extLst>
      <p:ext uri="{BB962C8B-B14F-4D97-AF65-F5344CB8AC3E}">
        <p14:creationId xmlns:p14="http://schemas.microsoft.com/office/powerpoint/2010/main" val="2984130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8391D7-952C-8DF3-5268-0B85CE8C7AA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90CE4-7048-672A-FBB2-7EFB4BDA0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7C8B646-CF39-EF4C-BE37-C7386D945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0249A1B-A97E-D39E-D124-BE5280810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FF6E95-1215-99AE-6F70-493BD5AD9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FF00CF-EFB4-F8DC-496D-E69C58F30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124F5-3631-2C44-4FFA-20FBB2493F8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Knife Crime - Liverpool</a:t>
            </a:r>
          </a:p>
        </p:txBody>
      </p:sp>
      <p:pic>
        <p:nvPicPr>
          <p:cNvPr id="4" name="Online Media 3" title="'We have to walk round with knives' - BBC News">
            <a:hlinkClick r:id="" action="ppaction://media"/>
            <a:extLst>
              <a:ext uri="{FF2B5EF4-FFF2-40B4-BE49-F238E27FC236}">
                <a16:creationId xmlns:a16="http://schemas.microsoft.com/office/drawing/2014/main" id="{5F16A30C-387E-074F-1938-C55E5415D15A}"/>
              </a:ext>
            </a:extLst>
          </p:cNvPr>
          <p:cNvPicPr>
            <a:picLocks noGrp="1" noRot="1" noChangeAspect="1"/>
          </p:cNvPicPr>
          <p:nvPr>
            <p:ph idx="1"/>
            <a:videoFile r:link="rId1"/>
          </p:nvPr>
        </p:nvPicPr>
        <p:blipFill>
          <a:blip r:embed="rId3"/>
          <a:stretch>
            <a:fillRect/>
          </a:stretch>
        </p:blipFill>
        <p:spPr>
          <a:xfrm>
            <a:off x="1373857" y="1716171"/>
            <a:ext cx="9897811" cy="5030369"/>
          </a:xfrm>
          <a:prstGeom prst="rect">
            <a:avLst/>
          </a:prstGeom>
        </p:spPr>
      </p:pic>
    </p:spTree>
    <p:extLst>
      <p:ext uri="{BB962C8B-B14F-4D97-AF65-F5344CB8AC3E}">
        <p14:creationId xmlns:p14="http://schemas.microsoft.com/office/powerpoint/2010/main" val="11900284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C57092-DD49-C6E0-BDAD-7B19DC261B8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164FD9-821A-A952-0CFD-BAFFEABBD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A3A698-F449-7700-7870-1562B7983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A0B1641-0C94-968D-8A42-778F48879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0182CE-4AE9-4589-4ECF-6CCC93DCCF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ED7994-84AD-1D2B-8270-B5346E450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2A06B-EF4C-0E9A-EE10-773630B37A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And.........</a:t>
            </a:r>
          </a:p>
        </p:txBody>
      </p:sp>
      <p:sp>
        <p:nvSpPr>
          <p:cNvPr id="3" name="Content Placeholder 2">
            <a:extLst>
              <a:ext uri="{FF2B5EF4-FFF2-40B4-BE49-F238E27FC236}">
                <a16:creationId xmlns:a16="http://schemas.microsoft.com/office/drawing/2014/main" id="{A6D67F04-59D0-64A9-045B-6E191DD1FA5D}"/>
              </a:ext>
            </a:extLst>
          </p:cNvPr>
          <p:cNvSpPr>
            <a:spLocks noGrp="1"/>
          </p:cNvSpPr>
          <p:nvPr>
            <p:ph idx="1"/>
          </p:nvPr>
        </p:nvSpPr>
        <p:spPr>
          <a:xfrm>
            <a:off x="1371599" y="2318197"/>
            <a:ext cx="9724031" cy="3926486"/>
          </a:xfrm>
        </p:spPr>
        <p:txBody>
          <a:bodyPr anchor="ctr">
            <a:normAutofit/>
          </a:bodyPr>
          <a:lstStyle/>
          <a:p>
            <a:pPr>
              <a:defRPr/>
            </a:pPr>
            <a:r>
              <a:rPr lang="en-GB" sz="2400"/>
              <a:t>No statistically significant relationship between ethnicity and weapon carrying, </a:t>
            </a:r>
          </a:p>
          <a:p>
            <a:pPr>
              <a:defRPr/>
            </a:pPr>
            <a:endParaRPr lang="en-GB" sz="2400"/>
          </a:p>
          <a:p>
            <a:pPr>
              <a:defRPr/>
            </a:pPr>
            <a:r>
              <a:rPr lang="en-GB" sz="2400"/>
              <a:t>Perpetrators and victims are likely to be males in late adolescence of poor educational attainment or have adverse childhood experiences.</a:t>
            </a:r>
          </a:p>
          <a:p>
            <a:pPr marL="0" indent="0">
              <a:buNone/>
              <a:defRPr/>
            </a:pPr>
            <a:endParaRPr lang="en-GB"/>
          </a:p>
        </p:txBody>
      </p:sp>
    </p:spTree>
    <p:extLst>
      <p:ext uri="{BB962C8B-B14F-4D97-AF65-F5344CB8AC3E}">
        <p14:creationId xmlns:p14="http://schemas.microsoft.com/office/powerpoint/2010/main" val="2889241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05B526-47BC-AA16-65AA-659EB5D6B8C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FD174F-B9DF-1A96-E8E1-241CDCB24E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D336BE-FCFF-98B2-5757-F9ABE8ADB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97F9AC-637C-40BB-7F03-28E962DA7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7B22F6-DD59-6CF2-0E2F-9E146BE30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E083EA0-0E7A-9D71-8E36-5C5F99381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988C6-A67B-FE63-0400-44CA268D210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Local Statistics </a:t>
            </a:r>
          </a:p>
        </p:txBody>
      </p:sp>
      <p:sp>
        <p:nvSpPr>
          <p:cNvPr id="3" name="Content Placeholder 2">
            <a:extLst>
              <a:ext uri="{FF2B5EF4-FFF2-40B4-BE49-F238E27FC236}">
                <a16:creationId xmlns:a16="http://schemas.microsoft.com/office/drawing/2014/main" id="{F426A025-139F-BCE2-AFE6-6824965F9E6A}"/>
              </a:ext>
            </a:extLst>
          </p:cNvPr>
          <p:cNvSpPr>
            <a:spLocks noGrp="1"/>
          </p:cNvSpPr>
          <p:nvPr>
            <p:ph idx="1"/>
          </p:nvPr>
        </p:nvSpPr>
        <p:spPr>
          <a:xfrm>
            <a:off x="1371599" y="2318197"/>
            <a:ext cx="9724031" cy="3926486"/>
          </a:xfrm>
        </p:spPr>
        <p:txBody>
          <a:bodyPr anchor="ctr">
            <a:normAutofit/>
          </a:bodyPr>
          <a:lstStyle/>
          <a:p>
            <a:pPr>
              <a:defRPr/>
            </a:pPr>
            <a:r>
              <a:rPr lang="en-GB" sz="2000"/>
              <a:t>SWP 20% increase in knife crime (885 offences in 2024 from 735 in 2023), </a:t>
            </a:r>
          </a:p>
          <a:p>
            <a:pPr>
              <a:defRPr/>
            </a:pPr>
            <a:endParaRPr lang="en-GB" sz="2000"/>
          </a:p>
          <a:p>
            <a:pPr>
              <a:defRPr/>
            </a:pPr>
            <a:r>
              <a:rPr lang="en-GB" sz="2000"/>
              <a:t>DPP 204 reports of knife crime (22 charged) an increase from 113 offences in 2018 and a 'high' of 482 offences in 2022,</a:t>
            </a:r>
          </a:p>
          <a:p>
            <a:pPr>
              <a:defRPr/>
            </a:pPr>
            <a:endParaRPr lang="en-GB" sz="2000"/>
          </a:p>
          <a:p>
            <a:pPr>
              <a:defRPr/>
            </a:pPr>
            <a:r>
              <a:rPr lang="en-GB" sz="2000"/>
              <a:t>In 2023 30 children aged between 11 and 16yrs arrested for possession of knife or sharp weapon. </a:t>
            </a:r>
          </a:p>
          <a:p>
            <a:pPr>
              <a:defRPr/>
            </a:pPr>
            <a:endParaRPr lang="en-GB" sz="2000"/>
          </a:p>
          <a:p>
            <a:pPr>
              <a:defRPr/>
            </a:pPr>
            <a:r>
              <a:rPr lang="en-GB" sz="2000"/>
              <a:t>GWP report a Six fold increase in last 10 years. </a:t>
            </a:r>
          </a:p>
          <a:p>
            <a:pPr>
              <a:defRPr/>
            </a:pPr>
            <a:endParaRPr lang="en-GB" sz="2000"/>
          </a:p>
        </p:txBody>
      </p:sp>
    </p:spTree>
    <p:extLst>
      <p:ext uri="{BB962C8B-B14F-4D97-AF65-F5344CB8AC3E}">
        <p14:creationId xmlns:p14="http://schemas.microsoft.com/office/powerpoint/2010/main" val="41210351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AC2FD5-D69B-B00B-7E78-F82E429FF8A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93B8EA-70D3-6F9A-4F72-53CB1F555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28EF02-9BFF-D15B-A7E8-486F434DD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D32BEAE-7B28-64A0-A0CC-0B8D13FDA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406D7DF-D65E-C56D-691C-74CA33D7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4433932-7624-3D64-472E-E80E81AB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hild with long hair smiling&#10;&#10;AI-generated content may be incorrect.">
            <a:extLst>
              <a:ext uri="{FF2B5EF4-FFF2-40B4-BE49-F238E27FC236}">
                <a16:creationId xmlns:a16="http://schemas.microsoft.com/office/drawing/2014/main" id="{4B527E85-D31F-6CC1-812B-0A01CCC11AF5}"/>
              </a:ext>
            </a:extLst>
          </p:cNvPr>
          <p:cNvPicPr>
            <a:picLocks noGrp="1" noChangeAspect="1"/>
          </p:cNvPicPr>
          <p:nvPr>
            <p:ph idx="1"/>
          </p:nvPr>
        </p:nvPicPr>
        <p:blipFill>
          <a:blip r:embed="rId2"/>
          <a:stretch>
            <a:fillRect/>
          </a:stretch>
        </p:blipFill>
        <p:spPr>
          <a:xfrm>
            <a:off x="1143018" y="1899097"/>
            <a:ext cx="4389992" cy="3926486"/>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4D1FE517-30C8-BAE9-CCD0-668AFD72095B}"/>
              </a:ext>
            </a:extLst>
          </p:cNvPr>
          <p:cNvPicPr>
            <a:picLocks noChangeAspect="1"/>
          </p:cNvPicPr>
          <p:nvPr/>
        </p:nvPicPr>
        <p:blipFill>
          <a:blip r:embed="rId3"/>
          <a:stretch>
            <a:fillRect/>
          </a:stretch>
        </p:blipFill>
        <p:spPr>
          <a:xfrm>
            <a:off x="5653088" y="585788"/>
            <a:ext cx="6048375" cy="2257425"/>
          </a:xfrm>
          <a:prstGeom prst="rect">
            <a:avLst/>
          </a:prstGeom>
        </p:spPr>
      </p:pic>
      <p:pic>
        <p:nvPicPr>
          <p:cNvPr id="5" name="Picture 4" descr="A screenshot of a news article&#10;&#10;AI-generated content may be incorrect.">
            <a:extLst>
              <a:ext uri="{FF2B5EF4-FFF2-40B4-BE49-F238E27FC236}">
                <a16:creationId xmlns:a16="http://schemas.microsoft.com/office/drawing/2014/main" id="{C045218C-E8B6-A63B-7129-7703385A2306}"/>
              </a:ext>
            </a:extLst>
          </p:cNvPr>
          <p:cNvPicPr>
            <a:picLocks noChangeAspect="1"/>
          </p:cNvPicPr>
          <p:nvPr/>
        </p:nvPicPr>
        <p:blipFill>
          <a:blip r:embed="rId4"/>
          <a:stretch>
            <a:fillRect/>
          </a:stretch>
        </p:blipFill>
        <p:spPr>
          <a:xfrm>
            <a:off x="6538913" y="3157538"/>
            <a:ext cx="4686300" cy="2771775"/>
          </a:xfrm>
          <a:prstGeom prst="rect">
            <a:avLst/>
          </a:prstGeom>
        </p:spPr>
      </p:pic>
    </p:spTree>
    <p:extLst>
      <p:ext uri="{BB962C8B-B14F-4D97-AF65-F5344CB8AC3E}">
        <p14:creationId xmlns:p14="http://schemas.microsoft.com/office/powerpoint/2010/main" val="27848009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741DCE-A3E5-B1C9-CDDA-80FD7EBEE6F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1EFC6F-3E27-A97F-F1C5-5C13550E3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0B6C17-3371-C027-6F41-782873E40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3E6387B-51E9-E09B-A6F5-60E0AFFBB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DCBF791-B8AE-EC96-AE59-34535A6FA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79AD29-CC68-9688-9DBB-BB9277402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1DBD6-3F4F-64FE-E611-55AA4FD545C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Tackling Gang violence and knife crime </a:t>
            </a:r>
          </a:p>
        </p:txBody>
      </p:sp>
      <p:sp>
        <p:nvSpPr>
          <p:cNvPr id="3" name="Content Placeholder 2">
            <a:extLst>
              <a:ext uri="{FF2B5EF4-FFF2-40B4-BE49-F238E27FC236}">
                <a16:creationId xmlns:a16="http://schemas.microsoft.com/office/drawing/2014/main" id="{C1CF2510-A920-5F9E-2C4A-69EEF3806048}"/>
              </a:ext>
            </a:extLst>
          </p:cNvPr>
          <p:cNvSpPr>
            <a:spLocks noGrp="1"/>
          </p:cNvSpPr>
          <p:nvPr>
            <p:ph idx="1"/>
          </p:nvPr>
        </p:nvSpPr>
        <p:spPr>
          <a:xfrm>
            <a:off x="1371599" y="2318197"/>
            <a:ext cx="9724031" cy="3926486"/>
          </a:xfrm>
        </p:spPr>
        <p:txBody>
          <a:bodyPr anchor="ctr">
            <a:normAutofit lnSpcReduction="10000"/>
          </a:bodyPr>
          <a:lstStyle/>
          <a:p>
            <a:pPr>
              <a:defRPr/>
            </a:pPr>
            <a:r>
              <a:rPr lang="en-GB" sz="2000" dirty="0"/>
              <a:t>Pulling Levers (combination of strict enforcement and Support Services),</a:t>
            </a:r>
          </a:p>
          <a:p>
            <a:pPr>
              <a:defRPr/>
            </a:pPr>
            <a:endParaRPr lang="en-GB" sz="2000"/>
          </a:p>
          <a:p>
            <a:pPr>
              <a:defRPr/>
            </a:pPr>
            <a:r>
              <a:rPr lang="en-GB" sz="2000" dirty="0"/>
              <a:t>Early Intervention and Prevention Programmes (Child skills learning, behavioural parent training),</a:t>
            </a:r>
          </a:p>
          <a:p>
            <a:pPr>
              <a:defRPr/>
            </a:pPr>
            <a:endParaRPr lang="en-GB" sz="2000"/>
          </a:p>
          <a:p>
            <a:pPr>
              <a:defRPr/>
            </a:pPr>
            <a:r>
              <a:rPr lang="en-GB" sz="2000" dirty="0"/>
              <a:t>Restorative Justice (Meetings between victims, offenders, community members)</a:t>
            </a:r>
          </a:p>
          <a:p>
            <a:pPr>
              <a:defRPr/>
            </a:pPr>
            <a:endParaRPr lang="en-GB" sz="2000"/>
          </a:p>
          <a:p>
            <a:pPr>
              <a:defRPr/>
            </a:pPr>
            <a:r>
              <a:rPr lang="en-GB" sz="2000" dirty="0"/>
              <a:t>Community and Education Interventions (Conflict resolution, activities, educational support). </a:t>
            </a:r>
          </a:p>
          <a:p>
            <a:pPr>
              <a:defRPr/>
            </a:pPr>
            <a:endParaRPr lang="en-GB" sz="2000"/>
          </a:p>
          <a:p>
            <a:pPr marL="0" indent="0">
              <a:buNone/>
              <a:defRPr/>
            </a:pPr>
            <a:r>
              <a:rPr lang="en-GB" sz="2000" dirty="0"/>
              <a:t>(College of Policing, 2019) </a:t>
            </a:r>
          </a:p>
        </p:txBody>
      </p:sp>
    </p:spTree>
    <p:extLst>
      <p:ext uri="{BB962C8B-B14F-4D97-AF65-F5344CB8AC3E}">
        <p14:creationId xmlns:p14="http://schemas.microsoft.com/office/powerpoint/2010/main" val="18623360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9CBC67-57B2-C707-11F0-6F59A1AD6E16}"/>
            </a:ext>
          </a:extLst>
        </p:cNvPr>
        <p:cNvGrpSpPr/>
        <p:nvPr/>
      </p:nvGrpSpPr>
      <p:grpSpPr>
        <a:xfrm>
          <a:off x="0" y="0"/>
          <a:ext cx="0" cy="0"/>
          <a:chOff x="0" y="0"/>
          <a:chExt cx="0" cy="0"/>
        </a:xfrm>
      </p:grpSpPr>
      <p:sp>
        <p:nvSpPr>
          <p:cNvPr id="47" name="Rectangle 46">
            <a:extLst>
              <a:ext uri="{FF2B5EF4-FFF2-40B4-BE49-F238E27FC236}">
                <a16:creationId xmlns:a16="http://schemas.microsoft.com/office/drawing/2014/main" id="{0A19250D-D569-4232-9020-BD415AE51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52DA5-477F-F923-E1B7-C62FECE9C8F2}"/>
              </a:ext>
            </a:extLst>
          </p:cNvPr>
          <p:cNvSpPr>
            <a:spLocks noGrp="1"/>
          </p:cNvSpPr>
          <p:nvPr>
            <p:ph type="title"/>
          </p:nvPr>
        </p:nvSpPr>
        <p:spPr>
          <a:xfrm>
            <a:off x="4354513" y="841375"/>
            <a:ext cx="3505200" cy="3114698"/>
          </a:xfrm>
        </p:spPr>
        <p:txBody>
          <a:bodyPr vert="horz" lIns="91440" tIns="45720" rIns="91440" bIns="45720" rtlCol="0" anchor="b">
            <a:normAutofit/>
          </a:bodyPr>
          <a:lstStyle/>
          <a:p>
            <a:pPr algn="ctr"/>
            <a:r>
              <a:rPr lang="en-US" sz="5600">
                <a:solidFill>
                  <a:schemeClr val="bg1"/>
                </a:solidFill>
              </a:rPr>
              <a:t>Police Responses</a:t>
            </a:r>
          </a:p>
        </p:txBody>
      </p:sp>
      <p:grpSp>
        <p:nvGrpSpPr>
          <p:cNvPr id="49" name="Group 48">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50" name="Group 49">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54" name="Freeform: Shape 53">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52" name="Freeform: Shape 51">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57" name="Group 56">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58" name="Group 57">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62" name="Freeform: Shape 61">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9" name="Group 58">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60" name="Freeform: Shape 59">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black and white text&#10;&#10;AI-generated content may be incorrect.">
            <a:extLst>
              <a:ext uri="{FF2B5EF4-FFF2-40B4-BE49-F238E27FC236}">
                <a16:creationId xmlns:a16="http://schemas.microsoft.com/office/drawing/2014/main" id="{F56840FD-B422-0441-FB9F-DB04CEB0EAC2}"/>
              </a:ext>
            </a:extLst>
          </p:cNvPr>
          <p:cNvPicPr>
            <a:picLocks noChangeAspect="1"/>
          </p:cNvPicPr>
          <p:nvPr/>
        </p:nvPicPr>
        <p:blipFill>
          <a:blip r:embed="rId3"/>
          <a:stretch>
            <a:fillRect/>
          </a:stretch>
        </p:blipFill>
        <p:spPr>
          <a:xfrm>
            <a:off x="568653" y="1273345"/>
            <a:ext cx="2047888" cy="2150761"/>
          </a:xfrm>
          <a:custGeom>
            <a:avLst/>
            <a:gdLst/>
            <a:ahLst/>
            <a:cxnLst/>
            <a:rect l="l" t="t" r="r" b="b"/>
            <a:pathLst>
              <a:path w="2598738" h="1860001">
                <a:moveTo>
                  <a:pt x="0" y="0"/>
                </a:moveTo>
                <a:lnTo>
                  <a:pt x="2598738" y="0"/>
                </a:lnTo>
                <a:lnTo>
                  <a:pt x="2598738" y="1860001"/>
                </a:lnTo>
                <a:lnTo>
                  <a:pt x="0" y="1860001"/>
                </a:lnTo>
                <a:close/>
              </a:path>
            </a:pathLst>
          </a:custGeom>
        </p:spPr>
      </p:pic>
      <p:pic>
        <p:nvPicPr>
          <p:cNvPr id="5" name="Picture 4" descr="A group of people posing for a picture&#10;&#10;AI-generated content may be incorrect.">
            <a:extLst>
              <a:ext uri="{FF2B5EF4-FFF2-40B4-BE49-F238E27FC236}">
                <a16:creationId xmlns:a16="http://schemas.microsoft.com/office/drawing/2014/main" id="{E3B30487-18A1-62E9-D007-EE43E432E50D}"/>
              </a:ext>
            </a:extLst>
          </p:cNvPr>
          <p:cNvPicPr>
            <a:picLocks noChangeAspect="1"/>
          </p:cNvPicPr>
          <p:nvPr/>
        </p:nvPicPr>
        <p:blipFill>
          <a:blip r:embed="rId4"/>
          <a:stretch>
            <a:fillRect/>
          </a:stretch>
        </p:blipFill>
        <p:spPr>
          <a:xfrm>
            <a:off x="9002003" y="577858"/>
            <a:ext cx="2819316" cy="1396101"/>
          </a:xfrm>
          <a:custGeom>
            <a:avLst/>
            <a:gdLst/>
            <a:ahLst/>
            <a:cxnLst/>
            <a:rect l="l" t="t" r="r" b="b"/>
            <a:pathLst>
              <a:path w="2598738" h="1860001">
                <a:moveTo>
                  <a:pt x="0" y="0"/>
                </a:moveTo>
                <a:lnTo>
                  <a:pt x="2598738" y="0"/>
                </a:lnTo>
                <a:lnTo>
                  <a:pt x="2598738" y="1860001"/>
                </a:lnTo>
                <a:lnTo>
                  <a:pt x="0" y="1860001"/>
                </a:lnTo>
                <a:close/>
              </a:path>
            </a:pathLst>
          </a:custGeom>
        </p:spPr>
      </p:pic>
      <p:pic>
        <p:nvPicPr>
          <p:cNvPr id="7" name="Picture 6" descr="A black background with white text&#10;&#10;AI-generated content may be incorrect.">
            <a:extLst>
              <a:ext uri="{FF2B5EF4-FFF2-40B4-BE49-F238E27FC236}">
                <a16:creationId xmlns:a16="http://schemas.microsoft.com/office/drawing/2014/main" id="{63013082-92DE-9017-CA7E-843059109D68}"/>
              </a:ext>
            </a:extLst>
          </p:cNvPr>
          <p:cNvPicPr>
            <a:picLocks noChangeAspect="1"/>
          </p:cNvPicPr>
          <p:nvPr/>
        </p:nvPicPr>
        <p:blipFill>
          <a:blip r:embed="rId5"/>
          <a:stretch>
            <a:fillRect/>
          </a:stretch>
        </p:blipFill>
        <p:spPr>
          <a:xfrm>
            <a:off x="413544" y="3965956"/>
            <a:ext cx="2598738" cy="876089"/>
          </a:xfrm>
          <a:custGeom>
            <a:avLst/>
            <a:gdLst/>
            <a:ahLst/>
            <a:cxnLst/>
            <a:rect l="l" t="t" r="r" b="b"/>
            <a:pathLst>
              <a:path w="2598738" h="1859999">
                <a:moveTo>
                  <a:pt x="0" y="0"/>
                </a:moveTo>
                <a:lnTo>
                  <a:pt x="2598738" y="0"/>
                </a:lnTo>
                <a:lnTo>
                  <a:pt x="2598738" y="1859999"/>
                </a:lnTo>
                <a:lnTo>
                  <a:pt x="0" y="1859999"/>
                </a:lnTo>
                <a:close/>
              </a:path>
            </a:pathLst>
          </a:custGeom>
        </p:spPr>
      </p:pic>
      <p:pic>
        <p:nvPicPr>
          <p:cNvPr id="6" name="Picture 5" descr="A close up of a person&amp;#39;s face&#10;&#10;AI-generated content may be incorrect.">
            <a:extLst>
              <a:ext uri="{FF2B5EF4-FFF2-40B4-BE49-F238E27FC236}">
                <a16:creationId xmlns:a16="http://schemas.microsoft.com/office/drawing/2014/main" id="{8D5C9FE0-66BD-422C-6EA5-8C5493E972B4}"/>
              </a:ext>
            </a:extLst>
          </p:cNvPr>
          <p:cNvPicPr>
            <a:picLocks noChangeAspect="1"/>
          </p:cNvPicPr>
          <p:nvPr/>
        </p:nvPicPr>
        <p:blipFill>
          <a:blip r:embed="rId6"/>
          <a:stretch>
            <a:fillRect/>
          </a:stretch>
        </p:blipFill>
        <p:spPr>
          <a:xfrm>
            <a:off x="9002002" y="3055912"/>
            <a:ext cx="2979738" cy="741045"/>
          </a:xfrm>
          <a:custGeom>
            <a:avLst/>
            <a:gdLst/>
            <a:ahLst/>
            <a:cxnLst/>
            <a:rect l="l" t="t" r="r" b="b"/>
            <a:pathLst>
              <a:path w="2598738" h="1859999">
                <a:moveTo>
                  <a:pt x="0" y="0"/>
                </a:moveTo>
                <a:lnTo>
                  <a:pt x="2598738" y="0"/>
                </a:lnTo>
                <a:lnTo>
                  <a:pt x="2598738" y="1859999"/>
                </a:lnTo>
                <a:lnTo>
                  <a:pt x="0" y="1859999"/>
                </a:lnTo>
                <a:close/>
              </a:path>
            </a:pathLst>
          </a:custGeom>
        </p:spPr>
      </p:pic>
      <p:pic>
        <p:nvPicPr>
          <p:cNvPr id="3" name="Picture 2" descr="'No More Red' Campaign Sees Arsenal Remove The Colour From Their Shirt ...">
            <a:extLst>
              <a:ext uri="{FF2B5EF4-FFF2-40B4-BE49-F238E27FC236}">
                <a16:creationId xmlns:a16="http://schemas.microsoft.com/office/drawing/2014/main" id="{54FD4230-D24E-59AA-32FF-096D019FA584}"/>
              </a:ext>
            </a:extLst>
          </p:cNvPr>
          <p:cNvPicPr>
            <a:picLocks noChangeAspect="1"/>
          </p:cNvPicPr>
          <p:nvPr/>
        </p:nvPicPr>
        <p:blipFill>
          <a:blip r:embed="rId7"/>
          <a:stretch>
            <a:fillRect/>
          </a:stretch>
        </p:blipFill>
        <p:spPr>
          <a:xfrm>
            <a:off x="9495549" y="4221078"/>
            <a:ext cx="2324847" cy="2025317"/>
          </a:xfrm>
          <a:prstGeom prst="rect">
            <a:avLst/>
          </a:prstGeom>
        </p:spPr>
      </p:pic>
    </p:spTree>
    <p:extLst>
      <p:ext uri="{BB962C8B-B14F-4D97-AF65-F5344CB8AC3E}">
        <p14:creationId xmlns:p14="http://schemas.microsoft.com/office/powerpoint/2010/main" val="3242818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8B5A21-EC37-0C37-46C1-D48CBD493D2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A89AE88-3EA6-CF64-626E-26B4E1193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5ED1FC7-3A37-9F9C-BA41-01C973B26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2779DB-E3C6-2EEB-DAC4-E3E44AD63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9F12D5-361A-54FD-63CB-B0629C45F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6728A6A-8833-1E37-6912-FBABC8492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1866F-0797-3503-2917-189F9A10755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Task </a:t>
            </a:r>
          </a:p>
        </p:txBody>
      </p:sp>
      <p:sp>
        <p:nvSpPr>
          <p:cNvPr id="3" name="Content Placeholder 2">
            <a:extLst>
              <a:ext uri="{FF2B5EF4-FFF2-40B4-BE49-F238E27FC236}">
                <a16:creationId xmlns:a16="http://schemas.microsoft.com/office/drawing/2014/main" id="{B51D690C-7627-3F54-03D9-E536FA016A59}"/>
              </a:ext>
            </a:extLst>
          </p:cNvPr>
          <p:cNvSpPr>
            <a:spLocks noGrp="1"/>
          </p:cNvSpPr>
          <p:nvPr>
            <p:ph idx="1"/>
          </p:nvPr>
        </p:nvSpPr>
        <p:spPr>
          <a:xfrm>
            <a:off x="1371599" y="2318197"/>
            <a:ext cx="4400058" cy="3756039"/>
          </a:xfrm>
        </p:spPr>
        <p:txBody>
          <a:bodyPr anchor="ctr">
            <a:normAutofit/>
          </a:bodyPr>
          <a:lstStyle/>
          <a:p>
            <a:pPr>
              <a:defRPr/>
            </a:pPr>
            <a:r>
              <a:rPr lang="en-GB" sz="2400"/>
              <a:t>Research Ronan's Law</a:t>
            </a:r>
          </a:p>
          <a:p>
            <a:pPr>
              <a:defRPr/>
            </a:pPr>
            <a:endParaRPr lang="en-GB" sz="2400"/>
          </a:p>
          <a:p>
            <a:pPr>
              <a:defRPr/>
            </a:pPr>
            <a:r>
              <a:rPr lang="en-GB" sz="2400"/>
              <a:t>What is it?</a:t>
            </a:r>
          </a:p>
          <a:p>
            <a:pPr>
              <a:defRPr/>
            </a:pPr>
            <a:endParaRPr lang="en-GB"/>
          </a:p>
          <a:p>
            <a:pPr>
              <a:defRPr/>
            </a:pPr>
            <a:r>
              <a:rPr lang="en-GB" sz="2400"/>
              <a:t>How does it aim to bring down knife crime</a:t>
            </a:r>
          </a:p>
        </p:txBody>
      </p:sp>
      <p:sp>
        <p:nvSpPr>
          <p:cNvPr id="4" name="TextBox 3">
            <a:extLst>
              <a:ext uri="{FF2B5EF4-FFF2-40B4-BE49-F238E27FC236}">
                <a16:creationId xmlns:a16="http://schemas.microsoft.com/office/drawing/2014/main" id="{BB16FDB1-E3C3-2199-FBE7-5E6D42226FA8}"/>
              </a:ext>
            </a:extLst>
          </p:cNvPr>
          <p:cNvSpPr txBox="1"/>
          <p:nvPr/>
        </p:nvSpPr>
        <p:spPr>
          <a:xfrm>
            <a:off x="7892716" y="1886953"/>
            <a:ext cx="307406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B0C0C"/>
                </a:solidFill>
                <a:latin typeface="Aptos"/>
              </a:rPr>
              <a:t>‘Ronan’s Law’ to see toughest crackdown yet on knife sales online</a:t>
            </a:r>
          </a:p>
          <a:p>
            <a:r>
              <a:rPr lang="en-US" sz="2400">
                <a:solidFill>
                  <a:srgbClr val="0B0C0C"/>
                </a:solidFill>
                <a:latin typeface="Aptos"/>
              </a:rPr>
              <a:t>Retailers will need to report suspicious and bulk purchases of knives on their platforms to police, with tougher sentences for selling knives to under 18s.</a:t>
            </a:r>
          </a:p>
        </p:txBody>
      </p:sp>
    </p:spTree>
    <p:extLst>
      <p:ext uri="{BB962C8B-B14F-4D97-AF65-F5344CB8AC3E}">
        <p14:creationId xmlns:p14="http://schemas.microsoft.com/office/powerpoint/2010/main" val="1294377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E51A65-544C-F0A7-E22E-C1643321E59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AC8682-6DFB-E1B2-C525-0D1201B40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E8AF74-9F67-EE03-1ACC-C7D30A34F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ABD609-09A4-D0F0-0C72-4271FB851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958B45-D5DF-684D-3D94-C6303C314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D4694B-255A-E082-1258-F4B6AA837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7F174-104B-118B-11B3-E3C8EACA789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Investigative Options</a:t>
            </a:r>
          </a:p>
        </p:txBody>
      </p:sp>
      <p:sp>
        <p:nvSpPr>
          <p:cNvPr id="3" name="Content Placeholder 2">
            <a:extLst>
              <a:ext uri="{FF2B5EF4-FFF2-40B4-BE49-F238E27FC236}">
                <a16:creationId xmlns:a16="http://schemas.microsoft.com/office/drawing/2014/main" id="{B002A33D-12D2-734E-32D2-0C2549AA1539}"/>
              </a:ext>
            </a:extLst>
          </p:cNvPr>
          <p:cNvSpPr>
            <a:spLocks noGrp="1"/>
          </p:cNvSpPr>
          <p:nvPr>
            <p:ph idx="1"/>
          </p:nvPr>
        </p:nvSpPr>
        <p:spPr>
          <a:xfrm>
            <a:off x="1371599" y="2318197"/>
            <a:ext cx="9389001" cy="3756039"/>
          </a:xfrm>
        </p:spPr>
        <p:txBody>
          <a:bodyPr anchor="ctr">
            <a:normAutofit/>
          </a:bodyPr>
          <a:lstStyle/>
          <a:p>
            <a:pPr marL="342900" indent="-342900">
              <a:lnSpc>
                <a:spcPct val="100000"/>
              </a:lnSpc>
              <a:buFont typeface="Arial,Sans-Serif" panose="020B0604020202020204" pitchFamily="34" charset="0"/>
              <a:defRPr/>
            </a:pPr>
            <a:r>
              <a:rPr lang="en-US" sz="2400" dirty="0">
                <a:latin typeface="Aptos"/>
                <a:cs typeface="Arial"/>
              </a:rPr>
              <a:t>Neighborhood policing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Schools Officers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Covert Human Intelligence Sources (CHIS)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Undercover Operatives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Surveillance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Gangs Violence Matrix (GVM) </a:t>
            </a:r>
            <a:endParaRPr lang="en-US" sz="2400">
              <a:latin typeface="Aptos"/>
              <a:cs typeface="Arial"/>
            </a:endParaRPr>
          </a:p>
          <a:p>
            <a:pPr marL="342900" indent="-342900">
              <a:lnSpc>
                <a:spcPct val="100000"/>
              </a:lnSpc>
              <a:buFont typeface="Arial,Sans-Serif" panose="020B0604020202020204" pitchFamily="34" charset="0"/>
              <a:defRPr/>
            </a:pPr>
            <a:r>
              <a:rPr lang="en-US" sz="2400" dirty="0">
                <a:latin typeface="Aptos"/>
                <a:cs typeface="Arial"/>
              </a:rPr>
              <a:t>Inquisitive mindset &amp; communication skills </a:t>
            </a:r>
            <a:endParaRPr lang="en-GB" sz="2400" dirty="0">
              <a:latin typeface="Aptos"/>
            </a:endParaRPr>
          </a:p>
        </p:txBody>
      </p:sp>
    </p:spTree>
    <p:extLst>
      <p:ext uri="{BB962C8B-B14F-4D97-AF65-F5344CB8AC3E}">
        <p14:creationId xmlns:p14="http://schemas.microsoft.com/office/powerpoint/2010/main" val="20420167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747CAF-7B86-78CE-5031-E4C43729B2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1DED868-7666-8D14-47DB-D8D221421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3D9714-490A-662A-8CC8-CCACD47D1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CFBDC-670D-C180-DA6F-7B49FF775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D8AAEA-5513-2476-97B7-FD9CB6E64D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0845D35-99F9-DB57-D0A4-78DE1E58B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AB649F-164A-6D7B-B8E0-9A3DA1EE1ED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Prevention Methods - Stop and Search</a:t>
            </a:r>
          </a:p>
        </p:txBody>
      </p:sp>
      <p:sp>
        <p:nvSpPr>
          <p:cNvPr id="5" name="TextBox 4">
            <a:extLst>
              <a:ext uri="{FF2B5EF4-FFF2-40B4-BE49-F238E27FC236}">
                <a16:creationId xmlns:a16="http://schemas.microsoft.com/office/drawing/2014/main" id="{4C997C84-630D-EA48-7376-72F1E122E504}"/>
              </a:ext>
            </a:extLst>
          </p:cNvPr>
          <p:cNvSpPr txBox="1"/>
          <p:nvPr/>
        </p:nvSpPr>
        <p:spPr>
          <a:xfrm>
            <a:off x="578069" y="2246586"/>
            <a:ext cx="1095703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Section 60 Criminal Justice and Public Order Act 1994 provides a power to search persons or vehicles without 'suspicion' or 'reasonable grounds' </a:t>
            </a:r>
          </a:p>
          <a:p>
            <a:endParaRPr lang="en-US" sz="2000" dirty="0"/>
          </a:p>
          <a:p>
            <a:r>
              <a:rPr lang="en-US" sz="2000" dirty="0"/>
              <a:t>Senior officer (Inspector) may </a:t>
            </a:r>
            <a:r>
              <a:rPr lang="en-US" sz="2000" err="1"/>
              <a:t>authorise</a:t>
            </a:r>
            <a:r>
              <a:rPr lang="en-US" sz="2000" dirty="0"/>
              <a:t> if they reasonably  believe that: </a:t>
            </a:r>
          </a:p>
          <a:p>
            <a:endParaRPr lang="en-US" sz="2000" dirty="0"/>
          </a:p>
          <a:p>
            <a:r>
              <a:rPr lang="en-US" sz="2000" dirty="0"/>
              <a:t>Incidents involving serious violence may take place or have taken place or that people are carrying weapons in a given area for a given period of time. </a:t>
            </a:r>
          </a:p>
          <a:p>
            <a:endParaRPr lang="en-US" sz="2000" dirty="0"/>
          </a:p>
          <a:p>
            <a:r>
              <a:rPr lang="en-US" sz="2000" dirty="0"/>
              <a:t>May result in Immediate detection and confiscation of weapons </a:t>
            </a:r>
          </a:p>
          <a:p>
            <a:endParaRPr lang="en-US" sz="2000" dirty="0"/>
          </a:p>
          <a:p>
            <a:r>
              <a:rPr lang="en-US" sz="2000" dirty="0"/>
              <a:t>May result in deterrent effect (80% of arrests result of Stop and Search)</a:t>
            </a:r>
          </a:p>
          <a:p>
            <a:endParaRPr lang="en-US" sz="2000" dirty="0"/>
          </a:p>
          <a:p>
            <a:r>
              <a:rPr lang="en-US" sz="2000" dirty="0"/>
              <a:t>Provides additional sentencing powers to courts</a:t>
            </a:r>
          </a:p>
          <a:p>
            <a:endParaRPr lang="en-US" sz="2000" dirty="0"/>
          </a:p>
        </p:txBody>
      </p:sp>
    </p:spTree>
    <p:extLst>
      <p:ext uri="{BB962C8B-B14F-4D97-AF65-F5344CB8AC3E}">
        <p14:creationId xmlns:p14="http://schemas.microsoft.com/office/powerpoint/2010/main" val="38272468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49F0AB-F944-BB3A-6974-1606EDDED14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B6B3A9-E809-4F41-939D-51815A2D5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E61B08-F815-82EC-70A8-29A11717A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A513355-A49B-C542-0FEB-6236E47C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83AED22-C9E4-4516-FF97-1C9752C57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5C620E-5D46-A55E-5B6D-C516DCAA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7DFE7-D7C7-BFB6-4AD0-85EAD2A5686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Sec 60 - Concerns</a:t>
            </a:r>
          </a:p>
        </p:txBody>
      </p:sp>
      <p:sp>
        <p:nvSpPr>
          <p:cNvPr id="5" name="TextBox 4">
            <a:extLst>
              <a:ext uri="{FF2B5EF4-FFF2-40B4-BE49-F238E27FC236}">
                <a16:creationId xmlns:a16="http://schemas.microsoft.com/office/drawing/2014/main" id="{2D01766A-AA80-9552-3BB7-6B8DB8D0F104}"/>
              </a:ext>
            </a:extLst>
          </p:cNvPr>
          <p:cNvSpPr txBox="1"/>
          <p:nvPr/>
        </p:nvSpPr>
        <p:spPr>
          <a:xfrm>
            <a:off x="1234965" y="2246586"/>
            <a:ext cx="965637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t>Effectiveness</a:t>
            </a:r>
          </a:p>
          <a:p>
            <a:pPr marL="342900" indent="-342900">
              <a:buFont typeface="Arial"/>
              <a:buChar char="•"/>
            </a:pPr>
            <a:endParaRPr lang="en-US" sz="2000" dirty="0"/>
          </a:p>
          <a:p>
            <a:pPr marL="342900" indent="-342900">
              <a:buFont typeface="Arial"/>
              <a:buChar char="•"/>
            </a:pPr>
            <a:r>
              <a:rPr lang="en-US" sz="2000" dirty="0"/>
              <a:t>Disproportionate Use</a:t>
            </a:r>
          </a:p>
          <a:p>
            <a:pPr marL="342900" indent="-342900">
              <a:buFont typeface="Arial"/>
              <a:buChar char="•"/>
            </a:pPr>
            <a:endParaRPr lang="en-US" sz="2000" dirty="0"/>
          </a:p>
          <a:p>
            <a:pPr marL="342900" indent="-342900">
              <a:buFont typeface="Arial"/>
              <a:buChar char="•"/>
            </a:pPr>
            <a:r>
              <a:rPr lang="en-US" sz="2000" dirty="0"/>
              <a:t>Erosion of Trust</a:t>
            </a:r>
          </a:p>
          <a:p>
            <a:pPr marL="342900" indent="-342900">
              <a:buFont typeface="Arial"/>
              <a:buChar char="•"/>
            </a:pPr>
            <a:endParaRPr lang="en-US" sz="2000" dirty="0"/>
          </a:p>
          <a:p>
            <a:pPr marL="342900" indent="-342900">
              <a:buFont typeface="Arial"/>
              <a:buChar char="•"/>
            </a:pPr>
            <a:r>
              <a:rPr lang="en-US" sz="2000" dirty="0"/>
              <a:t>Focus on Root Causes </a:t>
            </a:r>
          </a:p>
        </p:txBody>
      </p:sp>
    </p:spTree>
    <p:extLst>
      <p:ext uri="{BB962C8B-B14F-4D97-AF65-F5344CB8AC3E}">
        <p14:creationId xmlns:p14="http://schemas.microsoft.com/office/powerpoint/2010/main" val="7966642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3658B3-1165-AA01-53D0-9E55705D72D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1602173-1D63-3005-B513-17DB8EF69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AB300A0-568A-13BC-FDC6-9D108B4E4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ECA2ED-1BD8-DA4E-7157-09BD5022C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45281F-5749-8A62-8165-7BC16E217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15E30C6-8000-FBE9-DD98-D259ED004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1C7B3-8310-ABBE-A12D-58069DF4A53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Section 60 and Notting Hill Carnival</a:t>
            </a:r>
          </a:p>
        </p:txBody>
      </p:sp>
      <p:sp>
        <p:nvSpPr>
          <p:cNvPr id="3" name="Content Placeholder 2">
            <a:extLst>
              <a:ext uri="{FF2B5EF4-FFF2-40B4-BE49-F238E27FC236}">
                <a16:creationId xmlns:a16="http://schemas.microsoft.com/office/drawing/2014/main" id="{13CCBEA7-AF70-39F6-08B6-37B4614BBD7F}"/>
              </a:ext>
            </a:extLst>
          </p:cNvPr>
          <p:cNvSpPr>
            <a:spLocks noGrp="1"/>
          </p:cNvSpPr>
          <p:nvPr>
            <p:ph idx="1"/>
          </p:nvPr>
        </p:nvSpPr>
        <p:spPr>
          <a:xfrm>
            <a:off x="1371599" y="2318197"/>
            <a:ext cx="9724031" cy="3926486"/>
          </a:xfrm>
        </p:spPr>
        <p:txBody>
          <a:bodyPr anchor="ctr">
            <a:normAutofit/>
          </a:bodyPr>
          <a:lstStyle/>
          <a:p>
            <a:pPr marL="0" indent="0">
              <a:buNone/>
              <a:defRPr/>
            </a:pPr>
            <a:r>
              <a:rPr lang="en-GB" sz="2400" dirty="0">
                <a:ea typeface="+mn-lt"/>
                <a:cs typeface="+mn-lt"/>
              </a:rPr>
              <a:t>As a result of the community feedback panel, the police were able to improve their stop and search practice during the Notting Hill carnival. This is reflected in data from Notting Hill carnival stop and searches. During the carnival, 39 stop and searches were carried out. 23 of those searches resulted in positive outcomes, producing a 59% find rate. </a:t>
            </a:r>
            <a:endParaRPr lang="en-US" sz="2400" dirty="0">
              <a:ea typeface="+mn-lt"/>
              <a:cs typeface="+mn-lt"/>
            </a:endParaRPr>
          </a:p>
          <a:p>
            <a:pPr marL="0" indent="0">
              <a:buNone/>
              <a:defRPr/>
            </a:pPr>
            <a:r>
              <a:rPr lang="en-GB" sz="2400" dirty="0">
                <a:ea typeface="+mn-lt"/>
                <a:cs typeface="+mn-lt"/>
              </a:rPr>
              <a:t>The force’s national find rate was at 43% in 2022. </a:t>
            </a:r>
            <a:endParaRPr lang="en-US" sz="2400">
              <a:ea typeface="+mn-lt"/>
              <a:cs typeface="+mn-lt"/>
            </a:endParaRPr>
          </a:p>
          <a:p>
            <a:pPr marL="0" indent="0">
              <a:buNone/>
              <a:defRPr/>
            </a:pPr>
            <a:r>
              <a:rPr lang="en-GB" sz="2400" dirty="0">
                <a:ea typeface="+mn-lt"/>
                <a:cs typeface="+mn-lt"/>
              </a:rPr>
              <a:t>Day one’s find rate was 53%, and day two’s find rate rose to 64%. </a:t>
            </a:r>
            <a:endParaRPr lang="en-US" sz="2400">
              <a:ea typeface="+mn-lt"/>
              <a:cs typeface="+mn-lt"/>
            </a:endParaRPr>
          </a:p>
          <a:p>
            <a:pPr marL="0" indent="0">
              <a:buNone/>
              <a:defRPr/>
            </a:pPr>
            <a:endParaRPr lang="en-GB" sz="2400" dirty="0"/>
          </a:p>
        </p:txBody>
      </p:sp>
    </p:spTree>
    <p:extLst>
      <p:ext uri="{BB962C8B-B14F-4D97-AF65-F5344CB8AC3E}">
        <p14:creationId xmlns:p14="http://schemas.microsoft.com/office/powerpoint/2010/main" val="33443086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1CF5B1-90E8-E1BF-662F-003A81D2F5D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25ADAF-9AE2-E1E9-0DE3-55AA8D9D6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5965E3-CE05-A09E-C616-6D4655B06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D05366-A52B-5FB9-8D92-F0020AA96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DADF5D-70F6-A659-6F5E-294B32F38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8DC774-487D-FD6C-E642-3F5AA6FEA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6CB76-F9C1-6961-9EC5-320372D8252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Stop and Search</a:t>
            </a:r>
          </a:p>
        </p:txBody>
      </p:sp>
      <p:pic>
        <p:nvPicPr>
          <p:cNvPr id="4" name="Online Media 3" title="Police versus gangs in the capital">
            <a:hlinkClick r:id="" action="ppaction://media"/>
            <a:extLst>
              <a:ext uri="{FF2B5EF4-FFF2-40B4-BE49-F238E27FC236}">
                <a16:creationId xmlns:a16="http://schemas.microsoft.com/office/drawing/2014/main" id="{A18F8E88-DF0E-EED7-7A2E-7619F7CF65A9}"/>
              </a:ext>
            </a:extLst>
          </p:cNvPr>
          <p:cNvPicPr>
            <a:picLocks noGrp="1" noRot="1" noChangeAspect="1"/>
          </p:cNvPicPr>
          <p:nvPr>
            <p:ph idx="1"/>
            <a:videoFile r:link="rId1"/>
          </p:nvPr>
        </p:nvPicPr>
        <p:blipFill>
          <a:blip r:embed="rId3"/>
          <a:stretch>
            <a:fillRect/>
          </a:stretch>
        </p:blipFill>
        <p:spPr>
          <a:xfrm>
            <a:off x="1835067" y="1716172"/>
            <a:ext cx="8494127" cy="4940131"/>
          </a:xfrm>
          <a:prstGeom prst="rect">
            <a:avLst/>
          </a:prstGeom>
        </p:spPr>
      </p:pic>
    </p:spTree>
    <p:extLst>
      <p:ext uri="{BB962C8B-B14F-4D97-AF65-F5344CB8AC3E}">
        <p14:creationId xmlns:p14="http://schemas.microsoft.com/office/powerpoint/2010/main" val="6062756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04428F-A892-0E91-D592-4AC1E6526D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810BF-B26F-21E7-471E-554867A3C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9E450BA-BCFB-7507-7D84-0DD55C9E3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99F689-C475-1DFA-0D98-9F68B449E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EB88296-11AF-9F11-F9B3-B3FE73A52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017BC2-3B95-61A3-CB88-627FE8612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1F4CA-85B4-8204-387E-EA9C98AE469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Stop and Search</a:t>
            </a:r>
          </a:p>
        </p:txBody>
      </p:sp>
      <p:sp>
        <p:nvSpPr>
          <p:cNvPr id="3" name="Content Placeholder 2">
            <a:extLst>
              <a:ext uri="{FF2B5EF4-FFF2-40B4-BE49-F238E27FC236}">
                <a16:creationId xmlns:a16="http://schemas.microsoft.com/office/drawing/2014/main" id="{568299C4-3D7D-1787-60DD-45A90CE9F5E1}"/>
              </a:ext>
            </a:extLst>
          </p:cNvPr>
          <p:cNvSpPr>
            <a:spLocks noGrp="1"/>
          </p:cNvSpPr>
          <p:nvPr>
            <p:ph idx="1"/>
          </p:nvPr>
        </p:nvSpPr>
        <p:spPr>
          <a:xfrm>
            <a:off x="1371599" y="2318197"/>
            <a:ext cx="9724031" cy="3926486"/>
          </a:xfrm>
        </p:spPr>
        <p:txBody>
          <a:bodyPr anchor="ctr">
            <a:normAutofit/>
          </a:bodyPr>
          <a:lstStyle/>
          <a:p>
            <a:pPr>
              <a:defRPr/>
            </a:pPr>
            <a:r>
              <a:rPr lang="en-GB" sz="2000" dirty="0"/>
              <a:t>Government strategy to tackle crime and gang activity (empowering police to take more knives off the streets by increasing their stop and search powers i.e. Sec 60). </a:t>
            </a:r>
          </a:p>
          <a:p>
            <a:pPr marL="0" indent="0">
              <a:buNone/>
              <a:defRPr/>
            </a:pPr>
            <a:endParaRPr lang="en-GB" sz="2000"/>
          </a:p>
          <a:p>
            <a:pPr marL="0" indent="0">
              <a:buNone/>
              <a:defRPr/>
            </a:pPr>
            <a:r>
              <a:rPr lang="en-GB" sz="2000" dirty="0"/>
              <a:t>However, DCC O'Reilly (COP) warns:</a:t>
            </a:r>
          </a:p>
          <a:p>
            <a:pPr marL="0" indent="0">
              <a:buNone/>
              <a:defRPr/>
            </a:pPr>
            <a:r>
              <a:rPr lang="en-GB" sz="2000" dirty="0"/>
              <a:t>"An increased use of stop and search by police in a targeted way can have a short term impact to reduce crime but this must be balanced with maintaining public trust and confidence"</a:t>
            </a:r>
            <a:endParaRPr lang="en-GB" dirty="0"/>
          </a:p>
        </p:txBody>
      </p:sp>
    </p:spTree>
    <p:extLst>
      <p:ext uri="{BB962C8B-B14F-4D97-AF65-F5344CB8AC3E}">
        <p14:creationId xmlns:p14="http://schemas.microsoft.com/office/powerpoint/2010/main" val="888416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6D1C00-20F3-BAD9-EBB8-31207ECC13F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AE3141D-9CB0-126A-7400-CB4E49DC1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A5A0F42-9CD0-4B6A-E721-F1C7C3A63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7244F9-B259-F005-F626-BFEAFBFB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7D6EC38-9F77-3FB5-548E-BD96D5DBA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D824E4-5BF9-72A6-5747-F31481F04B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E1A79-9A5B-BB62-3D8A-63F63382A727}"/>
              </a:ext>
            </a:extLst>
          </p:cNvPr>
          <p:cNvSpPr>
            <a:spLocks noGrp="1"/>
          </p:cNvSpPr>
          <p:nvPr>
            <p:ph type="title"/>
          </p:nvPr>
        </p:nvSpPr>
        <p:spPr>
          <a:xfrm>
            <a:off x="1371599" y="294538"/>
            <a:ext cx="9895951" cy="1033669"/>
          </a:xfrm>
        </p:spPr>
        <p:txBody>
          <a:bodyPr>
            <a:normAutofit/>
          </a:bodyPr>
          <a:lstStyle/>
          <a:p>
            <a:r>
              <a:rPr lang="en-GB" sz="3200" dirty="0">
                <a:solidFill>
                  <a:srgbClr val="FFFFFF"/>
                </a:solidFill>
                <a:latin typeface="Aptos Display"/>
                <a:ea typeface="Calibri Light"/>
                <a:cs typeface="Calibri Light"/>
              </a:rPr>
              <a:t>Government strategy to tackle crime and gang activity 2021</a:t>
            </a:r>
            <a:endParaRPr lang="en-US" sz="3200" dirty="0">
              <a:latin typeface="Aptos Display"/>
            </a:endParaRPr>
          </a:p>
        </p:txBody>
      </p:sp>
      <p:sp>
        <p:nvSpPr>
          <p:cNvPr id="3" name="Content Placeholder 2">
            <a:extLst>
              <a:ext uri="{FF2B5EF4-FFF2-40B4-BE49-F238E27FC236}">
                <a16:creationId xmlns:a16="http://schemas.microsoft.com/office/drawing/2014/main" id="{43CED001-579D-13B6-7B05-9177335AD037}"/>
              </a:ext>
            </a:extLst>
          </p:cNvPr>
          <p:cNvSpPr>
            <a:spLocks noGrp="1"/>
          </p:cNvSpPr>
          <p:nvPr>
            <p:ph idx="1"/>
          </p:nvPr>
        </p:nvSpPr>
        <p:spPr>
          <a:xfrm>
            <a:off x="539415" y="2318197"/>
            <a:ext cx="11147767" cy="3926486"/>
          </a:xfrm>
        </p:spPr>
        <p:txBody>
          <a:bodyPr vert="horz" lIns="91440" tIns="45720" rIns="91440" bIns="45720" rtlCol="0" anchor="ctr">
            <a:noAutofit/>
          </a:bodyPr>
          <a:lstStyle/>
          <a:p>
            <a:pPr>
              <a:buNone/>
              <a:defRPr/>
            </a:pPr>
            <a:r>
              <a:rPr lang="en-GB" sz="2000" dirty="0">
                <a:latin typeface="Aptos"/>
                <a:ea typeface="Calibri"/>
                <a:cs typeface="Arial"/>
              </a:rPr>
              <a:t>R</a:t>
            </a:r>
            <a:r>
              <a:rPr lang="en-GB" sz="2000" dirty="0">
                <a:latin typeface="Aptos"/>
                <a:ea typeface="Calibri"/>
                <a:cs typeface="Calibri"/>
              </a:rPr>
              <a:t>ecruit 20,000 extra police officers by March 2023 ('police officer uplift'). </a:t>
            </a:r>
            <a:endParaRPr lang="en-US" sz="2000" i="1">
              <a:latin typeface="Aptos"/>
              <a:ea typeface="Calibri"/>
              <a:cs typeface="Calibri"/>
            </a:endParaRPr>
          </a:p>
          <a:p>
            <a:pPr marL="0" indent="0">
              <a:buNone/>
              <a:defRPr/>
            </a:pPr>
            <a:r>
              <a:rPr lang="en-GB" sz="2000" i="1" dirty="0">
                <a:latin typeface="Aptos"/>
                <a:ea typeface="Calibri"/>
                <a:cs typeface="Calibri"/>
              </a:rPr>
              <a:t>20,947 were recruited and there are now in the region of 149, 570 officers in England and Wales a record, however this figure has failed to keep up with population increases and follows on from a </a:t>
            </a:r>
            <a:r>
              <a:rPr lang="en-GB" sz="2000" i="1" err="1">
                <a:latin typeface="Aptos"/>
                <a:ea typeface="Calibri"/>
                <a:cs typeface="Calibri"/>
              </a:rPr>
              <a:t>reductyion</a:t>
            </a:r>
            <a:r>
              <a:rPr lang="en-GB" sz="2000" i="1" dirty="0">
                <a:latin typeface="Aptos"/>
                <a:ea typeface="Calibri"/>
                <a:cs typeface="Calibri"/>
              </a:rPr>
              <a:t> of 20,000 officers seen between 2010 and 2019. </a:t>
            </a:r>
            <a:endParaRPr lang="en-US" sz="2000" i="1">
              <a:latin typeface="Aptos"/>
              <a:ea typeface="Calibri"/>
              <a:cs typeface="Calibri"/>
            </a:endParaRPr>
          </a:p>
          <a:p>
            <a:pPr marL="0" indent="0">
              <a:buNone/>
              <a:defRPr/>
            </a:pPr>
            <a:r>
              <a:rPr lang="en-GB" sz="2000" i="1" dirty="0">
                <a:latin typeface="Aptos"/>
                <a:ea typeface="Calibri"/>
                <a:cs typeface="Calibri"/>
              </a:rPr>
              <a:t>All forces reached the respective targets of recruitment bar the Metropolitan Police who failed to reach their target of 4557 by 1089 – Why is this? </a:t>
            </a:r>
          </a:p>
          <a:p>
            <a:pPr>
              <a:buNone/>
              <a:defRPr/>
            </a:pPr>
            <a:r>
              <a:rPr lang="en-GB" sz="2000" dirty="0">
                <a:latin typeface="Aptos"/>
                <a:ea typeface="Calibri"/>
                <a:cs typeface="Arial"/>
              </a:rPr>
              <a:t>R</a:t>
            </a:r>
            <a:r>
              <a:rPr lang="en-GB" sz="2000" dirty="0">
                <a:latin typeface="Aptos"/>
                <a:ea typeface="Calibri"/>
                <a:cs typeface="Calibri"/>
              </a:rPr>
              <a:t>econnecting the police with the public, </a:t>
            </a:r>
            <a:endParaRPr lang="en-GB" sz="2000">
              <a:latin typeface="Aptos"/>
            </a:endParaRPr>
          </a:p>
          <a:p>
            <a:pPr>
              <a:buNone/>
              <a:defRPr/>
            </a:pPr>
            <a:r>
              <a:rPr lang="en-GB" sz="2000" dirty="0">
                <a:latin typeface="Aptos"/>
                <a:ea typeface="Calibri"/>
                <a:cs typeface="Arial"/>
              </a:rPr>
              <a:t>T</a:t>
            </a:r>
            <a:r>
              <a:rPr lang="en-GB" sz="2000" dirty="0">
                <a:latin typeface="Aptos"/>
                <a:ea typeface="Calibri"/>
                <a:cs typeface="Calibri"/>
              </a:rPr>
              <a:t>argeted interventions and investments to support young people at risk of serious violence,</a:t>
            </a:r>
            <a:endParaRPr lang="en-GB" sz="2000">
              <a:latin typeface="Aptos"/>
            </a:endParaRPr>
          </a:p>
          <a:p>
            <a:pPr>
              <a:buNone/>
              <a:defRPr/>
            </a:pPr>
            <a:r>
              <a:rPr lang="en-GB" sz="2000" dirty="0">
                <a:latin typeface="Aptos"/>
                <a:ea typeface="Calibri"/>
                <a:cs typeface="Arial"/>
              </a:rPr>
              <a:t>E</a:t>
            </a:r>
            <a:r>
              <a:rPr lang="en-GB" sz="2000" dirty="0">
                <a:latin typeface="Aptos"/>
                <a:ea typeface="Calibri"/>
                <a:cs typeface="Calibri"/>
              </a:rPr>
              <a:t>xpanding the use of electronic monitoring for “serious acquisitive offenders”, </a:t>
            </a:r>
            <a:endParaRPr lang="en-GB" sz="2000">
              <a:latin typeface="Aptos"/>
            </a:endParaRPr>
          </a:p>
          <a:p>
            <a:pPr>
              <a:buNone/>
              <a:defRPr/>
            </a:pPr>
            <a:r>
              <a:rPr lang="en-GB" sz="2000" dirty="0">
                <a:latin typeface="Aptos"/>
                <a:ea typeface="Calibri"/>
                <a:cs typeface="Arial"/>
              </a:rPr>
              <a:t>E</a:t>
            </a:r>
            <a:r>
              <a:rPr lang="en-GB" sz="2000" dirty="0">
                <a:latin typeface="Aptos"/>
                <a:ea typeface="Calibri"/>
                <a:cs typeface="Calibri"/>
              </a:rPr>
              <a:t>mpowering the police to take more knives off the streets by increasing their stop and search powers </a:t>
            </a:r>
            <a:endParaRPr lang="en-GB" sz="2000">
              <a:latin typeface="Aptos"/>
            </a:endParaRPr>
          </a:p>
          <a:p>
            <a:pPr marL="0" indent="0">
              <a:buNone/>
              <a:defRPr/>
            </a:pPr>
            <a:endParaRPr lang="en-GB" sz="2000" dirty="0"/>
          </a:p>
        </p:txBody>
      </p:sp>
    </p:spTree>
    <p:extLst>
      <p:ext uri="{BB962C8B-B14F-4D97-AF65-F5344CB8AC3E}">
        <p14:creationId xmlns:p14="http://schemas.microsoft.com/office/powerpoint/2010/main" val="15455264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10A25B-F08B-1A49-B4D7-07B65012BC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B8E63E-6FF5-2371-44DC-59B68FE05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B7EC900-3135-E350-506D-0C87755E4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17C26D-425B-2ED8-0093-E75F50B7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4533E-480D-3C75-6CCC-DBF4E4346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5A5CDE-E807-C4DA-C300-3024B0D43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B9623-7C6C-4030-B286-2438B64F9BFE}"/>
              </a:ext>
            </a:extLst>
          </p:cNvPr>
          <p:cNvSpPr>
            <a:spLocks noGrp="1"/>
          </p:cNvSpPr>
          <p:nvPr>
            <p:ph type="title"/>
          </p:nvPr>
        </p:nvSpPr>
        <p:spPr>
          <a:xfrm>
            <a:off x="1371599" y="294538"/>
            <a:ext cx="9895951" cy="1033669"/>
          </a:xfrm>
        </p:spPr>
        <p:txBody>
          <a:bodyPr>
            <a:normAutofit/>
          </a:bodyPr>
          <a:lstStyle/>
          <a:p>
            <a:r>
              <a:rPr lang="en-GB" dirty="0">
                <a:solidFill>
                  <a:schemeClr val="bg1"/>
                </a:solidFill>
                <a:latin typeface="Aptos Display"/>
                <a:ea typeface="Calibri Light"/>
                <a:cs typeface="Calibri Light"/>
              </a:rPr>
              <a:t>Clear, Hold, Build (CHB) strategy</a:t>
            </a:r>
            <a:endParaRPr lang="en-US" dirty="0">
              <a:solidFill>
                <a:schemeClr val="bg1"/>
              </a:solidFill>
              <a:latin typeface="Aptos Display"/>
            </a:endParaRPr>
          </a:p>
          <a:p>
            <a:endParaRPr lang="en-GB" sz="4000" dirty="0">
              <a:solidFill>
                <a:srgbClr val="FFFFFF"/>
              </a:solidFill>
            </a:endParaRPr>
          </a:p>
        </p:txBody>
      </p:sp>
      <p:sp>
        <p:nvSpPr>
          <p:cNvPr id="3" name="Content Placeholder 2">
            <a:extLst>
              <a:ext uri="{FF2B5EF4-FFF2-40B4-BE49-F238E27FC236}">
                <a16:creationId xmlns:a16="http://schemas.microsoft.com/office/drawing/2014/main" id="{DC98E216-64B5-BD90-7AD1-21EF4FF4039D}"/>
              </a:ext>
            </a:extLst>
          </p:cNvPr>
          <p:cNvSpPr>
            <a:spLocks noGrp="1"/>
          </p:cNvSpPr>
          <p:nvPr>
            <p:ph idx="1"/>
          </p:nvPr>
        </p:nvSpPr>
        <p:spPr>
          <a:xfrm>
            <a:off x="749968" y="2318197"/>
            <a:ext cx="10586293" cy="3926486"/>
          </a:xfrm>
        </p:spPr>
        <p:txBody>
          <a:bodyPr anchor="ctr">
            <a:normAutofit/>
          </a:bodyPr>
          <a:lstStyle/>
          <a:p>
            <a:pPr marL="0" indent="-179705">
              <a:lnSpc>
                <a:spcPct val="150000"/>
              </a:lnSpc>
              <a:spcBef>
                <a:spcPts val="800"/>
              </a:spcBef>
              <a:spcAft>
                <a:spcPts val="500"/>
              </a:spcAft>
              <a:buNone/>
              <a:defRPr/>
            </a:pPr>
            <a:r>
              <a:rPr lang="en-GB" sz="2400">
                <a:latin typeface="Aptos"/>
                <a:ea typeface="Calibri"/>
                <a:cs typeface="Arial"/>
              </a:rPr>
              <a:t>‘Clear, Hold, Build’ is a multi-agency partnership tactic introduced in 2024 and  </a:t>
            </a:r>
            <a:r>
              <a:rPr lang="en-GB" sz="2400" dirty="0">
                <a:latin typeface="Aptos"/>
                <a:ea typeface="Calibri"/>
                <a:cs typeface="Arial"/>
              </a:rPr>
              <a:t>designed by the Home Office and endorsed by the Policing Inspectorate, to rescue areas of the country most blighted by organised crime. </a:t>
            </a:r>
            <a:endParaRPr lang="en-US" sz="2400" dirty="0">
              <a:latin typeface="Aptos"/>
              <a:ea typeface="Calibri"/>
              <a:cs typeface="Arial"/>
            </a:endParaRPr>
          </a:p>
          <a:p>
            <a:pPr marL="0" indent="-179705" algn="r">
              <a:lnSpc>
                <a:spcPct val="100000"/>
              </a:lnSpc>
              <a:spcBef>
                <a:spcPts val="800"/>
              </a:spcBef>
              <a:spcAft>
                <a:spcPts val="500"/>
              </a:spcAft>
              <a:buNone/>
              <a:defRPr/>
            </a:pPr>
            <a:r>
              <a:rPr lang="en-GB" sz="2400" dirty="0">
                <a:latin typeface="Aptos"/>
                <a:ea typeface="Calibri"/>
                <a:cs typeface="Arial"/>
              </a:rPr>
              <a:t>UK Government (2023)</a:t>
            </a:r>
            <a:endParaRPr lang="en-GB" sz="2400" dirty="0">
              <a:latin typeface="Aptos"/>
            </a:endParaRPr>
          </a:p>
          <a:p>
            <a:pPr marL="0" indent="0">
              <a:buNone/>
              <a:defRPr/>
            </a:pPr>
            <a:endParaRPr lang="en-GB" sz="2000" dirty="0"/>
          </a:p>
        </p:txBody>
      </p:sp>
    </p:spTree>
    <p:extLst>
      <p:ext uri="{BB962C8B-B14F-4D97-AF65-F5344CB8AC3E}">
        <p14:creationId xmlns:p14="http://schemas.microsoft.com/office/powerpoint/2010/main" val="32826216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0C773F-F5F2-66B7-EA9A-79FFB5165DF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51456-B30A-B580-B0C2-9F10194D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FB3B19-EA0D-4B7F-BB32-E4C49DF2D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9090B-B164-4C48-7B3D-E1BB0607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3D7F041-29B4-1032-F3BF-B93D5B59D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99CD7DB-2A2E-308C-29BA-C82FA101C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B0B17-EA50-F4E2-5C4B-F47BBF2F5E1A}"/>
              </a:ext>
            </a:extLst>
          </p:cNvPr>
          <p:cNvSpPr>
            <a:spLocks noGrp="1"/>
          </p:cNvSpPr>
          <p:nvPr>
            <p:ph type="title"/>
          </p:nvPr>
        </p:nvSpPr>
        <p:spPr>
          <a:xfrm>
            <a:off x="1371599" y="294538"/>
            <a:ext cx="9895951" cy="1033669"/>
          </a:xfrm>
        </p:spPr>
        <p:txBody>
          <a:bodyPr>
            <a:normAutofit/>
          </a:bodyPr>
          <a:lstStyle/>
          <a:p>
            <a:r>
              <a:rPr lang="en-GB" dirty="0">
                <a:solidFill>
                  <a:schemeClr val="bg1"/>
                </a:solidFill>
                <a:latin typeface="Aptos Display"/>
                <a:ea typeface="Calibri Light"/>
                <a:cs typeface="Calibri Light"/>
              </a:rPr>
              <a:t>Clear, Hold, Build (CHB) strategy</a:t>
            </a:r>
            <a:endParaRPr lang="en-US" dirty="0">
              <a:solidFill>
                <a:schemeClr val="bg1"/>
              </a:solidFill>
              <a:latin typeface="Aptos Display"/>
            </a:endParaRPr>
          </a:p>
          <a:p>
            <a:endParaRPr lang="en-GB" sz="4000" dirty="0">
              <a:solidFill>
                <a:srgbClr val="FFFFFF"/>
              </a:solidFill>
            </a:endParaRPr>
          </a:p>
        </p:txBody>
      </p:sp>
      <p:sp>
        <p:nvSpPr>
          <p:cNvPr id="3" name="Content Placeholder 2">
            <a:extLst>
              <a:ext uri="{FF2B5EF4-FFF2-40B4-BE49-F238E27FC236}">
                <a16:creationId xmlns:a16="http://schemas.microsoft.com/office/drawing/2014/main" id="{ED13BF2C-823D-D03E-34D5-20835358548F}"/>
              </a:ext>
            </a:extLst>
          </p:cNvPr>
          <p:cNvSpPr>
            <a:spLocks noGrp="1"/>
          </p:cNvSpPr>
          <p:nvPr>
            <p:ph idx="1"/>
          </p:nvPr>
        </p:nvSpPr>
        <p:spPr>
          <a:xfrm>
            <a:off x="749968" y="2318197"/>
            <a:ext cx="10586293" cy="3926486"/>
          </a:xfrm>
        </p:spPr>
        <p:txBody>
          <a:bodyPr anchor="ctr">
            <a:normAutofit fontScale="92500" lnSpcReduction="10000"/>
          </a:bodyPr>
          <a:lstStyle/>
          <a:p>
            <a:pPr marL="0" indent="0">
              <a:lnSpc>
                <a:spcPct val="150000"/>
              </a:lnSpc>
              <a:buNone/>
              <a:defRPr/>
            </a:pPr>
            <a:r>
              <a:rPr lang="en-GB" sz="2400">
                <a:latin typeface="Aptos"/>
                <a:ea typeface="Calibri"/>
                <a:cs typeface="Calibri"/>
              </a:rPr>
              <a:t>Aims – to build community resilience and make areas affected by </a:t>
            </a:r>
            <a:r>
              <a:rPr lang="en-GB" sz="2400" dirty="0">
                <a:latin typeface="Aptos"/>
                <a:ea typeface="Calibri"/>
                <a:cs typeface="Calibri"/>
              </a:rPr>
              <a:t>Organised Crime safer place to live.</a:t>
            </a:r>
            <a:endParaRPr lang="en-GB" sz="2400">
              <a:latin typeface="Aptos"/>
            </a:endParaRPr>
          </a:p>
          <a:p>
            <a:pPr>
              <a:lnSpc>
                <a:spcPct val="150000"/>
              </a:lnSpc>
              <a:buNone/>
              <a:defRPr/>
            </a:pPr>
            <a:r>
              <a:rPr lang="en-GB" sz="2400" b="1" dirty="0">
                <a:latin typeface="Aptos"/>
                <a:ea typeface="Calibri"/>
                <a:cs typeface="Calibri"/>
              </a:rPr>
              <a:t>Clear – </a:t>
            </a:r>
            <a:r>
              <a:rPr lang="en-GB" sz="2400" dirty="0">
                <a:latin typeface="Aptos"/>
                <a:ea typeface="Calibri"/>
                <a:cs typeface="Calibri"/>
              </a:rPr>
              <a:t>Arrest and disrupt OCG members and networks.</a:t>
            </a:r>
            <a:endParaRPr lang="en-GB" sz="2400" dirty="0">
              <a:latin typeface="Aptos"/>
            </a:endParaRPr>
          </a:p>
          <a:p>
            <a:pPr marL="0" indent="0">
              <a:lnSpc>
                <a:spcPct val="150000"/>
              </a:lnSpc>
              <a:buNone/>
              <a:defRPr/>
            </a:pPr>
            <a:r>
              <a:rPr lang="en-GB" sz="2400" b="1" dirty="0">
                <a:latin typeface="Aptos"/>
                <a:ea typeface="Calibri"/>
                <a:cs typeface="Calibri"/>
              </a:rPr>
              <a:t>Hold – </a:t>
            </a:r>
            <a:r>
              <a:rPr lang="en-GB" sz="2400" dirty="0">
                <a:latin typeface="Aptos"/>
                <a:ea typeface="Calibri"/>
                <a:cs typeface="Calibri"/>
              </a:rPr>
              <a:t>Consolidating and stabilising an area in attempt to stop remaining or other OCG's capitalising from the power vacuum.</a:t>
            </a:r>
            <a:endParaRPr lang="en-GB" sz="2400" dirty="0">
              <a:latin typeface="Aptos"/>
            </a:endParaRPr>
          </a:p>
          <a:p>
            <a:pPr marL="0" indent="0">
              <a:lnSpc>
                <a:spcPct val="150000"/>
              </a:lnSpc>
              <a:buNone/>
              <a:defRPr/>
            </a:pPr>
            <a:r>
              <a:rPr lang="en-GB" sz="2400" b="1" dirty="0">
                <a:latin typeface="Aptos"/>
                <a:ea typeface="Calibri"/>
                <a:cs typeface="Calibri"/>
              </a:rPr>
              <a:t>Build – </a:t>
            </a:r>
            <a:r>
              <a:rPr lang="en-GB" sz="2400" dirty="0">
                <a:latin typeface="Aptos"/>
                <a:ea typeface="Calibri"/>
                <a:cs typeface="Calibri"/>
              </a:rPr>
              <a:t>Deliver community empowered interventions that tackle the drivers of crime and exploitation of vulnerable people.</a:t>
            </a:r>
            <a:endParaRPr lang="en-GB" sz="2400">
              <a:latin typeface="Aptos"/>
            </a:endParaRPr>
          </a:p>
          <a:p>
            <a:pPr marL="0" indent="0">
              <a:buNone/>
              <a:defRPr/>
            </a:pPr>
            <a:endParaRPr lang="en-GB" sz="2000" dirty="0"/>
          </a:p>
        </p:txBody>
      </p:sp>
    </p:spTree>
    <p:extLst>
      <p:ext uri="{BB962C8B-B14F-4D97-AF65-F5344CB8AC3E}">
        <p14:creationId xmlns:p14="http://schemas.microsoft.com/office/powerpoint/2010/main" val="42503972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CDE716-C6E6-FC87-8CDC-0C1097D78F7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1B643C-D473-CE2D-68C0-6ECA0B196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AD780FC-5847-445E-E333-E046BDBD0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CCBD47-117F-15D0-0D4E-0DC51B2A9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AC6DC41-3FBF-493C-A88F-3A4B25ED7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42D9422-FE20-5264-A4B3-CA9BF495C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E8D3D-0F47-2D93-7E7B-87A1593ECC37}"/>
              </a:ext>
            </a:extLst>
          </p:cNvPr>
          <p:cNvSpPr>
            <a:spLocks noGrp="1"/>
          </p:cNvSpPr>
          <p:nvPr>
            <p:ph type="title"/>
          </p:nvPr>
        </p:nvSpPr>
        <p:spPr>
          <a:xfrm>
            <a:off x="1371599" y="294538"/>
            <a:ext cx="9895951" cy="1033669"/>
          </a:xfrm>
        </p:spPr>
        <p:txBody>
          <a:bodyPr>
            <a:normAutofit/>
          </a:bodyPr>
          <a:lstStyle/>
          <a:p>
            <a:r>
              <a:rPr lang="en-GB" dirty="0">
                <a:solidFill>
                  <a:schemeClr val="bg1"/>
                </a:solidFill>
                <a:latin typeface="Aptos Display"/>
                <a:ea typeface="Calibri Light"/>
                <a:cs typeface="Calibri Light"/>
              </a:rPr>
              <a:t>CHB success rate</a:t>
            </a:r>
            <a:endParaRPr lang="en-US" dirty="0">
              <a:solidFill>
                <a:schemeClr val="bg1"/>
              </a:solidFill>
              <a:latin typeface="Aptos Display"/>
            </a:endParaRPr>
          </a:p>
        </p:txBody>
      </p:sp>
      <p:sp>
        <p:nvSpPr>
          <p:cNvPr id="3" name="Content Placeholder 2">
            <a:extLst>
              <a:ext uri="{FF2B5EF4-FFF2-40B4-BE49-F238E27FC236}">
                <a16:creationId xmlns:a16="http://schemas.microsoft.com/office/drawing/2014/main" id="{4B7DF937-761A-4E10-A4E7-02E0880149B9}"/>
              </a:ext>
            </a:extLst>
          </p:cNvPr>
          <p:cNvSpPr>
            <a:spLocks noGrp="1"/>
          </p:cNvSpPr>
          <p:nvPr>
            <p:ph idx="1"/>
          </p:nvPr>
        </p:nvSpPr>
        <p:spPr>
          <a:xfrm>
            <a:off x="790073" y="1957250"/>
            <a:ext cx="10636425" cy="4287433"/>
          </a:xfrm>
        </p:spPr>
        <p:txBody>
          <a:bodyPr anchor="ctr">
            <a:normAutofit/>
          </a:bodyPr>
          <a:lstStyle/>
          <a:p>
            <a:pPr marL="0" indent="0">
              <a:buNone/>
              <a:defRPr/>
            </a:pPr>
            <a:r>
              <a:rPr lang="en-GB" sz="2400" dirty="0">
                <a:latin typeface="Aptos"/>
                <a:ea typeface="Calibri"/>
                <a:cs typeface="Calibri"/>
              </a:rPr>
              <a:t>Across all pilot sites in total (at aggregate level), it is estimated that CHB resulted in a statistically significant reduction in the acquisitive crime grouping.</a:t>
            </a:r>
            <a:endParaRPr lang="en-US" sz="2400" dirty="0">
              <a:latin typeface="Aptos"/>
            </a:endParaRPr>
          </a:p>
          <a:p>
            <a:pPr marL="0" indent="0">
              <a:buNone/>
              <a:defRPr/>
            </a:pPr>
            <a:endParaRPr lang="en-GB" sz="2400" dirty="0">
              <a:latin typeface="Aptos"/>
              <a:ea typeface="Calibri"/>
              <a:cs typeface="Calibri"/>
            </a:endParaRPr>
          </a:p>
          <a:p>
            <a:pPr marL="0" indent="0">
              <a:buNone/>
              <a:defRPr/>
            </a:pPr>
            <a:r>
              <a:rPr lang="en-GB" sz="2400" dirty="0">
                <a:latin typeface="Aptos"/>
                <a:ea typeface="Calibri"/>
                <a:cs typeface="Calibri"/>
              </a:rPr>
              <a:t>The effect size was equivalent to a 23.7% reduction in acquisitive crime, or 51 crimes prevented per month across CHB areas, compared to the control group.</a:t>
            </a:r>
            <a:endParaRPr lang="en-GB" sz="2400">
              <a:latin typeface="Aptos"/>
            </a:endParaRPr>
          </a:p>
          <a:p>
            <a:pPr marL="0" indent="0">
              <a:buNone/>
              <a:defRPr/>
            </a:pPr>
            <a:endParaRPr lang="en-GB" sz="2400" dirty="0">
              <a:latin typeface="Aptos"/>
              <a:ea typeface="Calibri"/>
              <a:cs typeface="Calibri"/>
            </a:endParaRPr>
          </a:p>
          <a:p>
            <a:pPr marL="0" indent="0">
              <a:buNone/>
              <a:defRPr/>
            </a:pPr>
            <a:r>
              <a:rPr lang="en-GB" sz="2400" dirty="0">
                <a:latin typeface="Aptos"/>
                <a:ea typeface="Calibri"/>
                <a:cs typeface="Calibri"/>
              </a:rPr>
              <a:t>No statistically significant impacts on the other crime groupings were found at aggregate level. However, sensitivity analysis and further analysis found that CHB can be effective at reducing other crime groupings.</a:t>
            </a:r>
            <a:endParaRPr lang="en-GB" sz="2400" dirty="0">
              <a:latin typeface="Aptos"/>
            </a:endParaRPr>
          </a:p>
          <a:p>
            <a:pPr marL="0" indent="0">
              <a:buNone/>
              <a:defRPr/>
            </a:pPr>
            <a:endParaRPr lang="en-GB" sz="2400" dirty="0"/>
          </a:p>
        </p:txBody>
      </p:sp>
    </p:spTree>
    <p:extLst>
      <p:ext uri="{BB962C8B-B14F-4D97-AF65-F5344CB8AC3E}">
        <p14:creationId xmlns:p14="http://schemas.microsoft.com/office/powerpoint/2010/main" val="38649424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3A519B-9C7A-A801-3A30-414511166A7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13622-65B4-554C-A28B-827E012EC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4B2E21-4F95-5334-DB19-24BBA57F1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2B70434-5640-CCB8-BFC0-C39292D007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6D520A4-407F-7BD0-8C27-905C6EEA5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141D54-7A6E-E5B7-C8C7-87A703001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71BC6-FF3E-6AFC-A0AD-6F379F512E0D}"/>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Thank You</a:t>
            </a:r>
          </a:p>
        </p:txBody>
      </p:sp>
      <p:sp>
        <p:nvSpPr>
          <p:cNvPr id="3" name="Content Placeholder 2">
            <a:extLst>
              <a:ext uri="{FF2B5EF4-FFF2-40B4-BE49-F238E27FC236}">
                <a16:creationId xmlns:a16="http://schemas.microsoft.com/office/drawing/2014/main" id="{6A56C7AF-FEDD-3BBF-035D-0E0B6B7DEEB1}"/>
              </a:ext>
            </a:extLst>
          </p:cNvPr>
          <p:cNvSpPr>
            <a:spLocks noGrp="1"/>
          </p:cNvSpPr>
          <p:nvPr>
            <p:ph idx="1"/>
          </p:nvPr>
        </p:nvSpPr>
        <p:spPr>
          <a:xfrm>
            <a:off x="1371599" y="2318197"/>
            <a:ext cx="9724031" cy="3926486"/>
          </a:xfrm>
        </p:spPr>
        <p:txBody>
          <a:bodyPr anchor="ctr">
            <a:normAutofit/>
          </a:bodyPr>
          <a:lstStyle/>
          <a:p>
            <a:pPr marL="0" indent="0" algn="ctr">
              <a:buNone/>
              <a:defRPr/>
            </a:pPr>
            <a:r>
              <a:rPr lang="en-GB" sz="4400" dirty="0">
                <a:latin typeface="Aptos Display"/>
              </a:rPr>
              <a:t>Any Questions? </a:t>
            </a:r>
            <a:endParaRPr lang="en-US">
              <a:latin typeface="Aptos Display"/>
            </a:endParaRPr>
          </a:p>
        </p:txBody>
      </p:sp>
    </p:spTree>
    <p:extLst>
      <p:ext uri="{BB962C8B-B14F-4D97-AF65-F5344CB8AC3E}">
        <p14:creationId xmlns:p14="http://schemas.microsoft.com/office/powerpoint/2010/main" val="3012802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46</Slides>
  <Notes>2</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Gang Violence and Knife Crime </vt:lpstr>
      <vt:lpstr>Aims and Objectives</vt:lpstr>
      <vt:lpstr>Definitional Issues </vt:lpstr>
      <vt:lpstr>Definition of ‘gang related’</vt:lpstr>
      <vt:lpstr>Definition of ‘gang related violence’</vt:lpstr>
      <vt:lpstr>Task ….15 mins in Groups</vt:lpstr>
      <vt:lpstr>What is a Gang? </vt:lpstr>
      <vt:lpstr>Trident Gang Crime Command – Metropolitan Police</vt:lpstr>
      <vt:lpstr>Trident Gang Crime Command – Metropolitan Police</vt:lpstr>
      <vt:lpstr>Gangs Matrix – Is it fit for purpose? </vt:lpstr>
      <vt:lpstr>Gangs Violence Matrix (GVM)</vt:lpstr>
      <vt:lpstr>Violence Harm Assessment (VHA)</vt:lpstr>
      <vt:lpstr>How London's Street Gangs Work</vt:lpstr>
      <vt:lpstr>Why do young people join Gangs? </vt:lpstr>
      <vt:lpstr>Why do young people join Gangs? An Academic View</vt:lpstr>
      <vt:lpstr>'Pack Mentality'</vt:lpstr>
      <vt:lpstr>Gang Culture</vt:lpstr>
      <vt:lpstr>Gang Culture</vt:lpstr>
      <vt:lpstr>How do Gangs influence communities?</vt:lpstr>
      <vt:lpstr>Gang related Injunctions </vt:lpstr>
      <vt:lpstr>Gang Injunctions …...Do they work?</vt:lpstr>
      <vt:lpstr>Gang Injunctions …...Do they work?</vt:lpstr>
      <vt:lpstr>Ending Gang Violence Strategy</vt:lpstr>
      <vt:lpstr>Knife Crime </vt:lpstr>
      <vt:lpstr>Knife Crime-Statistics </vt:lpstr>
      <vt:lpstr>Prevalence of gang violence and knife crime</vt:lpstr>
      <vt:lpstr>Risk Factors associated with knife crime</vt:lpstr>
      <vt:lpstr>Why do people carry knives ?</vt:lpstr>
      <vt:lpstr>Knife Crime - Liverpool</vt:lpstr>
      <vt:lpstr>And.........</vt:lpstr>
      <vt:lpstr>Local Statistics </vt:lpstr>
      <vt:lpstr>PowerPoint Presentation</vt:lpstr>
      <vt:lpstr>Tackling Gang violence and knife crime </vt:lpstr>
      <vt:lpstr>Police Responses</vt:lpstr>
      <vt:lpstr>Task </vt:lpstr>
      <vt:lpstr>Investigative Options</vt:lpstr>
      <vt:lpstr>Prevention Methods - Stop and Search</vt:lpstr>
      <vt:lpstr>Sec 60 - Concerns</vt:lpstr>
      <vt:lpstr>Section 60 and Notting Hill Carnival</vt:lpstr>
      <vt:lpstr>Stop and Search</vt:lpstr>
      <vt:lpstr>Stop and Search</vt:lpstr>
      <vt:lpstr>Government strategy to tackle crime and gang activity 2021</vt:lpstr>
      <vt:lpstr>Clear, Hold, Build (CHB) strategy </vt:lpstr>
      <vt:lpstr>Clear, Hold, Build (CHB) strategy </vt:lpstr>
      <vt:lpstr>CHB success rate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revision>548</cp:revision>
  <dcterms:created xsi:type="dcterms:W3CDTF">2025-08-12T07:40:17Z</dcterms:created>
  <dcterms:modified xsi:type="dcterms:W3CDTF">2025-10-09T09:59:02Z</dcterms:modified>
</cp:coreProperties>
</file>