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12.xml" ContentType="application/vnd.openxmlformats-officedocument.theme+xml"/>
  <Override PartName="/ppt/slideLayouts/slideLayout37.xml" ContentType="application/vnd.openxmlformats-officedocument.presentationml.slideLayout+xml"/>
  <Override PartName="/ppt/theme/theme1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4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5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6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17.xml" ContentType="application/vnd.openxmlformats-officedocument.theme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18.xml" ContentType="application/vnd.openxmlformats-officedocument.theme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19.xml" ContentType="application/vnd.openxmlformats-officedocument.theme+xml"/>
  <Override PartName="/ppt/slideLayouts/slideLayout7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38"/>
  </p:notesMasterIdLst>
  <p:sldIdLst>
    <p:sldId id="719" r:id="rId24"/>
    <p:sldId id="758" r:id="rId25"/>
    <p:sldId id="761" r:id="rId26"/>
    <p:sldId id="762" r:id="rId27"/>
    <p:sldId id="763" r:id="rId28"/>
    <p:sldId id="764" r:id="rId29"/>
    <p:sldId id="765" r:id="rId30"/>
    <p:sldId id="766" r:id="rId31"/>
    <p:sldId id="767" r:id="rId32"/>
    <p:sldId id="768" r:id="rId33"/>
    <p:sldId id="760" r:id="rId34"/>
    <p:sldId id="756" r:id="rId35"/>
    <p:sldId id="759" r:id="rId36"/>
    <p:sldId id="769" r:id="rId3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F287212-14DF-47FF-A57E-21827232286F}" v="3" dt="2023-10-16T22:14:43.20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4" d="100"/>
          <a:sy n="94" d="100"/>
        </p:scale>
        <p:origin x="114" y="7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presProps" Target="presProps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slide" Target="slides/slide6.xml"/><Relationship Id="rId41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4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microsoft.com/office/2016/11/relationships/changesInfo" Target="changesInfos/changesInfo1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CF287212-14DF-47FF-A57E-21827232286F}"/>
    <pc:docChg chg="modSld">
      <pc:chgData name="Jenifer Prince Devaraj" userId="c3fb109c-09d1-42a6-93f4-69472d709861" providerId="ADAL" clId="{CF287212-14DF-47FF-A57E-21827232286F}" dt="2023-10-16T22:14:43.209" v="2"/>
      <pc:docMkLst>
        <pc:docMk/>
      </pc:docMkLst>
      <pc:sldChg chg="addSp modSp">
        <pc:chgData name="Jenifer Prince Devaraj" userId="c3fb109c-09d1-42a6-93f4-69472d709861" providerId="ADAL" clId="{CF287212-14DF-47FF-A57E-21827232286F}" dt="2023-10-16T22:14:41.430" v="1"/>
        <pc:sldMkLst>
          <pc:docMk/>
          <pc:sldMk cId="602369199" sldId="756"/>
        </pc:sldMkLst>
        <pc:spChg chg="add mod">
          <ac:chgData name="Jenifer Prince Devaraj" userId="c3fb109c-09d1-42a6-93f4-69472d709861" providerId="ADAL" clId="{CF287212-14DF-47FF-A57E-21827232286F}" dt="2023-10-16T22:14:41.430" v="1"/>
          <ac:spMkLst>
            <pc:docMk/>
            <pc:sldMk cId="602369199" sldId="756"/>
            <ac:spMk id="7" creationId="{CF3193A1-EC48-7FF8-43A1-539D8B3762BE}"/>
          </ac:spMkLst>
        </pc:spChg>
      </pc:sldChg>
      <pc:sldChg chg="addSp modSp">
        <pc:chgData name="Jenifer Prince Devaraj" userId="c3fb109c-09d1-42a6-93f4-69472d709861" providerId="ADAL" clId="{CF287212-14DF-47FF-A57E-21827232286F}" dt="2023-10-16T22:14:43.209" v="2"/>
        <pc:sldMkLst>
          <pc:docMk/>
          <pc:sldMk cId="691247586" sldId="759"/>
        </pc:sldMkLst>
        <pc:spChg chg="add mod">
          <ac:chgData name="Jenifer Prince Devaraj" userId="c3fb109c-09d1-42a6-93f4-69472d709861" providerId="ADAL" clId="{CF287212-14DF-47FF-A57E-21827232286F}" dt="2023-10-16T22:14:43.209" v="2"/>
          <ac:spMkLst>
            <pc:docMk/>
            <pc:sldMk cId="691247586" sldId="759"/>
            <ac:spMk id="11" creationId="{66C11C6A-CE83-5AA8-E104-C6D859A68656}"/>
          </ac:spMkLst>
        </pc:spChg>
      </pc:sldChg>
      <pc:sldChg chg="addSp modSp">
        <pc:chgData name="Jenifer Prince Devaraj" userId="c3fb109c-09d1-42a6-93f4-69472d709861" providerId="ADAL" clId="{CF287212-14DF-47FF-A57E-21827232286F}" dt="2023-10-16T22:14:38.379" v="0"/>
        <pc:sldMkLst>
          <pc:docMk/>
          <pc:sldMk cId="2945094004" sldId="760"/>
        </pc:sldMkLst>
        <pc:spChg chg="add mod">
          <ac:chgData name="Jenifer Prince Devaraj" userId="c3fb109c-09d1-42a6-93f4-69472d709861" providerId="ADAL" clId="{CF287212-14DF-47FF-A57E-21827232286F}" dt="2023-10-16T22:14:38.379" v="0"/>
          <ac:spMkLst>
            <pc:docMk/>
            <pc:sldMk cId="2945094004" sldId="760"/>
            <ac:spMk id="3" creationId="{CFECA722-6688-8E7C-6D5A-CBF869D304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16/10/2023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7396E369-0043-4162-AC2F-30F915938B18}" type="datetime1">
              <a:rPr lang="en-GB" smtClean="0"/>
              <a:t>16/10/2023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-1      Introduction to Electronics 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BE29E-234E-44EA-BC67-2AFB96DB4381}" type="datetime1">
              <a:rPr lang="en-GB" smtClean="0"/>
              <a:t>16/10/2023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-1      Introduction to Electronics 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BDA7596-536C-4889-90A4-AA8942B00A03}" type="datetime1">
              <a:rPr lang="en-GB" smtClean="0"/>
              <a:t>16/10/2023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-1      Introduction to Electronics I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AE4C2ACD-F627-433C-A359-A91A1EB62885}" type="datetime1">
              <a:rPr lang="en-GB" smtClean="0"/>
              <a:t>16/10/2023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-1      Introduction to Electronics 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EA0D56-7CB6-4497-800B-1DEF699FF229}" type="datetime1">
              <a:rPr lang="en-GB" smtClean="0"/>
              <a:t>16/10/2023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-1      Introduction to Electronics 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1159F56C-4F02-4228-9C25-9E83794692CD}" type="datetime1">
              <a:rPr lang="en-GB" smtClean="0"/>
              <a:t>16/10/2023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-1      Introduction to Electronics I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8C93B5BA-7810-452A-98CD-9B3B08413148}" type="datetime1">
              <a:rPr lang="en-GB" noProof="0" smtClean="0"/>
              <a:t>16/10/2023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US" noProof="0"/>
              <a:t>Lecture -1      Introduction to Electronics I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1A6A223E-1113-4BFA-AAB2-DC391BC5B723}" type="datetime1">
              <a:rPr lang="en-GB" smtClean="0"/>
              <a:t>16/10/2023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-1      Introduction to Electronics 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FA970C-B150-4C77-AE1E-A8506E9D6200}" type="datetime1">
              <a:rPr lang="en-GB" smtClean="0"/>
              <a:t>16/10/2023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-1      Introduction to Electronics 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A188B0D1-51DA-4E95-A710-09990A626999}" type="datetime1">
              <a:rPr lang="en-GB" smtClean="0"/>
              <a:t>16/10/2023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-1      Introduction to Electronics I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9C1BC29D-40B6-4373-B65C-20F1B6DE54D1}" type="datetime1">
              <a:rPr lang="en-GB" noProof="0" smtClean="0"/>
              <a:t>16/10/2023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US" noProof="0"/>
              <a:t>Lecture -1      Introduction to Electronics I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C5E74E4D-51B8-42CC-8FE3-56439259C9C8}" type="datetime1">
              <a:rPr lang="en-GB" smtClean="0"/>
              <a:t>16/10/2023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-1      Introduction to Electronics 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051BF5-1F2A-4365-801B-6736AF1117B2}" type="datetime1">
              <a:rPr lang="en-GB" smtClean="0"/>
              <a:t>16/10/2023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-1      Introduction to Electronics 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29B5A3F3-AF67-41C3-8895-E672DDECC6BF}" type="datetime1">
              <a:rPr lang="en-GB" smtClean="0"/>
              <a:t>16/10/2023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-1      Introduction to Electronics I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18C871-D55A-4356-BFBB-249DF045717B}" type="datetime1">
              <a:rPr lang="en-GB" smtClean="0"/>
              <a:t>16/10/2023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-1      Introduction to Electronics 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B29EA7AC-5752-47F0-9EDC-35ACAA690FF7}" type="datetime1">
              <a:rPr lang="en-GB" smtClean="0"/>
              <a:t>16/10/2023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-1      Introduction to Electronics 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D06806-E6F8-47A7-A185-0735A5923939}" type="datetime1">
              <a:rPr lang="en-GB" smtClean="0"/>
              <a:t>16/10/2023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-1      Introduction to Electronics 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D1095528-8D1D-4A5A-878B-A9BB0B856769}" type="datetime1">
              <a:rPr lang="en-GB" smtClean="0"/>
              <a:t>16/10/2023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-1      Introduction to Electronics I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A0C58911-6645-4EC6-B694-2DA3A1CFFD82}" type="datetime1">
              <a:rPr lang="en-GB" noProof="0" smtClean="0"/>
              <a:t>16/10/2023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US" noProof="0"/>
              <a:t>Lecture -1      Introduction to Electronics I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4A80511-053C-4590-936B-C5E9313BF827}" type="datetime1">
              <a:rPr lang="en-GB" smtClean="0"/>
              <a:t>16/10/2023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-1      Introduction to Electronics 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E68992-0ECC-40A7-B2DB-F74631E45E48}" type="datetime1">
              <a:rPr lang="en-GB" smtClean="0"/>
              <a:t>16/10/2023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-1      Introduction to Electronics 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5AF01B4-E6F2-4AD7-A8D7-C5840C94D612}" type="datetime1">
              <a:rPr lang="en-GB" smtClean="0"/>
              <a:t>16/10/2023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-1      Introduction to Electronics I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1EA58209-B482-47D6-B922-F2DC062AE0BF}" type="datetime1">
              <a:rPr lang="en-GB" noProof="0" smtClean="0"/>
              <a:t>16/10/2023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US" noProof="0"/>
              <a:t>Lecture -1      Introduction to Electronics I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6CAF9C8E-054F-40F7-AB91-52716D539E3E}" type="datetime1">
              <a:rPr lang="en-GB" smtClean="0"/>
              <a:t>16/10/2023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-1      Introduction to Electronics 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EB5E91-9FFD-44D4-A27A-009EB86A5A38}" type="datetime1">
              <a:rPr lang="en-GB" smtClean="0"/>
              <a:t>16/10/2023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-1      Introduction to Electronics 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1CB2BE18-8B9B-457D-AABA-54FF1365870D}" type="datetime1">
              <a:rPr lang="en-GB" smtClean="0"/>
              <a:t>16/10/2023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-1      Introduction to Electronics I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49F14E12-BBCF-46A6-B3EB-1D5B630B6492}" type="datetime1">
              <a:rPr lang="en-GB" noProof="0" smtClean="0"/>
              <a:t>16/10/2023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US" noProof="0"/>
              <a:t>Lecture -1      Introduction to Electronics I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1E7719D7-E031-4E62-8EA4-81782636DB6F}" type="datetime1">
              <a:rPr lang="en-GB" smtClean="0"/>
              <a:t>16/10/2023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-1      Introduction to Electronics 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E294A3-AF20-4B35-B7CA-395E34B835E7}" type="datetime1">
              <a:rPr lang="en-GB" smtClean="0"/>
              <a:t>16/10/2023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-1      Introduction to Electronics 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A0BE7102-F32C-4BC9-9208-9DDFABB64DB6}" type="datetime1">
              <a:rPr lang="en-GB" smtClean="0"/>
              <a:t>16/10/2023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-1      Introduction to Electronics I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1786EEBC-A230-47E8-8823-CCE989214E56}" type="datetime1">
              <a:rPr lang="en-GB" noProof="0" smtClean="0"/>
              <a:t>16/10/2023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US" noProof="0"/>
              <a:t>Lecture -1      Introduction to Electronics I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74C7D4C4-D31B-4B69-B016-61670B464D2D}" type="datetime1">
              <a:rPr lang="en-GB" smtClean="0"/>
              <a:t>16/10/2023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-1      Introduction to Electronics 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06DF83-2328-4C3F-BFA5-F89F3985EA3A}" type="datetime1">
              <a:rPr lang="en-GB" smtClean="0"/>
              <a:t>16/10/2023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-1      Introduction to Electronics 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9B03F5A2-E1CF-4899-972D-C83EB3773B8C}" type="datetime1">
              <a:rPr lang="en-GB" smtClean="0"/>
              <a:t>16/10/2023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-1      Introduction to Electronics I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B0E50465-5D81-4232-A90E-9F6116E8CD67}" type="datetime1">
              <a:rPr lang="en-GB" noProof="0" smtClean="0"/>
              <a:t>16/10/2023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US" noProof="0"/>
              <a:t>Lecture -1      Introduction to Electronics I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1A02A57E-3510-4D26-8398-49560CBBEB3E}" type="datetime1">
              <a:rPr lang="en-GB" smtClean="0"/>
              <a:t>16/10/2023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-1      Introduction to Electronics 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AE27B-7DC7-4264-86CB-9C916E6FA29F}" type="datetime1">
              <a:rPr lang="en-GB" smtClean="0"/>
              <a:t>16/10/2023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-1      Introduction to Electronics 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829B038-7CD6-4F6E-9FB2-E0FA4D93571E}" type="datetime1">
              <a:rPr lang="en-GB" smtClean="0"/>
              <a:t>16/10/2023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-1      Introduction to Electronics I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13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7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0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2.xml"/><Relationship Id="rId4" Type="http://schemas.openxmlformats.org/officeDocument/2006/relationships/slideLayout" Target="../slideLayouts/slideLayout41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5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0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2.xml"/><Relationship Id="rId4" Type="http://schemas.openxmlformats.org/officeDocument/2006/relationships/slideLayout" Target="../slideLayouts/slideLayout51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slideLayout" Target="../slideLayouts/slideLayout65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slideLayout" Target="../slideLayouts/slideLayout64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8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7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5" Type="http://schemas.openxmlformats.org/officeDocument/2006/relationships/slideLayout" Target="../slideLayouts/slideLayout70.xml"/><Relationship Id="rId4" Type="http://schemas.openxmlformats.org/officeDocument/2006/relationships/slideLayout" Target="../slideLayouts/slideLayout69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4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3.xml"/><Relationship Id="rId1" Type="http://schemas.openxmlformats.org/officeDocument/2006/relationships/slideLayout" Target="../slideLayouts/slideLayout72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5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g"/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g"/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1">
            <a:extLst>
              <a:ext uri="{FF2B5EF4-FFF2-40B4-BE49-F238E27FC236}">
                <a16:creationId xmlns:a16="http://schemas.microsoft.com/office/drawing/2014/main" id="{5D030C14-1CB5-3B8D-81C0-58798F628CDF}"/>
              </a:ext>
            </a:extLst>
          </p:cNvPr>
          <p:cNvSpPr txBox="1">
            <a:spLocks/>
          </p:cNvSpPr>
          <p:nvPr/>
        </p:nvSpPr>
        <p:spPr>
          <a:xfrm>
            <a:off x="6429142" y="400000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7" name="Content Placeholder 1">
            <a:extLst>
              <a:ext uri="{FF2B5EF4-FFF2-40B4-BE49-F238E27FC236}">
                <a16:creationId xmlns:a16="http://schemas.microsoft.com/office/drawing/2014/main" id="{532BF6C2-FBC3-3D48-6226-B8D1E0C24364}"/>
              </a:ext>
            </a:extLst>
          </p:cNvPr>
          <p:cNvSpPr txBox="1">
            <a:spLocks/>
          </p:cNvSpPr>
          <p:nvPr/>
        </p:nvSpPr>
        <p:spPr>
          <a:xfrm>
            <a:off x="1376554" y="1381607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b="1" dirty="0">
                <a:latin typeface="Arial"/>
                <a:ea typeface="Calibri" panose="020F0502020204030204" pitchFamily="34" charset="0"/>
                <a:cs typeface="Arial"/>
              </a:rPr>
              <a:t>Module Name	: Electronics I</a:t>
            </a:r>
          </a:p>
          <a:p>
            <a:r>
              <a:rPr lang="en-GB" sz="2400" b="1" dirty="0">
                <a:latin typeface="Arial"/>
                <a:ea typeface="Calibri" panose="020F0502020204030204" pitchFamily="34" charset="0"/>
                <a:cs typeface="Arial"/>
              </a:rPr>
              <a:t>Module Code	: ACDB5002</a:t>
            </a:r>
          </a:p>
          <a:p>
            <a:r>
              <a:rPr lang="en-GB" sz="2400" b="1" dirty="0">
                <a:latin typeface="Arial"/>
                <a:cs typeface="Arial"/>
              </a:rPr>
              <a:t>Lecture 		: 11</a:t>
            </a:r>
          </a:p>
          <a:p>
            <a:r>
              <a:rPr lang="en-GB" sz="2400" b="1" dirty="0">
                <a:latin typeface="Arial"/>
                <a:cs typeface="Arial"/>
              </a:rPr>
              <a:t>Topic			: Getting Started with </a:t>
            </a:r>
            <a:r>
              <a:rPr lang="en-GB" sz="2400" b="1" dirty="0" err="1">
                <a:latin typeface="Arial"/>
                <a:cs typeface="Arial"/>
              </a:rPr>
              <a:t>MikroC</a:t>
            </a:r>
            <a:r>
              <a:rPr lang="en-GB" sz="2400" b="1" dirty="0">
                <a:latin typeface="Arial"/>
                <a:cs typeface="Arial"/>
              </a:rPr>
              <a:t> Pro</a:t>
            </a:r>
          </a:p>
          <a:p>
            <a:endParaRPr lang="en-GB" sz="2400" b="1" dirty="0">
              <a:latin typeface="Arial"/>
              <a:cs typeface="Arial"/>
            </a:endParaRPr>
          </a:p>
          <a:p>
            <a:endParaRPr lang="en-GB" sz="2400" b="1" dirty="0">
              <a:latin typeface="Arial" panose="020B0604020202020204" pitchFamily="34" charset="0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D398169-E58D-02FD-95BC-21DE6B81E8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726C6F1-17B9-F5F8-0905-97AFEAB990A9}"/>
              </a:ext>
            </a:extLst>
          </p:cNvPr>
          <p:cNvSpPr txBox="1"/>
          <p:nvPr/>
        </p:nvSpPr>
        <p:spPr>
          <a:xfrm>
            <a:off x="3559810" y="450334"/>
            <a:ext cx="616458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Getting Started with </a:t>
            </a:r>
            <a:r>
              <a:rPr lang="en-GB" sz="3200" b="1" dirty="0" err="1">
                <a:solidFill>
                  <a:schemeClr val="bg1"/>
                </a:solidFill>
              </a:rPr>
              <a:t>MikroC</a:t>
            </a:r>
            <a:r>
              <a:rPr lang="en-GB" sz="3200" b="1" dirty="0">
                <a:solidFill>
                  <a:schemeClr val="bg1"/>
                </a:solidFill>
              </a:rPr>
              <a:t> Pro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979D179-ADA0-5EDE-CE8B-66036C6291B3}"/>
              </a:ext>
            </a:extLst>
          </p:cNvPr>
          <p:cNvSpPr txBox="1"/>
          <p:nvPr/>
        </p:nvSpPr>
        <p:spPr>
          <a:xfrm>
            <a:off x="1340485" y="2862402"/>
            <a:ext cx="9511030" cy="11331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ts val="2170"/>
              </a:lnSpc>
              <a:spcAft>
                <a:spcPts val="800"/>
              </a:spcAft>
            </a:pPr>
            <a:r>
              <a:rPr lang="en-GB" sz="1800" kern="100" dirty="0">
                <a:solidFill>
                  <a:srgbClr val="111111"/>
                </a:solidFill>
                <a:effectLst/>
                <a:latin typeface="PT Serif" panose="020A0603040505020204" pitchFamily="18" charset="0"/>
                <a:ea typeface="PT Serif" panose="020A0603040505020204" pitchFamily="18" charset="0"/>
                <a:cs typeface="PT Serif" panose="020A0603040505020204" pitchFamily="18" charset="0"/>
              </a:rPr>
              <a:t>•	Download and Install </a:t>
            </a:r>
            <a:r>
              <a:rPr lang="en-GB" sz="1800" kern="100" dirty="0" err="1">
                <a:solidFill>
                  <a:srgbClr val="111111"/>
                </a:solidFill>
                <a:effectLst/>
                <a:latin typeface="PT Serif" panose="020A0603040505020204" pitchFamily="18" charset="0"/>
                <a:ea typeface="PT Serif" panose="020A0603040505020204" pitchFamily="18" charset="0"/>
                <a:cs typeface="PT Serif" panose="020A0603040505020204" pitchFamily="18" charset="0"/>
              </a:rPr>
              <a:t>MikroC</a:t>
            </a:r>
            <a:r>
              <a:rPr lang="en-GB" sz="1800" kern="100" dirty="0">
                <a:solidFill>
                  <a:srgbClr val="111111"/>
                </a:solidFill>
                <a:effectLst/>
                <a:latin typeface="PT Serif" panose="020A0603040505020204" pitchFamily="18" charset="0"/>
                <a:ea typeface="PT Serif" panose="020A0603040505020204" pitchFamily="18" charset="0"/>
                <a:cs typeface="PT Serif" panose="020A0603040505020204" pitchFamily="18" charset="0"/>
              </a:rPr>
              <a:t> Pro</a:t>
            </a:r>
          </a:p>
          <a:p>
            <a:pPr>
              <a:lnSpc>
                <a:spcPts val="2170"/>
              </a:lnSpc>
              <a:spcAft>
                <a:spcPts val="800"/>
              </a:spcAft>
            </a:pPr>
            <a:r>
              <a:rPr lang="en-GB" sz="1800" kern="100" dirty="0">
                <a:solidFill>
                  <a:srgbClr val="111111"/>
                </a:solidFill>
                <a:effectLst/>
                <a:latin typeface="PT Serif" panose="020A0603040505020204" pitchFamily="18" charset="0"/>
                <a:ea typeface="PT Serif" panose="020A0603040505020204" pitchFamily="18" charset="0"/>
                <a:cs typeface="PT Serif" panose="020A0603040505020204" pitchFamily="18" charset="0"/>
              </a:rPr>
              <a:t>•	Create a Folder for this project in any of your drives</a:t>
            </a:r>
          </a:p>
          <a:p>
            <a:pPr>
              <a:lnSpc>
                <a:spcPts val="2170"/>
              </a:lnSpc>
              <a:spcAft>
                <a:spcPts val="800"/>
              </a:spcAft>
            </a:pPr>
            <a:r>
              <a:rPr lang="en-GB" sz="1800" kern="100" dirty="0">
                <a:solidFill>
                  <a:srgbClr val="111111"/>
                </a:solidFill>
                <a:effectLst/>
                <a:latin typeface="PT Serif" panose="020A0603040505020204" pitchFamily="18" charset="0"/>
                <a:ea typeface="PT Serif" panose="020A0603040505020204" pitchFamily="18" charset="0"/>
                <a:cs typeface="PT Serif" panose="020A0603040505020204" pitchFamily="18" charset="0"/>
              </a:rPr>
              <a:t>•	Open </a:t>
            </a:r>
            <a:r>
              <a:rPr lang="en-GB" sz="1800" kern="100" dirty="0" err="1">
                <a:solidFill>
                  <a:srgbClr val="111111"/>
                </a:solidFill>
                <a:effectLst/>
                <a:latin typeface="PT Serif" panose="020A0603040505020204" pitchFamily="18" charset="0"/>
                <a:ea typeface="PT Serif" panose="020A0603040505020204" pitchFamily="18" charset="0"/>
                <a:cs typeface="PT Serif" panose="020A0603040505020204" pitchFamily="18" charset="0"/>
              </a:rPr>
              <a:t>microC</a:t>
            </a:r>
            <a:r>
              <a:rPr lang="en-GB" sz="1800" kern="100" dirty="0">
                <a:solidFill>
                  <a:srgbClr val="111111"/>
                </a:solidFill>
                <a:effectLst/>
                <a:latin typeface="PT Serif" panose="020A0603040505020204" pitchFamily="18" charset="0"/>
                <a:ea typeface="PT Serif" panose="020A0603040505020204" pitchFamily="18" charset="0"/>
                <a:cs typeface="PT Serif" panose="020A0603040505020204" pitchFamily="18" charset="0"/>
              </a:rPr>
              <a:t> Pro For PIC</a:t>
            </a:r>
          </a:p>
        </p:txBody>
      </p:sp>
      <p:sp>
        <p:nvSpPr>
          <p:cNvPr id="15" name="Footer Placeholder 3">
            <a:extLst>
              <a:ext uri="{FF2B5EF4-FFF2-40B4-BE49-F238E27FC236}">
                <a16:creationId xmlns:a16="http://schemas.microsoft.com/office/drawing/2014/main" id="{2C7C88EE-157B-348D-E8BB-02C20A993427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9598194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D398169-E58D-02FD-95BC-21DE6B81E8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726C6F1-17B9-F5F8-0905-97AFEAB990A9}"/>
              </a:ext>
            </a:extLst>
          </p:cNvPr>
          <p:cNvSpPr txBox="1"/>
          <p:nvPr/>
        </p:nvSpPr>
        <p:spPr>
          <a:xfrm>
            <a:off x="3559810" y="450334"/>
            <a:ext cx="616458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Getting Started with </a:t>
            </a:r>
            <a:r>
              <a:rPr lang="en-GB" sz="3200" b="1" dirty="0" err="1">
                <a:solidFill>
                  <a:schemeClr val="bg1"/>
                </a:solidFill>
              </a:rPr>
              <a:t>MikroC</a:t>
            </a:r>
            <a:r>
              <a:rPr lang="en-GB" sz="3200" b="1" dirty="0">
                <a:solidFill>
                  <a:schemeClr val="bg1"/>
                </a:solidFill>
              </a:rPr>
              <a:t> Pro</a:t>
            </a:r>
          </a:p>
        </p:txBody>
      </p:sp>
      <p:pic>
        <p:nvPicPr>
          <p:cNvPr id="2" name="Picture 1" descr="MikroC Pro Welcome Screen">
            <a:extLst>
              <a:ext uri="{FF2B5EF4-FFF2-40B4-BE49-F238E27FC236}">
                <a16:creationId xmlns:a16="http://schemas.microsoft.com/office/drawing/2014/main" id="{AE3CBE24-AA8F-8EED-F954-A82724FC458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1940" y="2316480"/>
            <a:ext cx="7543800" cy="402336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3993A1D-FF7B-6467-70AB-CEC382C5A74C}"/>
              </a:ext>
            </a:extLst>
          </p:cNvPr>
          <p:cNvSpPr txBox="1"/>
          <p:nvPr/>
        </p:nvSpPr>
        <p:spPr>
          <a:xfrm>
            <a:off x="389890" y="1402667"/>
            <a:ext cx="6164580" cy="3645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ts val="2170"/>
              </a:lnSpc>
              <a:spcAft>
                <a:spcPts val="800"/>
              </a:spcAft>
            </a:pPr>
            <a:r>
              <a:rPr lang="en-GB" sz="1800" kern="100" dirty="0">
                <a:solidFill>
                  <a:srgbClr val="111111"/>
                </a:solidFill>
                <a:effectLst/>
                <a:latin typeface="PT Serif" panose="020A0603040505020204" pitchFamily="18" charset="0"/>
                <a:ea typeface="PT Serif" panose="020A0603040505020204" pitchFamily="18" charset="0"/>
                <a:cs typeface="PT Serif" panose="020A0603040505020204" pitchFamily="18" charset="0"/>
              </a:rPr>
              <a:t>Click on </a:t>
            </a:r>
            <a:r>
              <a:rPr lang="en-GB" sz="1800" b="1" kern="100" dirty="0">
                <a:solidFill>
                  <a:srgbClr val="111111"/>
                </a:solidFill>
                <a:effectLst/>
                <a:latin typeface="PT Serif" panose="020A0603040505020204" pitchFamily="18" charset="0"/>
                <a:ea typeface="PT Serif" panose="020A0603040505020204" pitchFamily="18" charset="0"/>
                <a:cs typeface="PT Serif" panose="020A0603040505020204" pitchFamily="18" charset="0"/>
              </a:rPr>
              <a:t>Project &gt;&gt; New Project</a:t>
            </a:r>
            <a:endParaRPr lang="en-GB" sz="14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6921C206-CFA5-415D-EF5B-0F813DE911C6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5921036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D398169-E58D-02FD-95BC-21DE6B81E8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726C6F1-17B9-F5F8-0905-97AFEAB990A9}"/>
              </a:ext>
            </a:extLst>
          </p:cNvPr>
          <p:cNvSpPr txBox="1"/>
          <p:nvPr/>
        </p:nvSpPr>
        <p:spPr>
          <a:xfrm>
            <a:off x="3559810" y="450334"/>
            <a:ext cx="616458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Getting Started with </a:t>
            </a:r>
            <a:r>
              <a:rPr lang="en-GB" sz="3200" b="1" dirty="0" err="1">
                <a:solidFill>
                  <a:schemeClr val="bg1"/>
                </a:solidFill>
              </a:rPr>
              <a:t>MikroC</a:t>
            </a:r>
            <a:r>
              <a:rPr lang="en-GB" sz="3200" b="1" dirty="0">
                <a:solidFill>
                  <a:schemeClr val="bg1"/>
                </a:solidFill>
              </a:rPr>
              <a:t> Pro</a:t>
            </a:r>
          </a:p>
        </p:txBody>
      </p:sp>
      <p:pic>
        <p:nvPicPr>
          <p:cNvPr id="3" name="Picture 2" descr="Welcome - New Project Wizard">
            <a:extLst>
              <a:ext uri="{FF2B5EF4-FFF2-40B4-BE49-F238E27FC236}">
                <a16:creationId xmlns:a16="http://schemas.microsoft.com/office/drawing/2014/main" id="{A2EE78E9-4B72-7921-4F1C-5D123E51E0E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60130" y="1410368"/>
            <a:ext cx="6543346" cy="4640847"/>
          </a:xfrm>
          <a:prstGeom prst="rect">
            <a:avLst/>
          </a:prstGeom>
        </p:spPr>
      </p:pic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010CC53E-3FD9-938A-746F-4ACFEF363F05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0354146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D398169-E58D-02FD-95BC-21DE6B81E8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726C6F1-17B9-F5F8-0905-97AFEAB990A9}"/>
              </a:ext>
            </a:extLst>
          </p:cNvPr>
          <p:cNvSpPr txBox="1"/>
          <p:nvPr/>
        </p:nvSpPr>
        <p:spPr>
          <a:xfrm>
            <a:off x="3559810" y="450334"/>
            <a:ext cx="616458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Getting Started with </a:t>
            </a:r>
            <a:r>
              <a:rPr lang="en-GB" sz="3200" b="1" dirty="0" err="1">
                <a:solidFill>
                  <a:schemeClr val="bg1"/>
                </a:solidFill>
              </a:rPr>
              <a:t>MikroC</a:t>
            </a:r>
            <a:r>
              <a:rPr lang="en-GB" sz="3200" b="1" dirty="0">
                <a:solidFill>
                  <a:schemeClr val="bg1"/>
                </a:solidFill>
              </a:rPr>
              <a:t> Pro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AA7D462-6AE1-66B8-296D-31F27DB3C388}"/>
              </a:ext>
            </a:extLst>
          </p:cNvPr>
          <p:cNvSpPr txBox="1"/>
          <p:nvPr/>
        </p:nvSpPr>
        <p:spPr>
          <a:xfrm>
            <a:off x="98622" y="1128495"/>
            <a:ext cx="9761658" cy="142936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50000"/>
              </a:lnSpc>
              <a:spcAft>
                <a:spcPts val="800"/>
              </a:spcAft>
            </a:pPr>
            <a:r>
              <a:rPr lang="en-US" sz="2000" dirty="0">
                <a:solidFill>
                  <a:srgbClr val="111111"/>
                </a:solidFill>
                <a:effectLst/>
                <a:latin typeface="PT Serif" panose="020A0603040505020204" pitchFamily="18" charset="0"/>
                <a:ea typeface="PT Serif" panose="020A0603040505020204" pitchFamily="18" charset="0"/>
                <a:cs typeface="PT Serif" panose="020A0603040505020204" pitchFamily="18" charset="0"/>
              </a:rPr>
              <a:t>Enter Project name, path (created folder path), clock frequency, microcontroller and click </a:t>
            </a:r>
            <a:r>
              <a:rPr lang="en-US" sz="2000" b="1" dirty="0">
                <a:solidFill>
                  <a:srgbClr val="111111"/>
                </a:solidFill>
                <a:effectLst/>
                <a:latin typeface="PT Serif" panose="020A0603040505020204" pitchFamily="18" charset="0"/>
                <a:ea typeface="PT Serif" panose="020A0603040505020204" pitchFamily="18" charset="0"/>
                <a:cs typeface="PT Serif" panose="020A0603040505020204" pitchFamily="18" charset="0"/>
              </a:rPr>
              <a:t>Next</a:t>
            </a:r>
            <a:r>
              <a:rPr lang="en-US" sz="2000" dirty="0">
                <a:solidFill>
                  <a:srgbClr val="111111"/>
                </a:solidFill>
                <a:effectLst/>
                <a:latin typeface="PT Serif" panose="020A0603040505020204" pitchFamily="18" charset="0"/>
                <a:ea typeface="PT Serif" panose="020A0603040505020204" pitchFamily="18" charset="0"/>
                <a:cs typeface="PT Serif" panose="020A0603040505020204" pitchFamily="18" charset="0"/>
              </a:rPr>
              <a:t>. Clock Frequency is the frequency of oscillator used with microcontroller. Here we use PIC 16F877A microcontroller with 8MHz crystal.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 descr="Project Settings - New Project Wizard">
            <a:extLst>
              <a:ext uri="{FF2B5EF4-FFF2-40B4-BE49-F238E27FC236}">
                <a16:creationId xmlns:a16="http://schemas.microsoft.com/office/drawing/2014/main" id="{AF375203-EA42-4DF5-1155-00C0A48CA27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9680" y="2557861"/>
            <a:ext cx="5940818" cy="4213779"/>
          </a:xfrm>
          <a:prstGeom prst="rect">
            <a:avLst/>
          </a:prstGeom>
        </p:spPr>
      </p:pic>
      <p:sp>
        <p:nvSpPr>
          <p:cNvPr id="7" name="Footer Placeholder 3">
            <a:extLst>
              <a:ext uri="{FF2B5EF4-FFF2-40B4-BE49-F238E27FC236}">
                <a16:creationId xmlns:a16="http://schemas.microsoft.com/office/drawing/2014/main" id="{8355CFC4-8377-AA36-29C7-149B69DF3BD9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0408339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D398169-E58D-02FD-95BC-21DE6B81E8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726C6F1-17B9-F5F8-0905-97AFEAB990A9}"/>
              </a:ext>
            </a:extLst>
          </p:cNvPr>
          <p:cNvSpPr txBox="1"/>
          <p:nvPr/>
        </p:nvSpPr>
        <p:spPr>
          <a:xfrm>
            <a:off x="3559810" y="450334"/>
            <a:ext cx="616458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Getting Started with </a:t>
            </a:r>
            <a:r>
              <a:rPr lang="en-GB" sz="3200" b="1" dirty="0" err="1">
                <a:solidFill>
                  <a:schemeClr val="bg1"/>
                </a:solidFill>
              </a:rPr>
              <a:t>MikroC</a:t>
            </a:r>
            <a:r>
              <a:rPr lang="en-GB" sz="3200" b="1" dirty="0">
                <a:solidFill>
                  <a:schemeClr val="bg1"/>
                </a:solidFill>
              </a:rPr>
              <a:t> Pro</a:t>
            </a:r>
          </a:p>
        </p:txBody>
      </p:sp>
      <p:pic>
        <p:nvPicPr>
          <p:cNvPr id="2" name="Picture 1" descr="Add Files to Project - New Project Wizard">
            <a:extLst>
              <a:ext uri="{FF2B5EF4-FFF2-40B4-BE49-F238E27FC236}">
                <a16:creationId xmlns:a16="http://schemas.microsoft.com/office/drawing/2014/main" id="{93070AA0-9141-9A43-BC2F-3D1B4686F38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39657" y="1496060"/>
            <a:ext cx="6385528" cy="4528820"/>
          </a:xfrm>
          <a:prstGeom prst="rect">
            <a:avLst/>
          </a:prstGeom>
        </p:spPr>
      </p:pic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851E4D40-8A20-FB2D-C2BD-B7BA157F739E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11302224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D398169-E58D-02FD-95BC-21DE6B81E8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726C6F1-17B9-F5F8-0905-97AFEAB990A9}"/>
              </a:ext>
            </a:extLst>
          </p:cNvPr>
          <p:cNvSpPr txBox="1"/>
          <p:nvPr/>
        </p:nvSpPr>
        <p:spPr>
          <a:xfrm>
            <a:off x="3559810" y="450334"/>
            <a:ext cx="616458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Getting Started with </a:t>
            </a:r>
            <a:r>
              <a:rPr lang="en-GB" sz="3200" b="1" dirty="0" err="1">
                <a:solidFill>
                  <a:schemeClr val="bg1"/>
                </a:solidFill>
              </a:rPr>
              <a:t>MikroC</a:t>
            </a:r>
            <a:r>
              <a:rPr lang="en-GB" sz="3200" b="1" dirty="0">
                <a:solidFill>
                  <a:schemeClr val="bg1"/>
                </a:solidFill>
              </a:rPr>
              <a:t> Pro</a:t>
            </a:r>
          </a:p>
        </p:txBody>
      </p:sp>
      <p:pic>
        <p:nvPicPr>
          <p:cNvPr id="3" name="Picture 2" descr="Library Manager - New Project Wizard">
            <a:extLst>
              <a:ext uri="{FF2B5EF4-FFF2-40B4-BE49-F238E27FC236}">
                <a16:creationId xmlns:a16="http://schemas.microsoft.com/office/drawing/2014/main" id="{8A731ADD-FD26-0E9B-0E18-D0BAC21BF74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9175" y="1514157"/>
            <a:ext cx="6804708" cy="4825683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24F9E1A-1569-1584-77B5-EDC0AC216668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517401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D398169-E58D-02FD-95BC-21DE6B81E8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726C6F1-17B9-F5F8-0905-97AFEAB990A9}"/>
              </a:ext>
            </a:extLst>
          </p:cNvPr>
          <p:cNvSpPr txBox="1"/>
          <p:nvPr/>
        </p:nvSpPr>
        <p:spPr>
          <a:xfrm>
            <a:off x="3559810" y="450334"/>
            <a:ext cx="616458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Getting Started with </a:t>
            </a:r>
            <a:r>
              <a:rPr lang="en-GB" sz="3200" b="1" dirty="0" err="1">
                <a:solidFill>
                  <a:schemeClr val="bg1"/>
                </a:solidFill>
              </a:rPr>
              <a:t>MikroC</a:t>
            </a:r>
            <a:r>
              <a:rPr lang="en-GB" sz="3200" b="1" dirty="0">
                <a:solidFill>
                  <a:schemeClr val="bg1"/>
                </a:solidFill>
              </a:rPr>
              <a:t> Pro</a:t>
            </a:r>
          </a:p>
        </p:txBody>
      </p:sp>
      <p:pic>
        <p:nvPicPr>
          <p:cNvPr id="2" name="Picture 1" descr="Finish - New Project Wizard">
            <a:extLst>
              <a:ext uri="{FF2B5EF4-FFF2-40B4-BE49-F238E27FC236}">
                <a16:creationId xmlns:a16="http://schemas.microsoft.com/office/drawing/2014/main" id="{071B44ED-2D4D-6386-72F9-C1A39EC2197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97074" y="1379537"/>
            <a:ext cx="6700471" cy="4752023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B1E95C0-8119-119B-17C0-234B8895FF34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63628085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D398169-E58D-02FD-95BC-21DE6B81E8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726C6F1-17B9-F5F8-0905-97AFEAB990A9}"/>
              </a:ext>
            </a:extLst>
          </p:cNvPr>
          <p:cNvSpPr txBox="1"/>
          <p:nvPr/>
        </p:nvSpPr>
        <p:spPr>
          <a:xfrm>
            <a:off x="3559810" y="450334"/>
            <a:ext cx="616458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Getting Started with </a:t>
            </a:r>
            <a:r>
              <a:rPr lang="en-GB" sz="3200" b="1" dirty="0" err="1">
                <a:solidFill>
                  <a:schemeClr val="bg1"/>
                </a:solidFill>
              </a:rPr>
              <a:t>MikroC</a:t>
            </a:r>
            <a:r>
              <a:rPr lang="en-GB" sz="3200" b="1" dirty="0">
                <a:solidFill>
                  <a:schemeClr val="bg1"/>
                </a:solidFill>
              </a:rPr>
              <a:t> Pro</a:t>
            </a:r>
          </a:p>
        </p:txBody>
      </p:sp>
      <p:pic>
        <p:nvPicPr>
          <p:cNvPr id="3" name="Picture 2" descr="Enter Your Code Here - MikroC Pro">
            <a:extLst>
              <a:ext uri="{FF2B5EF4-FFF2-40B4-BE49-F238E27FC236}">
                <a16:creationId xmlns:a16="http://schemas.microsoft.com/office/drawing/2014/main" id="{F276FE93-5833-C0B7-9E51-26192E06914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7577" y="1446212"/>
            <a:ext cx="9302288" cy="4961454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57EED12-5129-4CDE-C136-BF327BA296E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4907341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D398169-E58D-02FD-95BC-21DE6B81E8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726C6F1-17B9-F5F8-0905-97AFEAB990A9}"/>
              </a:ext>
            </a:extLst>
          </p:cNvPr>
          <p:cNvSpPr txBox="1"/>
          <p:nvPr/>
        </p:nvSpPr>
        <p:spPr>
          <a:xfrm>
            <a:off x="3559810" y="450334"/>
            <a:ext cx="616458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Getting Started with </a:t>
            </a:r>
            <a:r>
              <a:rPr lang="en-GB" sz="3200" b="1" dirty="0" err="1">
                <a:solidFill>
                  <a:schemeClr val="bg1"/>
                </a:solidFill>
              </a:rPr>
              <a:t>MikroC</a:t>
            </a:r>
            <a:r>
              <a:rPr lang="en-GB" sz="3200" b="1" dirty="0">
                <a:solidFill>
                  <a:schemeClr val="bg1"/>
                </a:solidFill>
              </a:rPr>
              <a:t> Pro</a:t>
            </a:r>
          </a:p>
        </p:txBody>
      </p:sp>
      <p:pic>
        <p:nvPicPr>
          <p:cNvPr id="2" name="Picture 1" descr="Proteus Edit Component - PIC 16F877A">
            <a:extLst>
              <a:ext uri="{FF2B5EF4-FFF2-40B4-BE49-F238E27FC236}">
                <a16:creationId xmlns:a16="http://schemas.microsoft.com/office/drawing/2014/main" id="{32EDE4A3-BF9F-83ED-236E-F44F3B52A03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88005" y="2180590"/>
            <a:ext cx="5731510" cy="406146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B3CFA00-B4A2-8833-C822-9DEA7CB99D3E}"/>
              </a:ext>
            </a:extLst>
          </p:cNvPr>
          <p:cNvSpPr txBox="1"/>
          <p:nvPr/>
        </p:nvSpPr>
        <p:spPr>
          <a:xfrm>
            <a:off x="775970" y="1420073"/>
            <a:ext cx="6164580" cy="3755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In 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Proteous</a:t>
            </a:r>
            <a:r>
              <a:rPr lang="en-GB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: Double Click the Microcontroller</a:t>
            </a:r>
          </a:p>
        </p:txBody>
      </p:sp>
      <p:sp>
        <p:nvSpPr>
          <p:cNvPr id="7" name="Footer Placeholder 3">
            <a:extLst>
              <a:ext uri="{FF2B5EF4-FFF2-40B4-BE49-F238E27FC236}">
                <a16:creationId xmlns:a16="http://schemas.microsoft.com/office/drawing/2014/main" id="{0F8281C6-21A3-73E0-CA3D-0906197FCDA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93571043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D398169-E58D-02FD-95BC-21DE6B81E8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9D86F26-22BC-8EC4-CA24-35B9BCBBDF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36177" y="1791017"/>
            <a:ext cx="7553325" cy="374332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84076BF2-71E2-8938-0AB6-620BD240A8C1}"/>
              </a:ext>
            </a:extLst>
          </p:cNvPr>
          <p:cNvSpPr txBox="1"/>
          <p:nvPr/>
        </p:nvSpPr>
        <p:spPr>
          <a:xfrm>
            <a:off x="255465" y="1606351"/>
            <a:ext cx="943431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cs typeface="Calibri"/>
              </a:rPr>
              <a:t>Function</a:t>
            </a:r>
            <a:endParaRPr lang="en-US" dirty="0"/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9ACBBC02-7D1E-3951-2850-C19AB4879D9E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FECA722-6688-8E7C-6D5A-CBF869D30400}"/>
              </a:ext>
            </a:extLst>
          </p:cNvPr>
          <p:cNvSpPr txBox="1"/>
          <p:nvPr/>
        </p:nvSpPr>
        <p:spPr>
          <a:xfrm>
            <a:off x="3559810" y="450334"/>
            <a:ext cx="616458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Getting Started with </a:t>
            </a:r>
            <a:r>
              <a:rPr lang="en-GB" sz="3200" b="1" dirty="0" err="1">
                <a:solidFill>
                  <a:schemeClr val="bg1"/>
                </a:solidFill>
              </a:rPr>
              <a:t>MikroC</a:t>
            </a:r>
            <a:r>
              <a:rPr lang="en-GB" sz="3200" b="1" dirty="0">
                <a:solidFill>
                  <a:schemeClr val="bg1"/>
                </a:solidFill>
              </a:rPr>
              <a:t> Pro</a:t>
            </a:r>
          </a:p>
        </p:txBody>
      </p:sp>
    </p:spTree>
    <p:extLst>
      <p:ext uri="{BB962C8B-B14F-4D97-AF65-F5344CB8AC3E}">
        <p14:creationId xmlns:p14="http://schemas.microsoft.com/office/powerpoint/2010/main" val="294509400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DBAFC5-1CFA-321A-D6F6-A0E1937ABA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52140" y="1236852"/>
            <a:ext cx="5404337" cy="5147954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pPr>
              <a:buNone/>
            </a:pPr>
            <a:r>
              <a:rPr lang="en-GB" sz="2400">
                <a:ea typeface="+mn-lt"/>
                <a:cs typeface="+mn-lt"/>
              </a:rPr>
              <a:t>void main()</a:t>
            </a:r>
            <a:endParaRPr lang="en-US"/>
          </a:p>
          <a:p>
            <a:pPr>
              <a:buNone/>
            </a:pPr>
            <a:r>
              <a:rPr lang="en-GB" sz="2400">
                <a:ea typeface="+mn-lt"/>
                <a:cs typeface="+mn-lt"/>
              </a:rPr>
              <a:t>{</a:t>
            </a:r>
            <a:endParaRPr lang="en-GB"/>
          </a:p>
          <a:p>
            <a:pPr>
              <a:buNone/>
            </a:pPr>
            <a:r>
              <a:rPr lang="en-GB" sz="2400">
                <a:ea typeface="+mn-lt"/>
                <a:cs typeface="+mn-lt"/>
              </a:rPr>
              <a:t>TRISD = 0; //Set as Output</a:t>
            </a:r>
            <a:endParaRPr lang="en-GB"/>
          </a:p>
          <a:p>
            <a:pPr>
              <a:buNone/>
            </a:pPr>
            <a:r>
              <a:rPr lang="en-GB" sz="2400">
                <a:ea typeface="+mn-lt"/>
                <a:cs typeface="+mn-lt"/>
              </a:rPr>
              <a:t>PORTD =0; //Set as zero</a:t>
            </a:r>
            <a:endParaRPr lang="en-GB"/>
          </a:p>
          <a:p>
            <a:pPr>
              <a:buNone/>
            </a:pPr>
            <a:r>
              <a:rPr lang="en-GB" sz="2400">
                <a:ea typeface="+mn-lt"/>
                <a:cs typeface="+mn-lt"/>
              </a:rPr>
              <a:t>do</a:t>
            </a:r>
            <a:endParaRPr lang="en-GB"/>
          </a:p>
          <a:p>
            <a:pPr>
              <a:buNone/>
            </a:pPr>
            <a:r>
              <a:rPr lang="en-GB" sz="2400">
                <a:ea typeface="+mn-lt"/>
                <a:cs typeface="+mn-lt"/>
              </a:rPr>
              <a:t>{</a:t>
            </a:r>
            <a:endParaRPr lang="en-GB"/>
          </a:p>
          <a:p>
            <a:pPr>
              <a:buNone/>
            </a:pPr>
            <a:r>
              <a:rPr lang="en-GB" sz="2400">
                <a:ea typeface="+mn-lt"/>
                <a:cs typeface="+mn-lt"/>
              </a:rPr>
              <a:t>PORTD = 0b11111111; // Output 1 (5V) into pin 0 of </a:t>
            </a:r>
            <a:r>
              <a:rPr lang="en-GB" sz="2400" err="1">
                <a:ea typeface="+mn-lt"/>
                <a:cs typeface="+mn-lt"/>
              </a:rPr>
              <a:t>portA</a:t>
            </a:r>
            <a:endParaRPr lang="en-GB"/>
          </a:p>
          <a:p>
            <a:pPr>
              <a:buNone/>
            </a:pPr>
            <a:endParaRPr lang="en-GB"/>
          </a:p>
          <a:p>
            <a:pPr>
              <a:buNone/>
            </a:pPr>
            <a:r>
              <a:rPr lang="en-GB" sz="2400" err="1">
                <a:cs typeface="Calibri"/>
              </a:rPr>
              <a:t>Delay_ms</a:t>
            </a:r>
            <a:r>
              <a:rPr lang="en-GB" sz="2400">
                <a:cs typeface="Calibri"/>
              </a:rPr>
              <a:t>(1000);</a:t>
            </a:r>
            <a:endParaRPr lang="en-GB">
              <a:cs typeface="Calibri"/>
            </a:endParaRPr>
          </a:p>
          <a:p>
            <a:pPr>
              <a:buNone/>
            </a:pPr>
            <a:endParaRPr lang="en-GB">
              <a:cs typeface="Calibri"/>
            </a:endParaRPr>
          </a:p>
          <a:p>
            <a:pPr>
              <a:buNone/>
            </a:pPr>
            <a:r>
              <a:rPr lang="en-GB" sz="2400">
                <a:cs typeface="Calibri"/>
              </a:rPr>
              <a:t>PORTD = 0b00000000;</a:t>
            </a:r>
            <a:endParaRPr lang="en-GB">
              <a:cs typeface="Calibri"/>
            </a:endParaRPr>
          </a:p>
          <a:p>
            <a:pPr>
              <a:buNone/>
            </a:pPr>
            <a:endParaRPr lang="en-GB">
              <a:cs typeface="Calibri"/>
            </a:endParaRPr>
          </a:p>
          <a:p>
            <a:pPr>
              <a:buNone/>
            </a:pPr>
            <a:r>
              <a:rPr lang="en-GB" sz="2400" err="1">
                <a:cs typeface="Calibri"/>
              </a:rPr>
              <a:t>Delay_ms</a:t>
            </a:r>
            <a:r>
              <a:rPr lang="en-GB" sz="2400">
                <a:cs typeface="Calibri"/>
              </a:rPr>
              <a:t>(1000);</a:t>
            </a:r>
            <a:endParaRPr lang="en-GB">
              <a:cs typeface="Calibri"/>
            </a:endParaRPr>
          </a:p>
          <a:p>
            <a:pPr>
              <a:buNone/>
            </a:pPr>
            <a:r>
              <a:rPr lang="en-GB" sz="2400">
                <a:cs typeface="Calibri"/>
              </a:rPr>
              <a:t>}</a:t>
            </a:r>
            <a:endParaRPr lang="en-GB">
              <a:cs typeface="Calibri"/>
            </a:endParaRPr>
          </a:p>
          <a:p>
            <a:pPr>
              <a:buNone/>
            </a:pPr>
            <a:r>
              <a:rPr lang="en-GB" sz="2400">
                <a:cs typeface="Calibri"/>
              </a:rPr>
              <a:t>while(1);</a:t>
            </a:r>
            <a:endParaRPr lang="en-GB">
              <a:cs typeface="Calibri"/>
            </a:endParaRPr>
          </a:p>
          <a:p>
            <a:pPr marL="0" indent="0">
              <a:lnSpc>
                <a:spcPct val="100000"/>
              </a:lnSpc>
              <a:spcAft>
                <a:spcPts val="1000"/>
              </a:spcAft>
              <a:buNone/>
            </a:pPr>
            <a:r>
              <a:rPr lang="en-GB" sz="2400">
                <a:cs typeface="Calibri"/>
              </a:rPr>
              <a:t>}</a:t>
            </a:r>
            <a:endParaRPr lang="en-GB">
              <a:cs typeface="Calibri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D398169-E58D-02FD-95BC-21DE6B81E8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5A8619E-D6ED-B4FD-0E3C-EDFBD5470126}"/>
              </a:ext>
            </a:extLst>
          </p:cNvPr>
          <p:cNvSpPr txBox="1"/>
          <p:nvPr/>
        </p:nvSpPr>
        <p:spPr>
          <a:xfrm>
            <a:off x="788865" y="2129692"/>
            <a:ext cx="4518269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cs typeface="Calibri"/>
              </a:rPr>
              <a:t>Write an Embedded C Program to Blink the LEDs in Port D and Simulate the same using Proteus</a:t>
            </a:r>
            <a:endParaRPr lang="en-US" dirty="0"/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B99BC6E9-BC5D-BB7B-2870-6F0230E146E9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F3193A1-EC48-7FF8-43A1-539D8B3762BE}"/>
              </a:ext>
            </a:extLst>
          </p:cNvPr>
          <p:cNvSpPr txBox="1"/>
          <p:nvPr/>
        </p:nvSpPr>
        <p:spPr>
          <a:xfrm>
            <a:off x="3559810" y="450334"/>
            <a:ext cx="616458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Getting Started with </a:t>
            </a:r>
            <a:r>
              <a:rPr lang="en-GB" sz="3200" b="1" dirty="0" err="1">
                <a:solidFill>
                  <a:schemeClr val="bg1"/>
                </a:solidFill>
              </a:rPr>
              <a:t>MikroC</a:t>
            </a:r>
            <a:r>
              <a:rPr lang="en-GB" sz="3200" b="1" dirty="0">
                <a:solidFill>
                  <a:schemeClr val="bg1"/>
                </a:solidFill>
              </a:rPr>
              <a:t> Pro</a:t>
            </a:r>
          </a:p>
        </p:txBody>
      </p:sp>
    </p:spTree>
    <p:extLst>
      <p:ext uri="{BB962C8B-B14F-4D97-AF65-F5344CB8AC3E}">
        <p14:creationId xmlns:p14="http://schemas.microsoft.com/office/powerpoint/2010/main" val="60236919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D398169-E58D-02FD-95BC-21DE6B81E8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5A8619E-D6ED-B4FD-0E3C-EDFBD5470126}"/>
              </a:ext>
            </a:extLst>
          </p:cNvPr>
          <p:cNvSpPr txBox="1"/>
          <p:nvPr/>
        </p:nvSpPr>
        <p:spPr>
          <a:xfrm>
            <a:off x="590745" y="2249265"/>
            <a:ext cx="10585255" cy="335906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lnSpc>
                <a:spcPct val="150000"/>
              </a:lnSpc>
              <a:buFont typeface="+mj-lt"/>
              <a:buAutoNum type="arabicParenR"/>
            </a:pPr>
            <a:r>
              <a:rPr lang="en-US" sz="2400" dirty="0">
                <a:cs typeface="Calibri"/>
              </a:rPr>
              <a:t>Write an Embedded C Program to Blink the LEDs in Port B, PORTC, PORTD in curtain pattern  using </a:t>
            </a:r>
            <a:r>
              <a:rPr lang="en-US" sz="2400" dirty="0" err="1">
                <a:cs typeface="Calibri"/>
              </a:rPr>
              <a:t>Mikro</a:t>
            </a:r>
            <a:r>
              <a:rPr lang="en-US" sz="2400" dirty="0">
                <a:cs typeface="Calibri"/>
              </a:rPr>
              <a:t> C Pro for PIC in PIC16F877A. 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arenR"/>
            </a:pPr>
            <a:r>
              <a:rPr lang="en-US" sz="2400" dirty="0">
                <a:cs typeface="Calibri"/>
              </a:rPr>
              <a:t>Debug the Program.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arenR"/>
            </a:pPr>
            <a:r>
              <a:rPr lang="en-US" sz="2400" dirty="0">
                <a:cs typeface="Calibri"/>
              </a:rPr>
              <a:t>Design the circuit using Porteous.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arenR"/>
            </a:pPr>
            <a:r>
              <a:rPr lang="en-US" sz="2400" dirty="0">
                <a:cs typeface="Calibri"/>
              </a:rPr>
              <a:t>Upload the Hex file in Porteous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arenR"/>
            </a:pPr>
            <a:r>
              <a:rPr lang="en-US" sz="2400" dirty="0">
                <a:cs typeface="Calibri"/>
              </a:rPr>
              <a:t>Simulate the design</a:t>
            </a:r>
            <a:endParaRPr lang="en-US" sz="24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D2FE589-2114-5FF4-AE75-2E9065C91E9A}"/>
              </a:ext>
            </a:extLst>
          </p:cNvPr>
          <p:cNvSpPr txBox="1"/>
          <p:nvPr/>
        </p:nvSpPr>
        <p:spPr>
          <a:xfrm>
            <a:off x="415290" y="1465915"/>
            <a:ext cx="7595870" cy="6067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b="1" dirty="0">
                <a:cs typeface="Calibri"/>
              </a:rPr>
              <a:t>Exercise : LED Blinking – Curtain Pattern</a:t>
            </a:r>
          </a:p>
        </p:txBody>
      </p:sp>
      <p:sp>
        <p:nvSpPr>
          <p:cNvPr id="10" name="Footer Placeholder 3">
            <a:extLst>
              <a:ext uri="{FF2B5EF4-FFF2-40B4-BE49-F238E27FC236}">
                <a16:creationId xmlns:a16="http://schemas.microsoft.com/office/drawing/2014/main" id="{BDFB20D3-1E73-EBB9-A950-251BC619BF37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6C11C6A-CE83-5AA8-E104-C6D859A68656}"/>
              </a:ext>
            </a:extLst>
          </p:cNvPr>
          <p:cNvSpPr txBox="1"/>
          <p:nvPr/>
        </p:nvSpPr>
        <p:spPr>
          <a:xfrm>
            <a:off x="3559810" y="450334"/>
            <a:ext cx="616458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Getting Started with </a:t>
            </a:r>
            <a:r>
              <a:rPr lang="en-GB" sz="3200" b="1" dirty="0" err="1">
                <a:solidFill>
                  <a:schemeClr val="bg1"/>
                </a:solidFill>
              </a:rPr>
              <a:t>MikroC</a:t>
            </a:r>
            <a:r>
              <a:rPr lang="en-GB" sz="3200" b="1" dirty="0">
                <a:solidFill>
                  <a:schemeClr val="bg1"/>
                </a:solidFill>
              </a:rPr>
              <a:t> Pro</a:t>
            </a:r>
          </a:p>
        </p:txBody>
      </p:sp>
    </p:spTree>
    <p:extLst>
      <p:ext uri="{BB962C8B-B14F-4D97-AF65-F5344CB8AC3E}">
        <p14:creationId xmlns:p14="http://schemas.microsoft.com/office/powerpoint/2010/main" val="69124758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ontent Placeholder 1">
            <a:extLst>
              <a:ext uri="{FF2B5EF4-FFF2-40B4-BE49-F238E27FC236}">
                <a16:creationId xmlns:a16="http://schemas.microsoft.com/office/drawing/2014/main" id="{532BF6C2-FBC3-3D48-6226-B8D1E0C24364}"/>
              </a:ext>
            </a:extLst>
          </p:cNvPr>
          <p:cNvSpPr txBox="1">
            <a:spLocks/>
          </p:cNvSpPr>
          <p:nvPr/>
        </p:nvSpPr>
        <p:spPr>
          <a:xfrm>
            <a:off x="4394074" y="2875127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000" b="1" dirty="0">
                <a:latin typeface="Arial"/>
                <a:ea typeface="Calibri" panose="020F0502020204030204" pitchFamily="34" charset="0"/>
                <a:cs typeface="Arial"/>
              </a:rPr>
              <a:t>Thank You</a:t>
            </a:r>
            <a:endParaRPr lang="en-GB" sz="3000" b="1" dirty="0">
              <a:latin typeface="Arial" panose="020B0604020202020204" pitchFamily="34" charset="0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270400327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443</Words>
  <Application>Microsoft Office PowerPoint</Application>
  <PresentationFormat>Widescreen</PresentationFormat>
  <Paragraphs>89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14</vt:i4>
      </vt:variant>
    </vt:vector>
  </HeadingPairs>
  <TitlesOfParts>
    <vt:vector size="39" baseType="lpstr">
      <vt:lpstr>Arial</vt:lpstr>
      <vt:lpstr>Calibri</vt:lpstr>
      <vt:lpstr>Calibri Light</vt:lpstr>
      <vt:lpstr>Cambria</vt:lpstr>
      <vt:lpstr>PT Serif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2</cp:revision>
  <dcterms:created xsi:type="dcterms:W3CDTF">2021-03-09T15:35:42Z</dcterms:created>
  <dcterms:modified xsi:type="dcterms:W3CDTF">2023-10-16T22:14:45Z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