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90" r:id="rId2"/>
  </p:sldMasterIdLst>
  <p:notesMasterIdLst>
    <p:notesMasterId r:id="rId25"/>
  </p:notesMasterIdLst>
  <p:sldIdLst>
    <p:sldId id="256" r:id="rId3"/>
    <p:sldId id="257" r:id="rId4"/>
    <p:sldId id="258" r:id="rId5"/>
    <p:sldId id="262" r:id="rId6"/>
    <p:sldId id="259" r:id="rId7"/>
    <p:sldId id="261" r:id="rId8"/>
    <p:sldId id="263" r:id="rId9"/>
    <p:sldId id="264" r:id="rId10"/>
    <p:sldId id="265" r:id="rId11"/>
    <p:sldId id="270" r:id="rId12"/>
    <p:sldId id="271" r:id="rId13"/>
    <p:sldId id="260" r:id="rId14"/>
    <p:sldId id="266" r:id="rId15"/>
    <p:sldId id="267" r:id="rId16"/>
    <p:sldId id="268" r:id="rId17"/>
    <p:sldId id="269" r:id="rId18"/>
    <p:sldId id="272" r:id="rId19"/>
    <p:sldId id="273" r:id="rId20"/>
    <p:sldId id="274" r:id="rId21"/>
    <p:sldId id="275" r:id="rId22"/>
    <p:sldId id="276" r:id="rId23"/>
    <p:sldId id="277"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5" autoAdjust="0"/>
    <p:restoredTop sz="94660"/>
  </p:normalViewPr>
  <p:slideViewPr>
    <p:cSldViewPr snapToGrid="0">
      <p:cViewPr>
        <p:scale>
          <a:sx n="66" d="100"/>
          <a:sy n="66" d="100"/>
        </p:scale>
        <p:origin x="1872" y="1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E7EBC3-C847-4A58-BFB6-80B77BF53A05}"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US"/>
        </a:p>
      </dgm:t>
    </dgm:pt>
    <dgm:pt modelId="{8810265E-CD63-47CF-9DF9-13F00A1CE466}">
      <dgm:prSet/>
      <dgm:spPr/>
      <dgm:t>
        <a:bodyPr/>
        <a:lstStyle/>
        <a:p>
          <a:r>
            <a:rPr lang="en-GB"/>
            <a:t>Monsters vs Mythical Creatures</a:t>
          </a:r>
          <a:endParaRPr lang="en-US"/>
        </a:p>
      </dgm:t>
    </dgm:pt>
    <dgm:pt modelId="{7E0D73B2-41AF-465B-A4BD-99278A6F245D}" type="parTrans" cxnId="{FF7002A0-89CE-4BBF-9224-AC85DDC53AA8}">
      <dgm:prSet/>
      <dgm:spPr/>
      <dgm:t>
        <a:bodyPr/>
        <a:lstStyle/>
        <a:p>
          <a:endParaRPr lang="en-US"/>
        </a:p>
      </dgm:t>
    </dgm:pt>
    <dgm:pt modelId="{F1A46691-8B74-4990-8838-D77247C411BB}" type="sibTrans" cxnId="{FF7002A0-89CE-4BBF-9224-AC85DDC53AA8}">
      <dgm:prSet/>
      <dgm:spPr/>
      <dgm:t>
        <a:bodyPr/>
        <a:lstStyle/>
        <a:p>
          <a:endParaRPr lang="en-US"/>
        </a:p>
      </dgm:t>
    </dgm:pt>
    <dgm:pt modelId="{7DF9BDFC-EDBC-48E1-9F73-E51B9989C993}">
      <dgm:prSet/>
      <dgm:spPr/>
      <dgm:t>
        <a:bodyPr/>
        <a:lstStyle/>
        <a:p>
          <a:r>
            <a:rPr lang="en-US" dirty="0"/>
            <a:t>Bibliography</a:t>
          </a:r>
        </a:p>
      </dgm:t>
    </dgm:pt>
    <dgm:pt modelId="{8D0EC0CA-4364-472B-9529-7CA1ECCC5849}" type="parTrans" cxnId="{BBC165FD-FDF6-4E62-955B-770CC57585ED}">
      <dgm:prSet/>
      <dgm:spPr/>
      <dgm:t>
        <a:bodyPr/>
        <a:lstStyle/>
        <a:p>
          <a:endParaRPr lang="en-GB"/>
        </a:p>
      </dgm:t>
    </dgm:pt>
    <dgm:pt modelId="{A7804379-1855-4E73-B033-829F66F9701D}" type="sibTrans" cxnId="{BBC165FD-FDF6-4E62-955B-770CC57585ED}">
      <dgm:prSet/>
      <dgm:spPr/>
      <dgm:t>
        <a:bodyPr/>
        <a:lstStyle/>
        <a:p>
          <a:endParaRPr lang="en-GB"/>
        </a:p>
      </dgm:t>
    </dgm:pt>
    <dgm:pt modelId="{EBACE5D6-5180-4FED-B40E-B954B8ED32A2}">
      <dgm:prSet/>
      <dgm:spPr/>
      <dgm:t>
        <a:bodyPr/>
        <a:lstStyle/>
        <a:p>
          <a:r>
            <a:rPr lang="en-GB" dirty="0"/>
            <a:t>Most Commonly Known Monsters</a:t>
          </a:r>
          <a:endParaRPr lang="en-US" dirty="0"/>
        </a:p>
      </dgm:t>
    </dgm:pt>
    <dgm:pt modelId="{61FB09CB-6366-4596-B51C-2E4062AC7F40}" type="sibTrans" cxnId="{8CAEB63D-BA43-4B46-9FAC-382A483D4F11}">
      <dgm:prSet/>
      <dgm:spPr/>
      <dgm:t>
        <a:bodyPr/>
        <a:lstStyle/>
        <a:p>
          <a:endParaRPr lang="en-US"/>
        </a:p>
      </dgm:t>
    </dgm:pt>
    <dgm:pt modelId="{6CDC8D9A-EAAE-49F7-A6BA-61B4C15C3EE3}" type="parTrans" cxnId="{8CAEB63D-BA43-4B46-9FAC-382A483D4F11}">
      <dgm:prSet/>
      <dgm:spPr/>
      <dgm:t>
        <a:bodyPr/>
        <a:lstStyle/>
        <a:p>
          <a:endParaRPr lang="en-US"/>
        </a:p>
      </dgm:t>
    </dgm:pt>
    <dgm:pt modelId="{9C004C78-5322-4903-B657-7998B0065D48}">
      <dgm:prSet/>
      <dgm:spPr/>
      <dgm:t>
        <a:bodyPr/>
        <a:lstStyle/>
        <a:p>
          <a:r>
            <a:rPr lang="en-US" dirty="0"/>
            <a:t>Depiction in Art</a:t>
          </a:r>
        </a:p>
      </dgm:t>
    </dgm:pt>
    <dgm:pt modelId="{9736067D-8270-46C1-A09D-2F8F652EF104}" type="sibTrans" cxnId="{1469054D-FC11-4414-854D-671ADE0E98D6}">
      <dgm:prSet/>
      <dgm:spPr/>
      <dgm:t>
        <a:bodyPr/>
        <a:lstStyle/>
        <a:p>
          <a:endParaRPr lang="en-GB"/>
        </a:p>
      </dgm:t>
    </dgm:pt>
    <dgm:pt modelId="{29C7A27D-8B5D-4BB2-BEFE-67581887B957}" type="parTrans" cxnId="{1469054D-FC11-4414-854D-671ADE0E98D6}">
      <dgm:prSet/>
      <dgm:spPr/>
      <dgm:t>
        <a:bodyPr/>
        <a:lstStyle/>
        <a:p>
          <a:endParaRPr lang="en-GB"/>
        </a:p>
      </dgm:t>
    </dgm:pt>
    <dgm:pt modelId="{B9EBABA9-30C0-4016-ACD9-9F60C333A51A}">
      <dgm:prSet/>
      <dgm:spPr/>
      <dgm:t>
        <a:bodyPr/>
        <a:lstStyle/>
        <a:p>
          <a:r>
            <a:rPr lang="en-US" dirty="0"/>
            <a:t>Most Commonly Known Mythical Creatures</a:t>
          </a:r>
        </a:p>
      </dgm:t>
    </dgm:pt>
    <dgm:pt modelId="{E266DA2F-8EEB-4BA7-8605-8773B6F3CC3B}" type="sibTrans" cxnId="{A3937022-BFBC-4561-8185-6C598F51A5A1}">
      <dgm:prSet/>
      <dgm:spPr/>
      <dgm:t>
        <a:bodyPr/>
        <a:lstStyle/>
        <a:p>
          <a:endParaRPr lang="en-US"/>
        </a:p>
      </dgm:t>
    </dgm:pt>
    <dgm:pt modelId="{EFCB0429-678C-4BFC-8A04-E8CF450A716F}" type="parTrans" cxnId="{A3937022-BFBC-4561-8185-6C598F51A5A1}">
      <dgm:prSet/>
      <dgm:spPr/>
      <dgm:t>
        <a:bodyPr/>
        <a:lstStyle/>
        <a:p>
          <a:endParaRPr lang="en-US"/>
        </a:p>
      </dgm:t>
    </dgm:pt>
    <dgm:pt modelId="{D3F566C9-9433-4D0B-B4E4-F7718BED20FF}">
      <dgm:prSet/>
      <dgm:spPr/>
      <dgm:t>
        <a:bodyPr/>
        <a:lstStyle/>
        <a:p>
          <a:r>
            <a:rPr lang="en-US" dirty="0"/>
            <a:t>Descriptions of the Different Monsters</a:t>
          </a:r>
        </a:p>
      </dgm:t>
    </dgm:pt>
    <dgm:pt modelId="{310AC0F1-46A5-4D77-849C-14C5F219114C}" type="parTrans" cxnId="{13185D00-113A-43EE-B4C7-2A7E8C31820E}">
      <dgm:prSet/>
      <dgm:spPr/>
      <dgm:t>
        <a:bodyPr/>
        <a:lstStyle/>
        <a:p>
          <a:endParaRPr lang="en-GB"/>
        </a:p>
      </dgm:t>
    </dgm:pt>
    <dgm:pt modelId="{3C56BECC-174E-4C4C-9FEA-253C93EB4795}" type="sibTrans" cxnId="{13185D00-113A-43EE-B4C7-2A7E8C31820E}">
      <dgm:prSet/>
      <dgm:spPr/>
      <dgm:t>
        <a:bodyPr/>
        <a:lstStyle/>
        <a:p>
          <a:endParaRPr lang="en-GB"/>
        </a:p>
      </dgm:t>
    </dgm:pt>
    <dgm:pt modelId="{9B924F40-9E46-4988-AF08-2DD90D97C916}">
      <dgm:prSet/>
      <dgm:spPr/>
      <dgm:t>
        <a:bodyPr/>
        <a:lstStyle/>
        <a:p>
          <a:r>
            <a:rPr lang="en-US" dirty="0"/>
            <a:t>Descriptions of the Different Mythical Creatures</a:t>
          </a:r>
        </a:p>
      </dgm:t>
    </dgm:pt>
    <dgm:pt modelId="{7D67E05A-A6BE-42BF-9E58-FF212A933772}" type="parTrans" cxnId="{C1A719ED-1320-4C13-9C88-822365648479}">
      <dgm:prSet/>
      <dgm:spPr/>
      <dgm:t>
        <a:bodyPr/>
        <a:lstStyle/>
        <a:p>
          <a:endParaRPr lang="en-GB"/>
        </a:p>
      </dgm:t>
    </dgm:pt>
    <dgm:pt modelId="{338FB566-F497-4A43-AC08-48463023963B}" type="sibTrans" cxnId="{C1A719ED-1320-4C13-9C88-822365648479}">
      <dgm:prSet/>
      <dgm:spPr/>
      <dgm:t>
        <a:bodyPr/>
        <a:lstStyle/>
        <a:p>
          <a:endParaRPr lang="en-GB"/>
        </a:p>
      </dgm:t>
    </dgm:pt>
    <dgm:pt modelId="{0F6F96C2-A773-439C-BDE1-E00FF66872D0}">
      <dgm:prSet/>
      <dgm:spPr/>
      <dgm:t>
        <a:bodyPr/>
        <a:lstStyle/>
        <a:p>
          <a:r>
            <a:rPr lang="en-US" dirty="0"/>
            <a:t>Changes Between Archaic times and Modern</a:t>
          </a:r>
        </a:p>
      </dgm:t>
    </dgm:pt>
    <dgm:pt modelId="{BF853E63-C7AB-4AD0-8774-304A160E1715}" type="parTrans" cxnId="{22DA10AE-4686-4497-B2DC-50DF83E51155}">
      <dgm:prSet/>
      <dgm:spPr/>
      <dgm:t>
        <a:bodyPr/>
        <a:lstStyle/>
        <a:p>
          <a:endParaRPr lang="en-GB"/>
        </a:p>
      </dgm:t>
    </dgm:pt>
    <dgm:pt modelId="{5BF2C5C3-6E38-4D77-8971-DD0E910BD427}" type="sibTrans" cxnId="{22DA10AE-4686-4497-B2DC-50DF83E51155}">
      <dgm:prSet/>
      <dgm:spPr/>
      <dgm:t>
        <a:bodyPr/>
        <a:lstStyle/>
        <a:p>
          <a:endParaRPr lang="en-GB"/>
        </a:p>
      </dgm:t>
    </dgm:pt>
    <dgm:pt modelId="{1A0D159C-611B-467C-B11C-EA1BC2A49ACA}" type="pres">
      <dgm:prSet presAssocID="{43E7EBC3-C847-4A58-BFB6-80B77BF53A05}" presName="Name0" presStyleCnt="0">
        <dgm:presLayoutVars>
          <dgm:dir/>
          <dgm:resizeHandles val="exact"/>
        </dgm:presLayoutVars>
      </dgm:prSet>
      <dgm:spPr/>
    </dgm:pt>
    <dgm:pt modelId="{D63EC532-D345-43EC-A3B7-746AB4C052D0}" type="pres">
      <dgm:prSet presAssocID="{8810265E-CD63-47CF-9DF9-13F00A1CE466}" presName="node" presStyleLbl="node1" presStyleIdx="0" presStyleCnt="8">
        <dgm:presLayoutVars>
          <dgm:bulletEnabled val="1"/>
        </dgm:presLayoutVars>
      </dgm:prSet>
      <dgm:spPr/>
    </dgm:pt>
    <dgm:pt modelId="{0C5F6A4C-7653-4981-A8F0-A74C7F7E0181}" type="pres">
      <dgm:prSet presAssocID="{F1A46691-8B74-4990-8838-D77247C411BB}" presName="sibTrans" presStyleLbl="sibTrans1D1" presStyleIdx="0" presStyleCnt="7"/>
      <dgm:spPr/>
    </dgm:pt>
    <dgm:pt modelId="{9F71C0E2-F212-43AC-A589-8891C95ABB83}" type="pres">
      <dgm:prSet presAssocID="{F1A46691-8B74-4990-8838-D77247C411BB}" presName="connectorText" presStyleLbl="sibTrans1D1" presStyleIdx="0" presStyleCnt="7"/>
      <dgm:spPr/>
    </dgm:pt>
    <dgm:pt modelId="{57021231-8BF2-48C1-878A-38278E13E4DE}" type="pres">
      <dgm:prSet presAssocID="{EBACE5D6-5180-4FED-B40E-B954B8ED32A2}" presName="node" presStyleLbl="node1" presStyleIdx="1" presStyleCnt="8">
        <dgm:presLayoutVars>
          <dgm:bulletEnabled val="1"/>
        </dgm:presLayoutVars>
      </dgm:prSet>
      <dgm:spPr/>
    </dgm:pt>
    <dgm:pt modelId="{06D859B1-018B-43F9-942D-3EDCF2D1BDE0}" type="pres">
      <dgm:prSet presAssocID="{61FB09CB-6366-4596-B51C-2E4062AC7F40}" presName="sibTrans" presStyleLbl="sibTrans1D1" presStyleIdx="1" presStyleCnt="7"/>
      <dgm:spPr/>
    </dgm:pt>
    <dgm:pt modelId="{73440455-A8C6-4659-8058-DD40EEECAC84}" type="pres">
      <dgm:prSet presAssocID="{61FB09CB-6366-4596-B51C-2E4062AC7F40}" presName="connectorText" presStyleLbl="sibTrans1D1" presStyleIdx="1" presStyleCnt="7"/>
      <dgm:spPr/>
    </dgm:pt>
    <dgm:pt modelId="{5C568EEB-0965-41C1-8DD6-83815FAD225D}" type="pres">
      <dgm:prSet presAssocID="{D3F566C9-9433-4D0B-B4E4-F7718BED20FF}" presName="node" presStyleLbl="node1" presStyleIdx="2" presStyleCnt="8">
        <dgm:presLayoutVars>
          <dgm:bulletEnabled val="1"/>
        </dgm:presLayoutVars>
      </dgm:prSet>
      <dgm:spPr/>
    </dgm:pt>
    <dgm:pt modelId="{101EF823-3A9A-4936-B117-326D3565C3F8}" type="pres">
      <dgm:prSet presAssocID="{3C56BECC-174E-4C4C-9FEA-253C93EB4795}" presName="sibTrans" presStyleLbl="sibTrans1D1" presStyleIdx="2" presStyleCnt="7"/>
      <dgm:spPr/>
    </dgm:pt>
    <dgm:pt modelId="{7569CFF5-8420-4B9D-BED1-74F4F480D45C}" type="pres">
      <dgm:prSet presAssocID="{3C56BECC-174E-4C4C-9FEA-253C93EB4795}" presName="connectorText" presStyleLbl="sibTrans1D1" presStyleIdx="2" presStyleCnt="7"/>
      <dgm:spPr/>
    </dgm:pt>
    <dgm:pt modelId="{C1AFB92E-0B41-4838-96A8-C3BD144A9BD7}" type="pres">
      <dgm:prSet presAssocID="{B9EBABA9-30C0-4016-ACD9-9F60C333A51A}" presName="node" presStyleLbl="node1" presStyleIdx="3" presStyleCnt="8">
        <dgm:presLayoutVars>
          <dgm:bulletEnabled val="1"/>
        </dgm:presLayoutVars>
      </dgm:prSet>
      <dgm:spPr/>
    </dgm:pt>
    <dgm:pt modelId="{3C591F89-DB25-4402-BD5A-A8598AE02EB1}" type="pres">
      <dgm:prSet presAssocID="{E266DA2F-8EEB-4BA7-8605-8773B6F3CC3B}" presName="sibTrans" presStyleLbl="sibTrans1D1" presStyleIdx="3" presStyleCnt="7"/>
      <dgm:spPr/>
    </dgm:pt>
    <dgm:pt modelId="{B7E4D7A5-8325-476F-852C-9FF27FBBD9BF}" type="pres">
      <dgm:prSet presAssocID="{E266DA2F-8EEB-4BA7-8605-8773B6F3CC3B}" presName="connectorText" presStyleLbl="sibTrans1D1" presStyleIdx="3" presStyleCnt="7"/>
      <dgm:spPr/>
    </dgm:pt>
    <dgm:pt modelId="{EC366B8B-E790-4B10-9BCF-6A79A711D6FE}" type="pres">
      <dgm:prSet presAssocID="{9B924F40-9E46-4988-AF08-2DD90D97C916}" presName="node" presStyleLbl="node1" presStyleIdx="4" presStyleCnt="8">
        <dgm:presLayoutVars>
          <dgm:bulletEnabled val="1"/>
        </dgm:presLayoutVars>
      </dgm:prSet>
      <dgm:spPr/>
    </dgm:pt>
    <dgm:pt modelId="{42C72EE8-420D-41D8-9773-E305E09E268B}" type="pres">
      <dgm:prSet presAssocID="{338FB566-F497-4A43-AC08-48463023963B}" presName="sibTrans" presStyleLbl="sibTrans1D1" presStyleIdx="4" presStyleCnt="7"/>
      <dgm:spPr/>
    </dgm:pt>
    <dgm:pt modelId="{9398252F-75B8-40CC-B8F1-C8944EED31AF}" type="pres">
      <dgm:prSet presAssocID="{338FB566-F497-4A43-AC08-48463023963B}" presName="connectorText" presStyleLbl="sibTrans1D1" presStyleIdx="4" presStyleCnt="7"/>
      <dgm:spPr/>
    </dgm:pt>
    <dgm:pt modelId="{6560632B-1F9C-45CA-AE75-2CDA0E23ECA2}" type="pres">
      <dgm:prSet presAssocID="{9C004C78-5322-4903-B657-7998B0065D48}" presName="node" presStyleLbl="node1" presStyleIdx="5" presStyleCnt="8">
        <dgm:presLayoutVars>
          <dgm:bulletEnabled val="1"/>
        </dgm:presLayoutVars>
      </dgm:prSet>
      <dgm:spPr/>
    </dgm:pt>
    <dgm:pt modelId="{DDBAC3DF-492A-47E3-804B-C3776D3A13AE}" type="pres">
      <dgm:prSet presAssocID="{9736067D-8270-46C1-A09D-2F8F652EF104}" presName="sibTrans" presStyleLbl="sibTrans1D1" presStyleIdx="5" presStyleCnt="7"/>
      <dgm:spPr/>
    </dgm:pt>
    <dgm:pt modelId="{690F26E7-BCD5-4D21-848E-515CE9D3F3E5}" type="pres">
      <dgm:prSet presAssocID="{9736067D-8270-46C1-A09D-2F8F652EF104}" presName="connectorText" presStyleLbl="sibTrans1D1" presStyleIdx="5" presStyleCnt="7"/>
      <dgm:spPr/>
    </dgm:pt>
    <dgm:pt modelId="{7CC70917-F6F8-476D-94A3-6A56883BBB35}" type="pres">
      <dgm:prSet presAssocID="{0F6F96C2-A773-439C-BDE1-E00FF66872D0}" presName="node" presStyleLbl="node1" presStyleIdx="6" presStyleCnt="8">
        <dgm:presLayoutVars>
          <dgm:bulletEnabled val="1"/>
        </dgm:presLayoutVars>
      </dgm:prSet>
      <dgm:spPr/>
    </dgm:pt>
    <dgm:pt modelId="{EB862919-C2F2-4686-A2F4-26C178F6F544}" type="pres">
      <dgm:prSet presAssocID="{5BF2C5C3-6E38-4D77-8971-DD0E910BD427}" presName="sibTrans" presStyleLbl="sibTrans1D1" presStyleIdx="6" presStyleCnt="7"/>
      <dgm:spPr/>
    </dgm:pt>
    <dgm:pt modelId="{C61152B2-B0FF-424F-8767-EAAEA7BE70C2}" type="pres">
      <dgm:prSet presAssocID="{5BF2C5C3-6E38-4D77-8971-DD0E910BD427}" presName="connectorText" presStyleLbl="sibTrans1D1" presStyleIdx="6" presStyleCnt="7"/>
      <dgm:spPr/>
    </dgm:pt>
    <dgm:pt modelId="{AEAE7FFB-6534-41D8-8697-FC468E21DC59}" type="pres">
      <dgm:prSet presAssocID="{7DF9BDFC-EDBC-48E1-9F73-E51B9989C993}" presName="node" presStyleLbl="node1" presStyleIdx="7" presStyleCnt="8">
        <dgm:presLayoutVars>
          <dgm:bulletEnabled val="1"/>
        </dgm:presLayoutVars>
      </dgm:prSet>
      <dgm:spPr/>
    </dgm:pt>
  </dgm:ptLst>
  <dgm:cxnLst>
    <dgm:cxn modelId="{13185D00-113A-43EE-B4C7-2A7E8C31820E}" srcId="{43E7EBC3-C847-4A58-BFB6-80B77BF53A05}" destId="{D3F566C9-9433-4D0B-B4E4-F7718BED20FF}" srcOrd="2" destOrd="0" parTransId="{310AC0F1-46A5-4D77-849C-14C5F219114C}" sibTransId="{3C56BECC-174E-4C4C-9FEA-253C93EB4795}"/>
    <dgm:cxn modelId="{B50F9501-1CD7-4D29-A229-ECAB23724F7D}" type="presOf" srcId="{F1A46691-8B74-4990-8838-D77247C411BB}" destId="{0C5F6A4C-7653-4981-A8F0-A74C7F7E0181}" srcOrd="0" destOrd="0" presId="urn:microsoft.com/office/officeart/2016/7/layout/RepeatingBendingProcessNew"/>
    <dgm:cxn modelId="{71DA6F12-AE5A-4C98-962C-1720D05DBA93}" type="presOf" srcId="{61FB09CB-6366-4596-B51C-2E4062AC7F40}" destId="{73440455-A8C6-4659-8058-DD40EEECAC84}" srcOrd="1" destOrd="0" presId="urn:microsoft.com/office/officeart/2016/7/layout/RepeatingBendingProcessNew"/>
    <dgm:cxn modelId="{FD661022-70C3-424C-96AB-A7C306419B7B}" type="presOf" srcId="{3C56BECC-174E-4C4C-9FEA-253C93EB4795}" destId="{7569CFF5-8420-4B9D-BED1-74F4F480D45C}" srcOrd="1" destOrd="0" presId="urn:microsoft.com/office/officeart/2016/7/layout/RepeatingBendingProcessNew"/>
    <dgm:cxn modelId="{F8B51422-097F-448C-8676-6AD21A418BD5}" type="presOf" srcId="{B9EBABA9-30C0-4016-ACD9-9F60C333A51A}" destId="{C1AFB92E-0B41-4838-96A8-C3BD144A9BD7}" srcOrd="0" destOrd="0" presId="urn:microsoft.com/office/officeart/2016/7/layout/RepeatingBendingProcessNew"/>
    <dgm:cxn modelId="{A3937022-BFBC-4561-8185-6C598F51A5A1}" srcId="{43E7EBC3-C847-4A58-BFB6-80B77BF53A05}" destId="{B9EBABA9-30C0-4016-ACD9-9F60C333A51A}" srcOrd="3" destOrd="0" parTransId="{EFCB0429-678C-4BFC-8A04-E8CF450A716F}" sibTransId="{E266DA2F-8EEB-4BA7-8605-8773B6F3CC3B}"/>
    <dgm:cxn modelId="{72505531-9042-4C8F-B135-F9DC9EF0A531}" type="presOf" srcId="{5BF2C5C3-6E38-4D77-8971-DD0E910BD427}" destId="{C61152B2-B0FF-424F-8767-EAAEA7BE70C2}" srcOrd="1" destOrd="0" presId="urn:microsoft.com/office/officeart/2016/7/layout/RepeatingBendingProcessNew"/>
    <dgm:cxn modelId="{61E7A434-0515-486B-86AE-286FC8DBD94E}" type="presOf" srcId="{E266DA2F-8EEB-4BA7-8605-8773B6F3CC3B}" destId="{B7E4D7A5-8325-476F-852C-9FF27FBBD9BF}" srcOrd="1" destOrd="0" presId="urn:microsoft.com/office/officeart/2016/7/layout/RepeatingBendingProcessNew"/>
    <dgm:cxn modelId="{59612C3C-FB3E-4C94-BAE6-60E15ABF0AF3}" type="presOf" srcId="{9736067D-8270-46C1-A09D-2F8F652EF104}" destId="{690F26E7-BCD5-4D21-848E-515CE9D3F3E5}" srcOrd="1" destOrd="0" presId="urn:microsoft.com/office/officeart/2016/7/layout/RepeatingBendingProcessNew"/>
    <dgm:cxn modelId="{8CAEB63D-BA43-4B46-9FAC-382A483D4F11}" srcId="{43E7EBC3-C847-4A58-BFB6-80B77BF53A05}" destId="{EBACE5D6-5180-4FED-B40E-B954B8ED32A2}" srcOrd="1" destOrd="0" parTransId="{6CDC8D9A-EAAE-49F7-A6BA-61B4C15C3EE3}" sibTransId="{61FB09CB-6366-4596-B51C-2E4062AC7F40}"/>
    <dgm:cxn modelId="{10C0E140-DBF8-4CA6-924C-0E348C29C889}" type="presOf" srcId="{F1A46691-8B74-4990-8838-D77247C411BB}" destId="{9F71C0E2-F212-43AC-A589-8891C95ABB83}" srcOrd="1" destOrd="0" presId="urn:microsoft.com/office/officeart/2016/7/layout/RepeatingBendingProcessNew"/>
    <dgm:cxn modelId="{A5B38462-B19F-4733-9794-13689F6FB63A}" type="presOf" srcId="{0F6F96C2-A773-439C-BDE1-E00FF66872D0}" destId="{7CC70917-F6F8-476D-94A3-6A56883BBB35}" srcOrd="0" destOrd="0" presId="urn:microsoft.com/office/officeart/2016/7/layout/RepeatingBendingProcessNew"/>
    <dgm:cxn modelId="{2686096A-F0BA-496A-9CEE-A5AB7F7E10BC}" type="presOf" srcId="{43E7EBC3-C847-4A58-BFB6-80B77BF53A05}" destId="{1A0D159C-611B-467C-B11C-EA1BC2A49ACA}" srcOrd="0" destOrd="0" presId="urn:microsoft.com/office/officeart/2016/7/layout/RepeatingBendingProcessNew"/>
    <dgm:cxn modelId="{B6ECD94B-1C96-4277-9D5A-F75E92045733}" type="presOf" srcId="{338FB566-F497-4A43-AC08-48463023963B}" destId="{9398252F-75B8-40CC-B8F1-C8944EED31AF}" srcOrd="1" destOrd="0" presId="urn:microsoft.com/office/officeart/2016/7/layout/RepeatingBendingProcessNew"/>
    <dgm:cxn modelId="{1469054D-FC11-4414-854D-671ADE0E98D6}" srcId="{43E7EBC3-C847-4A58-BFB6-80B77BF53A05}" destId="{9C004C78-5322-4903-B657-7998B0065D48}" srcOrd="5" destOrd="0" parTransId="{29C7A27D-8B5D-4BB2-BEFE-67581887B957}" sibTransId="{9736067D-8270-46C1-A09D-2F8F652EF104}"/>
    <dgm:cxn modelId="{1A307E6E-1FAB-4E58-964C-7025E3BC4622}" type="presOf" srcId="{8810265E-CD63-47CF-9DF9-13F00A1CE466}" destId="{D63EC532-D345-43EC-A3B7-746AB4C052D0}" srcOrd="0" destOrd="0" presId="urn:microsoft.com/office/officeart/2016/7/layout/RepeatingBendingProcessNew"/>
    <dgm:cxn modelId="{15391C74-1043-4E60-B5A8-04995ADFFB73}" type="presOf" srcId="{E266DA2F-8EEB-4BA7-8605-8773B6F3CC3B}" destId="{3C591F89-DB25-4402-BD5A-A8598AE02EB1}" srcOrd="0" destOrd="0" presId="urn:microsoft.com/office/officeart/2016/7/layout/RepeatingBendingProcessNew"/>
    <dgm:cxn modelId="{5DC6AA8F-84CF-46FD-AE6A-6774CED2CEA8}" type="presOf" srcId="{9736067D-8270-46C1-A09D-2F8F652EF104}" destId="{DDBAC3DF-492A-47E3-804B-C3776D3A13AE}" srcOrd="0" destOrd="0" presId="urn:microsoft.com/office/officeart/2016/7/layout/RepeatingBendingProcessNew"/>
    <dgm:cxn modelId="{6236A398-8B81-4D43-97B2-D730921DFC62}" type="presOf" srcId="{9C004C78-5322-4903-B657-7998B0065D48}" destId="{6560632B-1F9C-45CA-AE75-2CDA0E23ECA2}" srcOrd="0" destOrd="0" presId="urn:microsoft.com/office/officeart/2016/7/layout/RepeatingBendingProcessNew"/>
    <dgm:cxn modelId="{FF7002A0-89CE-4BBF-9224-AC85DDC53AA8}" srcId="{43E7EBC3-C847-4A58-BFB6-80B77BF53A05}" destId="{8810265E-CD63-47CF-9DF9-13F00A1CE466}" srcOrd="0" destOrd="0" parTransId="{7E0D73B2-41AF-465B-A4BD-99278A6F245D}" sibTransId="{F1A46691-8B74-4990-8838-D77247C411BB}"/>
    <dgm:cxn modelId="{AF184CA3-86DA-42E5-9BAF-0E408E53C5E9}" type="presOf" srcId="{5BF2C5C3-6E38-4D77-8971-DD0E910BD427}" destId="{EB862919-C2F2-4686-A2F4-26C178F6F544}" srcOrd="0" destOrd="0" presId="urn:microsoft.com/office/officeart/2016/7/layout/RepeatingBendingProcessNew"/>
    <dgm:cxn modelId="{2141F8AA-FFE9-4906-BAFF-EE7F46C36CCC}" type="presOf" srcId="{3C56BECC-174E-4C4C-9FEA-253C93EB4795}" destId="{101EF823-3A9A-4936-B117-326D3565C3F8}" srcOrd="0" destOrd="0" presId="urn:microsoft.com/office/officeart/2016/7/layout/RepeatingBendingProcessNew"/>
    <dgm:cxn modelId="{22DA10AE-4686-4497-B2DC-50DF83E51155}" srcId="{43E7EBC3-C847-4A58-BFB6-80B77BF53A05}" destId="{0F6F96C2-A773-439C-BDE1-E00FF66872D0}" srcOrd="6" destOrd="0" parTransId="{BF853E63-C7AB-4AD0-8774-304A160E1715}" sibTransId="{5BF2C5C3-6E38-4D77-8971-DD0E910BD427}"/>
    <dgm:cxn modelId="{A6AABDC0-2465-4A90-AC96-323559496A9B}" type="presOf" srcId="{EBACE5D6-5180-4FED-B40E-B954B8ED32A2}" destId="{57021231-8BF2-48C1-878A-38278E13E4DE}" srcOrd="0" destOrd="0" presId="urn:microsoft.com/office/officeart/2016/7/layout/RepeatingBendingProcessNew"/>
    <dgm:cxn modelId="{C0EEF2CD-D483-4A4F-8E11-C967E1ACF7A1}" type="presOf" srcId="{9B924F40-9E46-4988-AF08-2DD90D97C916}" destId="{EC366B8B-E790-4B10-9BCF-6A79A711D6FE}" srcOrd="0" destOrd="0" presId="urn:microsoft.com/office/officeart/2016/7/layout/RepeatingBendingProcessNew"/>
    <dgm:cxn modelId="{46E43BCE-F44C-4492-8954-C814BD867ED8}" type="presOf" srcId="{61FB09CB-6366-4596-B51C-2E4062AC7F40}" destId="{06D859B1-018B-43F9-942D-3EDCF2D1BDE0}" srcOrd="0" destOrd="0" presId="urn:microsoft.com/office/officeart/2016/7/layout/RepeatingBendingProcessNew"/>
    <dgm:cxn modelId="{DCD8D5E2-ACA7-462F-9026-FBC3CC84DA4E}" type="presOf" srcId="{D3F566C9-9433-4D0B-B4E4-F7718BED20FF}" destId="{5C568EEB-0965-41C1-8DD6-83815FAD225D}" srcOrd="0" destOrd="0" presId="urn:microsoft.com/office/officeart/2016/7/layout/RepeatingBendingProcessNew"/>
    <dgm:cxn modelId="{C1A719ED-1320-4C13-9C88-822365648479}" srcId="{43E7EBC3-C847-4A58-BFB6-80B77BF53A05}" destId="{9B924F40-9E46-4988-AF08-2DD90D97C916}" srcOrd="4" destOrd="0" parTransId="{7D67E05A-A6BE-42BF-9E58-FF212A933772}" sibTransId="{338FB566-F497-4A43-AC08-48463023963B}"/>
    <dgm:cxn modelId="{C6A9DAF6-D633-45AA-B676-03ADC828A492}" type="presOf" srcId="{338FB566-F497-4A43-AC08-48463023963B}" destId="{42C72EE8-420D-41D8-9773-E305E09E268B}" srcOrd="0" destOrd="0" presId="urn:microsoft.com/office/officeart/2016/7/layout/RepeatingBendingProcessNew"/>
    <dgm:cxn modelId="{BBC165FD-FDF6-4E62-955B-770CC57585ED}" srcId="{43E7EBC3-C847-4A58-BFB6-80B77BF53A05}" destId="{7DF9BDFC-EDBC-48E1-9F73-E51B9989C993}" srcOrd="7" destOrd="0" parTransId="{8D0EC0CA-4364-472B-9529-7CA1ECCC5849}" sibTransId="{A7804379-1855-4E73-B033-829F66F9701D}"/>
    <dgm:cxn modelId="{9F8BB9FE-70A4-4D2D-AC98-BE3488C70272}" type="presOf" srcId="{7DF9BDFC-EDBC-48E1-9F73-E51B9989C993}" destId="{AEAE7FFB-6534-41D8-8697-FC468E21DC59}" srcOrd="0" destOrd="0" presId="urn:microsoft.com/office/officeart/2016/7/layout/RepeatingBendingProcessNew"/>
    <dgm:cxn modelId="{CE67F483-F735-472A-B644-1D480105A7F2}" type="presParOf" srcId="{1A0D159C-611B-467C-B11C-EA1BC2A49ACA}" destId="{D63EC532-D345-43EC-A3B7-746AB4C052D0}" srcOrd="0" destOrd="0" presId="urn:microsoft.com/office/officeart/2016/7/layout/RepeatingBendingProcessNew"/>
    <dgm:cxn modelId="{90F19B24-5CE0-4AFB-99F5-D64489FB2330}" type="presParOf" srcId="{1A0D159C-611B-467C-B11C-EA1BC2A49ACA}" destId="{0C5F6A4C-7653-4981-A8F0-A74C7F7E0181}" srcOrd="1" destOrd="0" presId="urn:microsoft.com/office/officeart/2016/7/layout/RepeatingBendingProcessNew"/>
    <dgm:cxn modelId="{CBFEABD5-DB4B-46DA-B5C2-45EF1E52113F}" type="presParOf" srcId="{0C5F6A4C-7653-4981-A8F0-A74C7F7E0181}" destId="{9F71C0E2-F212-43AC-A589-8891C95ABB83}" srcOrd="0" destOrd="0" presId="urn:microsoft.com/office/officeart/2016/7/layout/RepeatingBendingProcessNew"/>
    <dgm:cxn modelId="{77CBED5F-A68E-4E42-B970-B163F9F56059}" type="presParOf" srcId="{1A0D159C-611B-467C-B11C-EA1BC2A49ACA}" destId="{57021231-8BF2-48C1-878A-38278E13E4DE}" srcOrd="2" destOrd="0" presId="urn:microsoft.com/office/officeart/2016/7/layout/RepeatingBendingProcessNew"/>
    <dgm:cxn modelId="{E57C381E-7B4E-4A22-A68C-24F2A430B3D2}" type="presParOf" srcId="{1A0D159C-611B-467C-B11C-EA1BC2A49ACA}" destId="{06D859B1-018B-43F9-942D-3EDCF2D1BDE0}" srcOrd="3" destOrd="0" presId="urn:microsoft.com/office/officeart/2016/7/layout/RepeatingBendingProcessNew"/>
    <dgm:cxn modelId="{44584CD3-BD30-4154-8573-02268F8E9E46}" type="presParOf" srcId="{06D859B1-018B-43F9-942D-3EDCF2D1BDE0}" destId="{73440455-A8C6-4659-8058-DD40EEECAC84}" srcOrd="0" destOrd="0" presId="urn:microsoft.com/office/officeart/2016/7/layout/RepeatingBendingProcessNew"/>
    <dgm:cxn modelId="{92257D84-1968-412F-B300-E240300AF52F}" type="presParOf" srcId="{1A0D159C-611B-467C-B11C-EA1BC2A49ACA}" destId="{5C568EEB-0965-41C1-8DD6-83815FAD225D}" srcOrd="4" destOrd="0" presId="urn:microsoft.com/office/officeart/2016/7/layout/RepeatingBendingProcessNew"/>
    <dgm:cxn modelId="{4FE9E16B-9931-496F-80F8-8A48D69E78A5}" type="presParOf" srcId="{1A0D159C-611B-467C-B11C-EA1BC2A49ACA}" destId="{101EF823-3A9A-4936-B117-326D3565C3F8}" srcOrd="5" destOrd="0" presId="urn:microsoft.com/office/officeart/2016/7/layout/RepeatingBendingProcessNew"/>
    <dgm:cxn modelId="{3242D071-AF7D-450D-9521-83F7A0AFF0DA}" type="presParOf" srcId="{101EF823-3A9A-4936-B117-326D3565C3F8}" destId="{7569CFF5-8420-4B9D-BED1-74F4F480D45C}" srcOrd="0" destOrd="0" presId="urn:microsoft.com/office/officeart/2016/7/layout/RepeatingBendingProcessNew"/>
    <dgm:cxn modelId="{163800DC-C60C-4970-BE6D-F5E2B111EDF9}" type="presParOf" srcId="{1A0D159C-611B-467C-B11C-EA1BC2A49ACA}" destId="{C1AFB92E-0B41-4838-96A8-C3BD144A9BD7}" srcOrd="6" destOrd="0" presId="urn:microsoft.com/office/officeart/2016/7/layout/RepeatingBendingProcessNew"/>
    <dgm:cxn modelId="{4FA2EFC6-D67D-416B-8DC4-6B0F2BBEB2AB}" type="presParOf" srcId="{1A0D159C-611B-467C-B11C-EA1BC2A49ACA}" destId="{3C591F89-DB25-4402-BD5A-A8598AE02EB1}" srcOrd="7" destOrd="0" presId="urn:microsoft.com/office/officeart/2016/7/layout/RepeatingBendingProcessNew"/>
    <dgm:cxn modelId="{5AC04518-74DC-4B26-9962-D5271157395E}" type="presParOf" srcId="{3C591F89-DB25-4402-BD5A-A8598AE02EB1}" destId="{B7E4D7A5-8325-476F-852C-9FF27FBBD9BF}" srcOrd="0" destOrd="0" presId="urn:microsoft.com/office/officeart/2016/7/layout/RepeatingBendingProcessNew"/>
    <dgm:cxn modelId="{5A24962E-639A-4DB7-BB06-2CC1D8A63C53}" type="presParOf" srcId="{1A0D159C-611B-467C-B11C-EA1BC2A49ACA}" destId="{EC366B8B-E790-4B10-9BCF-6A79A711D6FE}" srcOrd="8" destOrd="0" presId="urn:microsoft.com/office/officeart/2016/7/layout/RepeatingBendingProcessNew"/>
    <dgm:cxn modelId="{3963146E-A61A-445B-B448-6A625B49C25E}" type="presParOf" srcId="{1A0D159C-611B-467C-B11C-EA1BC2A49ACA}" destId="{42C72EE8-420D-41D8-9773-E305E09E268B}" srcOrd="9" destOrd="0" presId="urn:microsoft.com/office/officeart/2016/7/layout/RepeatingBendingProcessNew"/>
    <dgm:cxn modelId="{4D13E77F-5591-4EEF-B78C-71AC534C274B}" type="presParOf" srcId="{42C72EE8-420D-41D8-9773-E305E09E268B}" destId="{9398252F-75B8-40CC-B8F1-C8944EED31AF}" srcOrd="0" destOrd="0" presId="urn:microsoft.com/office/officeart/2016/7/layout/RepeatingBendingProcessNew"/>
    <dgm:cxn modelId="{0C94BADD-6AF9-4178-AC0C-CE81077E1EED}" type="presParOf" srcId="{1A0D159C-611B-467C-B11C-EA1BC2A49ACA}" destId="{6560632B-1F9C-45CA-AE75-2CDA0E23ECA2}" srcOrd="10" destOrd="0" presId="urn:microsoft.com/office/officeart/2016/7/layout/RepeatingBendingProcessNew"/>
    <dgm:cxn modelId="{6E8C87E3-02F3-44CC-8060-8EB61026377E}" type="presParOf" srcId="{1A0D159C-611B-467C-B11C-EA1BC2A49ACA}" destId="{DDBAC3DF-492A-47E3-804B-C3776D3A13AE}" srcOrd="11" destOrd="0" presId="urn:microsoft.com/office/officeart/2016/7/layout/RepeatingBendingProcessNew"/>
    <dgm:cxn modelId="{6BC7936D-1640-4B32-B05E-D395B1A5C354}" type="presParOf" srcId="{DDBAC3DF-492A-47E3-804B-C3776D3A13AE}" destId="{690F26E7-BCD5-4D21-848E-515CE9D3F3E5}" srcOrd="0" destOrd="0" presId="urn:microsoft.com/office/officeart/2016/7/layout/RepeatingBendingProcessNew"/>
    <dgm:cxn modelId="{69BAF99D-780C-41DE-91A7-7EF157C98E10}" type="presParOf" srcId="{1A0D159C-611B-467C-B11C-EA1BC2A49ACA}" destId="{7CC70917-F6F8-476D-94A3-6A56883BBB35}" srcOrd="12" destOrd="0" presId="urn:microsoft.com/office/officeart/2016/7/layout/RepeatingBendingProcessNew"/>
    <dgm:cxn modelId="{640D6258-A744-4691-AAB6-863C2D5FBC7D}" type="presParOf" srcId="{1A0D159C-611B-467C-B11C-EA1BC2A49ACA}" destId="{EB862919-C2F2-4686-A2F4-26C178F6F544}" srcOrd="13" destOrd="0" presId="urn:microsoft.com/office/officeart/2016/7/layout/RepeatingBendingProcessNew"/>
    <dgm:cxn modelId="{ABFDE862-6B66-43BB-B7A5-252A22F1224B}" type="presParOf" srcId="{EB862919-C2F2-4686-A2F4-26C178F6F544}" destId="{C61152B2-B0FF-424F-8767-EAAEA7BE70C2}" srcOrd="0" destOrd="0" presId="urn:microsoft.com/office/officeart/2016/7/layout/RepeatingBendingProcessNew"/>
    <dgm:cxn modelId="{720DBFE1-1CD6-4051-A858-56E767B602C4}" type="presParOf" srcId="{1A0D159C-611B-467C-B11C-EA1BC2A49ACA}" destId="{AEAE7FFB-6534-41D8-8697-FC468E21DC59}"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F6A4C-7653-4981-A8F0-A74C7F7E0181}">
      <dsp:nvSpPr>
        <dsp:cNvPr id="0" name=""/>
        <dsp:cNvSpPr/>
      </dsp:nvSpPr>
      <dsp:spPr>
        <a:xfrm>
          <a:off x="2299293" y="760088"/>
          <a:ext cx="498157" cy="91440"/>
        </a:xfrm>
        <a:custGeom>
          <a:avLst/>
          <a:gdLst/>
          <a:ahLst/>
          <a:cxnLst/>
          <a:rect l="0" t="0" r="0" b="0"/>
          <a:pathLst>
            <a:path>
              <a:moveTo>
                <a:pt x="0" y="45720"/>
              </a:moveTo>
              <a:lnTo>
                <a:pt x="49815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35152" y="803164"/>
        <a:ext cx="26437" cy="5287"/>
      </dsp:txXfrm>
    </dsp:sp>
    <dsp:sp modelId="{D63EC532-D345-43EC-A3B7-746AB4C052D0}">
      <dsp:nvSpPr>
        <dsp:cNvPr id="0" name=""/>
        <dsp:cNvSpPr/>
      </dsp:nvSpPr>
      <dsp:spPr>
        <a:xfrm>
          <a:off x="2146" y="116124"/>
          <a:ext cx="2298946" cy="1379368"/>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2650" tIns="118246" rIns="112650" bIns="118246" numCol="1" spcCol="1270" anchor="ctr" anchorCtr="0">
          <a:noAutofit/>
        </a:bodyPr>
        <a:lstStyle/>
        <a:p>
          <a:pPr marL="0" lvl="0" indent="0" algn="ctr" defTabSz="889000">
            <a:lnSpc>
              <a:spcPct val="90000"/>
            </a:lnSpc>
            <a:spcBef>
              <a:spcPct val="0"/>
            </a:spcBef>
            <a:spcAft>
              <a:spcPct val="35000"/>
            </a:spcAft>
            <a:buNone/>
          </a:pPr>
          <a:r>
            <a:rPr lang="en-GB" sz="2000" kern="1200"/>
            <a:t>Monsters vs Mythical Creatures</a:t>
          </a:r>
          <a:endParaRPr lang="en-US" sz="2000" kern="1200"/>
        </a:p>
      </dsp:txBody>
      <dsp:txXfrm>
        <a:off x="2146" y="116124"/>
        <a:ext cx="2298946" cy="1379368"/>
      </dsp:txXfrm>
    </dsp:sp>
    <dsp:sp modelId="{06D859B1-018B-43F9-942D-3EDCF2D1BDE0}">
      <dsp:nvSpPr>
        <dsp:cNvPr id="0" name=""/>
        <dsp:cNvSpPr/>
      </dsp:nvSpPr>
      <dsp:spPr>
        <a:xfrm>
          <a:off x="5126997" y="760088"/>
          <a:ext cx="498157" cy="91440"/>
        </a:xfrm>
        <a:custGeom>
          <a:avLst/>
          <a:gdLst/>
          <a:ahLst/>
          <a:cxnLst/>
          <a:rect l="0" t="0" r="0" b="0"/>
          <a:pathLst>
            <a:path>
              <a:moveTo>
                <a:pt x="0" y="45720"/>
              </a:moveTo>
              <a:lnTo>
                <a:pt x="498157"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62857" y="803164"/>
        <a:ext cx="26437" cy="5287"/>
      </dsp:txXfrm>
    </dsp:sp>
    <dsp:sp modelId="{57021231-8BF2-48C1-878A-38278E13E4DE}">
      <dsp:nvSpPr>
        <dsp:cNvPr id="0" name=""/>
        <dsp:cNvSpPr/>
      </dsp:nvSpPr>
      <dsp:spPr>
        <a:xfrm>
          <a:off x="2829850" y="116124"/>
          <a:ext cx="2298946" cy="1379368"/>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2650" tIns="118246" rIns="112650" bIns="118246" numCol="1" spcCol="1270" anchor="ctr" anchorCtr="0">
          <a:noAutofit/>
        </a:bodyPr>
        <a:lstStyle/>
        <a:p>
          <a:pPr marL="0" lvl="0" indent="0" algn="ctr" defTabSz="889000">
            <a:lnSpc>
              <a:spcPct val="90000"/>
            </a:lnSpc>
            <a:spcBef>
              <a:spcPct val="0"/>
            </a:spcBef>
            <a:spcAft>
              <a:spcPct val="35000"/>
            </a:spcAft>
            <a:buNone/>
          </a:pPr>
          <a:r>
            <a:rPr lang="en-GB" sz="2000" kern="1200" dirty="0"/>
            <a:t>Most Commonly Known Monsters</a:t>
          </a:r>
          <a:endParaRPr lang="en-US" sz="2000" kern="1200" dirty="0"/>
        </a:p>
      </dsp:txBody>
      <dsp:txXfrm>
        <a:off x="2829850" y="116124"/>
        <a:ext cx="2298946" cy="1379368"/>
      </dsp:txXfrm>
    </dsp:sp>
    <dsp:sp modelId="{101EF823-3A9A-4936-B117-326D3565C3F8}">
      <dsp:nvSpPr>
        <dsp:cNvPr id="0" name=""/>
        <dsp:cNvSpPr/>
      </dsp:nvSpPr>
      <dsp:spPr>
        <a:xfrm>
          <a:off x="7954702" y="760088"/>
          <a:ext cx="498157" cy="91440"/>
        </a:xfrm>
        <a:custGeom>
          <a:avLst/>
          <a:gdLst/>
          <a:ahLst/>
          <a:cxnLst/>
          <a:rect l="0" t="0" r="0" b="0"/>
          <a:pathLst>
            <a:path>
              <a:moveTo>
                <a:pt x="0" y="45720"/>
              </a:moveTo>
              <a:lnTo>
                <a:pt x="498157"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190562" y="803164"/>
        <a:ext cx="26437" cy="5287"/>
      </dsp:txXfrm>
    </dsp:sp>
    <dsp:sp modelId="{5C568EEB-0965-41C1-8DD6-83815FAD225D}">
      <dsp:nvSpPr>
        <dsp:cNvPr id="0" name=""/>
        <dsp:cNvSpPr/>
      </dsp:nvSpPr>
      <dsp:spPr>
        <a:xfrm>
          <a:off x="5657555" y="116124"/>
          <a:ext cx="2298946" cy="1379368"/>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2650" tIns="118246" rIns="112650" bIns="118246" numCol="1" spcCol="1270" anchor="ctr" anchorCtr="0">
          <a:noAutofit/>
        </a:bodyPr>
        <a:lstStyle/>
        <a:p>
          <a:pPr marL="0" lvl="0" indent="0" algn="ctr" defTabSz="889000">
            <a:lnSpc>
              <a:spcPct val="90000"/>
            </a:lnSpc>
            <a:spcBef>
              <a:spcPct val="0"/>
            </a:spcBef>
            <a:spcAft>
              <a:spcPct val="35000"/>
            </a:spcAft>
            <a:buNone/>
          </a:pPr>
          <a:r>
            <a:rPr lang="en-US" sz="2000" kern="1200" dirty="0"/>
            <a:t>Descriptions of the Different Monsters</a:t>
          </a:r>
        </a:p>
      </dsp:txBody>
      <dsp:txXfrm>
        <a:off x="5657555" y="116124"/>
        <a:ext cx="2298946" cy="1379368"/>
      </dsp:txXfrm>
    </dsp:sp>
    <dsp:sp modelId="{3C591F89-DB25-4402-BD5A-A8598AE02EB1}">
      <dsp:nvSpPr>
        <dsp:cNvPr id="0" name=""/>
        <dsp:cNvSpPr/>
      </dsp:nvSpPr>
      <dsp:spPr>
        <a:xfrm>
          <a:off x="1151619" y="1493692"/>
          <a:ext cx="8483113" cy="498157"/>
        </a:xfrm>
        <a:custGeom>
          <a:avLst/>
          <a:gdLst/>
          <a:ahLst/>
          <a:cxnLst/>
          <a:rect l="0" t="0" r="0" b="0"/>
          <a:pathLst>
            <a:path>
              <a:moveTo>
                <a:pt x="8483113" y="0"/>
              </a:moveTo>
              <a:lnTo>
                <a:pt x="8483113" y="266178"/>
              </a:lnTo>
              <a:lnTo>
                <a:pt x="0" y="266178"/>
              </a:lnTo>
              <a:lnTo>
                <a:pt x="0" y="498157"/>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80687" y="1740127"/>
        <a:ext cx="424978" cy="5287"/>
      </dsp:txXfrm>
    </dsp:sp>
    <dsp:sp modelId="{C1AFB92E-0B41-4838-96A8-C3BD144A9BD7}">
      <dsp:nvSpPr>
        <dsp:cNvPr id="0" name=""/>
        <dsp:cNvSpPr/>
      </dsp:nvSpPr>
      <dsp:spPr>
        <a:xfrm>
          <a:off x="8485259" y="116124"/>
          <a:ext cx="2298946" cy="1379368"/>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2650" tIns="118246" rIns="112650" bIns="118246" numCol="1" spcCol="1270" anchor="ctr" anchorCtr="0">
          <a:noAutofit/>
        </a:bodyPr>
        <a:lstStyle/>
        <a:p>
          <a:pPr marL="0" lvl="0" indent="0" algn="ctr" defTabSz="889000">
            <a:lnSpc>
              <a:spcPct val="90000"/>
            </a:lnSpc>
            <a:spcBef>
              <a:spcPct val="0"/>
            </a:spcBef>
            <a:spcAft>
              <a:spcPct val="35000"/>
            </a:spcAft>
            <a:buNone/>
          </a:pPr>
          <a:r>
            <a:rPr lang="en-US" sz="2000" kern="1200" dirty="0"/>
            <a:t>Most Commonly Known Mythical Creatures</a:t>
          </a:r>
        </a:p>
      </dsp:txBody>
      <dsp:txXfrm>
        <a:off x="8485259" y="116124"/>
        <a:ext cx="2298946" cy="1379368"/>
      </dsp:txXfrm>
    </dsp:sp>
    <dsp:sp modelId="{42C72EE8-420D-41D8-9773-E305E09E268B}">
      <dsp:nvSpPr>
        <dsp:cNvPr id="0" name=""/>
        <dsp:cNvSpPr/>
      </dsp:nvSpPr>
      <dsp:spPr>
        <a:xfrm>
          <a:off x="2299293" y="2668214"/>
          <a:ext cx="498157" cy="91440"/>
        </a:xfrm>
        <a:custGeom>
          <a:avLst/>
          <a:gdLst/>
          <a:ahLst/>
          <a:cxnLst/>
          <a:rect l="0" t="0" r="0" b="0"/>
          <a:pathLst>
            <a:path>
              <a:moveTo>
                <a:pt x="0" y="45720"/>
              </a:moveTo>
              <a:lnTo>
                <a:pt x="498157"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35152" y="2711290"/>
        <a:ext cx="26437" cy="5287"/>
      </dsp:txXfrm>
    </dsp:sp>
    <dsp:sp modelId="{EC366B8B-E790-4B10-9BCF-6A79A711D6FE}">
      <dsp:nvSpPr>
        <dsp:cNvPr id="0" name=""/>
        <dsp:cNvSpPr/>
      </dsp:nvSpPr>
      <dsp:spPr>
        <a:xfrm>
          <a:off x="2146" y="2024250"/>
          <a:ext cx="2298946" cy="1379368"/>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2650" tIns="118246" rIns="112650" bIns="118246" numCol="1" spcCol="1270" anchor="ctr" anchorCtr="0">
          <a:noAutofit/>
        </a:bodyPr>
        <a:lstStyle/>
        <a:p>
          <a:pPr marL="0" lvl="0" indent="0" algn="ctr" defTabSz="889000">
            <a:lnSpc>
              <a:spcPct val="90000"/>
            </a:lnSpc>
            <a:spcBef>
              <a:spcPct val="0"/>
            </a:spcBef>
            <a:spcAft>
              <a:spcPct val="35000"/>
            </a:spcAft>
            <a:buNone/>
          </a:pPr>
          <a:r>
            <a:rPr lang="en-US" sz="2000" kern="1200" dirty="0"/>
            <a:t>Descriptions of the Different Mythical Creatures</a:t>
          </a:r>
        </a:p>
      </dsp:txBody>
      <dsp:txXfrm>
        <a:off x="2146" y="2024250"/>
        <a:ext cx="2298946" cy="1379368"/>
      </dsp:txXfrm>
    </dsp:sp>
    <dsp:sp modelId="{DDBAC3DF-492A-47E3-804B-C3776D3A13AE}">
      <dsp:nvSpPr>
        <dsp:cNvPr id="0" name=""/>
        <dsp:cNvSpPr/>
      </dsp:nvSpPr>
      <dsp:spPr>
        <a:xfrm>
          <a:off x="5126997" y="2668214"/>
          <a:ext cx="498157" cy="91440"/>
        </a:xfrm>
        <a:custGeom>
          <a:avLst/>
          <a:gdLst/>
          <a:ahLst/>
          <a:cxnLst/>
          <a:rect l="0" t="0" r="0" b="0"/>
          <a:pathLst>
            <a:path>
              <a:moveTo>
                <a:pt x="0" y="45720"/>
              </a:moveTo>
              <a:lnTo>
                <a:pt x="49815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62857" y="2711290"/>
        <a:ext cx="26437" cy="5287"/>
      </dsp:txXfrm>
    </dsp:sp>
    <dsp:sp modelId="{6560632B-1F9C-45CA-AE75-2CDA0E23ECA2}">
      <dsp:nvSpPr>
        <dsp:cNvPr id="0" name=""/>
        <dsp:cNvSpPr/>
      </dsp:nvSpPr>
      <dsp:spPr>
        <a:xfrm>
          <a:off x="2829850" y="2024250"/>
          <a:ext cx="2298946" cy="1379368"/>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2650" tIns="118246" rIns="112650" bIns="118246" numCol="1" spcCol="1270" anchor="ctr" anchorCtr="0">
          <a:noAutofit/>
        </a:bodyPr>
        <a:lstStyle/>
        <a:p>
          <a:pPr marL="0" lvl="0" indent="0" algn="ctr" defTabSz="889000">
            <a:lnSpc>
              <a:spcPct val="90000"/>
            </a:lnSpc>
            <a:spcBef>
              <a:spcPct val="0"/>
            </a:spcBef>
            <a:spcAft>
              <a:spcPct val="35000"/>
            </a:spcAft>
            <a:buNone/>
          </a:pPr>
          <a:r>
            <a:rPr lang="en-US" sz="2000" kern="1200" dirty="0"/>
            <a:t>Depiction in Art</a:t>
          </a:r>
        </a:p>
      </dsp:txBody>
      <dsp:txXfrm>
        <a:off x="2829850" y="2024250"/>
        <a:ext cx="2298946" cy="1379368"/>
      </dsp:txXfrm>
    </dsp:sp>
    <dsp:sp modelId="{EB862919-C2F2-4686-A2F4-26C178F6F544}">
      <dsp:nvSpPr>
        <dsp:cNvPr id="0" name=""/>
        <dsp:cNvSpPr/>
      </dsp:nvSpPr>
      <dsp:spPr>
        <a:xfrm>
          <a:off x="7954702" y="2668214"/>
          <a:ext cx="498157" cy="91440"/>
        </a:xfrm>
        <a:custGeom>
          <a:avLst/>
          <a:gdLst/>
          <a:ahLst/>
          <a:cxnLst/>
          <a:rect l="0" t="0" r="0" b="0"/>
          <a:pathLst>
            <a:path>
              <a:moveTo>
                <a:pt x="0" y="45720"/>
              </a:moveTo>
              <a:lnTo>
                <a:pt x="498157"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190562" y="2711290"/>
        <a:ext cx="26437" cy="5287"/>
      </dsp:txXfrm>
    </dsp:sp>
    <dsp:sp modelId="{7CC70917-F6F8-476D-94A3-6A56883BBB35}">
      <dsp:nvSpPr>
        <dsp:cNvPr id="0" name=""/>
        <dsp:cNvSpPr/>
      </dsp:nvSpPr>
      <dsp:spPr>
        <a:xfrm>
          <a:off x="5657555" y="2024250"/>
          <a:ext cx="2298946" cy="1379368"/>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2650" tIns="118246" rIns="112650" bIns="118246" numCol="1" spcCol="1270" anchor="ctr" anchorCtr="0">
          <a:noAutofit/>
        </a:bodyPr>
        <a:lstStyle/>
        <a:p>
          <a:pPr marL="0" lvl="0" indent="0" algn="ctr" defTabSz="889000">
            <a:lnSpc>
              <a:spcPct val="90000"/>
            </a:lnSpc>
            <a:spcBef>
              <a:spcPct val="0"/>
            </a:spcBef>
            <a:spcAft>
              <a:spcPct val="35000"/>
            </a:spcAft>
            <a:buNone/>
          </a:pPr>
          <a:r>
            <a:rPr lang="en-US" sz="2000" kern="1200" dirty="0"/>
            <a:t>Changes Between Archaic times and Modern</a:t>
          </a:r>
        </a:p>
      </dsp:txBody>
      <dsp:txXfrm>
        <a:off x="5657555" y="2024250"/>
        <a:ext cx="2298946" cy="1379368"/>
      </dsp:txXfrm>
    </dsp:sp>
    <dsp:sp modelId="{AEAE7FFB-6534-41D8-8697-FC468E21DC59}">
      <dsp:nvSpPr>
        <dsp:cNvPr id="0" name=""/>
        <dsp:cNvSpPr/>
      </dsp:nvSpPr>
      <dsp:spPr>
        <a:xfrm>
          <a:off x="8485259" y="2024250"/>
          <a:ext cx="2298946" cy="1379368"/>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2650" tIns="118246" rIns="112650" bIns="118246" numCol="1" spcCol="1270" anchor="ctr" anchorCtr="0">
          <a:noAutofit/>
        </a:bodyPr>
        <a:lstStyle/>
        <a:p>
          <a:pPr marL="0" lvl="0" indent="0" algn="ctr" defTabSz="889000">
            <a:lnSpc>
              <a:spcPct val="90000"/>
            </a:lnSpc>
            <a:spcBef>
              <a:spcPct val="0"/>
            </a:spcBef>
            <a:spcAft>
              <a:spcPct val="35000"/>
            </a:spcAft>
            <a:buNone/>
          </a:pPr>
          <a:r>
            <a:rPr lang="en-US" sz="2000" kern="1200" dirty="0"/>
            <a:t>Bibliography</a:t>
          </a:r>
        </a:p>
      </dsp:txBody>
      <dsp:txXfrm>
        <a:off x="8485259" y="2024250"/>
        <a:ext cx="2298946" cy="137936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180A1B-5AB8-4A03-9C16-D7837722D2D0}" type="datetimeFigureOut">
              <a:rPr lang="en-GB" smtClean="0"/>
              <a:t>04/06/2019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2FB8D9-A3C1-463C-8D81-4F860BDC85B9}" type="slidenum">
              <a:rPr lang="en-GB" smtClean="0"/>
              <a:t>‹#›</a:t>
            </a:fld>
            <a:endParaRPr lang="en-GB"/>
          </a:p>
        </p:txBody>
      </p:sp>
    </p:spTree>
    <p:extLst>
      <p:ext uri="{BB962C8B-B14F-4D97-AF65-F5344CB8AC3E}">
        <p14:creationId xmlns:p14="http://schemas.microsoft.com/office/powerpoint/2010/main" val="2798070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123rf.com/photo_46501595_stock-vector-mythical-creatures-and-monsters-from-different-mythologies-and-fairy-tales-flat-cartoon-images-set-i.html"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https://www.123rf.com/photo_46501595_stock-vector-mythical-creatures-and-monsters-from-different-mythologies-and-fairy-tales-flat-cartoon-images-set-i.html</a:t>
            </a:r>
            <a:endParaRPr lang="en-GB" dirty="0"/>
          </a:p>
        </p:txBody>
      </p:sp>
      <p:sp>
        <p:nvSpPr>
          <p:cNvPr id="4" name="Slide Number Placeholder 3"/>
          <p:cNvSpPr>
            <a:spLocks noGrp="1"/>
          </p:cNvSpPr>
          <p:nvPr>
            <p:ph type="sldNum" sz="quarter" idx="5"/>
          </p:nvPr>
        </p:nvSpPr>
        <p:spPr/>
        <p:txBody>
          <a:bodyPr/>
          <a:lstStyle/>
          <a:p>
            <a:fld id="{3A2FB8D9-A3C1-463C-8D81-4F860BDC85B9}" type="slidenum">
              <a:rPr lang="en-GB" smtClean="0"/>
              <a:t>1</a:t>
            </a:fld>
            <a:endParaRPr lang="en-GB"/>
          </a:p>
        </p:txBody>
      </p:sp>
    </p:spTree>
    <p:extLst>
      <p:ext uri="{BB962C8B-B14F-4D97-AF65-F5344CB8AC3E}">
        <p14:creationId xmlns:p14="http://schemas.microsoft.com/office/powerpoint/2010/main" val="28419591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2FB8D9-A3C1-463C-8D81-4F860BDC85B9}" type="slidenum">
              <a:rPr lang="en-GB" smtClean="0"/>
              <a:t>5</a:t>
            </a:fld>
            <a:endParaRPr lang="en-GB"/>
          </a:p>
        </p:txBody>
      </p:sp>
    </p:spTree>
    <p:extLst>
      <p:ext uri="{BB962C8B-B14F-4D97-AF65-F5344CB8AC3E}">
        <p14:creationId xmlns:p14="http://schemas.microsoft.com/office/powerpoint/2010/main" val="7116749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2FB8D9-A3C1-463C-8D81-4F860BDC85B9}" type="slidenum">
              <a:rPr lang="en-GB" smtClean="0"/>
              <a:t>6</a:t>
            </a:fld>
            <a:endParaRPr lang="en-GB"/>
          </a:p>
        </p:txBody>
      </p:sp>
    </p:spTree>
    <p:extLst>
      <p:ext uri="{BB962C8B-B14F-4D97-AF65-F5344CB8AC3E}">
        <p14:creationId xmlns:p14="http://schemas.microsoft.com/office/powerpoint/2010/main" val="2090520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5FE19444-2976-49AB-A4E9-514751C3F2DC}" type="datetimeFigureOut">
              <a:rPr lang="en-GB" smtClean="0"/>
              <a:t>04/06/2019</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604BF421-E9BC-45A2-91B3-00B90D2E4C6F}"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717702203"/>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E19444-2976-49AB-A4E9-514751C3F2DC}" type="datetimeFigureOut">
              <a:rPr lang="en-GB" smtClean="0"/>
              <a:t>04/06/2019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37693467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5FE19444-2976-49AB-A4E9-514751C3F2DC}" type="datetimeFigureOut">
              <a:rPr lang="en-GB" smtClean="0"/>
              <a:t>04/06/2019</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604BF421-E9BC-45A2-91B3-00B90D2E4C6F}"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328343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E19444-2976-49AB-A4E9-514751C3F2DC}" type="datetimeFigureOut">
              <a:rPr lang="en-GB" smtClean="0"/>
              <a:t>04/06/2019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11254378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E19444-2976-49AB-A4E9-514751C3F2DC}" type="datetimeFigureOut">
              <a:rPr lang="en-GB" smtClean="0"/>
              <a:t>04/06/2019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4776806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E19444-2976-49AB-A4E9-514751C3F2DC}" type="datetimeFigureOut">
              <a:rPr lang="en-GB" smtClean="0"/>
              <a:t>04/06/2019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3635306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5FE19444-2976-49AB-A4E9-514751C3F2DC}" type="datetimeFigureOut">
              <a:rPr lang="en-GB" smtClean="0"/>
              <a:t>04/06/2019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968112194"/>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5FE19444-2976-49AB-A4E9-514751C3F2DC}" type="datetimeFigureOut">
              <a:rPr lang="en-GB" smtClean="0"/>
              <a:t>04/06/2019</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604BF421-E9BC-45A2-91B3-00B90D2E4C6F}" type="slidenum">
              <a:rPr lang="en-GB" smtClean="0"/>
              <a:t>‹#›</a:t>
            </a:fld>
            <a:endParaRPr lang="en-GB"/>
          </a:p>
        </p:txBody>
      </p:sp>
    </p:spTree>
    <p:extLst>
      <p:ext uri="{BB962C8B-B14F-4D97-AF65-F5344CB8AC3E}">
        <p14:creationId xmlns:p14="http://schemas.microsoft.com/office/powerpoint/2010/main" val="2098310639"/>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5FE19444-2976-49AB-A4E9-514751C3F2DC}" type="datetimeFigureOut">
              <a:rPr lang="en-GB" smtClean="0"/>
              <a:t>04/06/2019</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604BF421-E9BC-45A2-91B3-00B90D2E4C6F}" type="slidenum">
              <a:rPr lang="en-GB" smtClean="0"/>
              <a:t>‹#›</a:t>
            </a:fld>
            <a:endParaRPr lang="en-GB"/>
          </a:p>
        </p:txBody>
      </p:sp>
    </p:spTree>
    <p:extLst>
      <p:ext uri="{BB962C8B-B14F-4D97-AF65-F5344CB8AC3E}">
        <p14:creationId xmlns:p14="http://schemas.microsoft.com/office/powerpoint/2010/main" val="3136539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E19444-2976-49AB-A4E9-514751C3F2DC}" type="datetimeFigureOut">
              <a:rPr lang="en-GB" smtClean="0"/>
              <a:t>04/06/2019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3266225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5FE19444-2976-49AB-A4E9-514751C3F2DC}" type="datetimeFigureOut">
              <a:rPr lang="en-GB" smtClean="0"/>
              <a:t>04/06/2019</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604BF421-E9BC-45A2-91B3-00B90D2E4C6F}"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70411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5FE19444-2976-49AB-A4E9-514751C3F2DC}" type="datetimeFigureOut">
              <a:rPr lang="en-GB" smtClean="0"/>
              <a:t>04/06/2019</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3187261205"/>
      </p:ext>
    </p:extLst>
  </p:cSld>
  <p:clrMapOvr>
    <a:masterClrMapping/>
  </p:clrMapOvr>
  <p:extLst>
    <p:ext uri="{DCECCB84-F9BA-43D5-87BE-67443E8EF086}">
      <p15:sldGuideLst xmlns:p15="http://schemas.microsoft.com/office/powerpoint/2012/main"/>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E19444-2976-49AB-A4E9-514751C3F2DC}" type="datetimeFigureOut">
              <a:rPr lang="en-GB" smtClean="0"/>
              <a:t>04/06/2019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3634902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5FE19444-2976-49AB-A4E9-514751C3F2DC}" type="datetimeFigureOut">
              <a:rPr lang="en-GB" smtClean="0"/>
              <a:t>04/06/2019</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11886902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E19444-2976-49AB-A4E9-514751C3F2DC}" type="datetimeFigureOut">
              <a:rPr lang="en-GB" smtClean="0"/>
              <a:t>04/06/2019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25802675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E19444-2976-49AB-A4E9-514751C3F2DC}" type="datetimeFigureOut">
              <a:rPr lang="en-GB" smtClean="0"/>
              <a:t>04/06/2019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29569512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E19444-2976-49AB-A4E9-514751C3F2DC}" type="datetimeFigureOut">
              <a:rPr lang="en-GB" smtClean="0"/>
              <a:t>04/06/2019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36666993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E19444-2976-49AB-A4E9-514751C3F2DC}" type="datetimeFigureOut">
              <a:rPr lang="en-GB" smtClean="0"/>
              <a:t>04/06/2019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2980820920"/>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E19444-2976-49AB-A4E9-514751C3F2DC}" type="datetimeFigureOut">
              <a:rPr lang="en-GB" smtClean="0"/>
              <a:t>04/06/2019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608524491"/>
      </p:ext>
    </p:extLst>
  </p:cSld>
  <p:clrMapOvr>
    <a:masterClrMapping/>
  </p:clrMapOvr>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E19444-2976-49AB-A4E9-514751C3F2DC}" type="datetimeFigureOut">
              <a:rPr lang="en-GB" smtClean="0"/>
              <a:t>04/06/2019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3693196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E19444-2976-49AB-A4E9-514751C3F2DC}" type="datetimeFigureOut">
              <a:rPr lang="en-GB" smtClean="0"/>
              <a:t>04/06/2019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10748463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5FE19444-2976-49AB-A4E9-514751C3F2DC}" type="datetimeFigureOut">
              <a:rPr lang="en-GB" smtClean="0"/>
              <a:t>04/06/2019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6867676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5FE19444-2976-49AB-A4E9-514751C3F2DC}" type="datetimeFigureOut">
              <a:rPr lang="en-GB" smtClean="0"/>
              <a:t>04/06/2019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604BF421-E9BC-45A2-91B3-00B90D2E4C6F}"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310442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FE19444-2976-49AB-A4E9-514751C3F2DC}" type="datetimeFigureOut">
              <a:rPr lang="en-GB" smtClean="0"/>
              <a:t>04/06/2019</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13501850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FE19444-2976-49AB-A4E9-514751C3F2DC}" type="datetimeFigureOut">
              <a:rPr lang="en-GB" smtClean="0"/>
              <a:t>04/06/2019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190932380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FE19444-2976-49AB-A4E9-514751C3F2DC}" type="datetimeFigureOut">
              <a:rPr lang="en-GB" smtClean="0"/>
              <a:t>04/06/2019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22426750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E19444-2976-49AB-A4E9-514751C3F2DC}" type="datetimeFigureOut">
              <a:rPr lang="en-GB" smtClean="0"/>
              <a:t>04/06/2019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38330240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5FE19444-2976-49AB-A4E9-514751C3F2DC}" type="datetimeFigureOut">
              <a:rPr lang="en-GB" smtClean="0"/>
              <a:t>04/06/2019</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604BF421-E9BC-45A2-91B3-00B90D2E4C6F}" type="slidenum">
              <a:rPr lang="en-GB" smtClean="0"/>
              <a:t>‹#›</a:t>
            </a:fld>
            <a:endParaRPr lang="en-GB"/>
          </a:p>
        </p:txBody>
      </p:sp>
    </p:spTree>
    <p:extLst>
      <p:ext uri="{BB962C8B-B14F-4D97-AF65-F5344CB8AC3E}">
        <p14:creationId xmlns:p14="http://schemas.microsoft.com/office/powerpoint/2010/main" val="831794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1.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5FE19444-2976-49AB-A4E9-514751C3F2DC}" type="datetimeFigureOut">
              <a:rPr lang="en-GB" smtClean="0"/>
              <a:t>04/06/2019</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604BF421-E9BC-45A2-91B3-00B90D2E4C6F}"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90223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FE19444-2976-49AB-A4E9-514751C3F2DC}" type="datetimeFigureOut">
              <a:rPr lang="en-GB" smtClean="0"/>
              <a:t>04/06/2019</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04BF421-E9BC-45A2-91B3-00B90D2E4C6F}" type="slidenum">
              <a:rPr lang="en-GB" smtClean="0"/>
              <a:t>‹#›</a:t>
            </a:fld>
            <a:endParaRPr lang="en-GB"/>
          </a:p>
        </p:txBody>
      </p:sp>
    </p:spTree>
    <p:extLst>
      <p:ext uri="{BB962C8B-B14F-4D97-AF65-F5344CB8AC3E}">
        <p14:creationId xmlns:p14="http://schemas.microsoft.com/office/powerpoint/2010/main" val="2050845267"/>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123rf.com/photo_46501595_stock-vector-mythical-creatures-and-monsters-from-different-mythologies-and-fairy-tales-flat-cartoon-images-set-i.html"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hyperlink" Target="https://greekmythology.wikia.org/wiki/Cerberus" TargetMode="External"/><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4.jpeg"/><Relationship Id="rId4" Type="http://schemas.openxmlformats.org/officeDocument/2006/relationships/hyperlink" Target="http://www.perseus.tufts.edu/Herakles/cerberus.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perseus.tufts.edu/Herakles/hydra.html" TargetMode="External"/><Relationship Id="rId1" Type="http://schemas.openxmlformats.org/officeDocument/2006/relationships/slideLayout" Target="../slideLayouts/slideLayout13.xml"/><Relationship Id="rId4" Type="http://schemas.openxmlformats.org/officeDocument/2006/relationships/hyperlink" Target="https://www.theoi.com/Ther/DrakonHydra.html"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britannica.com/topic/Minotaur" TargetMode="External"/><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hyperlink" Target="https://www.theoi.com/Gallery/M14.5.html" TargetMode="External"/><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dailyartmagazine.com/5-most-famous-medusa-head-painting/" TargetMode="Externa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hyperlink" Target="http://mermaidsofearth.com/starbucks-mermaid/" TargetMode="External"/><Relationship Id="rId2" Type="http://schemas.openxmlformats.org/officeDocument/2006/relationships/image" Target="../media/image9.png"/><Relationship Id="rId1" Type="http://schemas.openxmlformats.org/officeDocument/2006/relationships/slideLayout" Target="../slideLayouts/slideLayout13.xml"/><Relationship Id="rId5" Type="http://schemas.openxmlformats.org/officeDocument/2006/relationships/hyperlink" Target="https://www.theoi.com/Pontios/Seirenes.html" TargetMode="Externa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hyperlink" Target="https://www.nationalgallery.org.uk/paintings/possibly-by-girolamo-romanino-pegasus-and-the-muses" TargetMode="External"/><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hyperlink" Target="https://www.theguardian.com/artanddesign/2018/feb/13/lady-and-the-unicorn-mona-lisa-of-the-middle-ages-weaves-a-new-spell" TargetMode="External"/><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hyperlink" Target="https://mythology.net/roman/roman-creatures/faun/" TargetMode="External"/><Relationship Id="rId2" Type="http://schemas.openxmlformats.org/officeDocument/2006/relationships/hyperlink" Target="http://www.perseus.tufts.edu/hopper/text?doc=Perseus:text:1999.04.0004:entry=faun&amp;highlight=faun" TargetMode="External"/><Relationship Id="rId1" Type="http://schemas.openxmlformats.org/officeDocument/2006/relationships/slideLayout" Target="../slideLayouts/slideLayout13.xml"/><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www.bbc.co.uk/ahistoryoftheworld/objects/9DWj8vP7RSmAqiuIbW4X8w" TargetMode="External"/><Relationship Id="rId1" Type="http://schemas.openxmlformats.org/officeDocument/2006/relationships/slideLayout" Target="../slideLayouts/slideLayout13.xml"/><Relationship Id="rId4" Type="http://schemas.openxmlformats.org/officeDocument/2006/relationships/hyperlink" Target="http://www.artnet.com/artists/b%C3%A9nigne-gagneraux/the-education-of-achilles-Oefh2GYoyKkJfWPS4uRn7Q2"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hyperlink" Target="https://www-loebclassics-com.ezproxy.uwtsd.ac.uk/view/aelian-characteristics_animals/1958/pb_LCL446.201.xml?rskey=pnZlRX&amp;result=1&amp;mainRsKey=ELTP31" TargetMode="Externa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hyperlink" Target="https://www-oxfordreference-com.ezproxy.uwtsd.ac.uk/search?btog=chap&amp;isQuickSearch=true&amp;pageSize=20&amp;q=greek+monster&amp;sort=relevance" TargetMode="External"/><Relationship Id="rId2" Type="http://schemas.openxmlformats.org/officeDocument/2006/relationships/hyperlink" Target="http://www.bbc.co.uk/ahistoryoftheworld/objects/9DWj8vP7RSmAqiuIbW4X8w" TargetMode="External"/><Relationship Id="rId1" Type="http://schemas.openxmlformats.org/officeDocument/2006/relationships/slideLayout" Target="../slideLayouts/slideLayout15.xml"/><Relationship Id="rId6" Type="http://schemas.openxmlformats.org/officeDocument/2006/relationships/hyperlink" Target="http://www.perseus.tufts.edu/Herakles/cerberus.html" TargetMode="External"/><Relationship Id="rId5" Type="http://schemas.openxmlformats.org/officeDocument/2006/relationships/hyperlink" Target="http://www.perseus.tufts.edu/Herakles/hydra.html" TargetMode="External"/><Relationship Id="rId4" Type="http://schemas.openxmlformats.org/officeDocument/2006/relationships/hyperlink" Target="http://www.perseus.tufts.edu/hopper/text?doc=Perseus:text:1999.04.0004:entry=faun&amp;highlight=faun"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theoi.com/Ther/DrakonHydra.html" TargetMode="External"/><Relationship Id="rId13" Type="http://schemas.openxmlformats.org/officeDocument/2006/relationships/hyperlink" Target="https://www.theoi.com/Pontios/Seirenes.html" TargetMode="External"/><Relationship Id="rId3" Type="http://schemas.openxmlformats.org/officeDocument/2006/relationships/hyperlink" Target="http://www.artnet.com/artists/b%C3%A9nigne-gagneraux/the-education-of-achilles-Oefh2GYoyKkJfWPS4uRn7Q2" TargetMode="External"/><Relationship Id="rId7" Type="http://schemas.openxmlformats.org/officeDocument/2006/relationships/hyperlink" Target="http://www.regione.sicilia.it/beniculturali/salinas/" TargetMode="External"/><Relationship Id="rId12" Type="http://schemas.openxmlformats.org/officeDocument/2006/relationships/hyperlink" Target="https://www.nationalgallery.org.uk/paintings/possibly-by-girolamo-romanino-pegasus-and-the-muses" TargetMode="External"/><Relationship Id="rId2" Type="http://schemas.openxmlformats.org/officeDocument/2006/relationships/hyperlink" Target="https://www.123rf.com/photo_46501595_stock-vector-mythical-creatures-and-monsters-from-different-mythologies-and-fairy-tales-flat-cartoon-images-set-i.html" TargetMode="External"/><Relationship Id="rId1" Type="http://schemas.openxmlformats.org/officeDocument/2006/relationships/slideLayout" Target="../slideLayouts/slideLayout15.xml"/><Relationship Id="rId6" Type="http://schemas.openxmlformats.org/officeDocument/2006/relationships/hyperlink" Target="https://mythology.net/roman/roman-creatures/faun/" TargetMode="External"/><Relationship Id="rId11" Type="http://schemas.openxmlformats.org/officeDocument/2006/relationships/hyperlink" Target="https://www.britannica.com/topic/Minotaur" TargetMode="External"/><Relationship Id="rId5" Type="http://schemas.openxmlformats.org/officeDocument/2006/relationships/hyperlink" Target="https://www.theoi.com/Gallery/M14.5.html" TargetMode="External"/><Relationship Id="rId15" Type="http://schemas.openxmlformats.org/officeDocument/2006/relationships/hyperlink" Target="https://www.theguardian.com/artanddesign/2018/feb/13/lady-and-the-unicorn-mona-lisa-of-the-middle-ages-weaves-a-new-spell" TargetMode="External"/><Relationship Id="rId10" Type="http://schemas.openxmlformats.org/officeDocument/2006/relationships/hyperlink" Target="http://helados.info/wp-content/uploads/2018/12/3-pearl-mermaids-fairy-fantasy-canvas-art-vintage-ephemera-mermaid-baby-clipart.jpg" TargetMode="External"/><Relationship Id="rId4" Type="http://schemas.openxmlformats.org/officeDocument/2006/relationships/hyperlink" Target="https://en.wikipedia.org/wiki/Cerberus#/media/File:Hercules_and_Cerberus_LACMA_65.37.151.jpg" TargetMode="External"/><Relationship Id="rId9" Type="http://schemas.openxmlformats.org/officeDocument/2006/relationships/hyperlink" Target="https://www.dailyartmagazine.com/5-most-famous-medusa-head-painting/" TargetMode="External"/><Relationship Id="rId14" Type="http://schemas.openxmlformats.org/officeDocument/2006/relationships/hyperlink" Target="http://mermaidsofearth.com/starbucks-mermai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A420AC1-9DFB-4806-AB5E-CFD3432E3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999FD464-BBF4-4AF0-BF01-7F8848124F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27" name="Freeform 5">
              <a:extLst>
                <a:ext uri="{FF2B5EF4-FFF2-40B4-BE49-F238E27FC236}">
                  <a16:creationId xmlns:a16="http://schemas.microsoft.com/office/drawing/2014/main" id="{94580DAE-FA9C-4749-B517-14F9562435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rgbClr val="595959"/>
            </a:solidFill>
            <a:ln>
              <a:noFill/>
            </a:ln>
          </p:spPr>
        </p:sp>
        <p:sp>
          <p:nvSpPr>
            <p:cNvPr id="28" name="Freeform 9">
              <a:extLst>
                <a:ext uri="{FF2B5EF4-FFF2-40B4-BE49-F238E27FC236}">
                  <a16:creationId xmlns:a16="http://schemas.microsoft.com/office/drawing/2014/main" id="{97D6EE69-4BE4-42B7-A74A-C6000998EC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rgbClr val="595959"/>
            </a:solidFill>
            <a:ln>
              <a:noFill/>
            </a:ln>
          </p:spPr>
        </p:sp>
        <p:sp>
          <p:nvSpPr>
            <p:cNvPr id="29" name="Freeform 13">
              <a:extLst>
                <a:ext uri="{FF2B5EF4-FFF2-40B4-BE49-F238E27FC236}">
                  <a16:creationId xmlns:a16="http://schemas.microsoft.com/office/drawing/2014/main" id="{93EB3562-7FD7-4D4E-B600-10C5DBC590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rgbClr val="404040"/>
            </a:solidFill>
            <a:ln>
              <a:noFill/>
            </a:ln>
          </p:spPr>
        </p:sp>
      </p:grpSp>
      <p:grpSp>
        <p:nvGrpSpPr>
          <p:cNvPr id="31" name="Group 30">
            <a:extLst>
              <a:ext uri="{FF2B5EF4-FFF2-40B4-BE49-F238E27FC236}">
                <a16:creationId xmlns:a16="http://schemas.microsoft.com/office/drawing/2014/main" id="{FA706FD7-DEAC-454E-965A-C6FA0FFE7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20300" y="467784"/>
            <a:ext cx="4875213" cy="5922963"/>
            <a:chOff x="7320300" y="467784"/>
            <a:chExt cx="4875213" cy="5922963"/>
          </a:xfrm>
        </p:grpSpPr>
        <p:sp useBgFill="1">
          <p:nvSpPr>
            <p:cNvPr id="32" name="Freeform 206">
              <a:extLst>
                <a:ext uri="{FF2B5EF4-FFF2-40B4-BE49-F238E27FC236}">
                  <a16:creationId xmlns:a16="http://schemas.microsoft.com/office/drawing/2014/main" id="{A9C1E16A-6AAD-44F4-BC00-B4513B9D5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ln w="0">
              <a:noFill/>
              <a:prstDash val="solid"/>
              <a:round/>
              <a:headEnd/>
              <a:tailEnd/>
            </a:ln>
          </p:spPr>
        </p:sp>
        <p:sp>
          <p:nvSpPr>
            <p:cNvPr id="33" name="Freeform 211">
              <a:extLst>
                <a:ext uri="{FF2B5EF4-FFF2-40B4-BE49-F238E27FC236}">
                  <a16:creationId xmlns:a16="http://schemas.microsoft.com/office/drawing/2014/main" id="{ECB4496E-5053-4619-B4D5-177A79FBF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05700"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tx2"/>
            </a:solidFill>
            <a:ln w="0">
              <a:noFill/>
              <a:prstDash val="solid"/>
              <a:round/>
              <a:headEnd/>
              <a:tailEnd/>
            </a:ln>
          </p:spPr>
        </p:sp>
        <p:cxnSp>
          <p:nvCxnSpPr>
            <p:cNvPr id="34" name="Straight Connector 33">
              <a:extLst>
                <a:ext uri="{FF2B5EF4-FFF2-40B4-BE49-F238E27FC236}">
                  <a16:creationId xmlns:a16="http://schemas.microsoft.com/office/drawing/2014/main" id="{11869781-F8AB-4B93-84F5-24FAC1250C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013399" y="4629095"/>
              <a:ext cx="694944" cy="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1AC9FDB7-9840-42E0-84E3-B34E0B5BC8EC}"/>
              </a:ext>
            </a:extLst>
          </p:cNvPr>
          <p:cNvSpPr>
            <a:spLocks noGrp="1"/>
          </p:cNvSpPr>
          <p:nvPr>
            <p:ph type="ctrTitle"/>
          </p:nvPr>
        </p:nvSpPr>
        <p:spPr>
          <a:xfrm>
            <a:off x="7920752" y="1023867"/>
            <a:ext cx="3793678" cy="3349641"/>
          </a:xfrm>
        </p:spPr>
        <p:txBody>
          <a:bodyPr>
            <a:normAutofit/>
          </a:bodyPr>
          <a:lstStyle/>
          <a:p>
            <a:r>
              <a:rPr lang="en-GB" dirty="0">
                <a:solidFill>
                  <a:schemeClr val="tx2"/>
                </a:solidFill>
              </a:rPr>
              <a:t>Monsters and Mythical Creatures in Myth and Art</a:t>
            </a:r>
          </a:p>
        </p:txBody>
      </p:sp>
      <p:sp>
        <p:nvSpPr>
          <p:cNvPr id="3" name="Subtitle 2">
            <a:extLst>
              <a:ext uri="{FF2B5EF4-FFF2-40B4-BE49-F238E27FC236}">
                <a16:creationId xmlns:a16="http://schemas.microsoft.com/office/drawing/2014/main" id="{A3F93693-67F6-4517-BF03-D1A2C6CD8F0F}"/>
              </a:ext>
            </a:extLst>
          </p:cNvPr>
          <p:cNvSpPr>
            <a:spLocks noGrp="1"/>
          </p:cNvSpPr>
          <p:nvPr>
            <p:ph type="subTitle" idx="1"/>
          </p:nvPr>
        </p:nvSpPr>
        <p:spPr>
          <a:xfrm>
            <a:off x="7920752" y="4945377"/>
            <a:ext cx="3793678" cy="1037760"/>
          </a:xfrm>
        </p:spPr>
        <p:txBody>
          <a:bodyPr>
            <a:normAutofit/>
          </a:bodyPr>
          <a:lstStyle/>
          <a:p>
            <a:r>
              <a:rPr lang="en-GB" dirty="0">
                <a:solidFill>
                  <a:schemeClr val="tx2"/>
                </a:solidFill>
              </a:rPr>
              <a:t>Presentation by Anna Matthews</a:t>
            </a:r>
          </a:p>
        </p:txBody>
      </p:sp>
      <p:pic>
        <p:nvPicPr>
          <p:cNvPr id="4" name="Picture 3">
            <a:extLst>
              <a:ext uri="{FF2B5EF4-FFF2-40B4-BE49-F238E27FC236}">
                <a16:creationId xmlns:a16="http://schemas.microsoft.com/office/drawing/2014/main" id="{5E067C25-1D89-4758-A777-F1895DF09DF2}"/>
              </a:ext>
            </a:extLst>
          </p:cNvPr>
          <p:cNvPicPr>
            <a:picLocks noChangeAspect="1"/>
          </p:cNvPicPr>
          <p:nvPr/>
        </p:nvPicPr>
        <p:blipFill>
          <a:blip r:embed="rId3"/>
          <a:stretch>
            <a:fillRect/>
          </a:stretch>
        </p:blipFill>
        <p:spPr>
          <a:xfrm>
            <a:off x="477570" y="448165"/>
            <a:ext cx="5918408" cy="5922963"/>
          </a:xfrm>
          <a:prstGeom prst="rect">
            <a:avLst/>
          </a:prstGeom>
        </p:spPr>
      </p:pic>
      <p:sp>
        <p:nvSpPr>
          <p:cNvPr id="5" name="Rectangle 4">
            <a:extLst>
              <a:ext uri="{FF2B5EF4-FFF2-40B4-BE49-F238E27FC236}">
                <a16:creationId xmlns:a16="http://schemas.microsoft.com/office/drawing/2014/main" id="{DEBF087F-F32C-46CE-A500-AB601BD5E062}"/>
              </a:ext>
            </a:extLst>
          </p:cNvPr>
          <p:cNvSpPr/>
          <p:nvPr/>
        </p:nvSpPr>
        <p:spPr>
          <a:xfrm>
            <a:off x="762139" y="6385231"/>
            <a:ext cx="6096000" cy="430887"/>
          </a:xfrm>
          <a:prstGeom prst="rect">
            <a:avLst/>
          </a:prstGeom>
        </p:spPr>
        <p:txBody>
          <a:bodyPr>
            <a:spAutoFit/>
          </a:bodyPr>
          <a:lstStyle/>
          <a:p>
            <a:r>
              <a:rPr lang="en-GB" sz="1100" dirty="0">
                <a:hlinkClick r:id="rId4">
                  <a:extLst>
                    <a:ext uri="{A12FA001-AC4F-418D-AE19-62706E023703}">
                      <ahyp:hlinkClr xmlns:ahyp="http://schemas.microsoft.com/office/drawing/2018/hyperlinkcolor" val="tx"/>
                    </a:ext>
                  </a:extLst>
                </a:hlinkClick>
              </a:rPr>
              <a:t>https://www.123rf.com/photo_46501595_stock-vector-mythical-creatures-and-monsters-from-different-mythologies-and-fairy-tales-flat-cartoon-images-set-i.html</a:t>
            </a:r>
            <a:endParaRPr lang="en-GB" sz="1100" dirty="0"/>
          </a:p>
        </p:txBody>
      </p:sp>
    </p:spTree>
    <p:extLst>
      <p:ext uri="{BB962C8B-B14F-4D97-AF65-F5344CB8AC3E}">
        <p14:creationId xmlns:p14="http://schemas.microsoft.com/office/powerpoint/2010/main" val="375851160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0EEE6-D1CB-41FE-98F0-71CAEED46221}"/>
              </a:ext>
            </a:extLst>
          </p:cNvPr>
          <p:cNvSpPr>
            <a:spLocks noGrp="1"/>
          </p:cNvSpPr>
          <p:nvPr>
            <p:ph type="title"/>
          </p:nvPr>
        </p:nvSpPr>
        <p:spPr>
          <a:xfrm>
            <a:off x="495648" y="268001"/>
            <a:ext cx="9845190" cy="1293028"/>
          </a:xfrm>
        </p:spPr>
        <p:txBody>
          <a:bodyPr>
            <a:normAutofit/>
          </a:bodyPr>
          <a:lstStyle/>
          <a:p>
            <a:pPr algn="l"/>
            <a:r>
              <a:rPr lang="en-GB" dirty="0"/>
              <a:t>Contents</a:t>
            </a:r>
          </a:p>
        </p:txBody>
      </p:sp>
      <p:graphicFrame>
        <p:nvGraphicFramePr>
          <p:cNvPr id="17" name="Content Placeholder 2">
            <a:extLst>
              <a:ext uri="{FF2B5EF4-FFF2-40B4-BE49-F238E27FC236}">
                <a16:creationId xmlns:a16="http://schemas.microsoft.com/office/drawing/2014/main" id="{3FBDAE08-1745-4DE0-8866-5561FE9B871D}"/>
              </a:ext>
            </a:extLst>
          </p:cNvPr>
          <p:cNvGraphicFramePr>
            <a:graphicFrameLocks noGrp="1"/>
          </p:cNvGraphicFramePr>
          <p:nvPr>
            <p:ph idx="1"/>
            <p:extLst>
              <p:ext uri="{D42A27DB-BD31-4B8C-83A1-F6EECF244321}">
                <p14:modId xmlns:p14="http://schemas.microsoft.com/office/powerpoint/2010/main" val="3974099247"/>
              </p:ext>
            </p:extLst>
          </p:nvPr>
        </p:nvGraphicFramePr>
        <p:xfrm>
          <a:off x="702823" y="1868171"/>
          <a:ext cx="10786353" cy="3519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6667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795BB-0D7F-45DF-BDEF-6C82BE8E7CDB}"/>
              </a:ext>
            </a:extLst>
          </p:cNvPr>
          <p:cNvSpPr>
            <a:spLocks noGrp="1"/>
          </p:cNvSpPr>
          <p:nvPr>
            <p:ph type="title"/>
          </p:nvPr>
        </p:nvSpPr>
        <p:spPr>
          <a:xfrm>
            <a:off x="2354094" y="764373"/>
            <a:ext cx="9152106" cy="1293028"/>
          </a:xfrm>
        </p:spPr>
        <p:txBody>
          <a:bodyPr/>
          <a:lstStyle/>
          <a:p>
            <a:r>
              <a:rPr lang="en-GB" dirty="0"/>
              <a:t>Monsters vs Mythical Creatures</a:t>
            </a:r>
          </a:p>
        </p:txBody>
      </p:sp>
      <p:sp>
        <p:nvSpPr>
          <p:cNvPr id="3" name="Content Placeholder 2">
            <a:extLst>
              <a:ext uri="{FF2B5EF4-FFF2-40B4-BE49-F238E27FC236}">
                <a16:creationId xmlns:a16="http://schemas.microsoft.com/office/drawing/2014/main" id="{986758F6-CB48-4594-BCAA-9C9F8B1FFA82}"/>
              </a:ext>
            </a:extLst>
          </p:cNvPr>
          <p:cNvSpPr>
            <a:spLocks noGrp="1"/>
          </p:cNvSpPr>
          <p:nvPr>
            <p:ph idx="1"/>
          </p:nvPr>
        </p:nvSpPr>
        <p:spPr/>
        <p:txBody>
          <a:bodyPr>
            <a:normAutofit/>
          </a:bodyPr>
          <a:lstStyle/>
          <a:p>
            <a:pPr lvl="0"/>
            <a:r>
              <a:rPr lang="en-GB" dirty="0"/>
              <a:t>Mythical creatures can include monsters, but not every mythical creature is a monster</a:t>
            </a:r>
          </a:p>
          <a:p>
            <a:pPr lvl="0"/>
            <a:r>
              <a:rPr lang="en-GB" dirty="0"/>
              <a:t>Monsters are more savage and aggressive – more likely to kill people</a:t>
            </a:r>
          </a:p>
          <a:p>
            <a:pPr lvl="0"/>
            <a:r>
              <a:rPr lang="en-GB" dirty="0"/>
              <a:t>Mythical creatures that are not classed as monsters are more peaceful and passive, although their bodies may also be a combination of different forms</a:t>
            </a:r>
          </a:p>
          <a:p>
            <a:pPr lvl="0"/>
            <a:r>
              <a:rPr lang="en-GB" dirty="0"/>
              <a:t>Mythical creatures, whether classed as a monster or not, can be a combination of different animals (e.g. Pegasus, Chimera, Cerberus) or are also part human (Sirens, Minotaur, Satyrs)</a:t>
            </a:r>
          </a:p>
        </p:txBody>
      </p:sp>
    </p:spTree>
    <p:extLst>
      <p:ext uri="{BB962C8B-B14F-4D97-AF65-F5344CB8AC3E}">
        <p14:creationId xmlns:p14="http://schemas.microsoft.com/office/powerpoint/2010/main" val="3587928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FDC05-7D53-4CF4-92A8-42AF43F7BF7F}"/>
              </a:ext>
            </a:extLst>
          </p:cNvPr>
          <p:cNvSpPr>
            <a:spLocks noGrp="1"/>
          </p:cNvSpPr>
          <p:nvPr>
            <p:ph type="title"/>
          </p:nvPr>
        </p:nvSpPr>
        <p:spPr/>
        <p:txBody>
          <a:bodyPr/>
          <a:lstStyle/>
          <a:p>
            <a:r>
              <a:rPr lang="en-GB" dirty="0"/>
              <a:t>Monsters vs Mythical Creatures Cont.</a:t>
            </a:r>
          </a:p>
        </p:txBody>
      </p:sp>
      <p:sp>
        <p:nvSpPr>
          <p:cNvPr id="3" name="Content Placeholder 2">
            <a:extLst>
              <a:ext uri="{FF2B5EF4-FFF2-40B4-BE49-F238E27FC236}">
                <a16:creationId xmlns:a16="http://schemas.microsoft.com/office/drawing/2014/main" id="{4E86FF84-C003-4CD5-AC8B-97BCE240F0A0}"/>
              </a:ext>
            </a:extLst>
          </p:cNvPr>
          <p:cNvSpPr>
            <a:spLocks noGrp="1"/>
          </p:cNvSpPr>
          <p:nvPr>
            <p:ph idx="1"/>
          </p:nvPr>
        </p:nvSpPr>
        <p:spPr/>
        <p:txBody>
          <a:bodyPr>
            <a:normAutofit lnSpcReduction="10000"/>
          </a:bodyPr>
          <a:lstStyle/>
          <a:p>
            <a:pPr lvl="0"/>
            <a:r>
              <a:rPr lang="en-GB" sz="1800" dirty="0"/>
              <a:t>Murgatroyd (2013): “a monster is a mythical or fabulous creature which is extraordinary, alien and abnormal”</a:t>
            </a:r>
          </a:p>
          <a:p>
            <a:pPr lvl="0"/>
            <a:r>
              <a:rPr lang="en-GB" sz="1800" dirty="0"/>
              <a:t>Continues with “Monsters are often malformed with multiple limbs or combinations of different forms and are often malevolent and savage.</a:t>
            </a:r>
          </a:p>
          <a:p>
            <a:pPr lvl="0"/>
            <a:r>
              <a:rPr lang="en-GB" sz="1800" dirty="0"/>
              <a:t>Oxford Reference Dictionary: “A monster is a large, ugly and frightening imaginary creature”</a:t>
            </a:r>
          </a:p>
          <a:p>
            <a:pPr lvl="0"/>
            <a:r>
              <a:rPr lang="en-GB" sz="1800" dirty="0"/>
              <a:t>Steinbeck (1952): “You must not forget that a monster is only a variation, and to a monster the norm is monstrous” – in a way could say that monsters kill people because the people are not like them?</a:t>
            </a:r>
          </a:p>
          <a:p>
            <a:pPr lvl="0"/>
            <a:r>
              <a:rPr lang="en-GB" sz="1800" dirty="0"/>
              <a:t>Lowe (2015): “Mythical hybrids are those with human parts or aspects that danger or show antipathy to humans, although some are purely animal” p1-2</a:t>
            </a:r>
          </a:p>
          <a:p>
            <a:pPr lvl="0"/>
            <a:r>
              <a:rPr lang="en-GB" sz="1800" dirty="0"/>
              <a:t>Says that </a:t>
            </a:r>
            <a:r>
              <a:rPr lang="en-GB" sz="1800" i="1" dirty="0" err="1"/>
              <a:t>monstrum</a:t>
            </a:r>
            <a:r>
              <a:rPr lang="en-GB" sz="1800" dirty="0"/>
              <a:t> originally denoted any manifestation of divine will that breached the natural order, provoking awe or at least shock, but </a:t>
            </a:r>
            <a:r>
              <a:rPr lang="en-GB" sz="1800" i="1" dirty="0" err="1"/>
              <a:t>monere</a:t>
            </a:r>
            <a:r>
              <a:rPr lang="en-GB" sz="1800" dirty="0"/>
              <a:t> (to warn) and </a:t>
            </a:r>
            <a:r>
              <a:rPr lang="en-GB" sz="1800" i="1" dirty="0" err="1"/>
              <a:t>monstrare</a:t>
            </a:r>
            <a:r>
              <a:rPr lang="en-GB" sz="1800" dirty="0"/>
              <a:t> (to show) became linked to the origin of the word </a:t>
            </a:r>
            <a:r>
              <a:rPr lang="en-GB" sz="1800" i="1" dirty="0" err="1"/>
              <a:t>monstrum</a:t>
            </a:r>
            <a:r>
              <a:rPr lang="en-GB" sz="1800" dirty="0"/>
              <a:t>, which thus became the nearest thing to a regular Latin term for physically anomalous beings. As such, the word “monster” derives from </a:t>
            </a:r>
            <a:r>
              <a:rPr lang="en-GB" sz="1800" i="1" dirty="0" err="1"/>
              <a:t>monstrum</a:t>
            </a:r>
            <a:r>
              <a:rPr lang="en-GB" sz="1800" dirty="0"/>
              <a:t> which is now seen to mean an uncanny person, thing or creature. P8</a:t>
            </a:r>
          </a:p>
        </p:txBody>
      </p:sp>
    </p:spTree>
    <p:extLst>
      <p:ext uri="{BB962C8B-B14F-4D97-AF65-F5344CB8AC3E}">
        <p14:creationId xmlns:p14="http://schemas.microsoft.com/office/powerpoint/2010/main" val="1388540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7BDA8-25C2-46D2-8E00-4298F59D15DE}"/>
              </a:ext>
            </a:extLst>
          </p:cNvPr>
          <p:cNvSpPr>
            <a:spLocks noGrp="1"/>
          </p:cNvSpPr>
          <p:nvPr>
            <p:ph type="title"/>
          </p:nvPr>
        </p:nvSpPr>
        <p:spPr/>
        <p:txBody>
          <a:bodyPr/>
          <a:lstStyle/>
          <a:p>
            <a:r>
              <a:rPr lang="en-GB" dirty="0"/>
              <a:t>Most Commonly Known Monsters</a:t>
            </a:r>
          </a:p>
        </p:txBody>
      </p:sp>
      <p:sp>
        <p:nvSpPr>
          <p:cNvPr id="3" name="Content Placeholder 2">
            <a:extLst>
              <a:ext uri="{FF2B5EF4-FFF2-40B4-BE49-F238E27FC236}">
                <a16:creationId xmlns:a16="http://schemas.microsoft.com/office/drawing/2014/main" id="{5F72F849-72AA-4F62-8339-CA14044C6150}"/>
              </a:ext>
            </a:extLst>
          </p:cNvPr>
          <p:cNvSpPr>
            <a:spLocks noGrp="1"/>
          </p:cNvSpPr>
          <p:nvPr>
            <p:ph idx="1"/>
          </p:nvPr>
        </p:nvSpPr>
        <p:spPr>
          <a:xfrm>
            <a:off x="685800" y="2194560"/>
            <a:ext cx="2476144" cy="762285"/>
          </a:xfrm>
        </p:spPr>
        <p:txBody>
          <a:bodyPr>
            <a:normAutofit/>
          </a:bodyPr>
          <a:lstStyle/>
          <a:p>
            <a:pPr marL="0" indent="0">
              <a:buNone/>
            </a:pPr>
            <a:r>
              <a:rPr lang="en-GB"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Cerberus</a:t>
            </a:r>
          </a:p>
        </p:txBody>
      </p:sp>
      <p:sp>
        <p:nvSpPr>
          <p:cNvPr id="4" name="Rectangle 3">
            <a:extLst>
              <a:ext uri="{FF2B5EF4-FFF2-40B4-BE49-F238E27FC236}">
                <a16:creationId xmlns:a16="http://schemas.microsoft.com/office/drawing/2014/main" id="{DD0E48A5-5FD9-4F18-94A9-3E22EDB63372}"/>
              </a:ext>
            </a:extLst>
          </p:cNvPr>
          <p:cNvSpPr/>
          <p:nvPr/>
        </p:nvSpPr>
        <p:spPr>
          <a:xfrm>
            <a:off x="5845323" y="2244060"/>
            <a:ext cx="1615155" cy="584775"/>
          </a:xfrm>
          <a:prstGeom prst="rect">
            <a:avLst/>
          </a:prstGeom>
        </p:spPr>
        <p:txBody>
          <a:bodyPr wrap="square">
            <a:spAutoFit/>
          </a:bodyPr>
          <a:lstStyle/>
          <a:p>
            <a:r>
              <a:rPr lang="en-GB"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Sirens</a:t>
            </a:r>
          </a:p>
        </p:txBody>
      </p:sp>
      <p:sp>
        <p:nvSpPr>
          <p:cNvPr id="5" name="Rectangle 4">
            <a:extLst>
              <a:ext uri="{FF2B5EF4-FFF2-40B4-BE49-F238E27FC236}">
                <a16:creationId xmlns:a16="http://schemas.microsoft.com/office/drawing/2014/main" id="{7EDE1A3A-C687-4602-8C11-A9BE27A6FF87}"/>
              </a:ext>
            </a:extLst>
          </p:cNvPr>
          <p:cNvSpPr/>
          <p:nvPr/>
        </p:nvSpPr>
        <p:spPr>
          <a:xfrm>
            <a:off x="3191989" y="2938680"/>
            <a:ext cx="1455634" cy="584775"/>
          </a:xfrm>
          <a:prstGeom prst="rect">
            <a:avLst/>
          </a:prstGeom>
        </p:spPr>
        <p:txBody>
          <a:bodyPr wrap="square">
            <a:spAutoFit/>
          </a:bodyPr>
          <a:lstStyle/>
          <a:p>
            <a:r>
              <a:rPr lang="en-GB"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Hydra</a:t>
            </a:r>
            <a:endParaRPr lang="en-GB"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6" name="Rectangle 5">
            <a:extLst>
              <a:ext uri="{FF2B5EF4-FFF2-40B4-BE49-F238E27FC236}">
                <a16:creationId xmlns:a16="http://schemas.microsoft.com/office/drawing/2014/main" id="{586464BB-9A08-456D-AE39-8D242476FEDD}"/>
              </a:ext>
            </a:extLst>
          </p:cNvPr>
          <p:cNvSpPr/>
          <p:nvPr/>
        </p:nvSpPr>
        <p:spPr>
          <a:xfrm>
            <a:off x="5499953" y="4735575"/>
            <a:ext cx="3147701" cy="1077218"/>
          </a:xfrm>
          <a:prstGeom prst="rect">
            <a:avLst/>
          </a:prstGeom>
        </p:spPr>
        <p:txBody>
          <a:bodyPr wrap="square">
            <a:spAutoFit/>
          </a:bodyPr>
          <a:lstStyle/>
          <a:p>
            <a:r>
              <a:rPr lang="en-GB"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Medusa and the Gorgons</a:t>
            </a:r>
            <a:endParaRPr lang="en-GB" sz="16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7" name="Rectangle 6">
            <a:extLst>
              <a:ext uri="{FF2B5EF4-FFF2-40B4-BE49-F238E27FC236}">
                <a16:creationId xmlns:a16="http://schemas.microsoft.com/office/drawing/2014/main" id="{879E9F18-FD48-4A9C-87C9-A960BA71FB43}"/>
              </a:ext>
            </a:extLst>
          </p:cNvPr>
          <p:cNvSpPr/>
          <p:nvPr/>
        </p:nvSpPr>
        <p:spPr>
          <a:xfrm>
            <a:off x="1797109" y="4431268"/>
            <a:ext cx="2122697" cy="584775"/>
          </a:xfrm>
          <a:prstGeom prst="rect">
            <a:avLst/>
          </a:prstGeom>
        </p:spPr>
        <p:txBody>
          <a:bodyPr wrap="square">
            <a:spAutoFit/>
          </a:bodyPr>
          <a:lstStyle/>
          <a:p>
            <a:r>
              <a:rPr lang="en-GB"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Minotaur</a:t>
            </a:r>
            <a:endParaRPr lang="en-GB"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8" name="Rectangle 7">
            <a:extLst>
              <a:ext uri="{FF2B5EF4-FFF2-40B4-BE49-F238E27FC236}">
                <a16:creationId xmlns:a16="http://schemas.microsoft.com/office/drawing/2014/main" id="{60819FE0-EEB2-4BB5-A453-04C960685533}"/>
              </a:ext>
            </a:extLst>
          </p:cNvPr>
          <p:cNvSpPr/>
          <p:nvPr/>
        </p:nvSpPr>
        <p:spPr>
          <a:xfrm>
            <a:off x="9501900" y="3895662"/>
            <a:ext cx="1904689" cy="584775"/>
          </a:xfrm>
          <a:prstGeom prst="rect">
            <a:avLst/>
          </a:prstGeom>
        </p:spPr>
        <p:txBody>
          <a:bodyPr wrap="none">
            <a:spAutoFit/>
          </a:bodyPr>
          <a:lstStyle/>
          <a:p>
            <a:r>
              <a:rPr lang="en-GB"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Chimera</a:t>
            </a:r>
          </a:p>
        </p:txBody>
      </p:sp>
    </p:spTree>
    <p:extLst>
      <p:ext uri="{BB962C8B-B14F-4D97-AF65-F5344CB8AC3E}">
        <p14:creationId xmlns:p14="http://schemas.microsoft.com/office/powerpoint/2010/main" val="1014548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barn(inVertical)">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26"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wipe(down)">
                                      <p:cBhvr>
                                        <p:cTn id="20" dur="580">
                                          <p:stCondLst>
                                            <p:cond delay="0"/>
                                          </p:stCondLst>
                                        </p:cTn>
                                        <p:tgtEl>
                                          <p:spTgt spid="7"/>
                                        </p:tgtEl>
                                      </p:cBhvr>
                                    </p:animEffect>
                                    <p:anim calcmode="lin" valueType="num">
                                      <p:cBhvr>
                                        <p:cTn id="21"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2"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3"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24"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25"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26" dur="26">
                                          <p:stCondLst>
                                            <p:cond delay="650"/>
                                          </p:stCondLst>
                                        </p:cTn>
                                        <p:tgtEl>
                                          <p:spTgt spid="7"/>
                                        </p:tgtEl>
                                      </p:cBhvr>
                                      <p:to x="100000" y="60000"/>
                                    </p:animScale>
                                    <p:animScale>
                                      <p:cBhvr>
                                        <p:cTn id="27" dur="166" decel="50000">
                                          <p:stCondLst>
                                            <p:cond delay="676"/>
                                          </p:stCondLst>
                                        </p:cTn>
                                        <p:tgtEl>
                                          <p:spTgt spid="7"/>
                                        </p:tgtEl>
                                      </p:cBhvr>
                                      <p:to x="100000" y="100000"/>
                                    </p:animScale>
                                    <p:animScale>
                                      <p:cBhvr>
                                        <p:cTn id="28" dur="26">
                                          <p:stCondLst>
                                            <p:cond delay="1312"/>
                                          </p:stCondLst>
                                        </p:cTn>
                                        <p:tgtEl>
                                          <p:spTgt spid="7"/>
                                        </p:tgtEl>
                                      </p:cBhvr>
                                      <p:to x="100000" y="80000"/>
                                    </p:animScale>
                                    <p:animScale>
                                      <p:cBhvr>
                                        <p:cTn id="29" dur="166" decel="50000">
                                          <p:stCondLst>
                                            <p:cond delay="1338"/>
                                          </p:stCondLst>
                                        </p:cTn>
                                        <p:tgtEl>
                                          <p:spTgt spid="7"/>
                                        </p:tgtEl>
                                      </p:cBhvr>
                                      <p:to x="100000" y="100000"/>
                                    </p:animScale>
                                    <p:animScale>
                                      <p:cBhvr>
                                        <p:cTn id="30" dur="26">
                                          <p:stCondLst>
                                            <p:cond delay="1642"/>
                                          </p:stCondLst>
                                        </p:cTn>
                                        <p:tgtEl>
                                          <p:spTgt spid="7"/>
                                        </p:tgtEl>
                                      </p:cBhvr>
                                      <p:to x="100000" y="90000"/>
                                    </p:animScale>
                                    <p:animScale>
                                      <p:cBhvr>
                                        <p:cTn id="31" dur="166" decel="50000">
                                          <p:stCondLst>
                                            <p:cond delay="1668"/>
                                          </p:stCondLst>
                                        </p:cTn>
                                        <p:tgtEl>
                                          <p:spTgt spid="7"/>
                                        </p:tgtEl>
                                      </p:cBhvr>
                                      <p:to x="100000" y="100000"/>
                                    </p:animScale>
                                    <p:animScale>
                                      <p:cBhvr>
                                        <p:cTn id="32" dur="26">
                                          <p:stCondLst>
                                            <p:cond delay="1808"/>
                                          </p:stCondLst>
                                        </p:cTn>
                                        <p:tgtEl>
                                          <p:spTgt spid="7"/>
                                        </p:tgtEl>
                                      </p:cBhvr>
                                      <p:to x="100000" y="95000"/>
                                    </p:animScale>
                                    <p:animScale>
                                      <p:cBhvr>
                                        <p:cTn id="33" dur="166" decel="50000">
                                          <p:stCondLst>
                                            <p:cond delay="1834"/>
                                          </p:stCondLst>
                                        </p:cTn>
                                        <p:tgtEl>
                                          <p:spTgt spid="7"/>
                                        </p:tgtEl>
                                      </p:cBhvr>
                                      <p:to x="100000" y="100000"/>
                                    </p:animScale>
                                  </p:childTnLst>
                                </p:cTn>
                              </p:par>
                            </p:childTnLst>
                          </p:cTn>
                        </p:par>
                      </p:childTnLst>
                    </p:cTn>
                  </p:par>
                  <p:par>
                    <p:cTn id="34" fill="hold">
                      <p:stCondLst>
                        <p:cond delay="indefinite"/>
                      </p:stCondLst>
                      <p:childTnLst>
                        <p:par>
                          <p:cTn id="35" fill="hold">
                            <p:stCondLst>
                              <p:cond delay="0"/>
                            </p:stCondLst>
                            <p:childTnLst>
                              <p:par>
                                <p:cTn id="36" presetID="21" presetClass="entr" presetSubtype="1" fill="hold" grpId="0" nodeType="clickEffect">
                                  <p:stCondLst>
                                    <p:cond delay="0"/>
                                  </p:stCondLst>
                                  <p:childTnLst>
                                    <p:set>
                                      <p:cBhvr>
                                        <p:cTn id="37" dur="1" fill="hold">
                                          <p:stCondLst>
                                            <p:cond delay="0"/>
                                          </p:stCondLst>
                                        </p:cTn>
                                        <p:tgtEl>
                                          <p:spTgt spid="4"/>
                                        </p:tgtEl>
                                        <p:attrNameLst>
                                          <p:attrName>style.visibility</p:attrName>
                                        </p:attrNameLst>
                                      </p:cBhvr>
                                      <p:to>
                                        <p:strVal val="visible"/>
                                      </p:to>
                                    </p:set>
                                    <p:animEffect transition="in" filter="wheel(1)">
                                      <p:cBhvr>
                                        <p:cTn id="38" dur="2000"/>
                                        <p:tgtEl>
                                          <p:spTgt spid="4"/>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1"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Effect transition="in" filter="wipe(up)">
                                      <p:cBhvr>
                                        <p:cTn id="43" dur="1500"/>
                                        <p:tgtEl>
                                          <p:spTgt spid="6"/>
                                        </p:tgtEl>
                                      </p:cBhvr>
                                    </p:animEffect>
                                  </p:childTnLst>
                                </p:cTn>
                              </p:par>
                            </p:childTnLst>
                          </p:cTn>
                        </p:par>
                      </p:childTnLst>
                    </p:cTn>
                  </p:par>
                  <p:par>
                    <p:cTn id="44" fill="hold">
                      <p:stCondLst>
                        <p:cond delay="indefinite"/>
                      </p:stCondLst>
                      <p:childTnLst>
                        <p:par>
                          <p:cTn id="45" fill="hold">
                            <p:stCondLst>
                              <p:cond delay="0"/>
                            </p:stCondLst>
                            <p:childTnLst>
                              <p:par>
                                <p:cTn id="46" presetID="2" presetClass="entr" presetSubtype="3" fill="hold" grpId="0" nodeType="clickEffect">
                                  <p:stCondLst>
                                    <p:cond delay="0"/>
                                  </p:stCondLst>
                                  <p:childTnLst>
                                    <p:set>
                                      <p:cBhvr>
                                        <p:cTn id="47" dur="1" fill="hold">
                                          <p:stCondLst>
                                            <p:cond delay="0"/>
                                          </p:stCondLst>
                                        </p:cTn>
                                        <p:tgtEl>
                                          <p:spTgt spid="8"/>
                                        </p:tgtEl>
                                        <p:attrNameLst>
                                          <p:attrName>style.visibility</p:attrName>
                                        </p:attrNameLst>
                                      </p:cBhvr>
                                      <p:to>
                                        <p:strVal val="visible"/>
                                      </p:to>
                                    </p:set>
                                    <p:anim calcmode="lin" valueType="num">
                                      <p:cBhvr additive="base">
                                        <p:cTn id="48" dur="500" fill="hold"/>
                                        <p:tgtEl>
                                          <p:spTgt spid="8"/>
                                        </p:tgtEl>
                                        <p:attrNameLst>
                                          <p:attrName>ppt_x</p:attrName>
                                        </p:attrNameLst>
                                      </p:cBhvr>
                                      <p:tavLst>
                                        <p:tav tm="0">
                                          <p:val>
                                            <p:strVal val="1+#ppt_w/2"/>
                                          </p:val>
                                        </p:tav>
                                        <p:tav tm="100000">
                                          <p:val>
                                            <p:strVal val="#ppt_x"/>
                                          </p:val>
                                        </p:tav>
                                      </p:tavLst>
                                    </p:anim>
                                    <p:anim calcmode="lin" valueType="num">
                                      <p:cBhvr additive="base">
                                        <p:cTn id="49"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0F9E1-4031-4397-BB54-80EAA661B6DE}"/>
              </a:ext>
            </a:extLst>
          </p:cNvPr>
          <p:cNvSpPr>
            <a:spLocks noGrp="1"/>
          </p:cNvSpPr>
          <p:nvPr>
            <p:ph type="title"/>
          </p:nvPr>
        </p:nvSpPr>
        <p:spPr>
          <a:xfrm>
            <a:off x="2895600" y="764373"/>
            <a:ext cx="8610600" cy="1293028"/>
          </a:xfrm>
        </p:spPr>
        <p:txBody>
          <a:bodyPr/>
          <a:lstStyle/>
          <a:p>
            <a:r>
              <a:rPr lang="en-GB" dirty="0"/>
              <a:t>Cerberus</a:t>
            </a:r>
          </a:p>
        </p:txBody>
      </p:sp>
      <p:sp>
        <p:nvSpPr>
          <p:cNvPr id="3" name="Content Placeholder 2">
            <a:extLst>
              <a:ext uri="{FF2B5EF4-FFF2-40B4-BE49-F238E27FC236}">
                <a16:creationId xmlns:a16="http://schemas.microsoft.com/office/drawing/2014/main" id="{A47D8E24-2398-4D63-A066-18BBB4634761}"/>
              </a:ext>
            </a:extLst>
          </p:cNvPr>
          <p:cNvSpPr>
            <a:spLocks noGrp="1"/>
          </p:cNvSpPr>
          <p:nvPr>
            <p:ph idx="1"/>
          </p:nvPr>
        </p:nvSpPr>
        <p:spPr>
          <a:xfrm>
            <a:off x="685800" y="2719958"/>
            <a:ext cx="10820400" cy="4024125"/>
          </a:xfrm>
        </p:spPr>
        <p:txBody>
          <a:bodyPr/>
          <a:lstStyle/>
          <a:p>
            <a:r>
              <a:rPr lang="en-GB" dirty="0"/>
              <a:t>Guard dog of the Underworld, made sure all the dead stayed within the Underworld and was supposed to stop the living from entering the Underworld</a:t>
            </a:r>
          </a:p>
          <a:p>
            <a:r>
              <a:rPr lang="en-GB" dirty="0"/>
              <a:t>Has a varying range of heads; 100 according to Pindar (Ogden, D., (2013)), 50 according to Hesiod (</a:t>
            </a:r>
            <a:r>
              <a:rPr lang="en-GB" dirty="0" err="1"/>
              <a:t>Hes</a:t>
            </a:r>
            <a:r>
              <a:rPr lang="en-GB" dirty="0"/>
              <a:t>. </a:t>
            </a:r>
            <a:r>
              <a:rPr lang="en-GB" i="1" dirty="0"/>
              <a:t>Th</a:t>
            </a:r>
            <a:r>
              <a:rPr lang="en-GB" dirty="0"/>
              <a:t>. 310-311) and 3 is what is most commonly known today.</a:t>
            </a:r>
          </a:p>
          <a:p>
            <a:r>
              <a:rPr lang="en-GB" dirty="0"/>
              <a:t>There is also a version that says Cerberus had a mane made of snakes, along with his three dog heads (</a:t>
            </a:r>
            <a:r>
              <a:rPr lang="en-GB" dirty="0">
                <a:hlinkClick r:id="rId3"/>
              </a:rPr>
              <a:t>https://greekmythology.wikia.org/wiki/Cerberus</a:t>
            </a:r>
            <a:r>
              <a:rPr lang="en-GB" dirty="0"/>
              <a:t>)</a:t>
            </a:r>
          </a:p>
          <a:p>
            <a:r>
              <a:rPr lang="en-GB" dirty="0"/>
              <a:t>Taking Cerberus out of the Underworld was Herakles’ final task (</a:t>
            </a:r>
            <a:r>
              <a:rPr lang="en-GB" u="sng" dirty="0">
                <a:hlinkClick r:id="rId4"/>
              </a:rPr>
              <a:t>http://www.perseus.tufts.edu/Herakles/cerberus.html</a:t>
            </a:r>
            <a:r>
              <a:rPr lang="en-GB" u="sng" dirty="0"/>
              <a:t>; Paus.2.35.10)</a:t>
            </a:r>
            <a:r>
              <a:rPr lang="en-GB" dirty="0"/>
              <a:t>, as shown by the drawing by Antonio </a:t>
            </a:r>
            <a:r>
              <a:rPr lang="en-GB" dirty="0" err="1"/>
              <a:t>Tempesta</a:t>
            </a:r>
            <a:endParaRPr lang="en-GB" dirty="0"/>
          </a:p>
        </p:txBody>
      </p:sp>
      <p:pic>
        <p:nvPicPr>
          <p:cNvPr id="4" name="Picture 2" descr="Image result for cerberus">
            <a:extLst>
              <a:ext uri="{FF2B5EF4-FFF2-40B4-BE49-F238E27FC236}">
                <a16:creationId xmlns:a16="http://schemas.microsoft.com/office/drawing/2014/main" id="{BF4F824D-9F35-4A05-ACAB-9935BA6E930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95103" y="268605"/>
            <a:ext cx="2095500" cy="18573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51E6819-9BE6-4AFF-A169-9FBB3B09520B}"/>
              </a:ext>
            </a:extLst>
          </p:cNvPr>
          <p:cNvSpPr txBox="1"/>
          <p:nvPr/>
        </p:nvSpPr>
        <p:spPr>
          <a:xfrm>
            <a:off x="3379506" y="1072264"/>
            <a:ext cx="3213218" cy="923330"/>
          </a:xfrm>
          <a:prstGeom prst="rect">
            <a:avLst/>
          </a:prstGeom>
          <a:noFill/>
        </p:spPr>
        <p:txBody>
          <a:bodyPr wrap="square" rtlCol="0">
            <a:spAutoFit/>
          </a:bodyPr>
          <a:lstStyle/>
          <a:p>
            <a:pPr lvl="0" defTabSz="914400">
              <a:defRPr/>
            </a:pPr>
            <a:r>
              <a:rPr lang="en-GB" dirty="0"/>
              <a:t>Cerberus Picture: Antonio </a:t>
            </a:r>
            <a:r>
              <a:rPr lang="en-GB" dirty="0" err="1"/>
              <a:t>Tempesta</a:t>
            </a:r>
            <a:r>
              <a:rPr lang="en-GB" dirty="0"/>
              <a:t> (Italy Florence, 1555-1630)</a:t>
            </a:r>
          </a:p>
        </p:txBody>
      </p:sp>
    </p:spTree>
    <p:extLst>
      <p:ext uri="{BB962C8B-B14F-4D97-AF65-F5344CB8AC3E}">
        <p14:creationId xmlns:p14="http://schemas.microsoft.com/office/powerpoint/2010/main" val="28755495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6D62D-3353-4F7B-95FF-704D91BD9D1B}"/>
              </a:ext>
            </a:extLst>
          </p:cNvPr>
          <p:cNvSpPr>
            <a:spLocks noGrp="1"/>
          </p:cNvSpPr>
          <p:nvPr>
            <p:ph type="title"/>
          </p:nvPr>
        </p:nvSpPr>
        <p:spPr/>
        <p:txBody>
          <a:bodyPr/>
          <a:lstStyle/>
          <a:p>
            <a:r>
              <a:rPr lang="en-GB" dirty="0"/>
              <a:t>Hydra</a:t>
            </a:r>
          </a:p>
        </p:txBody>
      </p:sp>
      <p:sp>
        <p:nvSpPr>
          <p:cNvPr id="3" name="Content Placeholder 2">
            <a:extLst>
              <a:ext uri="{FF2B5EF4-FFF2-40B4-BE49-F238E27FC236}">
                <a16:creationId xmlns:a16="http://schemas.microsoft.com/office/drawing/2014/main" id="{32DFFAEA-7814-4B4F-B3AA-84AED30DECB4}"/>
              </a:ext>
            </a:extLst>
          </p:cNvPr>
          <p:cNvSpPr>
            <a:spLocks noGrp="1"/>
          </p:cNvSpPr>
          <p:nvPr>
            <p:ph idx="1"/>
          </p:nvPr>
        </p:nvSpPr>
        <p:spPr>
          <a:xfrm>
            <a:off x="549068" y="3143144"/>
            <a:ext cx="10820400" cy="4024125"/>
          </a:xfrm>
        </p:spPr>
        <p:txBody>
          <a:bodyPr/>
          <a:lstStyle/>
          <a:p>
            <a:r>
              <a:rPr lang="en-GB" dirty="0"/>
              <a:t>The hydra was also one of Herakles’ tasks to complete, however he only managed to slay the hydra with his nephew </a:t>
            </a:r>
            <a:r>
              <a:rPr lang="en-GB" dirty="0" err="1"/>
              <a:t>Iolaus</a:t>
            </a:r>
            <a:r>
              <a:rPr lang="en-GB" dirty="0"/>
              <a:t>’ help, thus the task was deemed incomplete at Herakles didn’t slay the monster on his own. (</a:t>
            </a:r>
            <a:r>
              <a:rPr lang="en-GB" dirty="0" err="1"/>
              <a:t>Apollod</a:t>
            </a:r>
            <a:r>
              <a:rPr lang="en-GB" dirty="0"/>
              <a:t>. </a:t>
            </a:r>
            <a:r>
              <a:rPr lang="en-GB" i="1" dirty="0"/>
              <a:t>Library</a:t>
            </a:r>
            <a:r>
              <a:rPr lang="en-GB" dirty="0"/>
              <a:t>. 2.5.2)</a:t>
            </a:r>
          </a:p>
          <a:p>
            <a:r>
              <a:rPr lang="en-GB" dirty="0"/>
              <a:t>Herakles needed his nephew’s help to defeat the hydra because each time he cut off one head, two more would grow back in its place unless the wound was torched. Therefore, Herakles would cut of the heads and </a:t>
            </a:r>
            <a:r>
              <a:rPr lang="en-GB" dirty="0" err="1"/>
              <a:t>Iolaus</a:t>
            </a:r>
            <a:r>
              <a:rPr lang="en-GB" dirty="0"/>
              <a:t> would torch the stumps, eventually cutting all the heads off and killing the monster. (</a:t>
            </a:r>
            <a:r>
              <a:rPr lang="en-GB" u="sng" dirty="0">
                <a:hlinkClick r:id="rId2"/>
              </a:rPr>
              <a:t>http://www.perseus.tufts.edu/Herakles/hydra.html</a:t>
            </a:r>
            <a:r>
              <a:rPr lang="en-GB" u="sng" dirty="0"/>
              <a:t>)</a:t>
            </a:r>
            <a:endParaRPr lang="en-GB" dirty="0"/>
          </a:p>
        </p:txBody>
      </p:sp>
      <p:pic>
        <p:nvPicPr>
          <p:cNvPr id="1026" name="Picture 2" descr="Related image">
            <a:extLst>
              <a:ext uri="{FF2B5EF4-FFF2-40B4-BE49-F238E27FC236}">
                <a16:creationId xmlns:a16="http://schemas.microsoft.com/office/drawing/2014/main" id="{EEFE70FE-79DA-410B-80C5-6AE2A219ED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6428" y="338985"/>
            <a:ext cx="3475023" cy="258078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1B46CBD-A040-4BC3-AE6E-0DC2045B9EE7}"/>
              </a:ext>
            </a:extLst>
          </p:cNvPr>
          <p:cNvSpPr txBox="1"/>
          <p:nvPr/>
        </p:nvSpPr>
        <p:spPr>
          <a:xfrm>
            <a:off x="5407005" y="90697"/>
            <a:ext cx="4295361" cy="261610"/>
          </a:xfrm>
          <a:prstGeom prst="rect">
            <a:avLst/>
          </a:prstGeom>
          <a:noFill/>
        </p:spPr>
        <p:txBody>
          <a:bodyPr wrap="square" rtlCol="0">
            <a:spAutoFit/>
          </a:bodyPr>
          <a:lstStyle/>
          <a:p>
            <a:r>
              <a:rPr lang="en-GB" sz="1100" dirty="0"/>
              <a:t>Taken from: </a:t>
            </a:r>
            <a:r>
              <a:rPr lang="en-GB" sz="1100" dirty="0">
                <a:hlinkClick r:id="rId4"/>
              </a:rPr>
              <a:t>https://www.theoi.com/Ther/DrakonHydra.html</a:t>
            </a:r>
            <a:endParaRPr lang="en-GB" sz="1100" dirty="0"/>
          </a:p>
        </p:txBody>
      </p:sp>
    </p:spTree>
    <p:extLst>
      <p:ext uri="{BB962C8B-B14F-4D97-AF65-F5344CB8AC3E}">
        <p14:creationId xmlns:p14="http://schemas.microsoft.com/office/powerpoint/2010/main" val="3686996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382D2-7389-4EB0-BE21-797871F479E6}"/>
              </a:ext>
            </a:extLst>
          </p:cNvPr>
          <p:cNvSpPr>
            <a:spLocks noGrp="1"/>
          </p:cNvSpPr>
          <p:nvPr>
            <p:ph type="title"/>
          </p:nvPr>
        </p:nvSpPr>
        <p:spPr/>
        <p:txBody>
          <a:bodyPr/>
          <a:lstStyle/>
          <a:p>
            <a:r>
              <a:rPr lang="en-GB" dirty="0"/>
              <a:t>Minotaur</a:t>
            </a:r>
          </a:p>
        </p:txBody>
      </p:sp>
      <p:sp>
        <p:nvSpPr>
          <p:cNvPr id="3" name="Content Placeholder 2">
            <a:extLst>
              <a:ext uri="{FF2B5EF4-FFF2-40B4-BE49-F238E27FC236}">
                <a16:creationId xmlns:a16="http://schemas.microsoft.com/office/drawing/2014/main" id="{F8BA2D02-42E2-4992-A936-75D5D093BAFE}"/>
              </a:ext>
            </a:extLst>
          </p:cNvPr>
          <p:cNvSpPr>
            <a:spLocks noGrp="1"/>
          </p:cNvSpPr>
          <p:nvPr>
            <p:ph idx="1"/>
          </p:nvPr>
        </p:nvSpPr>
        <p:spPr>
          <a:xfrm>
            <a:off x="762712" y="3536250"/>
            <a:ext cx="10820400" cy="4024125"/>
          </a:xfrm>
        </p:spPr>
        <p:txBody>
          <a:bodyPr/>
          <a:lstStyle/>
          <a:p>
            <a:r>
              <a:rPr lang="en-GB" dirty="0"/>
              <a:t>The child of King Minos’ wife (Pasiphae) and the Cretan Bull, made possible by Daedalus’ wooden cow for Pasiphae to conceal herself within. (Smith, 1848/1873; Ovid. </a:t>
            </a:r>
            <a:r>
              <a:rPr lang="en-GB" i="1" dirty="0"/>
              <a:t>Met.</a:t>
            </a:r>
            <a:r>
              <a:rPr lang="en-GB" dirty="0"/>
              <a:t> viii)</a:t>
            </a:r>
          </a:p>
          <a:p>
            <a:r>
              <a:rPr lang="en-GB" dirty="0"/>
              <a:t>It was locked up in a Labyrinth for the vast majority of its life, if not all of it, and received 7 boys and 7 girls every nine years, which were sent as a tribute to Minos. (</a:t>
            </a:r>
            <a:r>
              <a:rPr lang="en-GB" dirty="0" err="1"/>
              <a:t>Apollod</a:t>
            </a:r>
            <a:r>
              <a:rPr lang="en-GB" dirty="0"/>
              <a:t>. </a:t>
            </a:r>
            <a:r>
              <a:rPr lang="en-GB" i="1" dirty="0"/>
              <a:t>Library</a:t>
            </a:r>
            <a:r>
              <a:rPr lang="en-GB" dirty="0"/>
              <a:t>. 3.15.8; </a:t>
            </a:r>
            <a:r>
              <a:rPr lang="en-GB" dirty="0" err="1"/>
              <a:t>Plut</a:t>
            </a:r>
            <a:r>
              <a:rPr lang="en-GB" dirty="0"/>
              <a:t>. </a:t>
            </a:r>
            <a:r>
              <a:rPr lang="en-GB" i="1" dirty="0" err="1"/>
              <a:t>Thes</a:t>
            </a:r>
            <a:r>
              <a:rPr lang="en-GB" i="1" dirty="0"/>
              <a:t>.</a:t>
            </a:r>
            <a:r>
              <a:rPr lang="en-GB" dirty="0"/>
              <a:t> 15; </a:t>
            </a:r>
            <a:r>
              <a:rPr lang="en-GB" dirty="0" err="1"/>
              <a:t>Apollod</a:t>
            </a:r>
            <a:r>
              <a:rPr lang="en-GB" dirty="0"/>
              <a:t>. </a:t>
            </a:r>
            <a:r>
              <a:rPr lang="en-GB" i="1" dirty="0" err="1"/>
              <a:t>Epit</a:t>
            </a:r>
            <a:r>
              <a:rPr lang="en-GB" dirty="0"/>
              <a:t>. E.1.7)</a:t>
            </a:r>
          </a:p>
          <a:p>
            <a:r>
              <a:rPr lang="en-GB" dirty="0"/>
              <a:t>Theseus was sent as a member of the tribute, and eventually managed to kill the Minotaur with his bare fists as the tributes were sent into the Labyrinth without weapons. (</a:t>
            </a:r>
            <a:r>
              <a:rPr lang="en-GB" dirty="0" err="1"/>
              <a:t>Apollod</a:t>
            </a:r>
            <a:r>
              <a:rPr lang="en-GB" dirty="0"/>
              <a:t>. </a:t>
            </a:r>
            <a:r>
              <a:rPr lang="en-GB" i="1" dirty="0" err="1"/>
              <a:t>Epit</a:t>
            </a:r>
            <a:r>
              <a:rPr lang="en-GB" dirty="0"/>
              <a:t>. E.1.9; </a:t>
            </a:r>
            <a:r>
              <a:rPr lang="en-GB" dirty="0" err="1"/>
              <a:t>Apollod</a:t>
            </a:r>
            <a:r>
              <a:rPr lang="en-GB" dirty="0"/>
              <a:t>. </a:t>
            </a:r>
            <a:r>
              <a:rPr lang="en-GB" i="1" dirty="0"/>
              <a:t>Library</a:t>
            </a:r>
            <a:r>
              <a:rPr lang="en-GB" dirty="0"/>
              <a:t>. 3.15.8)</a:t>
            </a:r>
          </a:p>
        </p:txBody>
      </p:sp>
      <p:pic>
        <p:nvPicPr>
          <p:cNvPr id="2050" name="Picture 2" descr="Image result for minotaur monster painting">
            <a:extLst>
              <a:ext uri="{FF2B5EF4-FFF2-40B4-BE49-F238E27FC236}">
                <a16:creationId xmlns:a16="http://schemas.microsoft.com/office/drawing/2014/main" id="{171FE83D-5B33-4148-8EA7-CD0606F8A3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89109" y="393641"/>
            <a:ext cx="2562225"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6116C59-5A97-4389-8ACF-A91B13E2A5D7}"/>
              </a:ext>
            </a:extLst>
          </p:cNvPr>
          <p:cNvSpPr txBox="1"/>
          <p:nvPr/>
        </p:nvSpPr>
        <p:spPr>
          <a:xfrm>
            <a:off x="5144568" y="171487"/>
            <a:ext cx="5195843" cy="307777"/>
          </a:xfrm>
          <a:prstGeom prst="rect">
            <a:avLst/>
          </a:prstGeom>
          <a:noFill/>
        </p:spPr>
        <p:txBody>
          <a:bodyPr wrap="square" rtlCol="0">
            <a:spAutoFit/>
          </a:bodyPr>
          <a:lstStyle/>
          <a:p>
            <a:r>
              <a:rPr lang="en-GB" sz="1400" dirty="0"/>
              <a:t>Taken from: </a:t>
            </a:r>
            <a:r>
              <a:rPr lang="en-GB" sz="1400" dirty="0">
                <a:hlinkClick r:id="rId3"/>
              </a:rPr>
              <a:t>https://www.britannica.com/topic/Minotaur</a:t>
            </a:r>
            <a:endParaRPr lang="en-GB" sz="1400" dirty="0"/>
          </a:p>
        </p:txBody>
      </p:sp>
    </p:spTree>
    <p:extLst>
      <p:ext uri="{BB962C8B-B14F-4D97-AF65-F5344CB8AC3E}">
        <p14:creationId xmlns:p14="http://schemas.microsoft.com/office/powerpoint/2010/main" val="1301655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08F68-9EB9-48AE-A89D-C0EB4056689E}"/>
              </a:ext>
            </a:extLst>
          </p:cNvPr>
          <p:cNvSpPr>
            <a:spLocks noGrp="1"/>
          </p:cNvSpPr>
          <p:nvPr>
            <p:ph type="title"/>
          </p:nvPr>
        </p:nvSpPr>
        <p:spPr/>
        <p:txBody>
          <a:bodyPr/>
          <a:lstStyle/>
          <a:p>
            <a:r>
              <a:rPr lang="en-GB" dirty="0"/>
              <a:t>Chimera</a:t>
            </a:r>
          </a:p>
        </p:txBody>
      </p:sp>
      <p:sp>
        <p:nvSpPr>
          <p:cNvPr id="3" name="Content Placeholder 2">
            <a:extLst>
              <a:ext uri="{FF2B5EF4-FFF2-40B4-BE49-F238E27FC236}">
                <a16:creationId xmlns:a16="http://schemas.microsoft.com/office/drawing/2014/main" id="{BDF5C6EA-5BE4-49D5-803B-D0A218394D5C}"/>
              </a:ext>
            </a:extLst>
          </p:cNvPr>
          <p:cNvSpPr>
            <a:spLocks noGrp="1"/>
          </p:cNvSpPr>
          <p:nvPr>
            <p:ph idx="1"/>
          </p:nvPr>
        </p:nvSpPr>
        <p:spPr>
          <a:xfrm>
            <a:off x="685800" y="3194418"/>
            <a:ext cx="10820400" cy="4024125"/>
          </a:xfrm>
        </p:spPr>
        <p:txBody>
          <a:bodyPr/>
          <a:lstStyle/>
          <a:p>
            <a:r>
              <a:rPr lang="en-GB" dirty="0"/>
              <a:t>The chimera is a hybrid animal composed of a lion front, a goat middle with a fire-breathing goat head coming out from the back, and then either a snake head coming from the tail (</a:t>
            </a:r>
            <a:r>
              <a:rPr lang="en-GB" dirty="0" err="1"/>
              <a:t>Hom</a:t>
            </a:r>
            <a:r>
              <a:rPr lang="en-GB" dirty="0"/>
              <a:t>, </a:t>
            </a:r>
            <a:r>
              <a:rPr lang="en-GB" i="1" dirty="0"/>
              <a:t>Il.</a:t>
            </a:r>
            <a:r>
              <a:rPr lang="en-GB" dirty="0"/>
              <a:t> 6.179–182), or a dragon’s head coming out as the tail. (</a:t>
            </a:r>
            <a:r>
              <a:rPr lang="en-GB" dirty="0" err="1"/>
              <a:t>Hes</a:t>
            </a:r>
            <a:r>
              <a:rPr lang="en-GB" dirty="0"/>
              <a:t>. </a:t>
            </a:r>
            <a:r>
              <a:rPr lang="en-GB" i="1" dirty="0"/>
              <a:t>Th</a:t>
            </a:r>
            <a:r>
              <a:rPr lang="en-GB" dirty="0"/>
              <a:t>. 319-324)</a:t>
            </a:r>
          </a:p>
          <a:p>
            <a:r>
              <a:rPr lang="en-GB" dirty="0"/>
              <a:t>Hesiod in </a:t>
            </a:r>
            <a:r>
              <a:rPr lang="en-GB" i="1" dirty="0"/>
              <a:t>Theogony</a:t>
            </a:r>
            <a:r>
              <a:rPr lang="en-GB" dirty="0"/>
              <a:t>: “creature fearful, great, swift-footed and strong, who had three heads, one of a grim-eyed lion; in her </a:t>
            </a:r>
            <a:r>
              <a:rPr lang="en-GB" dirty="0" err="1"/>
              <a:t>hinderpart</a:t>
            </a:r>
            <a:r>
              <a:rPr lang="en-GB" dirty="0"/>
              <a:t>, a dragon; and in her middle, a goat,” (</a:t>
            </a:r>
            <a:r>
              <a:rPr lang="en-GB" dirty="0" err="1"/>
              <a:t>Hes</a:t>
            </a:r>
            <a:r>
              <a:rPr lang="en-GB" dirty="0"/>
              <a:t>. </a:t>
            </a:r>
            <a:r>
              <a:rPr lang="en-GB" i="1" dirty="0"/>
              <a:t>Th</a:t>
            </a:r>
            <a:r>
              <a:rPr lang="en-GB" dirty="0"/>
              <a:t>. 319-324)</a:t>
            </a:r>
          </a:p>
          <a:p>
            <a:r>
              <a:rPr lang="en-GB" dirty="0"/>
              <a:t>The chimera was defeated by the hero Bellerophon and the winged steed Pegasus, by using Pegasus’ ability to fly to be able to dodge the fire from the goat head. (</a:t>
            </a:r>
            <a:r>
              <a:rPr lang="en-GB" dirty="0" err="1"/>
              <a:t>Pind</a:t>
            </a:r>
            <a:r>
              <a:rPr lang="en-GB" dirty="0"/>
              <a:t>. O.13)</a:t>
            </a:r>
          </a:p>
        </p:txBody>
      </p:sp>
      <p:pic>
        <p:nvPicPr>
          <p:cNvPr id="3074" name="Picture 2" descr="Image result for chimera monster painting">
            <a:extLst>
              <a:ext uri="{FF2B5EF4-FFF2-40B4-BE49-F238E27FC236}">
                <a16:creationId xmlns:a16="http://schemas.microsoft.com/office/drawing/2014/main" id="{2C18FF67-E8B7-46D0-BBB5-9D96C844A1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50334" y="260765"/>
            <a:ext cx="1923648" cy="274719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D406B2F-0D7A-485A-A92D-F5E685449AB6}"/>
              </a:ext>
            </a:extLst>
          </p:cNvPr>
          <p:cNvSpPr txBox="1"/>
          <p:nvPr/>
        </p:nvSpPr>
        <p:spPr>
          <a:xfrm>
            <a:off x="3024077" y="854580"/>
            <a:ext cx="3597780" cy="461665"/>
          </a:xfrm>
          <a:prstGeom prst="rect">
            <a:avLst/>
          </a:prstGeom>
          <a:noFill/>
        </p:spPr>
        <p:txBody>
          <a:bodyPr wrap="square" rtlCol="0">
            <a:spAutoFit/>
          </a:bodyPr>
          <a:lstStyle/>
          <a:p>
            <a:r>
              <a:rPr lang="en-GB" sz="1200" dirty="0"/>
              <a:t>Taken from: </a:t>
            </a:r>
            <a:r>
              <a:rPr lang="en-GB" sz="1200" dirty="0">
                <a:hlinkClick r:id="rId3"/>
              </a:rPr>
              <a:t>https://www.theoi.com/Gallery/M14.5.html</a:t>
            </a:r>
            <a:endParaRPr lang="en-GB" sz="1200" dirty="0"/>
          </a:p>
        </p:txBody>
      </p:sp>
    </p:spTree>
    <p:extLst>
      <p:ext uri="{BB962C8B-B14F-4D97-AF65-F5344CB8AC3E}">
        <p14:creationId xmlns:p14="http://schemas.microsoft.com/office/powerpoint/2010/main" val="2017452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9892E-65B2-4D3C-9B3D-5B09F7B00C6F}"/>
              </a:ext>
            </a:extLst>
          </p:cNvPr>
          <p:cNvSpPr>
            <a:spLocks noGrp="1"/>
          </p:cNvSpPr>
          <p:nvPr>
            <p:ph type="title"/>
          </p:nvPr>
        </p:nvSpPr>
        <p:spPr>
          <a:xfrm>
            <a:off x="2809875" y="1202523"/>
            <a:ext cx="8610600" cy="1293028"/>
          </a:xfrm>
        </p:spPr>
        <p:txBody>
          <a:bodyPr/>
          <a:lstStyle/>
          <a:p>
            <a:r>
              <a:rPr lang="en-GB" dirty="0"/>
              <a:t>Medusa and the Gorgons</a:t>
            </a:r>
          </a:p>
        </p:txBody>
      </p:sp>
      <p:sp>
        <p:nvSpPr>
          <p:cNvPr id="3" name="Content Placeholder 2">
            <a:extLst>
              <a:ext uri="{FF2B5EF4-FFF2-40B4-BE49-F238E27FC236}">
                <a16:creationId xmlns:a16="http://schemas.microsoft.com/office/drawing/2014/main" id="{25EC7224-F531-440D-B458-6DE3811416CE}"/>
              </a:ext>
            </a:extLst>
          </p:cNvPr>
          <p:cNvSpPr>
            <a:spLocks noGrp="1"/>
          </p:cNvSpPr>
          <p:nvPr>
            <p:ph idx="1"/>
          </p:nvPr>
        </p:nvSpPr>
        <p:spPr/>
        <p:txBody>
          <a:bodyPr/>
          <a:lstStyle/>
          <a:p>
            <a:r>
              <a:rPr lang="en-GB" dirty="0"/>
              <a:t>Medusa and her sisters are the three Gorgons, women with snakes for hair and sometimes have a snake body for their lower half like </a:t>
            </a:r>
            <a:r>
              <a:rPr lang="en-GB" dirty="0" err="1"/>
              <a:t>Lamia</a:t>
            </a:r>
            <a:r>
              <a:rPr lang="en-GB" dirty="0"/>
              <a:t> sometimes is depicted.</a:t>
            </a:r>
          </a:p>
          <a:p>
            <a:r>
              <a:rPr lang="en-GB" dirty="0"/>
              <a:t>Medusa is the mortal one of the three, her two sisters are both immortal. (</a:t>
            </a:r>
            <a:r>
              <a:rPr lang="en-GB" dirty="0" err="1"/>
              <a:t>Apollod</a:t>
            </a:r>
            <a:r>
              <a:rPr lang="en-GB" dirty="0"/>
              <a:t>. </a:t>
            </a:r>
            <a:r>
              <a:rPr lang="en-GB" i="1" dirty="0"/>
              <a:t>Library</a:t>
            </a:r>
            <a:r>
              <a:rPr lang="en-GB" dirty="0"/>
              <a:t>. 2.4.2)</a:t>
            </a:r>
          </a:p>
          <a:p>
            <a:r>
              <a:rPr lang="en-GB" dirty="0"/>
              <a:t>Medusa was killed by the hero Perseus who managed to avoid her gaze by only looking at her through his shield (</a:t>
            </a:r>
            <a:r>
              <a:rPr lang="en-GB" dirty="0" err="1"/>
              <a:t>Apollod</a:t>
            </a:r>
            <a:r>
              <a:rPr lang="en-GB" dirty="0"/>
              <a:t>. </a:t>
            </a:r>
            <a:r>
              <a:rPr lang="en-GB" i="1" dirty="0"/>
              <a:t>Library</a:t>
            </a:r>
            <a:r>
              <a:rPr lang="en-GB" dirty="0"/>
              <a:t>. 2.4.2), thus avoiding turning to stone like every other mortal or half-mortal who confronted her.</a:t>
            </a:r>
          </a:p>
          <a:p>
            <a:r>
              <a:rPr lang="en-GB" dirty="0"/>
              <a:t>When Perseus cut off Medusa’s head, Pegasus and </a:t>
            </a:r>
            <a:r>
              <a:rPr lang="en-GB" dirty="0" err="1"/>
              <a:t>Chrysaor</a:t>
            </a:r>
            <a:r>
              <a:rPr lang="en-GB" dirty="0"/>
              <a:t> were born from her blood with Poseidon as their father. (</a:t>
            </a:r>
            <a:r>
              <a:rPr lang="en-GB" dirty="0" err="1"/>
              <a:t>Apollod</a:t>
            </a:r>
            <a:r>
              <a:rPr lang="en-GB" dirty="0"/>
              <a:t>. </a:t>
            </a:r>
            <a:r>
              <a:rPr lang="en-GB" i="1" dirty="0"/>
              <a:t>Library</a:t>
            </a:r>
            <a:r>
              <a:rPr lang="en-GB" dirty="0"/>
              <a:t>. 2.4.2; Merrill. E.T. 58b (1893))</a:t>
            </a:r>
          </a:p>
        </p:txBody>
      </p:sp>
      <p:sp>
        <p:nvSpPr>
          <p:cNvPr id="4" name="TextBox 3">
            <a:extLst>
              <a:ext uri="{FF2B5EF4-FFF2-40B4-BE49-F238E27FC236}">
                <a16:creationId xmlns:a16="http://schemas.microsoft.com/office/drawing/2014/main" id="{4E198CC6-2E87-48A6-B997-571EF05688BC}"/>
              </a:ext>
            </a:extLst>
          </p:cNvPr>
          <p:cNvSpPr txBox="1"/>
          <p:nvPr/>
        </p:nvSpPr>
        <p:spPr>
          <a:xfrm>
            <a:off x="4219574" y="514350"/>
            <a:ext cx="5305425" cy="923330"/>
          </a:xfrm>
          <a:prstGeom prst="rect">
            <a:avLst/>
          </a:prstGeom>
          <a:noFill/>
        </p:spPr>
        <p:txBody>
          <a:bodyPr wrap="square" rtlCol="0">
            <a:spAutoFit/>
          </a:bodyPr>
          <a:lstStyle/>
          <a:p>
            <a:r>
              <a:rPr lang="en-GB" dirty="0"/>
              <a:t>Peter Paul Rubens, 1617/1618, found at: </a:t>
            </a:r>
            <a:r>
              <a:rPr lang="en-GB" dirty="0">
                <a:hlinkClick r:id="rId2"/>
              </a:rPr>
              <a:t>https://www.dailyartmagazine.com/5-most-famous-medusa-head-painting/</a:t>
            </a:r>
            <a:endParaRPr lang="en-GB" dirty="0"/>
          </a:p>
        </p:txBody>
      </p:sp>
      <p:pic>
        <p:nvPicPr>
          <p:cNvPr id="10242" name="Picture 2" descr="medusa head painting Peter Paul Rubens, Head of Medusa, circa 1617-1618, Kunsthistorisches Museum">
            <a:extLst>
              <a:ext uri="{FF2B5EF4-FFF2-40B4-BE49-F238E27FC236}">
                <a16:creationId xmlns:a16="http://schemas.microsoft.com/office/drawing/2014/main" id="{7912FE67-0B9D-4708-BE46-62FC6C3515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475" y="79768"/>
            <a:ext cx="3676650" cy="21147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5055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68A4D-8DBE-4472-B614-686F60C8322F}"/>
              </a:ext>
            </a:extLst>
          </p:cNvPr>
          <p:cNvSpPr>
            <a:spLocks noGrp="1"/>
          </p:cNvSpPr>
          <p:nvPr>
            <p:ph type="title"/>
          </p:nvPr>
        </p:nvSpPr>
        <p:spPr/>
        <p:txBody>
          <a:bodyPr/>
          <a:lstStyle/>
          <a:p>
            <a:r>
              <a:rPr lang="en-GB" dirty="0"/>
              <a:t>Sirens</a:t>
            </a:r>
          </a:p>
        </p:txBody>
      </p:sp>
      <p:sp>
        <p:nvSpPr>
          <p:cNvPr id="3" name="Content Placeholder 2">
            <a:extLst>
              <a:ext uri="{FF2B5EF4-FFF2-40B4-BE49-F238E27FC236}">
                <a16:creationId xmlns:a16="http://schemas.microsoft.com/office/drawing/2014/main" id="{DE31C6BA-40F4-4B8B-B1D6-402533DD98B7}"/>
              </a:ext>
            </a:extLst>
          </p:cNvPr>
          <p:cNvSpPr>
            <a:spLocks noGrp="1"/>
          </p:cNvSpPr>
          <p:nvPr>
            <p:ph idx="1"/>
          </p:nvPr>
        </p:nvSpPr>
        <p:spPr>
          <a:xfrm>
            <a:off x="625979" y="3365334"/>
            <a:ext cx="10820400" cy="4024125"/>
          </a:xfrm>
        </p:spPr>
        <p:txBody>
          <a:bodyPr/>
          <a:lstStyle/>
          <a:p>
            <a:r>
              <a:rPr lang="en-GB" dirty="0"/>
              <a:t>The sirens are archaically known as half human and half bird (</a:t>
            </a:r>
            <a:r>
              <a:rPr lang="en-GB" dirty="0" err="1"/>
              <a:t>Ov</a:t>
            </a:r>
            <a:r>
              <a:rPr lang="en-GB" dirty="0"/>
              <a:t>. </a:t>
            </a:r>
            <a:r>
              <a:rPr lang="en-GB" i="1" dirty="0"/>
              <a:t>Met</a:t>
            </a:r>
            <a:r>
              <a:rPr lang="en-GB" dirty="0"/>
              <a:t>. 544-558) but within modern times are more commonly known to be half human and half fish like a mermaid.</a:t>
            </a:r>
          </a:p>
          <a:p>
            <a:r>
              <a:rPr lang="en-GB" dirty="0"/>
              <a:t>The sirens were known to be catastrophic to sailors and their ships unless they had a way of blocking out their song, like Orpheus was able to for the Argonauts (Apollonius </a:t>
            </a:r>
            <a:r>
              <a:rPr lang="en-GB" i="1" dirty="0"/>
              <a:t>Argonautica</a:t>
            </a:r>
            <a:r>
              <a:rPr lang="en-GB" dirty="0"/>
              <a:t> 4.890-913)</a:t>
            </a:r>
          </a:p>
          <a:p>
            <a:r>
              <a:rPr lang="en-GB" dirty="0"/>
              <a:t>Sailors were lured to death by the entrancing songs the sirens sang, as the sailors would jump out of their ships and drown trying to get to the music the sirens provided.</a:t>
            </a:r>
          </a:p>
        </p:txBody>
      </p:sp>
      <p:pic>
        <p:nvPicPr>
          <p:cNvPr id="4" name="Picture 3">
            <a:extLst>
              <a:ext uri="{FF2B5EF4-FFF2-40B4-BE49-F238E27FC236}">
                <a16:creationId xmlns:a16="http://schemas.microsoft.com/office/drawing/2014/main" id="{38CED7F3-E081-488D-94EB-3159D6170153}"/>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6922093" y="447909"/>
            <a:ext cx="2200317" cy="2098738"/>
          </a:xfrm>
          <a:prstGeom prst="rect">
            <a:avLst/>
          </a:prstGeom>
        </p:spPr>
      </p:pic>
      <p:sp>
        <p:nvSpPr>
          <p:cNvPr id="5" name="TextBox 4">
            <a:extLst>
              <a:ext uri="{FF2B5EF4-FFF2-40B4-BE49-F238E27FC236}">
                <a16:creationId xmlns:a16="http://schemas.microsoft.com/office/drawing/2014/main" id="{AA95EAA0-245F-4B43-8FD4-70099DCE1300}"/>
              </a:ext>
            </a:extLst>
          </p:cNvPr>
          <p:cNvSpPr txBox="1"/>
          <p:nvPr/>
        </p:nvSpPr>
        <p:spPr>
          <a:xfrm>
            <a:off x="6036179" y="93966"/>
            <a:ext cx="3766445" cy="707886"/>
          </a:xfrm>
          <a:prstGeom prst="rect">
            <a:avLst/>
          </a:prstGeom>
          <a:noFill/>
        </p:spPr>
        <p:txBody>
          <a:bodyPr wrap="square" rtlCol="0">
            <a:spAutoFit/>
          </a:bodyPr>
          <a:lstStyle/>
          <a:p>
            <a:r>
              <a:rPr lang="en-GB" sz="1100" dirty="0"/>
              <a:t>Taken from: </a:t>
            </a:r>
            <a:r>
              <a:rPr lang="en-GB" sz="1100" i="1" u="sng" dirty="0">
                <a:hlinkClick r:id="rId3"/>
              </a:rPr>
              <a:t>http://mermaidsofearth.com/starbucks-mermaid/</a:t>
            </a:r>
            <a:endParaRPr lang="en-GB" sz="1100" i="1" dirty="0"/>
          </a:p>
          <a:p>
            <a:endParaRPr lang="en-GB" dirty="0"/>
          </a:p>
        </p:txBody>
      </p:sp>
      <p:pic>
        <p:nvPicPr>
          <p:cNvPr id="4098" name="Picture 2" descr="Image result for siren monster painting">
            <a:extLst>
              <a:ext uri="{FF2B5EF4-FFF2-40B4-BE49-F238E27FC236}">
                <a16:creationId xmlns:a16="http://schemas.microsoft.com/office/drawing/2014/main" id="{DE3E9877-2693-4703-8389-27DAF24596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75559" y="556624"/>
            <a:ext cx="2272956" cy="22924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956FB1C-5D10-47E7-AEF8-D6609D0ECFC5}"/>
              </a:ext>
            </a:extLst>
          </p:cNvPr>
          <p:cNvSpPr txBox="1"/>
          <p:nvPr/>
        </p:nvSpPr>
        <p:spPr>
          <a:xfrm>
            <a:off x="2739582" y="190643"/>
            <a:ext cx="3159808" cy="415498"/>
          </a:xfrm>
          <a:prstGeom prst="rect">
            <a:avLst/>
          </a:prstGeom>
          <a:noFill/>
        </p:spPr>
        <p:txBody>
          <a:bodyPr wrap="square" rtlCol="0">
            <a:spAutoFit/>
          </a:bodyPr>
          <a:lstStyle/>
          <a:p>
            <a:r>
              <a:rPr lang="en-GB" sz="1050" dirty="0"/>
              <a:t>Taken from: </a:t>
            </a:r>
            <a:r>
              <a:rPr lang="en-GB" sz="1050" dirty="0">
                <a:hlinkClick r:id="rId5">
                  <a:extLst>
                    <a:ext uri="{A12FA001-AC4F-418D-AE19-62706E023703}">
                      <ahyp:hlinkClr xmlns:ahyp="http://schemas.microsoft.com/office/drawing/2018/hyperlinkcolor" val="tx"/>
                    </a:ext>
                  </a:extLst>
                </a:hlinkClick>
              </a:rPr>
              <a:t>https://www.theoi.com/Pontios/Seirenes.html</a:t>
            </a:r>
            <a:endParaRPr lang="en-GB" sz="1050" dirty="0"/>
          </a:p>
        </p:txBody>
      </p:sp>
    </p:spTree>
    <p:extLst>
      <p:ext uri="{BB962C8B-B14F-4D97-AF65-F5344CB8AC3E}">
        <p14:creationId xmlns:p14="http://schemas.microsoft.com/office/powerpoint/2010/main" val="820519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4C26A-CD93-4C83-B41C-09970D77EF46}"/>
              </a:ext>
            </a:extLst>
          </p:cNvPr>
          <p:cNvSpPr>
            <a:spLocks noGrp="1"/>
          </p:cNvSpPr>
          <p:nvPr>
            <p:ph type="title"/>
          </p:nvPr>
        </p:nvSpPr>
        <p:spPr/>
        <p:txBody>
          <a:bodyPr/>
          <a:lstStyle/>
          <a:p>
            <a:r>
              <a:rPr lang="en-GB" dirty="0"/>
              <a:t>Most Commonly Known Mythical Creatures</a:t>
            </a:r>
          </a:p>
        </p:txBody>
      </p:sp>
      <p:sp>
        <p:nvSpPr>
          <p:cNvPr id="3" name="Content Placeholder 2">
            <a:extLst>
              <a:ext uri="{FF2B5EF4-FFF2-40B4-BE49-F238E27FC236}">
                <a16:creationId xmlns:a16="http://schemas.microsoft.com/office/drawing/2014/main" id="{4684E31B-9FF1-46B5-9B1C-3A368B784BB4}"/>
              </a:ext>
            </a:extLst>
          </p:cNvPr>
          <p:cNvSpPr>
            <a:spLocks noGrp="1"/>
          </p:cNvSpPr>
          <p:nvPr>
            <p:ph idx="1"/>
          </p:nvPr>
        </p:nvSpPr>
        <p:spPr>
          <a:xfrm>
            <a:off x="685800" y="2194561"/>
            <a:ext cx="2327366" cy="883292"/>
          </a:xfrm>
        </p:spPr>
        <p:txBody>
          <a:bodyPr>
            <a:normAutofit/>
            <a:scene3d>
              <a:camera prst="orthographicFront"/>
              <a:lightRig rig="harsh" dir="t"/>
            </a:scene3d>
            <a:sp3d extrusionH="57150" prstMaterial="matte">
              <a:bevelT w="63500" h="12700" prst="angle"/>
              <a:contourClr>
                <a:schemeClr val="bg1">
                  <a:lumMod val="65000"/>
                </a:schemeClr>
              </a:contourClr>
            </a:sp3d>
          </a:bodyPr>
          <a:lstStyle/>
          <a:p>
            <a:pPr marL="0" indent="0">
              <a:buNone/>
            </a:pPr>
            <a:r>
              <a:rPr lang="en-GB" sz="3200" b="1" dirty="0">
                <a:ln>
                  <a:solidFill>
                    <a:schemeClr val="accent1">
                      <a:lumMod val="50000"/>
                    </a:schemeClr>
                  </a:solidFill>
                </a:ln>
                <a:solidFill>
                  <a:schemeClr val="accent1">
                    <a:lumMod val="75000"/>
                  </a:schemeClr>
                </a:solidFill>
              </a:rPr>
              <a:t>Pegasus</a:t>
            </a:r>
          </a:p>
        </p:txBody>
      </p:sp>
      <p:sp>
        <p:nvSpPr>
          <p:cNvPr id="4" name="Rectangle 3">
            <a:extLst>
              <a:ext uri="{FF2B5EF4-FFF2-40B4-BE49-F238E27FC236}">
                <a16:creationId xmlns:a16="http://schemas.microsoft.com/office/drawing/2014/main" id="{E92F9B59-E320-4250-865C-945E170B9912}"/>
              </a:ext>
            </a:extLst>
          </p:cNvPr>
          <p:cNvSpPr/>
          <p:nvPr/>
        </p:nvSpPr>
        <p:spPr>
          <a:xfrm>
            <a:off x="5259977" y="3291306"/>
            <a:ext cx="2002972" cy="584775"/>
          </a:xfrm>
          <a:prstGeom prst="rect">
            <a:avLst/>
          </a:prstGeom>
        </p:spPr>
        <p:txBody>
          <a:bodyPr wrap="square">
            <a:spAutoFit/>
            <a:scene3d>
              <a:camera prst="orthographicFront"/>
              <a:lightRig rig="harsh" dir="t"/>
            </a:scene3d>
            <a:sp3d extrusionH="57150" prstMaterial="matte">
              <a:bevelT w="63500" h="12700" prst="angle"/>
              <a:contourClr>
                <a:schemeClr val="bg1">
                  <a:lumMod val="65000"/>
                </a:schemeClr>
              </a:contourClr>
            </a:sp3d>
          </a:bodyPr>
          <a:lstStyle/>
          <a:p>
            <a:r>
              <a:rPr lang="en-GB" sz="3200" b="1" dirty="0">
                <a:ln>
                  <a:solidFill>
                    <a:schemeClr val="accent1">
                      <a:lumMod val="50000"/>
                    </a:schemeClr>
                  </a:solidFill>
                </a:ln>
                <a:solidFill>
                  <a:schemeClr val="accent1">
                    <a:lumMod val="75000"/>
                  </a:schemeClr>
                </a:solidFill>
              </a:rPr>
              <a:t>Unicorn</a:t>
            </a:r>
            <a:endParaRPr lang="en-GB" b="1" dirty="0">
              <a:ln>
                <a:solidFill>
                  <a:schemeClr val="accent1">
                    <a:lumMod val="50000"/>
                  </a:schemeClr>
                </a:solidFill>
              </a:ln>
              <a:solidFill>
                <a:schemeClr val="accent1">
                  <a:lumMod val="75000"/>
                </a:schemeClr>
              </a:solidFill>
            </a:endParaRPr>
          </a:p>
        </p:txBody>
      </p:sp>
      <p:sp>
        <p:nvSpPr>
          <p:cNvPr id="5" name="Rectangle 4">
            <a:extLst>
              <a:ext uri="{FF2B5EF4-FFF2-40B4-BE49-F238E27FC236}">
                <a16:creationId xmlns:a16="http://schemas.microsoft.com/office/drawing/2014/main" id="{16F2F842-2669-40E9-B2D9-28D8253EAB80}"/>
              </a:ext>
            </a:extLst>
          </p:cNvPr>
          <p:cNvSpPr/>
          <p:nvPr/>
        </p:nvSpPr>
        <p:spPr>
          <a:xfrm>
            <a:off x="2052130" y="5249062"/>
            <a:ext cx="6096000" cy="584775"/>
          </a:xfrm>
          <a:prstGeom prst="rect">
            <a:avLst/>
          </a:prstGeom>
        </p:spPr>
        <p:txBody>
          <a:bodyPr>
            <a:spAutoFit/>
            <a:scene3d>
              <a:camera prst="orthographicFront"/>
              <a:lightRig rig="harsh" dir="t"/>
            </a:scene3d>
            <a:sp3d extrusionH="57150" prstMaterial="matte">
              <a:bevelT w="63500" h="12700" prst="angle"/>
              <a:contourClr>
                <a:schemeClr val="bg1">
                  <a:lumMod val="65000"/>
                </a:schemeClr>
              </a:contourClr>
            </a:sp3d>
          </a:bodyPr>
          <a:lstStyle/>
          <a:p>
            <a:r>
              <a:rPr lang="en-GB" sz="3200" b="1" dirty="0">
                <a:ln>
                  <a:solidFill>
                    <a:schemeClr val="accent1">
                      <a:lumMod val="50000"/>
                    </a:schemeClr>
                  </a:solidFill>
                </a:ln>
                <a:solidFill>
                  <a:schemeClr val="accent1">
                    <a:lumMod val="75000"/>
                  </a:schemeClr>
                </a:solidFill>
              </a:rPr>
              <a:t>Mermaid</a:t>
            </a:r>
            <a:endParaRPr lang="en-GB" b="1" dirty="0">
              <a:ln>
                <a:solidFill>
                  <a:schemeClr val="accent1">
                    <a:lumMod val="50000"/>
                  </a:schemeClr>
                </a:solidFill>
              </a:ln>
              <a:solidFill>
                <a:schemeClr val="accent1">
                  <a:lumMod val="75000"/>
                </a:schemeClr>
              </a:solidFill>
            </a:endParaRPr>
          </a:p>
        </p:txBody>
      </p:sp>
      <p:sp>
        <p:nvSpPr>
          <p:cNvPr id="6" name="Rectangle 5">
            <a:extLst>
              <a:ext uri="{FF2B5EF4-FFF2-40B4-BE49-F238E27FC236}">
                <a16:creationId xmlns:a16="http://schemas.microsoft.com/office/drawing/2014/main" id="{951A4B70-3F9F-46A5-9A19-5298A460CBCA}"/>
              </a:ext>
            </a:extLst>
          </p:cNvPr>
          <p:cNvSpPr/>
          <p:nvPr/>
        </p:nvSpPr>
        <p:spPr>
          <a:xfrm>
            <a:off x="7754373" y="4956674"/>
            <a:ext cx="6096000" cy="584775"/>
          </a:xfrm>
          <a:prstGeom prst="rect">
            <a:avLst/>
          </a:prstGeom>
        </p:spPr>
        <p:txBody>
          <a:bodyPr>
            <a:spAutoFit/>
            <a:scene3d>
              <a:camera prst="orthographicFront"/>
              <a:lightRig rig="harsh" dir="t"/>
            </a:scene3d>
            <a:sp3d extrusionH="57150" prstMaterial="matte">
              <a:bevelT w="63500" h="12700" prst="angle"/>
              <a:contourClr>
                <a:schemeClr val="bg1">
                  <a:lumMod val="65000"/>
                </a:schemeClr>
              </a:contourClr>
            </a:sp3d>
          </a:bodyPr>
          <a:lstStyle/>
          <a:p>
            <a:r>
              <a:rPr lang="en-GB" sz="3200" b="1" dirty="0">
                <a:ln>
                  <a:solidFill>
                    <a:schemeClr val="accent1">
                      <a:lumMod val="50000"/>
                    </a:schemeClr>
                  </a:solidFill>
                </a:ln>
                <a:solidFill>
                  <a:schemeClr val="accent1">
                    <a:lumMod val="75000"/>
                  </a:schemeClr>
                </a:solidFill>
              </a:rPr>
              <a:t>Faun</a:t>
            </a:r>
            <a:endParaRPr lang="en-GB" b="1" dirty="0">
              <a:ln>
                <a:solidFill>
                  <a:schemeClr val="accent1">
                    <a:lumMod val="50000"/>
                  </a:schemeClr>
                </a:solidFill>
              </a:ln>
              <a:solidFill>
                <a:schemeClr val="accent1">
                  <a:lumMod val="75000"/>
                </a:schemeClr>
              </a:solidFill>
            </a:endParaRPr>
          </a:p>
        </p:txBody>
      </p:sp>
      <p:sp>
        <p:nvSpPr>
          <p:cNvPr id="7" name="Rectangle 6">
            <a:extLst>
              <a:ext uri="{FF2B5EF4-FFF2-40B4-BE49-F238E27FC236}">
                <a16:creationId xmlns:a16="http://schemas.microsoft.com/office/drawing/2014/main" id="{60B5C513-FB26-42AA-8216-1F972CA2F1EF}"/>
              </a:ext>
            </a:extLst>
          </p:cNvPr>
          <p:cNvSpPr/>
          <p:nvPr/>
        </p:nvSpPr>
        <p:spPr>
          <a:xfrm>
            <a:off x="9557047" y="3077853"/>
            <a:ext cx="1827744" cy="584775"/>
          </a:xfrm>
          <a:prstGeom prst="rect">
            <a:avLst/>
          </a:prstGeom>
        </p:spPr>
        <p:txBody>
          <a:bodyPr wrap="none">
            <a:spAutoFit/>
            <a:scene3d>
              <a:camera prst="orthographicFront"/>
              <a:lightRig rig="harsh" dir="t"/>
            </a:scene3d>
            <a:sp3d extrusionH="57150" prstMaterial="matte">
              <a:bevelT w="63500" h="12700" prst="angle"/>
              <a:contourClr>
                <a:schemeClr val="bg1">
                  <a:lumMod val="65000"/>
                </a:schemeClr>
              </a:contourClr>
            </a:sp3d>
          </a:bodyPr>
          <a:lstStyle/>
          <a:p>
            <a:r>
              <a:rPr lang="en-GB" sz="3200" b="1" dirty="0">
                <a:ln>
                  <a:solidFill>
                    <a:schemeClr val="accent1">
                      <a:lumMod val="50000"/>
                    </a:schemeClr>
                  </a:solidFill>
                </a:ln>
                <a:solidFill>
                  <a:schemeClr val="accent1">
                    <a:lumMod val="75000"/>
                  </a:schemeClr>
                </a:solidFill>
              </a:rPr>
              <a:t>Centaur</a:t>
            </a:r>
            <a:endParaRPr lang="en-GB" b="1" dirty="0">
              <a:ln>
                <a:solidFill>
                  <a:schemeClr val="accent1">
                    <a:lumMod val="50000"/>
                  </a:schemeClr>
                </a:solidFill>
              </a:ln>
              <a:solidFill>
                <a:schemeClr val="accent1">
                  <a:lumMod val="75000"/>
                </a:schemeClr>
              </a:solidFill>
            </a:endParaRPr>
          </a:p>
        </p:txBody>
      </p:sp>
    </p:spTree>
    <p:extLst>
      <p:ext uri="{BB962C8B-B14F-4D97-AF65-F5344CB8AC3E}">
        <p14:creationId xmlns:p14="http://schemas.microsoft.com/office/powerpoint/2010/main" val="2547245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225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down)">
                                      <p:cBhvr>
                                        <p:cTn id="17" dur="580">
                                          <p:stCondLst>
                                            <p:cond delay="0"/>
                                          </p:stCondLst>
                                        </p:cTn>
                                        <p:tgtEl>
                                          <p:spTgt spid="5"/>
                                        </p:tgtEl>
                                      </p:cBhvr>
                                    </p:animEffect>
                                    <p:anim calcmode="lin" valueType="num">
                                      <p:cBhvr>
                                        <p:cTn id="1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2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2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2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3" dur="26">
                                          <p:stCondLst>
                                            <p:cond delay="650"/>
                                          </p:stCondLst>
                                        </p:cTn>
                                        <p:tgtEl>
                                          <p:spTgt spid="5"/>
                                        </p:tgtEl>
                                      </p:cBhvr>
                                      <p:to x="100000" y="60000"/>
                                    </p:animScale>
                                    <p:animScale>
                                      <p:cBhvr>
                                        <p:cTn id="24" dur="166" decel="50000">
                                          <p:stCondLst>
                                            <p:cond delay="676"/>
                                          </p:stCondLst>
                                        </p:cTn>
                                        <p:tgtEl>
                                          <p:spTgt spid="5"/>
                                        </p:tgtEl>
                                      </p:cBhvr>
                                      <p:to x="100000" y="100000"/>
                                    </p:animScale>
                                    <p:animScale>
                                      <p:cBhvr>
                                        <p:cTn id="25" dur="26">
                                          <p:stCondLst>
                                            <p:cond delay="1312"/>
                                          </p:stCondLst>
                                        </p:cTn>
                                        <p:tgtEl>
                                          <p:spTgt spid="5"/>
                                        </p:tgtEl>
                                      </p:cBhvr>
                                      <p:to x="100000" y="80000"/>
                                    </p:animScale>
                                    <p:animScale>
                                      <p:cBhvr>
                                        <p:cTn id="26" dur="166" decel="50000">
                                          <p:stCondLst>
                                            <p:cond delay="1338"/>
                                          </p:stCondLst>
                                        </p:cTn>
                                        <p:tgtEl>
                                          <p:spTgt spid="5"/>
                                        </p:tgtEl>
                                      </p:cBhvr>
                                      <p:to x="100000" y="100000"/>
                                    </p:animScale>
                                    <p:animScale>
                                      <p:cBhvr>
                                        <p:cTn id="27" dur="26">
                                          <p:stCondLst>
                                            <p:cond delay="1642"/>
                                          </p:stCondLst>
                                        </p:cTn>
                                        <p:tgtEl>
                                          <p:spTgt spid="5"/>
                                        </p:tgtEl>
                                      </p:cBhvr>
                                      <p:to x="100000" y="90000"/>
                                    </p:animScale>
                                    <p:animScale>
                                      <p:cBhvr>
                                        <p:cTn id="28" dur="166" decel="50000">
                                          <p:stCondLst>
                                            <p:cond delay="1668"/>
                                          </p:stCondLst>
                                        </p:cTn>
                                        <p:tgtEl>
                                          <p:spTgt spid="5"/>
                                        </p:tgtEl>
                                      </p:cBhvr>
                                      <p:to x="100000" y="100000"/>
                                    </p:animScale>
                                    <p:animScale>
                                      <p:cBhvr>
                                        <p:cTn id="29" dur="26">
                                          <p:stCondLst>
                                            <p:cond delay="1808"/>
                                          </p:stCondLst>
                                        </p:cTn>
                                        <p:tgtEl>
                                          <p:spTgt spid="5"/>
                                        </p:tgtEl>
                                      </p:cBhvr>
                                      <p:to x="100000" y="95000"/>
                                    </p:animScale>
                                    <p:animScale>
                                      <p:cBhvr>
                                        <p:cTn id="30" dur="166" decel="50000">
                                          <p:stCondLst>
                                            <p:cond delay="1834"/>
                                          </p:stCondLst>
                                        </p:cTn>
                                        <p:tgtEl>
                                          <p:spTgt spid="5"/>
                                        </p:tgtEl>
                                      </p:cBhvr>
                                      <p:to x="100000" y="100000"/>
                                    </p:animScale>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1000"/>
                                        <p:tgtEl>
                                          <p:spTgt spid="6"/>
                                        </p:tgtEl>
                                      </p:cBhvr>
                                    </p:animEffect>
                                    <p:anim calcmode="lin" valueType="num">
                                      <p:cBhvr>
                                        <p:cTn id="36" dur="1000" fill="hold"/>
                                        <p:tgtEl>
                                          <p:spTgt spid="6"/>
                                        </p:tgtEl>
                                        <p:attrNameLst>
                                          <p:attrName>ppt_x</p:attrName>
                                        </p:attrNameLst>
                                      </p:cBhvr>
                                      <p:tavLst>
                                        <p:tav tm="0">
                                          <p:val>
                                            <p:strVal val="#ppt_x"/>
                                          </p:val>
                                        </p:tav>
                                        <p:tav tm="100000">
                                          <p:val>
                                            <p:strVal val="#ppt_x"/>
                                          </p:val>
                                        </p:tav>
                                      </p:tavLst>
                                    </p:anim>
                                    <p:anim calcmode="lin" valueType="num">
                                      <p:cBhvr>
                                        <p:cTn id="3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17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989D3-DCEC-4457-B23B-77090C09F1EA}"/>
              </a:ext>
            </a:extLst>
          </p:cNvPr>
          <p:cNvSpPr>
            <a:spLocks noGrp="1"/>
          </p:cNvSpPr>
          <p:nvPr>
            <p:ph type="title"/>
          </p:nvPr>
        </p:nvSpPr>
        <p:spPr/>
        <p:txBody>
          <a:bodyPr/>
          <a:lstStyle/>
          <a:p>
            <a:r>
              <a:rPr lang="en-GB" dirty="0"/>
              <a:t>Pegasus</a:t>
            </a:r>
          </a:p>
        </p:txBody>
      </p:sp>
      <p:sp>
        <p:nvSpPr>
          <p:cNvPr id="3" name="Content Placeholder 2">
            <a:extLst>
              <a:ext uri="{FF2B5EF4-FFF2-40B4-BE49-F238E27FC236}">
                <a16:creationId xmlns:a16="http://schemas.microsoft.com/office/drawing/2014/main" id="{0EC2C6DC-51F5-4947-BDB2-1ED7E3E6C0FD}"/>
              </a:ext>
            </a:extLst>
          </p:cNvPr>
          <p:cNvSpPr>
            <a:spLocks noGrp="1"/>
          </p:cNvSpPr>
          <p:nvPr>
            <p:ph idx="1"/>
          </p:nvPr>
        </p:nvSpPr>
        <p:spPr>
          <a:xfrm>
            <a:off x="754166" y="3784078"/>
            <a:ext cx="10820400" cy="4024125"/>
          </a:xfrm>
        </p:spPr>
        <p:txBody>
          <a:bodyPr/>
          <a:lstStyle/>
          <a:p>
            <a:r>
              <a:rPr lang="en-GB" dirty="0"/>
              <a:t>Son of Poseidon and Medusa; when Perseus chopped off Medusa’s head Pegasus sprang from her blood. (</a:t>
            </a:r>
            <a:r>
              <a:rPr lang="en-GB" dirty="0" err="1"/>
              <a:t>Apollod</a:t>
            </a:r>
            <a:r>
              <a:rPr lang="en-GB" dirty="0"/>
              <a:t>. </a:t>
            </a:r>
            <a:r>
              <a:rPr lang="en-GB" i="1" dirty="0"/>
              <a:t>Library</a:t>
            </a:r>
            <a:r>
              <a:rPr lang="en-GB" dirty="0"/>
              <a:t>. 2.3.2, 2.4.2)</a:t>
            </a:r>
          </a:p>
          <a:p>
            <a:r>
              <a:rPr lang="en-GB" dirty="0"/>
              <a:t>Pegasus is a winged horse, meaning he is a horse/bird hybrid. This gave him the ability to fly, which enabled Bellerophon to get a victory over the chimera by using Pegasus’ flight to evade the fire from the goat head while still being able to hit it with his arrows. (</a:t>
            </a:r>
            <a:r>
              <a:rPr lang="en-GB" dirty="0" err="1"/>
              <a:t>Apollod</a:t>
            </a:r>
            <a:r>
              <a:rPr lang="en-GB" dirty="0"/>
              <a:t>. </a:t>
            </a:r>
            <a:r>
              <a:rPr lang="en-GB" i="1" dirty="0"/>
              <a:t>Library</a:t>
            </a:r>
            <a:r>
              <a:rPr lang="en-GB" dirty="0"/>
              <a:t>. 2.3.2; </a:t>
            </a:r>
            <a:r>
              <a:rPr lang="en-GB" dirty="0" err="1"/>
              <a:t>Pind</a:t>
            </a:r>
            <a:r>
              <a:rPr lang="en-GB" dirty="0"/>
              <a:t>. O.13)</a:t>
            </a:r>
          </a:p>
          <a:p>
            <a:r>
              <a:rPr lang="en-GB" dirty="0"/>
              <a:t>Once Pegasus was no longer needed by the mortals or heroes, he went to Zeus’ stable.</a:t>
            </a:r>
          </a:p>
        </p:txBody>
      </p:sp>
      <p:pic>
        <p:nvPicPr>
          <p:cNvPr id="5122" name="Picture 2" descr="Image result for pegasus painting">
            <a:extLst>
              <a:ext uri="{FF2B5EF4-FFF2-40B4-BE49-F238E27FC236}">
                <a16:creationId xmlns:a16="http://schemas.microsoft.com/office/drawing/2014/main" id="{9E56934C-3A65-4A52-BDD0-C864B1444D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0306" y="96051"/>
            <a:ext cx="7620000" cy="24955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B0076BC-C8DF-45F5-8A1F-B581070231DA}"/>
              </a:ext>
            </a:extLst>
          </p:cNvPr>
          <p:cNvSpPr txBox="1"/>
          <p:nvPr/>
        </p:nvSpPr>
        <p:spPr>
          <a:xfrm>
            <a:off x="908702" y="2608693"/>
            <a:ext cx="7503207" cy="430887"/>
          </a:xfrm>
          <a:prstGeom prst="rect">
            <a:avLst/>
          </a:prstGeom>
          <a:noFill/>
        </p:spPr>
        <p:txBody>
          <a:bodyPr wrap="square" rtlCol="0">
            <a:spAutoFit/>
          </a:bodyPr>
          <a:lstStyle/>
          <a:p>
            <a:r>
              <a:rPr lang="en-GB" sz="1100" dirty="0"/>
              <a:t>Girolamo </a:t>
            </a:r>
            <a:r>
              <a:rPr lang="en-GB" sz="1100" dirty="0" err="1"/>
              <a:t>Romanio</a:t>
            </a:r>
            <a:r>
              <a:rPr lang="en-GB" sz="1100" dirty="0"/>
              <a:t>, (1540), The National Gallery, available at: </a:t>
            </a:r>
            <a:r>
              <a:rPr lang="en-GB" sz="1100" u="sng" dirty="0">
                <a:hlinkClick r:id="rId3"/>
              </a:rPr>
              <a:t>https://www.nationalgallery.org.uk/paintings/possibly-by-girolamo-romanino-pegasus-and-the-muses</a:t>
            </a:r>
            <a:endParaRPr lang="en-GB" sz="900" dirty="0"/>
          </a:p>
        </p:txBody>
      </p:sp>
    </p:spTree>
    <p:extLst>
      <p:ext uri="{BB962C8B-B14F-4D97-AF65-F5344CB8AC3E}">
        <p14:creationId xmlns:p14="http://schemas.microsoft.com/office/powerpoint/2010/main" val="10963245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3C2D1-FCC0-408F-8503-CD20C8AFC991}"/>
              </a:ext>
            </a:extLst>
          </p:cNvPr>
          <p:cNvSpPr>
            <a:spLocks noGrp="1"/>
          </p:cNvSpPr>
          <p:nvPr>
            <p:ph type="title"/>
          </p:nvPr>
        </p:nvSpPr>
        <p:spPr/>
        <p:txBody>
          <a:bodyPr/>
          <a:lstStyle/>
          <a:p>
            <a:r>
              <a:rPr lang="en-GB" dirty="0"/>
              <a:t>Unicorn</a:t>
            </a:r>
          </a:p>
        </p:txBody>
      </p:sp>
      <p:sp>
        <p:nvSpPr>
          <p:cNvPr id="3" name="Content Placeholder 2">
            <a:extLst>
              <a:ext uri="{FF2B5EF4-FFF2-40B4-BE49-F238E27FC236}">
                <a16:creationId xmlns:a16="http://schemas.microsoft.com/office/drawing/2014/main" id="{FA7C0F55-E1F5-4C66-9027-B867F417767A}"/>
              </a:ext>
            </a:extLst>
          </p:cNvPr>
          <p:cNvSpPr>
            <a:spLocks noGrp="1"/>
          </p:cNvSpPr>
          <p:nvPr>
            <p:ph idx="1"/>
          </p:nvPr>
        </p:nvSpPr>
        <p:spPr>
          <a:xfrm>
            <a:off x="386698" y="3040594"/>
            <a:ext cx="10820400" cy="4024125"/>
          </a:xfrm>
        </p:spPr>
        <p:txBody>
          <a:bodyPr/>
          <a:lstStyle/>
          <a:p>
            <a:r>
              <a:rPr lang="en-GB" dirty="0"/>
              <a:t>The unicorn is thought to be based on rhinos in India, as </a:t>
            </a:r>
            <a:r>
              <a:rPr lang="en-GB" dirty="0" err="1"/>
              <a:t>Aelian</a:t>
            </a:r>
            <a:r>
              <a:rPr lang="en-GB" dirty="0"/>
              <a:t> says “India produces horses with one horn, they say, The Horn of the Unicorn and the same country fosters asses with a single horn. And from these horns they make drinking-vessels, and if anyone puts a deadly poison in them and a man drinks, the plot will do him no harm.” (</a:t>
            </a:r>
            <a:r>
              <a:rPr lang="en-GB" dirty="0" err="1"/>
              <a:t>Aelian</a:t>
            </a:r>
            <a:r>
              <a:rPr lang="en-GB" dirty="0"/>
              <a:t>, </a:t>
            </a:r>
            <a:r>
              <a:rPr lang="en-GB" i="1" dirty="0"/>
              <a:t>Characteristics of Animals</a:t>
            </a:r>
            <a:r>
              <a:rPr lang="en-GB" dirty="0"/>
              <a:t>, 3.41) </a:t>
            </a:r>
          </a:p>
          <a:p>
            <a:r>
              <a:rPr lang="en-GB" dirty="0"/>
              <a:t>Pliny the Elder’s description of the unicorn: “but that the fiercest animal is the unicorn, which in the rest of the body resembles a horse, but in the head a stag, in the feet an elephant, and in the tail a boar, and has a deep bellow, and a single black horn three feet long projecting from the middle of the forehead.” (</a:t>
            </a:r>
            <a:r>
              <a:rPr lang="en-GB" dirty="0" err="1"/>
              <a:t>Plin</a:t>
            </a:r>
            <a:r>
              <a:rPr lang="en-GB" dirty="0"/>
              <a:t>. HN. 8.31)</a:t>
            </a:r>
          </a:p>
        </p:txBody>
      </p:sp>
      <p:pic>
        <p:nvPicPr>
          <p:cNvPr id="6146" name="Picture 2" descr="Image result for medieval unicorn painting">
            <a:extLst>
              <a:ext uri="{FF2B5EF4-FFF2-40B4-BE49-F238E27FC236}">
                <a16:creationId xmlns:a16="http://schemas.microsoft.com/office/drawing/2014/main" id="{2177A66E-0D89-4D2A-AA08-BD2D8BAA65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81375" y="304800"/>
            <a:ext cx="5007429" cy="26289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33F1CBC-B2ED-47C0-A413-543BC8DDD453}"/>
              </a:ext>
            </a:extLst>
          </p:cNvPr>
          <p:cNvSpPr txBox="1"/>
          <p:nvPr/>
        </p:nvSpPr>
        <p:spPr>
          <a:xfrm>
            <a:off x="263979" y="764373"/>
            <a:ext cx="2994677" cy="2031325"/>
          </a:xfrm>
          <a:prstGeom prst="rect">
            <a:avLst/>
          </a:prstGeom>
          <a:noFill/>
        </p:spPr>
        <p:txBody>
          <a:bodyPr wrap="square" rtlCol="0">
            <a:spAutoFit/>
          </a:bodyPr>
          <a:lstStyle/>
          <a:p>
            <a:r>
              <a:rPr lang="en-GB" dirty="0"/>
              <a:t>Taken from: </a:t>
            </a:r>
            <a:r>
              <a:rPr lang="en-GB" dirty="0">
                <a:hlinkClick r:id="rId3"/>
              </a:rPr>
              <a:t>https://www.theguardian.com/artanddesign/2018/feb/13/lady-and-the-unicorn-mona-lisa-of-the-middle-ages-weaves-a-new-spell</a:t>
            </a:r>
            <a:endParaRPr lang="en-GB" dirty="0"/>
          </a:p>
        </p:txBody>
      </p:sp>
    </p:spTree>
    <p:extLst>
      <p:ext uri="{BB962C8B-B14F-4D97-AF65-F5344CB8AC3E}">
        <p14:creationId xmlns:p14="http://schemas.microsoft.com/office/powerpoint/2010/main" val="21386831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09DC3-F412-44A0-B6FC-194CC3B00BB2}"/>
              </a:ext>
            </a:extLst>
          </p:cNvPr>
          <p:cNvSpPr>
            <a:spLocks noGrp="1"/>
          </p:cNvSpPr>
          <p:nvPr>
            <p:ph type="title"/>
          </p:nvPr>
        </p:nvSpPr>
        <p:spPr/>
        <p:txBody>
          <a:bodyPr/>
          <a:lstStyle/>
          <a:p>
            <a:r>
              <a:rPr lang="en-GB" dirty="0"/>
              <a:t>Mermaid</a:t>
            </a:r>
          </a:p>
        </p:txBody>
      </p:sp>
      <p:sp>
        <p:nvSpPr>
          <p:cNvPr id="3" name="Content Placeholder 2">
            <a:extLst>
              <a:ext uri="{FF2B5EF4-FFF2-40B4-BE49-F238E27FC236}">
                <a16:creationId xmlns:a16="http://schemas.microsoft.com/office/drawing/2014/main" id="{C93B95C5-4E96-4AF6-8DD7-9D89AEFF7164}"/>
              </a:ext>
            </a:extLst>
          </p:cNvPr>
          <p:cNvSpPr>
            <a:spLocks noGrp="1"/>
          </p:cNvSpPr>
          <p:nvPr>
            <p:ph idx="1"/>
          </p:nvPr>
        </p:nvSpPr>
        <p:spPr>
          <a:xfrm>
            <a:off x="412335" y="3023502"/>
            <a:ext cx="10820400" cy="4024125"/>
          </a:xfrm>
        </p:spPr>
        <p:txBody>
          <a:bodyPr/>
          <a:lstStyle/>
          <a:p>
            <a:r>
              <a:rPr lang="en-GB" dirty="0"/>
              <a:t>First known stories are from </a:t>
            </a:r>
            <a:r>
              <a:rPr lang="en-GB" dirty="0" err="1"/>
              <a:t>Assyrisa</a:t>
            </a:r>
            <a:r>
              <a:rPr lang="en-GB" dirty="0"/>
              <a:t> around 1000BC and the goddess </a:t>
            </a:r>
            <a:r>
              <a:rPr lang="en-GB" dirty="0" err="1"/>
              <a:t>Atargatis</a:t>
            </a:r>
            <a:r>
              <a:rPr lang="en-GB" dirty="0"/>
              <a:t> who fell into a lake or river and either turned into a mermaid(half human half fish) or completely turned into  a fish. The Greeks recognised her with the name </a:t>
            </a:r>
            <a:r>
              <a:rPr lang="en-GB" dirty="0" err="1"/>
              <a:t>Derketo</a:t>
            </a:r>
            <a:r>
              <a:rPr lang="en-GB" dirty="0"/>
              <a:t> (according to </a:t>
            </a:r>
            <a:r>
              <a:rPr lang="en-GB" dirty="0" err="1"/>
              <a:t>Plin</a:t>
            </a:r>
            <a:r>
              <a:rPr lang="en-GB" dirty="0"/>
              <a:t>. HN. 5.81; </a:t>
            </a:r>
            <a:r>
              <a:rPr lang="en-GB" dirty="0" err="1"/>
              <a:t>Marindin</a:t>
            </a:r>
            <a:r>
              <a:rPr lang="en-GB" dirty="0"/>
              <a:t>, G. E., Smith, W., </a:t>
            </a:r>
            <a:r>
              <a:rPr lang="en-GB" dirty="0" err="1"/>
              <a:t>Wayte</a:t>
            </a:r>
            <a:r>
              <a:rPr lang="en-GB" dirty="0"/>
              <a:t>, LDD. W., </a:t>
            </a:r>
            <a:r>
              <a:rPr lang="en-GB" dirty="0" err="1"/>
              <a:t>Astrono’mia</a:t>
            </a:r>
            <a:r>
              <a:rPr lang="en-GB" dirty="0"/>
              <a:t>, (1890)) </a:t>
            </a:r>
          </a:p>
          <a:p>
            <a:r>
              <a:rPr lang="en-GB" dirty="0"/>
              <a:t>In addition, he talks about the Greek Nereids, who were daughters of Nereus, who was the eldest son of Pontus (the sea) and Gaia (the earth). Nereus was often depicted with a fish tail, thus it would not be uncommon to think that his daughters too had fish tails in place of legs and feet. Thus, the Nereids could very easily be the inspiration behind mermaids that are so well known today.</a:t>
            </a:r>
          </a:p>
          <a:p>
            <a:endParaRPr lang="en-GB" dirty="0"/>
          </a:p>
        </p:txBody>
      </p:sp>
      <p:pic>
        <p:nvPicPr>
          <p:cNvPr id="7172" name="Picture 4" descr="Image result for medieval mermaid painting">
            <a:extLst>
              <a:ext uri="{FF2B5EF4-FFF2-40B4-BE49-F238E27FC236}">
                <a16:creationId xmlns:a16="http://schemas.microsoft.com/office/drawing/2014/main" id="{342CED5A-A83B-4A07-B715-ABFF346775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36544" y="404531"/>
            <a:ext cx="1688306" cy="22148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F6FACAE-94A4-4F86-A9DA-8FA4E2184F16}"/>
              </a:ext>
            </a:extLst>
          </p:cNvPr>
          <p:cNvSpPr txBox="1"/>
          <p:nvPr/>
        </p:nvSpPr>
        <p:spPr>
          <a:xfrm>
            <a:off x="4450557" y="680956"/>
            <a:ext cx="2209800" cy="1661993"/>
          </a:xfrm>
          <a:prstGeom prst="rect">
            <a:avLst/>
          </a:prstGeom>
          <a:noFill/>
        </p:spPr>
        <p:txBody>
          <a:bodyPr wrap="square" rtlCol="0">
            <a:spAutoFit/>
          </a:bodyPr>
          <a:lstStyle/>
          <a:p>
            <a:r>
              <a:rPr lang="en-GB" sz="1200" dirty="0"/>
              <a:t>Taken from: http://helados.info/wp-content/uploads/2018/12/3-pearl-mermaids-fairy-fantasy-canvas-art-vintage-ephemera-mermaid-baby-clipart.jpg</a:t>
            </a:r>
          </a:p>
          <a:p>
            <a:endParaRPr lang="en-GB" dirty="0"/>
          </a:p>
        </p:txBody>
      </p:sp>
    </p:spTree>
    <p:extLst>
      <p:ext uri="{BB962C8B-B14F-4D97-AF65-F5344CB8AC3E}">
        <p14:creationId xmlns:p14="http://schemas.microsoft.com/office/powerpoint/2010/main" val="23907745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EB7A-B421-4C08-8E55-4F6FB8F564A0}"/>
              </a:ext>
            </a:extLst>
          </p:cNvPr>
          <p:cNvSpPr>
            <a:spLocks noGrp="1"/>
          </p:cNvSpPr>
          <p:nvPr>
            <p:ph type="title"/>
          </p:nvPr>
        </p:nvSpPr>
        <p:spPr/>
        <p:txBody>
          <a:bodyPr/>
          <a:lstStyle/>
          <a:p>
            <a:r>
              <a:rPr lang="en-GB" dirty="0"/>
              <a:t>Faun</a:t>
            </a:r>
          </a:p>
        </p:txBody>
      </p:sp>
      <p:sp>
        <p:nvSpPr>
          <p:cNvPr id="3" name="Content Placeholder 2">
            <a:extLst>
              <a:ext uri="{FF2B5EF4-FFF2-40B4-BE49-F238E27FC236}">
                <a16:creationId xmlns:a16="http://schemas.microsoft.com/office/drawing/2014/main" id="{14CC527B-CB96-41AB-96FF-A7CA579ADF89}"/>
              </a:ext>
            </a:extLst>
          </p:cNvPr>
          <p:cNvSpPr>
            <a:spLocks noGrp="1"/>
          </p:cNvSpPr>
          <p:nvPr>
            <p:ph idx="1"/>
          </p:nvPr>
        </p:nvSpPr>
        <p:spPr>
          <a:xfrm>
            <a:off x="463609" y="3228601"/>
            <a:ext cx="10820400" cy="4024125"/>
          </a:xfrm>
        </p:spPr>
        <p:txBody>
          <a:bodyPr/>
          <a:lstStyle/>
          <a:p>
            <a:r>
              <a:rPr lang="en-GB" dirty="0"/>
              <a:t>Fauns, not to be confused with the Archaic Greek Satyrs, are humans with goat legs and horns on their heads. Satyrs, however, were seen as humans with very long ears and horse tails. Fauns are said to be the Latin version of the Satyrs. (</a:t>
            </a:r>
            <a:r>
              <a:rPr lang="en-GB" dirty="0">
                <a:hlinkClick r:id="rId2"/>
              </a:rPr>
              <a:t>http://www.perseus.tufts.edu/hopper/text?doc=Perseus:text:1999.04.0004:entry=faun&amp;highlight=faun</a:t>
            </a:r>
            <a:r>
              <a:rPr lang="en-GB" dirty="0"/>
              <a:t> accessed 02/06/19)</a:t>
            </a:r>
          </a:p>
          <a:p>
            <a:r>
              <a:rPr lang="en-GB" dirty="0"/>
              <a:t>Fauns are more Roman than Greek, named after the Roman god Faunus, who was the Roman equivalent of the Greek nature god Pan. (</a:t>
            </a:r>
            <a:r>
              <a:rPr lang="en-GB" dirty="0">
                <a:hlinkClick r:id="rId2"/>
              </a:rPr>
              <a:t>http://www.perseus.tufts.edu/hopper/text?doc=Perseus:text:1999.04.0004:entry=faun&amp;highlight=faun</a:t>
            </a:r>
            <a:r>
              <a:rPr lang="en-GB" dirty="0"/>
              <a:t> accessed 02/06/19)</a:t>
            </a:r>
          </a:p>
        </p:txBody>
      </p:sp>
      <p:sp>
        <p:nvSpPr>
          <p:cNvPr id="4" name="TextBox 3">
            <a:extLst>
              <a:ext uri="{FF2B5EF4-FFF2-40B4-BE49-F238E27FC236}">
                <a16:creationId xmlns:a16="http://schemas.microsoft.com/office/drawing/2014/main" id="{D24FF1DC-680E-4FC2-B30D-72B04A949AD5}"/>
              </a:ext>
            </a:extLst>
          </p:cNvPr>
          <p:cNvSpPr txBox="1"/>
          <p:nvPr/>
        </p:nvSpPr>
        <p:spPr>
          <a:xfrm>
            <a:off x="6096000" y="233458"/>
            <a:ext cx="3810000" cy="530915"/>
          </a:xfrm>
          <a:prstGeom prst="rect">
            <a:avLst/>
          </a:prstGeom>
          <a:noFill/>
        </p:spPr>
        <p:txBody>
          <a:bodyPr wrap="square" rtlCol="0">
            <a:spAutoFit/>
          </a:bodyPr>
          <a:lstStyle/>
          <a:p>
            <a:r>
              <a:rPr lang="en-GB" sz="1050" dirty="0"/>
              <a:t>Taken from: </a:t>
            </a:r>
            <a:r>
              <a:rPr lang="en-GB" sz="1050" dirty="0">
                <a:hlinkClick r:id="rId3"/>
              </a:rPr>
              <a:t>https://mythology.net/roman/roman-creatures/faun/</a:t>
            </a:r>
            <a:r>
              <a:rPr lang="en-GB" dirty="0"/>
              <a:t> </a:t>
            </a:r>
          </a:p>
        </p:txBody>
      </p:sp>
      <p:pic>
        <p:nvPicPr>
          <p:cNvPr id="8198" name="Picture 6" descr="Image result for medieval faun painting">
            <a:extLst>
              <a:ext uri="{FF2B5EF4-FFF2-40B4-BE49-F238E27FC236}">
                <a16:creationId xmlns:a16="http://schemas.microsoft.com/office/drawing/2014/main" id="{594E4ABD-9FFA-4A91-87CE-3753BC7042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91225" y="773523"/>
            <a:ext cx="38100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8475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E0425-8839-424F-AA98-0664E5A6C0C8}"/>
              </a:ext>
            </a:extLst>
          </p:cNvPr>
          <p:cNvSpPr>
            <a:spLocks noGrp="1"/>
          </p:cNvSpPr>
          <p:nvPr>
            <p:ph type="title"/>
          </p:nvPr>
        </p:nvSpPr>
        <p:spPr/>
        <p:txBody>
          <a:bodyPr/>
          <a:lstStyle/>
          <a:p>
            <a:r>
              <a:rPr lang="en-GB" dirty="0"/>
              <a:t>Centaur</a:t>
            </a:r>
          </a:p>
        </p:txBody>
      </p:sp>
      <p:sp>
        <p:nvSpPr>
          <p:cNvPr id="3" name="Content Placeholder 2">
            <a:extLst>
              <a:ext uri="{FF2B5EF4-FFF2-40B4-BE49-F238E27FC236}">
                <a16:creationId xmlns:a16="http://schemas.microsoft.com/office/drawing/2014/main" id="{E04F3D79-4556-4C8D-A136-916D72559099}"/>
              </a:ext>
            </a:extLst>
          </p:cNvPr>
          <p:cNvSpPr>
            <a:spLocks noGrp="1"/>
          </p:cNvSpPr>
          <p:nvPr>
            <p:ph idx="1"/>
          </p:nvPr>
        </p:nvSpPr>
        <p:spPr>
          <a:xfrm>
            <a:off x="540522" y="3014957"/>
            <a:ext cx="10820400" cy="4024125"/>
          </a:xfrm>
        </p:spPr>
        <p:txBody>
          <a:bodyPr>
            <a:normAutofit lnSpcReduction="10000"/>
          </a:bodyPr>
          <a:lstStyle/>
          <a:p>
            <a:r>
              <a:rPr lang="en-GB" dirty="0"/>
              <a:t>Centaurs are half human, half horse creatures who love to drink and are usually seen as followers of Dionysus.</a:t>
            </a:r>
          </a:p>
          <a:p>
            <a:r>
              <a:rPr lang="en-GB" dirty="0"/>
              <a:t>Centaurs are also seen on the metopes of the Temple of Athena that was on the Acropolis (</a:t>
            </a:r>
            <a:r>
              <a:rPr lang="en-GB" dirty="0">
                <a:hlinkClick r:id="rId2"/>
              </a:rPr>
              <a:t>http://www.bbc.co.uk/ahistoryoftheworld/objects/9DWj8vP7RSmAqiuIbW4X8w</a:t>
            </a:r>
            <a:r>
              <a:rPr lang="en-GB" dirty="0"/>
              <a:t> accessed 02/06/19)</a:t>
            </a:r>
          </a:p>
          <a:p>
            <a:r>
              <a:rPr lang="en-GB" dirty="0"/>
              <a:t>Centaurs can be intelligent, as shown by Chiron who was the tutor to heroes and according to Hesiod: Chiron: a Centaur, who was the first to discover medicine by means of herbs. (</a:t>
            </a:r>
            <a:r>
              <a:rPr lang="en-GB" dirty="0" err="1"/>
              <a:t>Hes</a:t>
            </a:r>
            <a:r>
              <a:rPr lang="en-GB" dirty="0"/>
              <a:t>. </a:t>
            </a:r>
            <a:r>
              <a:rPr lang="en-GB" i="1" dirty="0"/>
              <a:t>Testimonia</a:t>
            </a:r>
            <a:r>
              <a:rPr lang="en-GB" dirty="0"/>
              <a:t>, T71)</a:t>
            </a:r>
          </a:p>
          <a:p>
            <a:r>
              <a:rPr lang="en-GB" dirty="0"/>
              <a:t>Chiron was trained by Apollo in medicine and was said to even be able to raise the dead after being given the gift of Gorgon blood by Athena. (</a:t>
            </a:r>
            <a:r>
              <a:rPr lang="en-GB" dirty="0" err="1"/>
              <a:t>Apollod</a:t>
            </a:r>
            <a:r>
              <a:rPr lang="en-GB" dirty="0"/>
              <a:t>. </a:t>
            </a:r>
            <a:r>
              <a:rPr lang="en-GB" i="1" dirty="0"/>
              <a:t>The Library</a:t>
            </a:r>
            <a:r>
              <a:rPr lang="en-GB" dirty="0"/>
              <a:t>, 3.10.3)</a:t>
            </a:r>
          </a:p>
        </p:txBody>
      </p:sp>
      <p:pic>
        <p:nvPicPr>
          <p:cNvPr id="9218" name="Picture 2" descr="Related image">
            <a:extLst>
              <a:ext uri="{FF2B5EF4-FFF2-40B4-BE49-F238E27FC236}">
                <a16:creationId xmlns:a16="http://schemas.microsoft.com/office/drawing/2014/main" id="{D30F19F8-E0D0-419F-BBCE-2404FD80B6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9250" y="202802"/>
            <a:ext cx="3333750" cy="259754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65205E9-4D47-4C69-ADF7-D6DDA647EC03}"/>
              </a:ext>
            </a:extLst>
          </p:cNvPr>
          <p:cNvSpPr txBox="1"/>
          <p:nvPr/>
        </p:nvSpPr>
        <p:spPr>
          <a:xfrm>
            <a:off x="1847850" y="1182380"/>
            <a:ext cx="4448175" cy="830997"/>
          </a:xfrm>
          <a:prstGeom prst="rect">
            <a:avLst/>
          </a:prstGeom>
          <a:noFill/>
        </p:spPr>
        <p:txBody>
          <a:bodyPr wrap="square" rtlCol="0">
            <a:spAutoFit/>
          </a:bodyPr>
          <a:lstStyle/>
          <a:p>
            <a:r>
              <a:rPr lang="en-GB" sz="1200" dirty="0"/>
              <a:t>Taken from: </a:t>
            </a:r>
            <a:r>
              <a:rPr lang="en-GB" sz="1200" dirty="0">
                <a:hlinkClick r:id="rId4"/>
              </a:rPr>
              <a:t>http://www.artnet.com/artists/b%C3%A9nigne-gagneraux/the-education-of-achilles-Oefh2GYoyKkJfWPS4uRn7Q2</a:t>
            </a:r>
            <a:endParaRPr lang="en-GB" sz="1200" dirty="0"/>
          </a:p>
        </p:txBody>
      </p:sp>
    </p:spTree>
    <p:extLst>
      <p:ext uri="{BB962C8B-B14F-4D97-AF65-F5344CB8AC3E}">
        <p14:creationId xmlns:p14="http://schemas.microsoft.com/office/powerpoint/2010/main" val="12499087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89AE6-B062-4D54-A983-FD7FD63ECBEA}"/>
              </a:ext>
            </a:extLst>
          </p:cNvPr>
          <p:cNvSpPr>
            <a:spLocks noGrp="1"/>
          </p:cNvSpPr>
          <p:nvPr>
            <p:ph type="title"/>
          </p:nvPr>
        </p:nvSpPr>
        <p:spPr/>
        <p:txBody>
          <a:bodyPr/>
          <a:lstStyle/>
          <a:p>
            <a:r>
              <a:rPr lang="en-GB" dirty="0"/>
              <a:t>Depiction in Art</a:t>
            </a:r>
          </a:p>
        </p:txBody>
      </p:sp>
      <p:sp>
        <p:nvSpPr>
          <p:cNvPr id="3" name="Content Placeholder 2">
            <a:extLst>
              <a:ext uri="{FF2B5EF4-FFF2-40B4-BE49-F238E27FC236}">
                <a16:creationId xmlns:a16="http://schemas.microsoft.com/office/drawing/2014/main" id="{A65E04BB-0C45-48A2-991A-4EB50B31F661}"/>
              </a:ext>
            </a:extLst>
          </p:cNvPr>
          <p:cNvSpPr>
            <a:spLocks noGrp="1"/>
          </p:cNvSpPr>
          <p:nvPr>
            <p:ph idx="1"/>
          </p:nvPr>
        </p:nvSpPr>
        <p:spPr/>
        <p:txBody>
          <a:bodyPr/>
          <a:lstStyle/>
          <a:p>
            <a:r>
              <a:rPr lang="en-GB" dirty="0"/>
              <a:t>Both monsters and mythical creatures have been idealised into many different art forms over the millennia, including pottery, paintings, drawings, wall paintings, coins and sculptures.</a:t>
            </a:r>
          </a:p>
          <a:p>
            <a:r>
              <a:rPr lang="en-GB" dirty="0"/>
              <a:t>During Archaic Greece and Ancient Rome, they were usually shown through coins, sculptures and pottery, with wall paintings becoming more popular during the Roman Empire.</a:t>
            </a:r>
          </a:p>
          <a:p>
            <a:r>
              <a:rPr lang="en-GB" dirty="0"/>
              <a:t>In Medieval times, it was mainly paintings and wall paintings that were seen, with sculptures still being made sometimes.</a:t>
            </a:r>
          </a:p>
          <a:p>
            <a:r>
              <a:rPr lang="en-GB" dirty="0"/>
              <a:t>However today, generally only drawings are still made today, especially as there are so many depictions of different art forms from the other periods.</a:t>
            </a:r>
          </a:p>
        </p:txBody>
      </p:sp>
    </p:spTree>
    <p:extLst>
      <p:ext uri="{BB962C8B-B14F-4D97-AF65-F5344CB8AC3E}">
        <p14:creationId xmlns:p14="http://schemas.microsoft.com/office/powerpoint/2010/main" val="13964450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09E04-674C-47E3-B981-F4090460F057}"/>
              </a:ext>
            </a:extLst>
          </p:cNvPr>
          <p:cNvSpPr>
            <a:spLocks noGrp="1"/>
          </p:cNvSpPr>
          <p:nvPr>
            <p:ph type="title"/>
          </p:nvPr>
        </p:nvSpPr>
        <p:spPr/>
        <p:txBody>
          <a:bodyPr/>
          <a:lstStyle/>
          <a:p>
            <a:r>
              <a:rPr lang="en-GB" dirty="0"/>
              <a:t>Archaic vs Modern</a:t>
            </a:r>
          </a:p>
        </p:txBody>
      </p:sp>
      <p:sp>
        <p:nvSpPr>
          <p:cNvPr id="3" name="Content Placeholder 2">
            <a:extLst>
              <a:ext uri="{FF2B5EF4-FFF2-40B4-BE49-F238E27FC236}">
                <a16:creationId xmlns:a16="http://schemas.microsoft.com/office/drawing/2014/main" id="{949896DF-9733-4500-97BD-3E1704FD8435}"/>
              </a:ext>
            </a:extLst>
          </p:cNvPr>
          <p:cNvSpPr>
            <a:spLocks noGrp="1"/>
          </p:cNvSpPr>
          <p:nvPr>
            <p:ph idx="1"/>
          </p:nvPr>
        </p:nvSpPr>
        <p:spPr/>
        <p:txBody>
          <a:bodyPr/>
          <a:lstStyle/>
          <a:p>
            <a:r>
              <a:rPr lang="en-GB" dirty="0"/>
              <a:t>In the modern world, one of the easiest places to find these mythical creatures are within games, games like SMITE that include gods and monsters from all different ancient religions.</a:t>
            </a:r>
          </a:p>
          <a:p>
            <a:r>
              <a:rPr lang="en-GB" dirty="0"/>
              <a:t>Another incredibly easy place to learn about them would be through school, but not everybody would get that privilege or be able to enjoy it during the first decade of their life, especially if they don’t like museums.</a:t>
            </a:r>
          </a:p>
          <a:p>
            <a:r>
              <a:rPr lang="en-GB" dirty="0"/>
              <a:t>The change of archaic to modern has also seen a lot of changes for the creatures, for example the sirens going from bird/human hybrids to fish/human hybrids and Medusa being seen as a snake/human hybrid with snakes for hair instead of just being a human with snakes for hair.</a:t>
            </a:r>
          </a:p>
        </p:txBody>
      </p:sp>
    </p:spTree>
    <p:extLst>
      <p:ext uri="{BB962C8B-B14F-4D97-AF65-F5344CB8AC3E}">
        <p14:creationId xmlns:p14="http://schemas.microsoft.com/office/powerpoint/2010/main" val="16183784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A4510-E0CA-4336-AE64-5C1BF60B040F}"/>
              </a:ext>
            </a:extLst>
          </p:cNvPr>
          <p:cNvSpPr>
            <a:spLocks noGrp="1"/>
          </p:cNvSpPr>
          <p:nvPr>
            <p:ph type="title"/>
          </p:nvPr>
        </p:nvSpPr>
        <p:spPr>
          <a:xfrm>
            <a:off x="3105332" y="362297"/>
            <a:ext cx="8610600" cy="1293028"/>
          </a:xfrm>
        </p:spPr>
        <p:txBody>
          <a:bodyPr/>
          <a:lstStyle/>
          <a:p>
            <a:r>
              <a:rPr lang="en-GB" dirty="0"/>
              <a:t>Classical Bibliography</a:t>
            </a:r>
          </a:p>
        </p:txBody>
      </p:sp>
      <p:sp>
        <p:nvSpPr>
          <p:cNvPr id="11" name="Content Placeholder 10">
            <a:extLst>
              <a:ext uri="{FF2B5EF4-FFF2-40B4-BE49-F238E27FC236}">
                <a16:creationId xmlns:a16="http://schemas.microsoft.com/office/drawing/2014/main" id="{F1501478-BEAC-4E4D-AF17-F49897EC6E66}"/>
              </a:ext>
            </a:extLst>
          </p:cNvPr>
          <p:cNvSpPr>
            <a:spLocks noGrp="1"/>
          </p:cNvSpPr>
          <p:nvPr>
            <p:ph sz="half" idx="1"/>
          </p:nvPr>
        </p:nvSpPr>
        <p:spPr>
          <a:xfrm>
            <a:off x="691423" y="1945157"/>
            <a:ext cx="10208805" cy="4024125"/>
          </a:xfrm>
        </p:spPr>
        <p:txBody>
          <a:bodyPr>
            <a:normAutofit fontScale="40000" lnSpcReduction="20000"/>
          </a:bodyPr>
          <a:lstStyle/>
          <a:p>
            <a:pPr lvl="0"/>
            <a:r>
              <a:rPr lang="en-GB" sz="3700" dirty="0" err="1"/>
              <a:t>Aelian</a:t>
            </a:r>
            <a:r>
              <a:rPr lang="en-GB" sz="3700" i="1" dirty="0"/>
              <a:t>, Characteristics of Animals</a:t>
            </a:r>
            <a:r>
              <a:rPr lang="en-GB" sz="3700" dirty="0"/>
              <a:t>, A. F. Schofield (trans), available at: </a:t>
            </a:r>
            <a:r>
              <a:rPr lang="en-GB" sz="3700" dirty="0">
                <a:hlinkClick r:id="rId2"/>
              </a:rPr>
              <a:t>https://www-loebclassics-com.ezproxy.uwtsd.ac.uk/view/aelian-characteristics_animals/1958/pb_LCL446.201.xml?rskey=pnZlRX&amp;result=1&amp;mainRsKey=ELTP31</a:t>
            </a:r>
            <a:r>
              <a:rPr lang="en-GB" sz="3700" dirty="0"/>
              <a:t> (accessed 02/06/19)</a:t>
            </a:r>
          </a:p>
          <a:p>
            <a:pPr lvl="0"/>
            <a:r>
              <a:rPr lang="en-GB" sz="3700" dirty="0" err="1"/>
              <a:t>Apollodorus</a:t>
            </a:r>
            <a:r>
              <a:rPr lang="en-GB" sz="3700" dirty="0"/>
              <a:t>, </a:t>
            </a:r>
            <a:r>
              <a:rPr lang="en-GB" sz="3700" i="1" dirty="0"/>
              <a:t>Epitome,</a:t>
            </a:r>
            <a:r>
              <a:rPr lang="en-GB" sz="3700" dirty="0"/>
              <a:t> James George Frazer (trans.) 1921, London: William Heinemann Ltd</a:t>
            </a:r>
          </a:p>
          <a:p>
            <a:pPr lvl="0"/>
            <a:r>
              <a:rPr lang="en-GB" sz="3700" dirty="0" err="1"/>
              <a:t>Apollodorus</a:t>
            </a:r>
            <a:r>
              <a:rPr lang="en-GB" sz="3700" dirty="0"/>
              <a:t>, </a:t>
            </a:r>
            <a:r>
              <a:rPr lang="en-GB" sz="3700" i="1" dirty="0"/>
              <a:t>Library,</a:t>
            </a:r>
            <a:r>
              <a:rPr lang="en-GB" sz="3700" dirty="0"/>
              <a:t> James George Frazer (trans.), 1921, London: William Heinemann Ltd.</a:t>
            </a:r>
          </a:p>
          <a:p>
            <a:pPr lvl="0"/>
            <a:r>
              <a:rPr lang="en-GB" sz="3700" dirty="0"/>
              <a:t>Hesiod, </a:t>
            </a:r>
            <a:r>
              <a:rPr lang="en-GB" sz="3700" i="1" dirty="0"/>
              <a:t>Theogony,</a:t>
            </a:r>
            <a:r>
              <a:rPr lang="en-GB" sz="3700" dirty="0"/>
              <a:t> Hugh G. Evelyn-White (trans.), 1914, London: William Heinemann Ltd.</a:t>
            </a:r>
          </a:p>
          <a:p>
            <a:pPr lvl="0"/>
            <a:r>
              <a:rPr lang="en-GB" sz="3700" dirty="0"/>
              <a:t>Homer, </a:t>
            </a:r>
            <a:r>
              <a:rPr lang="en-GB" sz="3700" i="1" dirty="0"/>
              <a:t>Iliad,</a:t>
            </a:r>
            <a:r>
              <a:rPr lang="en-GB" sz="3700" dirty="0"/>
              <a:t> A.T. Murray (trans), 1924, London: William Heinemann Ltd.</a:t>
            </a:r>
          </a:p>
          <a:p>
            <a:pPr lvl="0"/>
            <a:r>
              <a:rPr lang="en-GB" sz="3700" dirty="0"/>
              <a:t>Ovid, </a:t>
            </a:r>
            <a:r>
              <a:rPr lang="en-GB" sz="3700" i="1" dirty="0"/>
              <a:t>Metamorphoses,</a:t>
            </a:r>
            <a:r>
              <a:rPr lang="en-GB" sz="3700" dirty="0"/>
              <a:t> Brookes More (trans), 1922, Boston: Cornhill Publishing Co)</a:t>
            </a:r>
          </a:p>
          <a:p>
            <a:pPr lvl="0"/>
            <a:r>
              <a:rPr lang="en-GB" sz="3700" dirty="0" err="1"/>
              <a:t>Pausanius</a:t>
            </a:r>
            <a:r>
              <a:rPr lang="en-GB" sz="3700" dirty="0"/>
              <a:t>, </a:t>
            </a:r>
            <a:r>
              <a:rPr lang="en-GB" sz="3700" i="1" dirty="0"/>
              <a:t>Description of Greece</a:t>
            </a:r>
            <a:r>
              <a:rPr lang="en-GB" sz="3700" dirty="0"/>
              <a:t>, W.H.S Jones and H.A. </a:t>
            </a:r>
            <a:r>
              <a:rPr lang="en-GB" sz="3700" dirty="0" err="1"/>
              <a:t>Oemerod</a:t>
            </a:r>
            <a:r>
              <a:rPr lang="en-GB" sz="3700" dirty="0"/>
              <a:t> (trans), 1918, London: William Heinemann Ltd</a:t>
            </a:r>
          </a:p>
          <a:p>
            <a:pPr lvl="0"/>
            <a:r>
              <a:rPr lang="en-GB" sz="3700" dirty="0"/>
              <a:t>Pindar, </a:t>
            </a:r>
            <a:r>
              <a:rPr lang="en-GB" sz="3700" i="1" dirty="0"/>
              <a:t>Olympian Odes</a:t>
            </a:r>
            <a:r>
              <a:rPr lang="en-GB" sz="3700" dirty="0"/>
              <a:t>, Diane </a:t>
            </a:r>
            <a:r>
              <a:rPr lang="en-GB" sz="3700" dirty="0" err="1"/>
              <a:t>Arnson</a:t>
            </a:r>
            <a:r>
              <a:rPr lang="en-GB" sz="3700" dirty="0"/>
              <a:t> </a:t>
            </a:r>
            <a:r>
              <a:rPr lang="en-GB" sz="3700" dirty="0" err="1"/>
              <a:t>Svarlien</a:t>
            </a:r>
            <a:r>
              <a:rPr lang="en-GB" sz="3700" dirty="0"/>
              <a:t> (trans), 1990</a:t>
            </a:r>
          </a:p>
          <a:p>
            <a:pPr lvl="0"/>
            <a:r>
              <a:rPr lang="en-GB" sz="3700" dirty="0"/>
              <a:t>Pliny the Elder., </a:t>
            </a:r>
            <a:r>
              <a:rPr lang="en-GB" sz="3700" i="1" dirty="0"/>
              <a:t>The Natural History</a:t>
            </a:r>
            <a:r>
              <a:rPr lang="en-GB" sz="3700" dirty="0"/>
              <a:t>, Bostock, J., M.D., F.R.S. H.T. Riley, </a:t>
            </a:r>
            <a:r>
              <a:rPr lang="en-GB" sz="3700" dirty="0" err="1"/>
              <a:t>Esq.</a:t>
            </a:r>
            <a:r>
              <a:rPr lang="en-GB" sz="3700" dirty="0"/>
              <a:t>, B.A., (trans), 1855, London: Taylor and Francis.</a:t>
            </a:r>
          </a:p>
          <a:p>
            <a:pPr lvl="0"/>
            <a:r>
              <a:rPr lang="en-GB" sz="3700" dirty="0"/>
              <a:t>Plutarch., </a:t>
            </a:r>
            <a:r>
              <a:rPr lang="en-GB" sz="3700" i="1" dirty="0"/>
              <a:t>Lives: Theseus,</a:t>
            </a:r>
            <a:r>
              <a:rPr lang="en-GB" sz="3700" dirty="0"/>
              <a:t> Bernadotte Perrin (trans.), 1914, London: William Heinemann Ltd</a:t>
            </a:r>
          </a:p>
          <a:p>
            <a:pPr marL="0" indent="0">
              <a:buNone/>
            </a:pPr>
            <a:endParaRPr lang="en-GB" dirty="0"/>
          </a:p>
        </p:txBody>
      </p:sp>
    </p:spTree>
    <p:extLst>
      <p:ext uri="{BB962C8B-B14F-4D97-AF65-F5344CB8AC3E}">
        <p14:creationId xmlns:p14="http://schemas.microsoft.com/office/powerpoint/2010/main" val="29681041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1F0A5-D18C-4571-9785-7D734E8AC9D9}"/>
              </a:ext>
            </a:extLst>
          </p:cNvPr>
          <p:cNvSpPr>
            <a:spLocks noGrp="1"/>
          </p:cNvSpPr>
          <p:nvPr>
            <p:ph type="title"/>
          </p:nvPr>
        </p:nvSpPr>
        <p:spPr>
          <a:xfrm>
            <a:off x="3492500" y="116673"/>
            <a:ext cx="8610600" cy="1293028"/>
          </a:xfrm>
        </p:spPr>
        <p:txBody>
          <a:bodyPr/>
          <a:lstStyle/>
          <a:p>
            <a:r>
              <a:rPr lang="en-GB" dirty="0"/>
              <a:t>Modern Bibliography</a:t>
            </a:r>
          </a:p>
        </p:txBody>
      </p:sp>
      <p:sp>
        <p:nvSpPr>
          <p:cNvPr id="5" name="Rectangle 4">
            <a:extLst>
              <a:ext uri="{FF2B5EF4-FFF2-40B4-BE49-F238E27FC236}">
                <a16:creationId xmlns:a16="http://schemas.microsoft.com/office/drawing/2014/main" id="{C9D162CE-4239-4D1A-AA87-A5AB6C04B487}"/>
              </a:ext>
            </a:extLst>
          </p:cNvPr>
          <p:cNvSpPr/>
          <p:nvPr/>
        </p:nvSpPr>
        <p:spPr>
          <a:xfrm>
            <a:off x="822960" y="1232127"/>
            <a:ext cx="10820400" cy="5509200"/>
          </a:xfrm>
          <a:prstGeom prst="rect">
            <a:avLst/>
          </a:prstGeom>
        </p:spPr>
        <p:txBody>
          <a:bodyPr wrap="square">
            <a:spAutoFit/>
          </a:bodyPr>
          <a:lstStyle/>
          <a:p>
            <a:pPr marL="285750" indent="-285750">
              <a:buFont typeface="Arial" panose="020B0604020202020204" pitchFamily="34" charset="0"/>
              <a:buChar char="•"/>
            </a:pPr>
            <a:r>
              <a:rPr lang="en-GB" sz="1600" dirty="0"/>
              <a:t>BBC, (2010), </a:t>
            </a:r>
            <a:r>
              <a:rPr lang="en-GB" sz="1600" i="1" dirty="0"/>
              <a:t>Parthenon sculpture: Centaur and </a:t>
            </a:r>
            <a:r>
              <a:rPr lang="en-GB" sz="1600" i="1" dirty="0" err="1"/>
              <a:t>Lapith</a:t>
            </a:r>
            <a:r>
              <a:rPr lang="en-GB" sz="1600" i="1" dirty="0"/>
              <a:t>, </a:t>
            </a:r>
            <a:r>
              <a:rPr lang="en-GB" sz="1600" dirty="0"/>
              <a:t>available at: </a:t>
            </a:r>
            <a:r>
              <a:rPr lang="en-GB" sz="1600" dirty="0">
                <a:hlinkClick r:id="rId2"/>
              </a:rPr>
              <a:t>http://www.bbc.co.uk/ahistoryoftheworld/objects/9DWj8vP7RSmAqiuIbW4X8w</a:t>
            </a:r>
            <a:r>
              <a:rPr lang="en-GB" sz="1600" dirty="0"/>
              <a:t> (accessed 02/06/19)</a:t>
            </a:r>
          </a:p>
          <a:p>
            <a:pPr marL="285750" lvl="0" indent="-285750">
              <a:buFont typeface="Arial" panose="020B0604020202020204" pitchFamily="34" charset="0"/>
              <a:buChar char="•"/>
            </a:pPr>
            <a:r>
              <a:rPr lang="en-GB" sz="1600" dirty="0"/>
              <a:t>Lowe. D., (2015), </a:t>
            </a:r>
            <a:r>
              <a:rPr lang="en-GB" sz="1600" i="1" dirty="0"/>
              <a:t>Monsters and Monstrosity in Augustan Poetry</a:t>
            </a:r>
            <a:r>
              <a:rPr lang="en-GB" sz="1600" dirty="0"/>
              <a:t>, University of Michigan Press</a:t>
            </a:r>
          </a:p>
          <a:p>
            <a:pPr marL="285750" lvl="0" indent="-285750">
              <a:buFont typeface="Arial" panose="020B0604020202020204" pitchFamily="34" charset="0"/>
              <a:buChar char="•"/>
            </a:pPr>
            <a:r>
              <a:rPr lang="en-GB" sz="1600" dirty="0" err="1"/>
              <a:t>Marindin</a:t>
            </a:r>
            <a:r>
              <a:rPr lang="en-GB" sz="1600" dirty="0"/>
              <a:t>, G. E., Smith, W., </a:t>
            </a:r>
            <a:r>
              <a:rPr lang="en-GB" sz="1600" dirty="0" err="1"/>
              <a:t>Wayte</a:t>
            </a:r>
            <a:r>
              <a:rPr lang="en-GB" sz="1600" dirty="0"/>
              <a:t>, LDD. W., (1890), </a:t>
            </a:r>
            <a:r>
              <a:rPr lang="en-GB" sz="1600" i="1" dirty="0"/>
              <a:t>A Dictionary of Greek and Roman Antiquities, Chapter </a:t>
            </a:r>
            <a:r>
              <a:rPr lang="en-GB" sz="1600" i="1" dirty="0" err="1"/>
              <a:t>Astrono’mia</a:t>
            </a:r>
            <a:r>
              <a:rPr lang="en-GB" sz="1600" dirty="0"/>
              <a:t>, London</a:t>
            </a:r>
          </a:p>
          <a:p>
            <a:pPr marL="285750" lvl="0" indent="-285750">
              <a:buFont typeface="Arial" panose="020B0604020202020204" pitchFamily="34" charset="0"/>
              <a:buChar char="•"/>
            </a:pPr>
            <a:r>
              <a:rPr lang="en-GB" sz="1600" dirty="0"/>
              <a:t>Merrill, E. T., (1893) </a:t>
            </a:r>
            <a:r>
              <a:rPr lang="en-GB" sz="1600" i="1" dirty="0"/>
              <a:t>Commentary on Catullus</a:t>
            </a:r>
            <a:r>
              <a:rPr lang="en-GB" sz="1600" dirty="0"/>
              <a:t> </a:t>
            </a:r>
            <a:r>
              <a:rPr lang="en-GB" sz="1600" dirty="0" err="1"/>
              <a:t>Catullus</a:t>
            </a:r>
            <a:r>
              <a:rPr lang="en-GB" sz="1600" dirty="0"/>
              <a:t>, Cambridge: Harvard University Press. </a:t>
            </a:r>
          </a:p>
          <a:p>
            <a:pPr marL="285750" lvl="0" indent="-285750">
              <a:buFont typeface="Arial" panose="020B0604020202020204" pitchFamily="34" charset="0"/>
              <a:buChar char="•"/>
            </a:pPr>
            <a:r>
              <a:rPr lang="en-GB" sz="1600" dirty="0"/>
              <a:t>Murgatroyd, P., (2013), </a:t>
            </a:r>
            <a:r>
              <a:rPr lang="en-GB" sz="1600" i="1" dirty="0"/>
              <a:t>Mythical monsters in classical literature</a:t>
            </a:r>
            <a:r>
              <a:rPr lang="en-GB" sz="1600" dirty="0"/>
              <a:t>, London: Bloomsbury. </a:t>
            </a:r>
          </a:p>
          <a:p>
            <a:pPr marL="285750" lvl="0" indent="-285750">
              <a:buFont typeface="Arial" panose="020B0604020202020204" pitchFamily="34" charset="0"/>
              <a:buChar char="•"/>
            </a:pPr>
            <a:r>
              <a:rPr lang="en-GB" sz="1600" dirty="0"/>
              <a:t>Ogden, D., (2013), </a:t>
            </a:r>
            <a:r>
              <a:rPr lang="en-GB" sz="1600" i="1" dirty="0" err="1"/>
              <a:t>Drakon</a:t>
            </a:r>
            <a:r>
              <a:rPr lang="en-GB" sz="1600" i="1" dirty="0"/>
              <a:t>: Dragon Myth and Serpent Cult in the Greek and Roman Worlds</a:t>
            </a:r>
            <a:r>
              <a:rPr lang="en-GB" sz="1600" dirty="0"/>
              <a:t>, Oxford: Oxford University Press</a:t>
            </a:r>
          </a:p>
          <a:p>
            <a:pPr marL="285750" lvl="0" indent="-285750">
              <a:buFont typeface="Arial" panose="020B0604020202020204" pitchFamily="34" charset="0"/>
              <a:buChar char="•"/>
            </a:pPr>
            <a:r>
              <a:rPr lang="en-GB" sz="1600" dirty="0"/>
              <a:t>Oxford Reference, (2019), available at: </a:t>
            </a:r>
            <a:r>
              <a:rPr lang="en-GB" sz="1600" u="sng" dirty="0">
                <a:hlinkClick r:id="rId3"/>
              </a:rPr>
              <a:t>https://www-oxfordreference-com.ezproxy.uwtsd.ac.uk/search?btog=chap&amp;isQuickSearch=true&amp;pageSize=20&amp;q=greek+monster&amp;sort=relevance</a:t>
            </a:r>
            <a:r>
              <a:rPr lang="en-GB" sz="1600" dirty="0"/>
              <a:t> (accessed 27/05/19)</a:t>
            </a:r>
          </a:p>
          <a:p>
            <a:pPr marL="285750" lvl="0" indent="-285750">
              <a:buFont typeface="Arial" panose="020B0604020202020204" pitchFamily="34" charset="0"/>
              <a:buChar char="•"/>
            </a:pPr>
            <a:r>
              <a:rPr lang="en-GB" sz="1600" dirty="0"/>
              <a:t>Perseus </a:t>
            </a:r>
            <a:r>
              <a:rPr lang="en-GB" sz="1600" dirty="0" err="1"/>
              <a:t>Encyclopedia</a:t>
            </a:r>
            <a:r>
              <a:rPr lang="en-GB" sz="1600" dirty="0"/>
              <a:t>,(2019), available at: </a:t>
            </a:r>
            <a:r>
              <a:rPr lang="en-GB" sz="1600" dirty="0">
                <a:hlinkClick r:id="rId4"/>
              </a:rPr>
              <a:t>http://www.perseus.tufts.edu/hopper/text?doc=Perseus:text:1999.04.0004:entry=faun&amp;highlight=faun</a:t>
            </a:r>
            <a:r>
              <a:rPr lang="en-GB" sz="1600" dirty="0"/>
              <a:t> (accessed 02/06/19)</a:t>
            </a:r>
          </a:p>
          <a:p>
            <a:pPr marL="285750" lvl="0" indent="-285750">
              <a:buFont typeface="Arial" panose="020B0604020202020204" pitchFamily="34" charset="0"/>
              <a:buChar char="•"/>
            </a:pPr>
            <a:r>
              <a:rPr lang="en-GB" sz="1600" dirty="0"/>
              <a:t>Perseus Project, (2019), available at: </a:t>
            </a:r>
            <a:r>
              <a:rPr lang="en-GB" sz="1600" u="sng" dirty="0">
                <a:hlinkClick r:id="rId5"/>
              </a:rPr>
              <a:t>http://www.perseus.tufts.edu/Herakles/hydra.html</a:t>
            </a:r>
            <a:r>
              <a:rPr lang="en-GB" sz="1600" dirty="0"/>
              <a:t> (accessed 22/05/19)</a:t>
            </a:r>
          </a:p>
          <a:p>
            <a:pPr marL="285750" lvl="0" indent="-285750">
              <a:buFont typeface="Arial" panose="020B0604020202020204" pitchFamily="34" charset="0"/>
              <a:buChar char="•"/>
            </a:pPr>
            <a:r>
              <a:rPr lang="en-GB" sz="1600" dirty="0"/>
              <a:t>Perseus Project, (2019), available at: </a:t>
            </a:r>
            <a:r>
              <a:rPr lang="en-GB" sz="1600" u="sng" dirty="0">
                <a:hlinkClick r:id="rId6"/>
              </a:rPr>
              <a:t>http://www.perseus.tufts.edu/Herakles/cerberus.html</a:t>
            </a:r>
            <a:r>
              <a:rPr lang="en-GB" sz="1600" dirty="0"/>
              <a:t> (accessed 22/05/19)</a:t>
            </a:r>
          </a:p>
          <a:p>
            <a:pPr marL="285750" lvl="0" indent="-285750">
              <a:buFont typeface="Arial" panose="020B0604020202020204" pitchFamily="34" charset="0"/>
              <a:buChar char="•"/>
            </a:pPr>
            <a:r>
              <a:rPr lang="en-GB" sz="1600" dirty="0"/>
              <a:t>Smith, W., (1848/1873), </a:t>
            </a:r>
            <a:r>
              <a:rPr lang="en-GB" sz="1600" i="1" dirty="0"/>
              <a:t>A Dictionary of Greek and Roman Biography and Mythology</a:t>
            </a:r>
            <a:r>
              <a:rPr lang="en-GB" sz="1600" dirty="0"/>
              <a:t>, London: </a:t>
            </a:r>
            <a:r>
              <a:rPr lang="en-GB" sz="1600" dirty="0" err="1"/>
              <a:t>Spottiswoode</a:t>
            </a:r>
            <a:r>
              <a:rPr lang="en-GB" sz="1600" dirty="0"/>
              <a:t> and Co.</a:t>
            </a:r>
          </a:p>
          <a:p>
            <a:pPr marL="285750" lvl="0" indent="-285750">
              <a:buFont typeface="Arial" panose="020B0604020202020204" pitchFamily="34" charset="0"/>
              <a:buChar char="•"/>
            </a:pPr>
            <a:r>
              <a:rPr lang="en-GB" sz="1600" dirty="0"/>
              <a:t>Steinbeck J., (1952), </a:t>
            </a:r>
            <a:r>
              <a:rPr lang="en-GB" sz="1600" i="1" dirty="0"/>
              <a:t>East of Eden</a:t>
            </a:r>
            <a:r>
              <a:rPr lang="en-GB" sz="1600" dirty="0"/>
              <a:t>, London: Penguin </a:t>
            </a:r>
          </a:p>
        </p:txBody>
      </p:sp>
    </p:spTree>
    <p:extLst>
      <p:ext uri="{BB962C8B-B14F-4D97-AF65-F5344CB8AC3E}">
        <p14:creationId xmlns:p14="http://schemas.microsoft.com/office/powerpoint/2010/main" val="7668966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2784B-0AD8-44EB-97F2-12F5E71BCFB1}"/>
              </a:ext>
            </a:extLst>
          </p:cNvPr>
          <p:cNvSpPr>
            <a:spLocks noGrp="1"/>
          </p:cNvSpPr>
          <p:nvPr>
            <p:ph type="title"/>
          </p:nvPr>
        </p:nvSpPr>
        <p:spPr>
          <a:xfrm>
            <a:off x="2674258" y="-224488"/>
            <a:ext cx="8610600" cy="1293028"/>
          </a:xfrm>
        </p:spPr>
        <p:txBody>
          <a:bodyPr/>
          <a:lstStyle/>
          <a:p>
            <a:r>
              <a:rPr lang="en-GB" dirty="0"/>
              <a:t>Picture Bibliography</a:t>
            </a:r>
          </a:p>
        </p:txBody>
      </p:sp>
      <p:sp>
        <p:nvSpPr>
          <p:cNvPr id="5" name="Rectangle 4">
            <a:extLst>
              <a:ext uri="{FF2B5EF4-FFF2-40B4-BE49-F238E27FC236}">
                <a16:creationId xmlns:a16="http://schemas.microsoft.com/office/drawing/2014/main" id="{FDC9C835-65FA-4419-8A87-F5936E2E44E9}"/>
              </a:ext>
            </a:extLst>
          </p:cNvPr>
          <p:cNvSpPr/>
          <p:nvPr/>
        </p:nvSpPr>
        <p:spPr>
          <a:xfrm>
            <a:off x="399142" y="792768"/>
            <a:ext cx="11036300" cy="5909310"/>
          </a:xfrm>
          <a:prstGeom prst="rect">
            <a:avLst/>
          </a:prstGeom>
        </p:spPr>
        <p:txBody>
          <a:bodyPr wrap="square">
            <a:spAutoFit/>
          </a:bodyPr>
          <a:lstStyle/>
          <a:p>
            <a:pPr marL="285750" lvl="0" indent="-285750">
              <a:buFont typeface="Arial" panose="020B0604020202020204" pitchFamily="34" charset="0"/>
              <a:buChar char="•"/>
            </a:pPr>
            <a:r>
              <a:rPr lang="en-GB" sz="1400" dirty="0"/>
              <a:t>123RF, (2019), </a:t>
            </a:r>
            <a:r>
              <a:rPr lang="en-GB" sz="1400" i="1" dirty="0"/>
              <a:t>Vector – Mythical creatures and monsters from different mythologies and fairy tails flat cartoon images set isolated vector illustration</a:t>
            </a:r>
            <a:r>
              <a:rPr lang="en-GB" sz="1400" dirty="0"/>
              <a:t>, available at: </a:t>
            </a:r>
            <a:r>
              <a:rPr lang="en-GB" sz="1400" u="sng" dirty="0">
                <a:hlinkClick r:id="rId2"/>
              </a:rPr>
              <a:t>https://www.123rf.com/photo_46501595_stock-vector-mythical-creatures-and-monsters-from-different-mythologies-and-fairy-tales-flat-cartoon-images-set-i.html</a:t>
            </a:r>
            <a:r>
              <a:rPr lang="en-GB" sz="1400" dirty="0"/>
              <a:t> (last accessed 04/06/19)</a:t>
            </a:r>
          </a:p>
          <a:p>
            <a:pPr marL="171450" lvl="0" indent="-171450">
              <a:buFont typeface="Arial" panose="020B0604020202020204" pitchFamily="34" charset="0"/>
              <a:buChar char="•"/>
            </a:pPr>
            <a:r>
              <a:rPr lang="en-GB" sz="1400" dirty="0"/>
              <a:t>Centaur:  </a:t>
            </a:r>
            <a:r>
              <a:rPr lang="en-GB" sz="1400" dirty="0" err="1"/>
              <a:t>Bénigne</a:t>
            </a:r>
            <a:r>
              <a:rPr lang="en-GB" sz="1400" dirty="0"/>
              <a:t> </a:t>
            </a:r>
            <a:r>
              <a:rPr lang="en-GB" sz="1400" dirty="0" err="1"/>
              <a:t>Gagneraux</a:t>
            </a:r>
            <a:r>
              <a:rPr lang="en-GB" sz="1400" dirty="0"/>
              <a:t>, (1785), available at: </a:t>
            </a:r>
            <a:r>
              <a:rPr lang="en-GB" sz="1400" u="sng" dirty="0">
                <a:hlinkClick r:id="rId3"/>
              </a:rPr>
              <a:t>http://www.artnet.com/artists/b%C3%A9nigne-gagneraux/the-education-of-achilles-Oefh2GYoyKkJfWPS4uRn7Q2</a:t>
            </a:r>
            <a:r>
              <a:rPr lang="en-GB" sz="1400" u="sng" dirty="0"/>
              <a:t> </a:t>
            </a:r>
            <a:r>
              <a:rPr lang="en-GB" sz="1400" dirty="0"/>
              <a:t>(last accessed 04/06/19</a:t>
            </a:r>
            <a:r>
              <a:rPr lang="en-GB" sz="1400" u="sng" dirty="0"/>
              <a:t>) </a:t>
            </a:r>
            <a:endParaRPr lang="en-GB" sz="1400" dirty="0"/>
          </a:p>
          <a:p>
            <a:pPr marL="171450" lvl="0" indent="-171450">
              <a:buFont typeface="Arial" panose="020B0604020202020204" pitchFamily="34" charset="0"/>
              <a:buChar char="•"/>
            </a:pPr>
            <a:r>
              <a:rPr lang="en-GB" sz="1400" dirty="0"/>
              <a:t>Cerberus. Antonio </a:t>
            </a:r>
            <a:r>
              <a:rPr lang="en-GB" sz="1400" dirty="0" err="1"/>
              <a:t>Tempesta</a:t>
            </a:r>
            <a:r>
              <a:rPr lang="en-GB" sz="1400" dirty="0"/>
              <a:t> (Italy Florence, 1555-1630), available at: </a:t>
            </a:r>
            <a:r>
              <a:rPr lang="en-GB" sz="1400" u="sng" dirty="0">
                <a:hlinkClick r:id="rId4"/>
              </a:rPr>
              <a:t>https://en.wikipedia.org/wiki/Cerberus#/media/File:Hercules_and_Cerberus_LACMA_65.37.151.jpg</a:t>
            </a:r>
            <a:r>
              <a:rPr lang="en-GB" sz="1400" dirty="0"/>
              <a:t> (last accessed 04/06/19)</a:t>
            </a:r>
          </a:p>
          <a:p>
            <a:pPr marL="171450" lvl="0" indent="-171450">
              <a:buFont typeface="Arial" panose="020B0604020202020204" pitchFamily="34" charset="0"/>
              <a:buChar char="•"/>
            </a:pPr>
            <a:r>
              <a:rPr lang="en-GB" sz="1400" dirty="0"/>
              <a:t>Chimera: Theoi.com, (420-400 BC), available at: </a:t>
            </a:r>
            <a:r>
              <a:rPr lang="en-GB" sz="1400" u="sng" dirty="0">
                <a:hlinkClick r:id="rId5"/>
              </a:rPr>
              <a:t>https://www.theoi.com/Gallery/M14.5.html</a:t>
            </a:r>
            <a:r>
              <a:rPr lang="en-GB" sz="1400" u="sng" dirty="0"/>
              <a:t> </a:t>
            </a:r>
            <a:r>
              <a:rPr lang="en-GB" sz="1400" dirty="0"/>
              <a:t>(last accessed 04/06/19)</a:t>
            </a:r>
          </a:p>
          <a:p>
            <a:pPr marL="171450" lvl="0" indent="-171450">
              <a:buFont typeface="Arial" panose="020B0604020202020204" pitchFamily="34" charset="0"/>
              <a:buChar char="•"/>
            </a:pPr>
            <a:r>
              <a:rPr lang="en-GB" sz="1400" dirty="0"/>
              <a:t>Faun: available at: </a:t>
            </a:r>
            <a:r>
              <a:rPr lang="en-GB" sz="1400" u="sng" dirty="0">
                <a:hlinkClick r:id="rId6"/>
              </a:rPr>
              <a:t>https://mythology.net/roman/roman-creatures/faun/</a:t>
            </a:r>
            <a:r>
              <a:rPr lang="en-GB" sz="1400" dirty="0"/>
              <a:t> (last accessed 04/06/19)</a:t>
            </a:r>
          </a:p>
          <a:p>
            <a:pPr marL="171450" lvl="0" indent="-171450">
              <a:buFont typeface="Arial" panose="020B0604020202020204" pitchFamily="34" charset="0"/>
              <a:buChar char="•"/>
            </a:pPr>
            <a:r>
              <a:rPr lang="en-GB" sz="1400" dirty="0"/>
              <a:t>Hydra. Theoi.com, (website dated 2017, stamnos dated 5</a:t>
            </a:r>
            <a:r>
              <a:rPr lang="en-GB" sz="1400" baseline="30000" dirty="0"/>
              <a:t>th</a:t>
            </a:r>
            <a:r>
              <a:rPr lang="en-GB" sz="1400" dirty="0"/>
              <a:t> Century BC), </a:t>
            </a:r>
            <a:r>
              <a:rPr lang="en-GB" sz="1400" u="sng" dirty="0">
                <a:hlinkClick r:id="rId7"/>
              </a:rPr>
              <a:t>Regional </a:t>
            </a:r>
            <a:r>
              <a:rPr lang="en-GB" sz="1400" u="sng" dirty="0" err="1">
                <a:hlinkClick r:id="rId7"/>
              </a:rPr>
              <a:t>Archeological</a:t>
            </a:r>
            <a:r>
              <a:rPr lang="en-GB" sz="1400" u="sng" dirty="0">
                <a:hlinkClick r:id="rId7"/>
              </a:rPr>
              <a:t> Museum Antonio Salinas</a:t>
            </a:r>
            <a:r>
              <a:rPr lang="en-GB" sz="1400" dirty="0"/>
              <a:t>, available at: </a:t>
            </a:r>
            <a:r>
              <a:rPr lang="en-GB" sz="1400" u="sng" dirty="0">
                <a:hlinkClick r:id="rId8"/>
              </a:rPr>
              <a:t>https://www.theoi.com/Ther/DrakonHydra.html</a:t>
            </a:r>
            <a:r>
              <a:rPr lang="en-GB" sz="1400" dirty="0"/>
              <a:t> (last accessed 04/06/19)</a:t>
            </a:r>
          </a:p>
          <a:p>
            <a:pPr marL="171450" lvl="0" indent="-171450">
              <a:buFont typeface="Arial" panose="020B0604020202020204" pitchFamily="34" charset="0"/>
              <a:buChar char="•"/>
            </a:pPr>
            <a:r>
              <a:rPr lang="en-GB" sz="1400" dirty="0"/>
              <a:t>Medusa: Peter Paul Rubens, 1617/1618, found at: </a:t>
            </a:r>
            <a:r>
              <a:rPr lang="en-GB" sz="1400" u="sng" dirty="0">
                <a:hlinkClick r:id="rId9"/>
              </a:rPr>
              <a:t>https://www.dailyartmagazine.com/5-most-famous-medusa-head-painting/</a:t>
            </a:r>
            <a:r>
              <a:rPr lang="en-GB" sz="1400" u="sng" dirty="0"/>
              <a:t> </a:t>
            </a:r>
            <a:r>
              <a:rPr lang="en-GB" sz="1400" dirty="0"/>
              <a:t> (last accessed 04/06/19)</a:t>
            </a:r>
          </a:p>
          <a:p>
            <a:pPr marL="171450" lvl="0" indent="-171450">
              <a:buFont typeface="Arial" panose="020B0604020202020204" pitchFamily="34" charset="0"/>
              <a:buChar char="•"/>
            </a:pPr>
            <a:r>
              <a:rPr lang="en-GB" sz="1400" dirty="0"/>
              <a:t>Mermaid. Sorotankita.com, available at: </a:t>
            </a:r>
            <a:r>
              <a:rPr lang="en-GB" sz="1400" u="sng" dirty="0">
                <a:hlinkClick r:id="rId10"/>
              </a:rPr>
              <a:t>http://helados.info/wp-content/uploads/2018/12/3-pearl-mermaids-fairy-fantasy-canvas-art-vintage-ephemera-mermaid-baby-clipart.jpg</a:t>
            </a:r>
            <a:r>
              <a:rPr lang="en-GB" sz="1400" u="sng" dirty="0"/>
              <a:t> </a:t>
            </a:r>
            <a:r>
              <a:rPr lang="en-GB" sz="1400" dirty="0"/>
              <a:t> (last accessed 04/06/19)</a:t>
            </a:r>
          </a:p>
          <a:p>
            <a:pPr marL="171450" lvl="0" indent="-171450">
              <a:buFont typeface="Arial" panose="020B0604020202020204" pitchFamily="34" charset="0"/>
              <a:buChar char="•"/>
            </a:pPr>
            <a:r>
              <a:rPr lang="en-GB" sz="1400" dirty="0"/>
              <a:t>Minotaur: </a:t>
            </a:r>
            <a:r>
              <a:rPr lang="en-GB" sz="1400" dirty="0" err="1"/>
              <a:t>Kleophrades</a:t>
            </a:r>
            <a:r>
              <a:rPr lang="en-GB" sz="1400" dirty="0"/>
              <a:t> Painter, (6</a:t>
            </a:r>
            <a:r>
              <a:rPr lang="en-GB" sz="1400" baseline="30000" dirty="0"/>
              <a:t>th</a:t>
            </a:r>
            <a:r>
              <a:rPr lang="en-GB" sz="1400" dirty="0"/>
              <a:t> Century BC), British Museum, available at: </a:t>
            </a:r>
            <a:r>
              <a:rPr lang="en-GB" sz="1400" u="sng" dirty="0">
                <a:hlinkClick r:id="rId11"/>
              </a:rPr>
              <a:t>https://www.britannica.com/topic/Minotaur</a:t>
            </a:r>
            <a:r>
              <a:rPr lang="en-GB" sz="1400" u="sng" dirty="0"/>
              <a:t> </a:t>
            </a:r>
            <a:r>
              <a:rPr lang="en-GB" sz="1400" dirty="0"/>
              <a:t> (last accessed 04/06/19)</a:t>
            </a:r>
          </a:p>
          <a:p>
            <a:pPr marL="171450" lvl="0" indent="-171450">
              <a:buFont typeface="Arial" panose="020B0604020202020204" pitchFamily="34" charset="0"/>
              <a:buChar char="•"/>
            </a:pPr>
            <a:r>
              <a:rPr lang="en-GB" sz="1400" dirty="0"/>
              <a:t>Pegasus: Girolamo </a:t>
            </a:r>
            <a:r>
              <a:rPr lang="en-GB" sz="1400" dirty="0" err="1"/>
              <a:t>Romanio</a:t>
            </a:r>
            <a:r>
              <a:rPr lang="en-GB" sz="1400" dirty="0"/>
              <a:t>, (1540), The National Gallery, available at: </a:t>
            </a:r>
            <a:r>
              <a:rPr lang="en-GB" sz="1400" u="sng" dirty="0">
                <a:hlinkClick r:id="rId12"/>
              </a:rPr>
              <a:t>https://www.nationalgallery.org.uk/paintings/possibly-by-girolamo-romanino-pegasus-and-the-muses</a:t>
            </a:r>
            <a:r>
              <a:rPr lang="en-GB" sz="1400" dirty="0"/>
              <a:t> (last </a:t>
            </a:r>
            <a:r>
              <a:rPr lang="en-GB" sz="1400"/>
              <a:t>accessed 04/06/19</a:t>
            </a:r>
            <a:r>
              <a:rPr lang="en-GB" sz="1400" dirty="0"/>
              <a:t>)</a:t>
            </a:r>
          </a:p>
          <a:p>
            <a:pPr marL="171450" lvl="0" indent="-171450">
              <a:buFont typeface="Arial" panose="020B0604020202020204" pitchFamily="34" charset="0"/>
              <a:buChar char="•"/>
            </a:pPr>
            <a:r>
              <a:rPr lang="en-GB" sz="1400" dirty="0"/>
              <a:t>Siren 1: Theoi.com, (5</a:t>
            </a:r>
            <a:r>
              <a:rPr lang="en-GB" sz="1400" baseline="30000" dirty="0"/>
              <a:t>th</a:t>
            </a:r>
            <a:r>
              <a:rPr lang="en-GB" sz="1400" dirty="0"/>
              <a:t> Century BC), British Museum, available at: </a:t>
            </a:r>
            <a:r>
              <a:rPr lang="en-GB" sz="1400" u="sng" dirty="0">
                <a:hlinkClick r:id="rId13"/>
              </a:rPr>
              <a:t>https://www.theoi.com/Pontios/Seirenes.html</a:t>
            </a:r>
            <a:r>
              <a:rPr lang="en-GB" sz="1400" u="sng" dirty="0"/>
              <a:t> </a:t>
            </a:r>
            <a:r>
              <a:rPr lang="en-GB" sz="1400" dirty="0"/>
              <a:t> (last accessed 04/06/19)</a:t>
            </a:r>
          </a:p>
          <a:p>
            <a:pPr marL="171450" lvl="0" indent="-171450">
              <a:buFont typeface="Arial" panose="020B0604020202020204" pitchFamily="34" charset="0"/>
              <a:buChar char="•"/>
            </a:pPr>
            <a:r>
              <a:rPr lang="en-GB" sz="1400" dirty="0"/>
              <a:t>Siren 2: Mermaids of Earth, (published 2013, original illustration from 15</a:t>
            </a:r>
            <a:r>
              <a:rPr lang="en-GB" sz="1400" baseline="30000" dirty="0"/>
              <a:t>th</a:t>
            </a:r>
            <a:r>
              <a:rPr lang="en-GB" sz="1400" dirty="0"/>
              <a:t> Century), available at: </a:t>
            </a:r>
            <a:r>
              <a:rPr lang="en-GB" sz="1400" u="sng" dirty="0">
                <a:hlinkClick r:id="rId14"/>
              </a:rPr>
              <a:t>http://mermaidsofearth.com/starbucks-mermaid/</a:t>
            </a:r>
            <a:r>
              <a:rPr lang="en-GB" sz="1400" dirty="0"/>
              <a:t> (last accessed 04/06/19)</a:t>
            </a:r>
          </a:p>
          <a:p>
            <a:pPr marL="171450" lvl="0" indent="-171450">
              <a:buFont typeface="Arial" panose="020B0604020202020204" pitchFamily="34" charset="0"/>
              <a:buChar char="•"/>
            </a:pPr>
            <a:r>
              <a:rPr lang="en-GB" sz="1400" dirty="0"/>
              <a:t>Unicorn: Brigid Delany [The Guardian], (1500s), </a:t>
            </a:r>
            <a:r>
              <a:rPr lang="en-GB" sz="1400" dirty="0" err="1"/>
              <a:t>Musée</a:t>
            </a:r>
            <a:r>
              <a:rPr lang="en-GB" sz="1400" dirty="0"/>
              <a:t> de Cluny, available at: </a:t>
            </a:r>
            <a:r>
              <a:rPr lang="en-GB" sz="1400" u="sng" dirty="0">
                <a:hlinkClick r:id="rId15"/>
              </a:rPr>
              <a:t>https://www.theguardian.com/artanddesign/2018/feb/13/lady-and-the-unicorn-mona-lisa-of-the-middle-ages-weaves-a-new-spell</a:t>
            </a:r>
            <a:r>
              <a:rPr lang="en-GB" sz="1200" u="sng" dirty="0"/>
              <a:t> </a:t>
            </a:r>
            <a:r>
              <a:rPr lang="en-GB" sz="1200" dirty="0"/>
              <a:t> (last accessed 04/06/19)</a:t>
            </a:r>
            <a:endParaRPr lang="en-GB" sz="1400" dirty="0"/>
          </a:p>
        </p:txBody>
      </p:sp>
    </p:spTree>
    <p:extLst>
      <p:ext uri="{BB962C8B-B14F-4D97-AF65-F5344CB8AC3E}">
        <p14:creationId xmlns:p14="http://schemas.microsoft.com/office/powerpoint/2010/main" val="3250732067"/>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Vapor Trail">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3029</Words>
  <Application>Microsoft Office PowerPoint</Application>
  <PresentationFormat>Widescreen</PresentationFormat>
  <Paragraphs>143</Paragraphs>
  <Slides>22</Slides>
  <Notes>3</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22</vt:i4>
      </vt:variant>
    </vt:vector>
  </HeadingPairs>
  <TitlesOfParts>
    <vt:vector size="29" baseType="lpstr">
      <vt:lpstr>Arial</vt:lpstr>
      <vt:lpstr>Calibri</vt:lpstr>
      <vt:lpstr>Century Gothic</vt:lpstr>
      <vt:lpstr>Century Schoolbook</vt:lpstr>
      <vt:lpstr>Corbel</vt:lpstr>
      <vt:lpstr>Feathered</vt:lpstr>
      <vt:lpstr>Vapor Trail</vt:lpstr>
      <vt:lpstr>Monsters and Mythical Creatures in Myth and Art</vt:lpstr>
      <vt:lpstr>Contents</vt:lpstr>
      <vt:lpstr>Monsters vs Mythical Creatures</vt:lpstr>
      <vt:lpstr>Monsters vs Mythical Creatures Cont.</vt:lpstr>
      <vt:lpstr>Most Commonly Known Monsters</vt:lpstr>
      <vt:lpstr>Cerberus</vt:lpstr>
      <vt:lpstr>Hydra</vt:lpstr>
      <vt:lpstr>Minotaur</vt:lpstr>
      <vt:lpstr>Chimera</vt:lpstr>
      <vt:lpstr>Medusa and the Gorgons</vt:lpstr>
      <vt:lpstr>Sirens</vt:lpstr>
      <vt:lpstr>Most Commonly Known Mythical Creatures</vt:lpstr>
      <vt:lpstr>Pegasus</vt:lpstr>
      <vt:lpstr>Unicorn</vt:lpstr>
      <vt:lpstr>Mermaid</vt:lpstr>
      <vt:lpstr>Faun</vt:lpstr>
      <vt:lpstr>Centaur</vt:lpstr>
      <vt:lpstr>Depiction in Art</vt:lpstr>
      <vt:lpstr>Archaic vs Modern</vt:lpstr>
      <vt:lpstr>Classical Bibliography</vt:lpstr>
      <vt:lpstr>Modern Bibliography</vt:lpstr>
      <vt:lpstr>Picture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Monsters and Mythical Creatures in Myth and Art</dc:title>
  <dc:creator>Anna Matthews (1802690)</dc:creator>
  <cp:lastModifiedBy>Anna Matthews (1802690)</cp:lastModifiedBy>
  <cp:revision>87</cp:revision>
  <dcterms:created xsi:type="dcterms:W3CDTF">2019-05-30T16:41:06Z</dcterms:created>
  <dcterms:modified xsi:type="dcterms:W3CDTF">2019-06-04T15:59:38Z</dcterms:modified>
</cp:coreProperties>
</file>