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4" d="100"/>
          <a:sy n="74" d="100"/>
        </p:scale>
        <p:origin x="-118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DD2967-1D0E-48B6-9D60-332FB370D096}" type="slidenum">
              <a:rPr lang="en-GB" altLang="en-US"/>
              <a:pPr/>
              <a:t>6</a:t>
            </a:fld>
            <a:endParaRPr lang="en-GB" altLang="en-US"/>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altLang="en-US"/>
              <a:t>Work exceptionally long hours</a:t>
            </a:r>
          </a:p>
          <a:p>
            <a:r>
              <a:rPr lang="en-GB" altLang="en-US"/>
              <a:t>Committed more to the nature of the work than the organisation</a:t>
            </a:r>
          </a:p>
          <a:p>
            <a:r>
              <a:rPr lang="en-GB" altLang="en-US"/>
              <a:t>Strong intrinsic sense of motivation and prefers challenging work</a:t>
            </a:r>
          </a:p>
          <a:p>
            <a:r>
              <a:rPr lang="en-GB" altLang="en-US"/>
              <a:t>Identify with like-minded professionals and therefore have strong interpersonal networks</a:t>
            </a:r>
          </a:p>
          <a:p>
            <a:r>
              <a:rPr lang="en-GB" altLang="en-US"/>
              <a:t>Strong bargaining position – demand high wages</a:t>
            </a:r>
          </a:p>
          <a:p>
            <a:r>
              <a:rPr lang="en-GB" altLang="en-US"/>
              <a:t>Core skills that they rely on = problem-identification, problem-solving and brokerage</a:t>
            </a:r>
          </a:p>
          <a:p>
            <a:r>
              <a:rPr lang="en-GB" altLang="en-US"/>
              <a:t>Social skills are omportant</a:t>
            </a:r>
          </a:p>
        </p:txBody>
      </p:sp>
    </p:spTree>
    <p:extLst>
      <p:ext uri="{BB962C8B-B14F-4D97-AF65-F5344CB8AC3E}">
        <p14:creationId xmlns:p14="http://schemas.microsoft.com/office/powerpoint/2010/main" val="2689456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1822A5-C415-49D6-9FB2-8659D1D617A6}" type="slidenum">
              <a:rPr lang="en-GB" altLang="en-US"/>
              <a:pPr/>
              <a:t>8</a:t>
            </a:fld>
            <a:endParaRPr lang="en-GB" altLang="en-US"/>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r>
              <a:rPr lang="en-GB" altLang="en-US"/>
              <a:t>Example of a publisher</a:t>
            </a:r>
          </a:p>
          <a:p>
            <a:r>
              <a:rPr lang="en-GB" altLang="en-US"/>
              <a:t>How do you get people on both the inside and the outside to ‘give up’ their knowledge –IT MUST BE MORE THAN JUST MAKING A LIVING</a:t>
            </a:r>
          </a:p>
          <a:p>
            <a:r>
              <a:rPr lang="en-GB" altLang="en-US"/>
              <a:t>PASSION</a:t>
            </a:r>
          </a:p>
          <a:p>
            <a:r>
              <a:rPr lang="en-GB" altLang="en-US"/>
              <a:t>ENGAGE THEM</a:t>
            </a:r>
          </a:p>
          <a:p>
            <a:r>
              <a:rPr lang="en-GB" altLang="en-US"/>
              <a:t>MAKE THEM FEEL PART OF THE SYSTEM</a:t>
            </a:r>
          </a:p>
          <a:p>
            <a:r>
              <a:rPr lang="en-GB" altLang="en-US"/>
              <a:t>INFORMAL OFTEN BECOMES MORE IMPORTANT THAN THE FORMAL</a:t>
            </a:r>
          </a:p>
        </p:txBody>
      </p:sp>
    </p:spTree>
    <p:extLst>
      <p:ext uri="{BB962C8B-B14F-4D97-AF65-F5344CB8AC3E}">
        <p14:creationId xmlns:p14="http://schemas.microsoft.com/office/powerpoint/2010/main" val="3447312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1CCCFE-4596-4EB6-B765-CA251EFB0FBA}" type="slidenum">
              <a:rPr lang="en-GB" altLang="en-US"/>
              <a:pPr/>
              <a:t>10</a:t>
            </a:fld>
            <a:endParaRPr lang="en-GB" altLang="en-US"/>
          </a:p>
        </p:txBody>
      </p:sp>
      <p:sp>
        <p:nvSpPr>
          <p:cNvPr id="19458" name="Rectangle 2"/>
          <p:cNvSpPr>
            <a:spLocks noGrp="1" noRot="1" noChangeAspect="1" noChangeArrowheads="1" noTextEdit="1"/>
          </p:cNvSpPr>
          <p:nvPr>
            <p:ph type="sldImg"/>
          </p:nvPr>
        </p:nvSpPr>
        <p:spPr>
          <a:xfrm>
            <a:off x="1144588" y="684213"/>
            <a:ext cx="4572000" cy="3429000"/>
          </a:xfrm>
          <a:ln/>
        </p:spPr>
      </p:sp>
      <p:sp>
        <p:nvSpPr>
          <p:cNvPr id="19459"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3378448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1A82F7-9EBB-4D23-BA5C-2C5971865481}" type="slidenum">
              <a:rPr lang="en-GB" altLang="en-US"/>
              <a:pPr/>
              <a:t>12</a:t>
            </a:fld>
            <a:endParaRPr lang="en-GB" altLang="en-US"/>
          </a:p>
        </p:txBody>
      </p:sp>
      <p:sp>
        <p:nvSpPr>
          <p:cNvPr id="22530" name="Rectangle 2"/>
          <p:cNvSpPr>
            <a:spLocks noGrp="1" noRot="1" noChangeAspect="1" noChangeArrowheads="1" noTextEdit="1"/>
          </p:cNvSpPr>
          <p:nvPr>
            <p:ph type="sldImg"/>
          </p:nvPr>
        </p:nvSpPr>
        <p:spPr>
          <a:xfrm>
            <a:off x="1144588" y="684213"/>
            <a:ext cx="4572000" cy="3429000"/>
          </a:xfrm>
          <a:ln/>
        </p:spPr>
      </p:sp>
      <p:sp>
        <p:nvSpPr>
          <p:cNvPr id="22531" name="Rectangle 3"/>
          <p:cNvSpPr>
            <a:spLocks noGrp="1" noChangeArrowheads="1"/>
          </p:cNvSpPr>
          <p:nvPr>
            <p:ph type="body" idx="1"/>
          </p:nvPr>
        </p:nvSpPr>
        <p:spPr>
          <a:xfrm>
            <a:off x="685800" y="4341813"/>
            <a:ext cx="5486400" cy="4117975"/>
          </a:xfrm>
        </p:spPr>
        <p:txBody>
          <a:bodyPr/>
          <a:lstStyle/>
          <a:p>
            <a:r>
              <a:rPr lang="en-GB" altLang="en-US"/>
              <a:t>Professionals often work in unstructured environments on work that is highly ambiguous and tailored to client demands (which are evolutionary by nature)</a:t>
            </a:r>
          </a:p>
          <a:p>
            <a:r>
              <a:rPr lang="en-GB" altLang="en-US"/>
              <a:t>Development of an identity can also influence subsequent career choices</a:t>
            </a:r>
          </a:p>
        </p:txBody>
      </p:sp>
    </p:spTree>
    <p:extLst>
      <p:ext uri="{BB962C8B-B14F-4D97-AF65-F5344CB8AC3E}">
        <p14:creationId xmlns:p14="http://schemas.microsoft.com/office/powerpoint/2010/main" val="1023578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C525CC-3446-4B12-87CC-75791C0EDD67}" type="slidenum">
              <a:rPr lang="en-GB" altLang="en-US"/>
              <a:pPr/>
              <a:t>16</a:t>
            </a:fld>
            <a:endParaRPr lang="en-GB" altLang="en-US"/>
          </a:p>
        </p:txBody>
      </p:sp>
      <p:sp>
        <p:nvSpPr>
          <p:cNvPr id="27650" name="Rectangle 2"/>
          <p:cNvSpPr>
            <a:spLocks noGrp="1" noRot="1" noChangeAspect="1" noChangeArrowheads="1" noTextEdit="1"/>
          </p:cNvSpPr>
          <p:nvPr>
            <p:ph type="sldImg"/>
          </p:nvPr>
        </p:nvSpPr>
        <p:spPr>
          <a:xfrm>
            <a:off x="1144588" y="684213"/>
            <a:ext cx="4572000" cy="3429000"/>
          </a:xfrm>
          <a:ln/>
        </p:spPr>
      </p:sp>
      <p:sp>
        <p:nvSpPr>
          <p:cNvPr id="27651"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669345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B3A9E3-C0C2-4311-8303-5DBC15054B8A}" type="slidenum">
              <a:rPr lang="en-GB" altLang="en-US"/>
              <a:pPr/>
              <a:t>17</a:t>
            </a:fld>
            <a:endParaRPr lang="en-GB" altLang="en-US"/>
          </a:p>
        </p:txBody>
      </p:sp>
      <p:sp>
        <p:nvSpPr>
          <p:cNvPr id="29698" name="Rectangle 2"/>
          <p:cNvSpPr>
            <a:spLocks noGrp="1" noRot="1" noChangeAspect="1" noChangeArrowheads="1" noTextEdit="1"/>
          </p:cNvSpPr>
          <p:nvPr>
            <p:ph type="sldImg"/>
          </p:nvPr>
        </p:nvSpPr>
        <p:spPr>
          <a:xfrm>
            <a:off x="1144588" y="684213"/>
            <a:ext cx="4572000" cy="3429000"/>
          </a:xfrm>
          <a:ln/>
        </p:spPr>
      </p:sp>
      <p:sp>
        <p:nvSpPr>
          <p:cNvPr id="29699"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2584508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EC3A67-681B-47C1-8667-D71F13B9FC4D}" type="slidenum">
              <a:rPr lang="en-GB" altLang="en-US"/>
              <a:pPr/>
              <a:t>18</a:t>
            </a:fld>
            <a:endParaRPr lang="en-GB" altLang="en-US"/>
          </a:p>
        </p:txBody>
      </p:sp>
      <p:sp>
        <p:nvSpPr>
          <p:cNvPr id="31746" name="Rectangle 2"/>
          <p:cNvSpPr>
            <a:spLocks noGrp="1" noRot="1" noChangeAspect="1" noChangeArrowheads="1" noTextEdit="1"/>
          </p:cNvSpPr>
          <p:nvPr>
            <p:ph type="sldImg"/>
          </p:nvPr>
        </p:nvSpPr>
        <p:spPr>
          <a:xfrm>
            <a:off x="1144588" y="684213"/>
            <a:ext cx="4572000" cy="3429000"/>
          </a:xfrm>
          <a:ln/>
        </p:spPr>
      </p:sp>
      <p:sp>
        <p:nvSpPr>
          <p:cNvPr id="31747"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935269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80F6BD-5CB2-41E5-9F23-FD748F6F715C}" type="slidenum">
              <a:rPr lang="en-GB" altLang="en-US"/>
              <a:pPr/>
              <a:t>19</a:t>
            </a:fld>
            <a:endParaRPr lang="en-GB" altLang="en-US"/>
          </a:p>
        </p:txBody>
      </p:sp>
      <p:sp>
        <p:nvSpPr>
          <p:cNvPr id="33794" name="Rectangle 2"/>
          <p:cNvSpPr>
            <a:spLocks noGrp="1" noRot="1" noChangeAspect="1" noChangeArrowheads="1" noTextEdit="1"/>
          </p:cNvSpPr>
          <p:nvPr>
            <p:ph type="sldImg"/>
          </p:nvPr>
        </p:nvSpPr>
        <p:spPr>
          <a:xfrm>
            <a:off x="1144588" y="684213"/>
            <a:ext cx="4572000" cy="3429000"/>
          </a:xfrm>
          <a:ln/>
        </p:spPr>
      </p:sp>
      <p:sp>
        <p:nvSpPr>
          <p:cNvPr id="33795"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3545342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52BCEF-1D47-43CC-822E-3F0B7633B432}" type="slidenum">
              <a:rPr lang="en-GB" altLang="en-US"/>
              <a:pPr/>
              <a:t>20</a:t>
            </a:fld>
            <a:endParaRPr lang="en-GB" altLang="en-US"/>
          </a:p>
        </p:txBody>
      </p:sp>
      <p:sp>
        <p:nvSpPr>
          <p:cNvPr id="35842" name="Rectangle 2"/>
          <p:cNvSpPr>
            <a:spLocks noGrp="1" noRot="1" noChangeAspect="1" noChangeArrowheads="1" noTextEdit="1"/>
          </p:cNvSpPr>
          <p:nvPr>
            <p:ph type="sldImg"/>
          </p:nvPr>
        </p:nvSpPr>
        <p:spPr>
          <a:xfrm>
            <a:off x="1144588" y="684213"/>
            <a:ext cx="4572000" cy="3429000"/>
          </a:xfrm>
          <a:ln/>
        </p:spPr>
      </p:sp>
      <p:sp>
        <p:nvSpPr>
          <p:cNvPr id="35843"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1947130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49325" y="1981200"/>
            <a:ext cx="3754438"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56163" y="1981200"/>
            <a:ext cx="3754437"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3528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705600" y="6248400"/>
            <a:ext cx="1905000" cy="457200"/>
          </a:xfrm>
        </p:spPr>
        <p:txBody>
          <a:bodyPr/>
          <a:lstStyle>
            <a:lvl1pPr>
              <a:defRPr/>
            </a:lvl1pPr>
          </a:lstStyle>
          <a:p>
            <a:fld id="{0FA7476F-62EA-4E09-A0EF-4FE40802FDA6}" type="slidenum">
              <a:rPr lang="en-GB" altLang="en-US"/>
              <a:pPr/>
              <a:t>‹#›</a:t>
            </a:fld>
            <a:endParaRPr lang="en-GB" altLang="en-US"/>
          </a:p>
        </p:txBody>
      </p:sp>
    </p:spTree>
    <p:extLst>
      <p:ext uri="{BB962C8B-B14F-4D97-AF65-F5344CB8AC3E}">
        <p14:creationId xmlns:p14="http://schemas.microsoft.com/office/powerpoint/2010/main" val="461597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49325" y="1981200"/>
            <a:ext cx="7661275" cy="4114800"/>
          </a:xfrm>
        </p:spPr>
        <p:txBody>
          <a:bodyPr/>
          <a:lstStyle/>
          <a:p>
            <a:endParaRPr lang="en-GB"/>
          </a:p>
        </p:txBody>
      </p:sp>
      <p:sp>
        <p:nvSpPr>
          <p:cNvPr id="4" name="Date Placeholder 3"/>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352800" y="6248400"/>
            <a:ext cx="2895600" cy="457200"/>
          </a:xfrm>
          <a:prstGeom prst="rect">
            <a:avLst/>
          </a:prstGeom>
        </p:spPr>
        <p:txBody>
          <a:bodyPr/>
          <a:lstStyle>
            <a:lvl1pPr>
              <a:defRPr/>
            </a:lvl1pPr>
          </a:lstStyle>
          <a:p>
            <a:endParaRPr lang="en-GB" altLang="en-US"/>
          </a:p>
        </p:txBody>
      </p:sp>
      <p:sp>
        <p:nvSpPr>
          <p:cNvPr id="6" name="Slide Number Placeholder 5"/>
          <p:cNvSpPr>
            <a:spLocks noGrp="1"/>
          </p:cNvSpPr>
          <p:nvPr>
            <p:ph type="sldNum" sz="quarter" idx="12"/>
          </p:nvPr>
        </p:nvSpPr>
        <p:spPr>
          <a:xfrm>
            <a:off x="6705600" y="6248400"/>
            <a:ext cx="1905000" cy="457200"/>
          </a:xfrm>
        </p:spPr>
        <p:txBody>
          <a:bodyPr/>
          <a:lstStyle>
            <a:lvl1pPr>
              <a:defRPr/>
            </a:lvl1pPr>
          </a:lstStyle>
          <a:p>
            <a:fld id="{CC995B21-3E32-47B0-8748-67B18EF9D03B}" type="slidenum">
              <a:rPr lang="en-GB" altLang="en-US"/>
              <a:pPr/>
              <a:t>‹#›</a:t>
            </a:fld>
            <a:endParaRPr lang="en-GB" altLang="en-US"/>
          </a:p>
        </p:txBody>
      </p:sp>
    </p:spTree>
    <p:extLst>
      <p:ext uri="{BB962C8B-B14F-4D97-AF65-F5344CB8AC3E}">
        <p14:creationId xmlns:p14="http://schemas.microsoft.com/office/powerpoint/2010/main" val="1527187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a:t>
            </a:r>
            <a:r>
              <a:rPr lang="en-GB" altLang="en-US" smtClean="0"/>
              <a:t>BMSK </a:t>
            </a:r>
            <a:r>
              <a:rPr lang="en-GB" altLang="en-US" smtClean="0"/>
              <a:t>5102</a:t>
            </a:r>
            <a:endParaRPr lang="en-GB" altLang="en-US" dirty="0" smtClean="0"/>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p>
          <a:p>
            <a:pPr eaLnBrk="1" hangingPunct="1"/>
            <a:r>
              <a:rPr lang="en-GB" altLang="en-US" dirty="0" smtClean="0">
                <a:solidFill>
                  <a:schemeClr val="tx1"/>
                </a:solidFill>
              </a:rPr>
              <a:t>Managing Knowledge Workers.</a:t>
            </a:r>
          </a:p>
          <a:p>
            <a:pPr eaLnBrk="1" hangingPunct="1"/>
            <a:r>
              <a:rPr lang="en-US" altLang="en-US" dirty="0" smtClean="0"/>
              <a:t>.</a:t>
            </a:r>
          </a:p>
          <a:p>
            <a:pPr eaLnBrk="1" hangingPunct="1"/>
            <a:endParaRPr lang="en-US" altLang="en-US" dirty="0">
              <a:solidFill>
                <a:schemeClr val="tx1"/>
              </a:solidFill>
            </a:endParaRPr>
          </a:p>
          <a:p>
            <a:pPr eaLnBrk="1" hangingPunct="1"/>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ltLang="en-US" dirty="0"/>
              <a:t>Managing knowledge workers</a:t>
            </a:r>
          </a:p>
        </p:txBody>
      </p:sp>
    </p:spTree>
    <p:extLst>
      <p:ext uri="{BB962C8B-B14F-4D97-AF65-F5344CB8AC3E}">
        <p14:creationId xmlns:p14="http://schemas.microsoft.com/office/powerpoint/2010/main" val="1002455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a:t>Learning objectives</a:t>
            </a:r>
          </a:p>
        </p:txBody>
      </p:sp>
      <p:sp>
        <p:nvSpPr>
          <p:cNvPr id="3075" name="Rectangle 3"/>
          <p:cNvSpPr>
            <a:spLocks noGrp="1" noChangeArrowheads="1"/>
          </p:cNvSpPr>
          <p:nvPr>
            <p:ph type="body" idx="1"/>
          </p:nvPr>
        </p:nvSpPr>
        <p:spPr/>
        <p:txBody>
          <a:bodyPr/>
          <a:lstStyle/>
          <a:p>
            <a:pPr>
              <a:lnSpc>
                <a:spcPct val="90000"/>
              </a:lnSpc>
            </a:pPr>
            <a:r>
              <a:rPr lang="en-GB" altLang="en-US" sz="2400"/>
              <a:t>Define a knowledge worker</a:t>
            </a:r>
          </a:p>
          <a:p>
            <a:pPr>
              <a:lnSpc>
                <a:spcPct val="90000"/>
              </a:lnSpc>
            </a:pPr>
            <a:r>
              <a:rPr lang="en-GB" altLang="en-US" sz="2400"/>
              <a:t>Identify the characteristics of knowledge workers and understand the human resource management challenges presented by them</a:t>
            </a:r>
          </a:p>
          <a:p>
            <a:pPr>
              <a:lnSpc>
                <a:spcPct val="90000"/>
              </a:lnSpc>
            </a:pPr>
            <a:r>
              <a:rPr lang="en-GB" altLang="en-US" sz="2400"/>
              <a:t>Explain how knowledge workers are managed</a:t>
            </a:r>
          </a:p>
          <a:p>
            <a:pPr>
              <a:lnSpc>
                <a:spcPct val="90000"/>
              </a:lnSpc>
            </a:pPr>
            <a:r>
              <a:rPr lang="en-GB" altLang="en-US" sz="2400"/>
              <a:t>Identify and discuss the dilemmas associate with the management of knowledge workers</a:t>
            </a:r>
          </a:p>
          <a:p>
            <a:pPr>
              <a:lnSpc>
                <a:spcPct val="90000"/>
              </a:lnSpc>
            </a:pPr>
            <a:r>
              <a:rPr lang="en-GB" altLang="en-US" sz="2400"/>
              <a:t>Understand how social identity can resolve some of the tensions involved in the management of knowledge workers</a:t>
            </a:r>
          </a:p>
        </p:txBody>
      </p:sp>
    </p:spTree>
    <p:extLst>
      <p:ext uri="{BB962C8B-B14F-4D97-AF65-F5344CB8AC3E}">
        <p14:creationId xmlns:p14="http://schemas.microsoft.com/office/powerpoint/2010/main" val="2999044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a:t>What is a knowledge worker?</a:t>
            </a:r>
          </a:p>
        </p:txBody>
      </p:sp>
      <p:sp>
        <p:nvSpPr>
          <p:cNvPr id="4099" name="Rectangle 3"/>
          <p:cNvSpPr>
            <a:spLocks noGrp="1" noChangeArrowheads="1"/>
          </p:cNvSpPr>
          <p:nvPr>
            <p:ph type="body" idx="1"/>
          </p:nvPr>
        </p:nvSpPr>
        <p:spPr/>
        <p:txBody>
          <a:bodyPr/>
          <a:lstStyle/>
          <a:p>
            <a:pPr>
              <a:buFont typeface="Wingdings" panose="05000000000000000000" pitchFamily="2" charset="2"/>
              <a:buNone/>
            </a:pPr>
            <a:r>
              <a:rPr lang="en-GB" altLang="en-US" b="1"/>
              <a:t>	</a:t>
            </a:r>
            <a:r>
              <a:rPr lang="en-GB" altLang="en-US" b="1" i="1"/>
              <a:t>Knowledge workers can be defined as employees who apply their valuable knowledge and skills (developed through experience) to complex, novel and abstract problems in environments that provide rich collective knowledge and relational resources.</a:t>
            </a:r>
            <a:r>
              <a:rPr lang="en-GB" altLang="en-US" i="1"/>
              <a:t> </a:t>
            </a:r>
          </a:p>
          <a:p>
            <a:pPr algn="r">
              <a:buFont typeface="Wingdings" panose="05000000000000000000" pitchFamily="2" charset="2"/>
              <a:buNone/>
            </a:pPr>
            <a:r>
              <a:rPr lang="en-GB" altLang="en-US" i="1"/>
              <a:t>(Swart, 2006)</a:t>
            </a:r>
          </a:p>
        </p:txBody>
      </p:sp>
    </p:spTree>
    <p:extLst>
      <p:ext uri="{BB962C8B-B14F-4D97-AF65-F5344CB8AC3E}">
        <p14:creationId xmlns:p14="http://schemas.microsoft.com/office/powerpoint/2010/main" val="2693414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Qualities of the definition</a:t>
            </a:r>
          </a:p>
        </p:txBody>
      </p:sp>
      <p:sp>
        <p:nvSpPr>
          <p:cNvPr id="5123" name="Rectangle 3"/>
          <p:cNvSpPr>
            <a:spLocks noGrp="1" noChangeArrowheads="1"/>
          </p:cNvSpPr>
          <p:nvPr>
            <p:ph type="body" idx="1"/>
          </p:nvPr>
        </p:nvSpPr>
        <p:spPr/>
        <p:txBody>
          <a:bodyPr/>
          <a:lstStyle/>
          <a:p>
            <a:r>
              <a:rPr lang="en-GB" altLang="en-US"/>
              <a:t>Possession of individual knowledge</a:t>
            </a:r>
          </a:p>
          <a:p>
            <a:r>
              <a:rPr lang="en-GB" altLang="en-US"/>
              <a:t>Application of knowledge </a:t>
            </a:r>
          </a:p>
          <a:p>
            <a:r>
              <a:rPr lang="en-GB" altLang="en-US"/>
              <a:t>Situations need to be novel and complex</a:t>
            </a:r>
          </a:p>
          <a:p>
            <a:r>
              <a:rPr lang="en-GB" altLang="en-US"/>
              <a:t>Collective knowledge and social networks</a:t>
            </a:r>
          </a:p>
          <a:p>
            <a:r>
              <a:rPr lang="en-GB" altLang="en-US"/>
              <a:t>Output of knowledge is difficult to judge</a:t>
            </a:r>
          </a:p>
        </p:txBody>
      </p:sp>
    </p:spTree>
    <p:extLst>
      <p:ext uri="{BB962C8B-B14F-4D97-AF65-F5344CB8AC3E}">
        <p14:creationId xmlns:p14="http://schemas.microsoft.com/office/powerpoint/2010/main" val="4094710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sz="3600"/>
              <a:t>Characteristics of knowledge workers</a:t>
            </a:r>
          </a:p>
        </p:txBody>
      </p:sp>
      <p:sp>
        <p:nvSpPr>
          <p:cNvPr id="614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41774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3600"/>
              <a:t>Knowledge worker expectations: the individual perspective</a:t>
            </a:r>
          </a:p>
        </p:txBody>
      </p:sp>
      <p:sp>
        <p:nvSpPr>
          <p:cNvPr id="9219" name="Rectangle 3"/>
          <p:cNvSpPr>
            <a:spLocks noGrp="1" noChangeArrowheads="1"/>
          </p:cNvSpPr>
          <p:nvPr>
            <p:ph type="body" idx="1"/>
          </p:nvPr>
        </p:nvSpPr>
        <p:spPr/>
        <p:txBody>
          <a:bodyPr/>
          <a:lstStyle/>
          <a:p>
            <a:r>
              <a:rPr lang="en-GB" altLang="en-US" sz="2800"/>
              <a:t>Pay is most important (this is because jobs are not hierarchical or status driven) (May, Korczynski &amp; Frenkel, 2002)</a:t>
            </a:r>
          </a:p>
          <a:p>
            <a:r>
              <a:rPr lang="en-GB" altLang="en-US" sz="2800"/>
              <a:t>Intrinsic nature of work (variety, challenge and learning)</a:t>
            </a:r>
          </a:p>
          <a:p>
            <a:r>
              <a:rPr lang="en-GB" altLang="en-US" sz="2800"/>
              <a:t>Co-worker relations and the amount of influence in decisions that influence your work</a:t>
            </a:r>
          </a:p>
          <a:p>
            <a:r>
              <a:rPr lang="en-GB" altLang="en-US" sz="2800"/>
              <a:t>Work organisation and managerial relations</a:t>
            </a:r>
          </a:p>
          <a:p>
            <a:r>
              <a:rPr lang="en-GB" altLang="en-US" sz="2800"/>
              <a:t>Development of cutting-edge skills</a:t>
            </a:r>
          </a:p>
        </p:txBody>
      </p:sp>
    </p:spTree>
    <p:extLst>
      <p:ext uri="{BB962C8B-B14F-4D97-AF65-F5344CB8AC3E}">
        <p14:creationId xmlns:p14="http://schemas.microsoft.com/office/powerpoint/2010/main" val="3941597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Managing knowledge workers</a:t>
            </a:r>
          </a:p>
        </p:txBody>
      </p:sp>
      <p:sp>
        <p:nvSpPr>
          <p:cNvPr id="10244" name="Oval 4"/>
          <p:cNvSpPr>
            <a:spLocks noChangeArrowheads="1"/>
          </p:cNvSpPr>
          <p:nvPr/>
        </p:nvSpPr>
        <p:spPr bwMode="auto">
          <a:xfrm>
            <a:off x="2916238" y="2060575"/>
            <a:ext cx="3527425" cy="34559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5" name="Oval 5"/>
          <p:cNvSpPr>
            <a:spLocks noChangeArrowheads="1"/>
          </p:cNvSpPr>
          <p:nvPr/>
        </p:nvSpPr>
        <p:spPr bwMode="auto">
          <a:xfrm>
            <a:off x="3779838" y="2924175"/>
            <a:ext cx="1800225" cy="1800225"/>
          </a:xfrm>
          <a:prstGeom prst="ellipse">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6" name="Text Box 6"/>
          <p:cNvSpPr txBox="1">
            <a:spLocks noChangeArrowheads="1"/>
          </p:cNvSpPr>
          <p:nvPr/>
        </p:nvSpPr>
        <p:spPr bwMode="auto">
          <a:xfrm>
            <a:off x="684213" y="5734050"/>
            <a:ext cx="741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Knowledge workers and Boundaries</a:t>
            </a:r>
          </a:p>
        </p:txBody>
      </p:sp>
    </p:spTree>
    <p:extLst>
      <p:ext uri="{BB962C8B-B14F-4D97-AF65-F5344CB8AC3E}">
        <p14:creationId xmlns:p14="http://schemas.microsoft.com/office/powerpoint/2010/main" val="4215101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Managing knowledge work: the organisational perspective</a:t>
            </a:r>
          </a:p>
        </p:txBody>
      </p:sp>
      <p:sp>
        <p:nvSpPr>
          <p:cNvPr id="12291" name="Rectangle 3"/>
          <p:cNvSpPr>
            <a:spLocks noGrp="1" noChangeArrowheads="1"/>
          </p:cNvSpPr>
          <p:nvPr>
            <p:ph type="body" idx="1"/>
          </p:nvPr>
        </p:nvSpPr>
        <p:spPr/>
        <p:txBody>
          <a:bodyPr/>
          <a:lstStyle/>
          <a:p>
            <a:pPr>
              <a:lnSpc>
                <a:spcPct val="90000"/>
              </a:lnSpc>
            </a:pPr>
            <a:r>
              <a:rPr lang="en-GB" altLang="en-US"/>
              <a:t>Knowledge intensive firms operate in volatile fast-moving environments</a:t>
            </a:r>
          </a:p>
          <a:p>
            <a:pPr>
              <a:lnSpc>
                <a:spcPct val="90000"/>
              </a:lnSpc>
            </a:pPr>
            <a:r>
              <a:rPr lang="en-GB" altLang="en-US"/>
              <a:t>Fluid organisation of knowledge work</a:t>
            </a:r>
          </a:p>
          <a:p>
            <a:pPr>
              <a:lnSpc>
                <a:spcPct val="90000"/>
              </a:lnSpc>
            </a:pPr>
            <a:r>
              <a:rPr lang="en-GB" altLang="en-US"/>
              <a:t>Project-based work</a:t>
            </a:r>
          </a:p>
          <a:p>
            <a:pPr lvl="1">
              <a:lnSpc>
                <a:spcPct val="90000"/>
              </a:lnSpc>
            </a:pPr>
            <a:r>
              <a:rPr lang="en-GB" altLang="en-US"/>
              <a:t>Product/service</a:t>
            </a:r>
          </a:p>
          <a:p>
            <a:pPr lvl="1">
              <a:lnSpc>
                <a:spcPct val="90000"/>
              </a:lnSpc>
            </a:pPr>
            <a:r>
              <a:rPr lang="en-GB" altLang="en-US"/>
              <a:t>Client</a:t>
            </a:r>
          </a:p>
          <a:p>
            <a:pPr>
              <a:lnSpc>
                <a:spcPct val="90000"/>
              </a:lnSpc>
            </a:pPr>
            <a:r>
              <a:rPr lang="en-GB" altLang="en-US"/>
              <a:t>Reliant on client relationships (B2B)</a:t>
            </a:r>
          </a:p>
          <a:p>
            <a:pPr lvl="1">
              <a:lnSpc>
                <a:spcPct val="90000"/>
              </a:lnSpc>
            </a:pPr>
            <a:r>
              <a:rPr lang="en-GB" altLang="en-US"/>
              <a:t>Especially significant for small organisations</a:t>
            </a:r>
          </a:p>
          <a:p>
            <a:pPr>
              <a:lnSpc>
                <a:spcPct val="90000"/>
              </a:lnSpc>
            </a:pPr>
            <a:r>
              <a:rPr lang="en-GB" altLang="en-US"/>
              <a:t>Client influences on knowledge work</a:t>
            </a:r>
          </a:p>
        </p:txBody>
      </p:sp>
    </p:spTree>
    <p:extLst>
      <p:ext uri="{BB962C8B-B14F-4D97-AF65-F5344CB8AC3E}">
        <p14:creationId xmlns:p14="http://schemas.microsoft.com/office/powerpoint/2010/main" val="4048145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Managerial challenges</a:t>
            </a:r>
          </a:p>
        </p:txBody>
      </p:sp>
      <p:sp>
        <p:nvSpPr>
          <p:cNvPr id="18435" name="Rectangle 3"/>
          <p:cNvSpPr>
            <a:spLocks noGrp="1" noChangeArrowheads="1"/>
          </p:cNvSpPr>
          <p:nvPr>
            <p:ph type="body" sz="half" idx="1"/>
          </p:nvPr>
        </p:nvSpPr>
        <p:spPr>
          <a:xfrm>
            <a:off x="395288" y="1484313"/>
            <a:ext cx="8147050" cy="1800225"/>
          </a:xfrm>
        </p:spPr>
        <p:txBody>
          <a:bodyPr/>
          <a:lstStyle/>
          <a:p>
            <a:pPr>
              <a:lnSpc>
                <a:spcPct val="90000"/>
              </a:lnSpc>
            </a:pPr>
            <a:r>
              <a:rPr lang="en-GB" altLang="en-US" sz="2800"/>
              <a:t>How can organisations retain and develop their professionals?</a:t>
            </a:r>
          </a:p>
          <a:p>
            <a:pPr>
              <a:lnSpc>
                <a:spcPct val="90000"/>
              </a:lnSpc>
            </a:pPr>
            <a:r>
              <a:rPr lang="en-GB" altLang="en-US" sz="2800"/>
              <a:t>Presents three dilemmas that sit between the employee and the organisation</a:t>
            </a:r>
          </a:p>
          <a:p>
            <a:pPr>
              <a:lnSpc>
                <a:spcPct val="90000"/>
              </a:lnSpc>
              <a:buFont typeface="Wingdings" panose="05000000000000000000" pitchFamily="2" charset="2"/>
              <a:buNone/>
            </a:pPr>
            <a:endParaRPr lang="en-GB" altLang="en-US" sz="2800"/>
          </a:p>
        </p:txBody>
      </p:sp>
      <p:sp>
        <p:nvSpPr>
          <p:cNvPr id="18436" name="AutoShape 4"/>
          <p:cNvSpPr>
            <a:spLocks noChangeArrowheads="1"/>
          </p:cNvSpPr>
          <p:nvPr/>
        </p:nvSpPr>
        <p:spPr bwMode="auto">
          <a:xfrm>
            <a:off x="395288" y="3716338"/>
            <a:ext cx="8496300" cy="576262"/>
          </a:xfrm>
          <a:prstGeom prst="leftRightArrow">
            <a:avLst>
              <a:gd name="adj1" fmla="val 50000"/>
              <a:gd name="adj2" fmla="val 294876"/>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7" name="AutoShape 5"/>
          <p:cNvSpPr>
            <a:spLocks noChangeArrowheads="1"/>
          </p:cNvSpPr>
          <p:nvPr/>
        </p:nvSpPr>
        <p:spPr bwMode="auto">
          <a:xfrm>
            <a:off x="395288" y="4724400"/>
            <a:ext cx="8496300" cy="576263"/>
          </a:xfrm>
          <a:prstGeom prst="leftRightArrow">
            <a:avLst>
              <a:gd name="adj1" fmla="val 50000"/>
              <a:gd name="adj2" fmla="val 294876"/>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8" name="AutoShape 6"/>
          <p:cNvSpPr>
            <a:spLocks noChangeArrowheads="1"/>
          </p:cNvSpPr>
          <p:nvPr/>
        </p:nvSpPr>
        <p:spPr bwMode="auto">
          <a:xfrm>
            <a:off x="395288" y="5805488"/>
            <a:ext cx="8496300" cy="576262"/>
          </a:xfrm>
          <a:prstGeom prst="leftRightArrow">
            <a:avLst>
              <a:gd name="adj1" fmla="val 50000"/>
              <a:gd name="adj2" fmla="val 294876"/>
            </a:avLst>
          </a:pr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9" name="Text Box 7"/>
          <p:cNvSpPr txBox="1">
            <a:spLocks noChangeArrowheads="1"/>
          </p:cNvSpPr>
          <p:nvPr/>
        </p:nvSpPr>
        <p:spPr bwMode="auto">
          <a:xfrm>
            <a:off x="395288" y="34290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Retention</a:t>
            </a:r>
          </a:p>
        </p:txBody>
      </p:sp>
      <p:sp>
        <p:nvSpPr>
          <p:cNvPr id="18440" name="Text Box 8"/>
          <p:cNvSpPr txBox="1">
            <a:spLocks noChangeArrowheads="1"/>
          </p:cNvSpPr>
          <p:nvPr/>
        </p:nvSpPr>
        <p:spPr bwMode="auto">
          <a:xfrm>
            <a:off x="6877050" y="34290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Employability</a:t>
            </a:r>
          </a:p>
        </p:txBody>
      </p:sp>
      <p:sp>
        <p:nvSpPr>
          <p:cNvPr id="18441" name="Text Box 9"/>
          <p:cNvSpPr txBox="1">
            <a:spLocks noChangeArrowheads="1"/>
          </p:cNvSpPr>
          <p:nvPr/>
        </p:nvSpPr>
        <p:spPr bwMode="auto">
          <a:xfrm>
            <a:off x="323850" y="4437063"/>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Organisation specific</a:t>
            </a:r>
          </a:p>
        </p:txBody>
      </p:sp>
      <p:sp>
        <p:nvSpPr>
          <p:cNvPr id="18442" name="Text Box 10"/>
          <p:cNvSpPr txBox="1">
            <a:spLocks noChangeArrowheads="1"/>
          </p:cNvSpPr>
          <p:nvPr/>
        </p:nvSpPr>
        <p:spPr bwMode="auto">
          <a:xfrm>
            <a:off x="7019925" y="45085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Transferable</a:t>
            </a:r>
          </a:p>
        </p:txBody>
      </p:sp>
      <p:sp>
        <p:nvSpPr>
          <p:cNvPr id="18443" name="Text Box 11"/>
          <p:cNvSpPr txBox="1">
            <a:spLocks noChangeArrowheads="1"/>
          </p:cNvSpPr>
          <p:nvPr/>
        </p:nvSpPr>
        <p:spPr bwMode="auto">
          <a:xfrm>
            <a:off x="323850" y="5373688"/>
            <a:ext cx="1873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Value capture</a:t>
            </a:r>
          </a:p>
        </p:txBody>
      </p:sp>
      <p:sp>
        <p:nvSpPr>
          <p:cNvPr id="18444" name="Text Box 12"/>
          <p:cNvSpPr txBox="1">
            <a:spLocks noChangeArrowheads="1"/>
          </p:cNvSpPr>
          <p:nvPr/>
        </p:nvSpPr>
        <p:spPr bwMode="auto">
          <a:xfrm>
            <a:off x="6516688" y="5445125"/>
            <a:ext cx="23764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Ownership of value</a:t>
            </a:r>
          </a:p>
        </p:txBody>
      </p:sp>
      <p:sp>
        <p:nvSpPr>
          <p:cNvPr id="18445" name="Oval 13"/>
          <p:cNvSpPr>
            <a:spLocks noChangeArrowheads="1"/>
          </p:cNvSpPr>
          <p:nvPr/>
        </p:nvSpPr>
        <p:spPr bwMode="auto">
          <a:xfrm>
            <a:off x="3995738" y="3284538"/>
            <a:ext cx="863600" cy="3313112"/>
          </a:xfrm>
          <a:prstGeom prst="ellipse">
            <a:avLst/>
          </a:prstGeom>
          <a:noFill/>
          <a:ln w="76200">
            <a:solidFill>
              <a:schemeClr val="tx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46" name="Text Box 14"/>
          <p:cNvSpPr txBox="1">
            <a:spLocks noChangeArrowheads="1"/>
          </p:cNvSpPr>
          <p:nvPr/>
        </p:nvSpPr>
        <p:spPr bwMode="auto">
          <a:xfrm rot="16200000">
            <a:off x="2847181" y="4722020"/>
            <a:ext cx="3095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Multiple Identity perspective </a:t>
            </a:r>
          </a:p>
        </p:txBody>
      </p:sp>
    </p:spTree>
    <p:extLst>
      <p:ext uri="{BB962C8B-B14F-4D97-AF65-F5344CB8AC3E}">
        <p14:creationId xmlns:p14="http://schemas.microsoft.com/office/powerpoint/2010/main" val="317106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sz="3600"/>
              <a:t>How can we manage these tensions</a:t>
            </a:r>
          </a:p>
        </p:txBody>
      </p:sp>
      <p:sp>
        <p:nvSpPr>
          <p:cNvPr id="20483" name="Rectangle 3"/>
          <p:cNvSpPr>
            <a:spLocks noGrp="1" noChangeArrowheads="1"/>
          </p:cNvSpPr>
          <p:nvPr>
            <p:ph type="body" idx="1"/>
          </p:nvPr>
        </p:nvSpPr>
        <p:spPr/>
        <p:txBody>
          <a:bodyPr/>
          <a:lstStyle/>
          <a:p>
            <a:r>
              <a:rPr lang="en-GB" altLang="en-US"/>
              <a:t>It is important to take a specific slant toward the management of tensions</a:t>
            </a:r>
          </a:p>
          <a:p>
            <a:r>
              <a:rPr lang="en-GB" altLang="en-US"/>
              <a:t>Could an identity perspective shed any light?</a:t>
            </a:r>
          </a:p>
          <a:p>
            <a:r>
              <a:rPr lang="en-GB" altLang="en-US"/>
              <a:t>Why would an identity perspective be useful in this situation?</a:t>
            </a:r>
          </a:p>
        </p:txBody>
      </p:sp>
    </p:spTree>
    <p:extLst>
      <p:ext uri="{BB962C8B-B14F-4D97-AF65-F5344CB8AC3E}">
        <p14:creationId xmlns:p14="http://schemas.microsoft.com/office/powerpoint/2010/main" val="364597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What do we mean by identity?</a:t>
            </a:r>
          </a:p>
        </p:txBody>
      </p:sp>
      <p:sp>
        <p:nvSpPr>
          <p:cNvPr id="21507" name="Rectangle 3"/>
          <p:cNvSpPr>
            <a:spLocks noGrp="1" noChangeArrowheads="1"/>
          </p:cNvSpPr>
          <p:nvPr>
            <p:ph type="body" idx="1"/>
          </p:nvPr>
        </p:nvSpPr>
        <p:spPr/>
        <p:txBody>
          <a:bodyPr/>
          <a:lstStyle/>
          <a:p>
            <a:r>
              <a:rPr lang="en-GB" altLang="en-US"/>
              <a:t>The significance of placing yourself within a group in the social environment, that is to say the construction of a social identity (Gergen, 1991)</a:t>
            </a:r>
          </a:p>
          <a:p>
            <a:r>
              <a:rPr lang="en-GB" altLang="en-US"/>
              <a:t>Becomes more important when hierarchical and technical means cannot prescribe behaviour in detail</a:t>
            </a:r>
          </a:p>
        </p:txBody>
      </p:sp>
    </p:spTree>
    <p:extLst>
      <p:ext uri="{BB962C8B-B14F-4D97-AF65-F5344CB8AC3E}">
        <p14:creationId xmlns:p14="http://schemas.microsoft.com/office/powerpoint/2010/main" val="1673937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What is an identity perspective</a:t>
            </a:r>
          </a:p>
        </p:txBody>
      </p:sp>
      <p:sp>
        <p:nvSpPr>
          <p:cNvPr id="23555" name="Rectangle 3"/>
          <p:cNvSpPr>
            <a:spLocks noGrp="1" noChangeArrowheads="1"/>
          </p:cNvSpPr>
          <p:nvPr>
            <p:ph type="body" idx="1"/>
          </p:nvPr>
        </p:nvSpPr>
        <p:spPr/>
        <p:txBody>
          <a:bodyPr/>
          <a:lstStyle/>
          <a:p>
            <a:r>
              <a:rPr lang="en-GB" altLang="en-US"/>
              <a:t>A closer inspection of </a:t>
            </a:r>
          </a:p>
          <a:p>
            <a:pPr lvl="1"/>
            <a:r>
              <a:rPr lang="en-GB" altLang="en-US"/>
              <a:t>The multiple sources of identity to which the employee may be exposed</a:t>
            </a:r>
          </a:p>
          <a:p>
            <a:pPr lvl="1"/>
            <a:r>
              <a:rPr lang="en-GB" altLang="en-US"/>
              <a:t>The strength of the identity formation</a:t>
            </a:r>
          </a:p>
          <a:p>
            <a:pPr lvl="1"/>
            <a:r>
              <a:rPr lang="en-GB" altLang="en-US"/>
              <a:t>The impact on the knowledge intensive output</a:t>
            </a:r>
          </a:p>
        </p:txBody>
      </p:sp>
    </p:spTree>
    <p:extLst>
      <p:ext uri="{BB962C8B-B14F-4D97-AF65-F5344CB8AC3E}">
        <p14:creationId xmlns:p14="http://schemas.microsoft.com/office/powerpoint/2010/main" val="1763239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z="3200"/>
              <a:t>The case for the identity perspective</a:t>
            </a:r>
          </a:p>
        </p:txBody>
      </p:sp>
      <p:sp>
        <p:nvSpPr>
          <p:cNvPr id="24579" name="Rectangle 3"/>
          <p:cNvSpPr>
            <a:spLocks noGrp="1" noChangeArrowheads="1"/>
          </p:cNvSpPr>
          <p:nvPr>
            <p:ph type="body" idx="1"/>
          </p:nvPr>
        </p:nvSpPr>
        <p:spPr/>
        <p:txBody>
          <a:bodyPr/>
          <a:lstStyle/>
          <a:p>
            <a:pPr>
              <a:lnSpc>
                <a:spcPct val="90000"/>
              </a:lnSpc>
            </a:pPr>
            <a:r>
              <a:rPr lang="en-GB" altLang="en-US" sz="2400"/>
              <a:t>Professionals tend to have strong links with their professional associations</a:t>
            </a:r>
          </a:p>
          <a:p>
            <a:pPr>
              <a:lnSpc>
                <a:spcPct val="90000"/>
              </a:lnSpc>
            </a:pPr>
            <a:r>
              <a:rPr lang="en-GB" altLang="en-US" sz="2400"/>
              <a:t>Strong organisational culture and strongly shared values lead to an identification with the organisation</a:t>
            </a:r>
          </a:p>
          <a:p>
            <a:pPr>
              <a:lnSpc>
                <a:spcPct val="90000"/>
              </a:lnSpc>
            </a:pPr>
            <a:r>
              <a:rPr lang="en-GB" altLang="en-US" sz="2400"/>
              <a:t>Work is generally organised in project teams which often work together for extended periods of time. This makes a clear case for team identity</a:t>
            </a:r>
          </a:p>
          <a:p>
            <a:pPr>
              <a:lnSpc>
                <a:spcPct val="90000"/>
              </a:lnSpc>
            </a:pPr>
            <a:r>
              <a:rPr lang="en-GB" altLang="en-US" sz="2400"/>
              <a:t>The nature of knowledge intensive work is often bespoke and client focused. This means that employees often work on the client site for extended periods of time. The client identity develops in this process.</a:t>
            </a:r>
          </a:p>
        </p:txBody>
      </p:sp>
    </p:spTree>
    <p:extLst>
      <p:ext uri="{BB962C8B-B14F-4D97-AF65-F5344CB8AC3E}">
        <p14:creationId xmlns:p14="http://schemas.microsoft.com/office/powerpoint/2010/main" val="1531547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p:txBody>
          <a:bodyPr/>
          <a:lstStyle/>
          <a:p>
            <a:r>
              <a:rPr lang="en-GB" altLang="en-US"/>
              <a:t>The individual’s social identity may be derived not only from the organisation, but also from his or her work group, department, union, lunch group, age cohort, fast-track group, and so on (Ashforth and Mael, 1989)</a:t>
            </a:r>
          </a:p>
        </p:txBody>
      </p:sp>
    </p:spTree>
    <p:extLst>
      <p:ext uri="{BB962C8B-B14F-4D97-AF65-F5344CB8AC3E}">
        <p14:creationId xmlns:p14="http://schemas.microsoft.com/office/powerpoint/2010/main" val="2114632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Multiple sources of identity</a:t>
            </a:r>
          </a:p>
        </p:txBody>
      </p:sp>
      <p:sp>
        <p:nvSpPr>
          <p:cNvPr id="26627" name="Oval 3"/>
          <p:cNvSpPr>
            <a:spLocks noChangeArrowheads="1"/>
          </p:cNvSpPr>
          <p:nvPr/>
        </p:nvSpPr>
        <p:spPr bwMode="auto">
          <a:xfrm>
            <a:off x="1619250"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8" name="Oval 4"/>
          <p:cNvSpPr>
            <a:spLocks noChangeArrowheads="1"/>
          </p:cNvSpPr>
          <p:nvPr/>
        </p:nvSpPr>
        <p:spPr bwMode="auto">
          <a:xfrm>
            <a:off x="5148263"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9" name="Oval 5"/>
          <p:cNvSpPr>
            <a:spLocks noChangeArrowheads="1"/>
          </p:cNvSpPr>
          <p:nvPr/>
        </p:nvSpPr>
        <p:spPr bwMode="auto">
          <a:xfrm>
            <a:off x="5219700" y="4149725"/>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0" name="Oval 6"/>
          <p:cNvSpPr>
            <a:spLocks noChangeArrowheads="1"/>
          </p:cNvSpPr>
          <p:nvPr/>
        </p:nvSpPr>
        <p:spPr bwMode="auto">
          <a:xfrm>
            <a:off x="1619250"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1" name="Text Box 7"/>
          <p:cNvSpPr txBox="1">
            <a:spLocks noChangeArrowheads="1"/>
          </p:cNvSpPr>
          <p:nvPr/>
        </p:nvSpPr>
        <p:spPr bwMode="auto">
          <a:xfrm>
            <a:off x="176371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26632" name="Text Box 8"/>
          <p:cNvSpPr txBox="1">
            <a:spLocks noChangeArrowheads="1"/>
          </p:cNvSpPr>
          <p:nvPr/>
        </p:nvSpPr>
        <p:spPr bwMode="auto">
          <a:xfrm>
            <a:off x="5292725" y="458152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Client</a:t>
            </a:r>
          </a:p>
        </p:txBody>
      </p:sp>
      <p:sp>
        <p:nvSpPr>
          <p:cNvPr id="26633" name="Text Box 9"/>
          <p:cNvSpPr txBox="1">
            <a:spLocks noChangeArrowheads="1"/>
          </p:cNvSpPr>
          <p:nvPr/>
        </p:nvSpPr>
        <p:spPr bwMode="auto">
          <a:xfrm>
            <a:off x="5292725" y="2349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26634" name="Text Box 10"/>
          <p:cNvSpPr txBox="1">
            <a:spLocks noChangeArrowheads="1"/>
          </p:cNvSpPr>
          <p:nvPr/>
        </p:nvSpPr>
        <p:spPr bwMode="auto">
          <a:xfrm>
            <a:off x="1692275" y="4652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26635" name="Line 11"/>
          <p:cNvSpPr>
            <a:spLocks noChangeShapeType="1"/>
          </p:cNvSpPr>
          <p:nvPr/>
        </p:nvSpPr>
        <p:spPr bwMode="auto">
          <a:xfrm>
            <a:off x="2484438" y="3068638"/>
            <a:ext cx="0" cy="11525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6" name="Line 12"/>
          <p:cNvSpPr>
            <a:spLocks noChangeShapeType="1"/>
          </p:cNvSpPr>
          <p:nvPr/>
        </p:nvSpPr>
        <p:spPr bwMode="auto">
          <a:xfrm>
            <a:off x="3419475" y="4724400"/>
            <a:ext cx="17287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7" name="Line 13"/>
          <p:cNvSpPr>
            <a:spLocks noChangeShapeType="1"/>
          </p:cNvSpPr>
          <p:nvPr/>
        </p:nvSpPr>
        <p:spPr bwMode="auto">
          <a:xfrm>
            <a:off x="6084888" y="3068638"/>
            <a:ext cx="0" cy="10080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8" name="Line 14"/>
          <p:cNvSpPr>
            <a:spLocks noChangeShapeType="1"/>
          </p:cNvSpPr>
          <p:nvPr/>
        </p:nvSpPr>
        <p:spPr bwMode="auto">
          <a:xfrm>
            <a:off x="3419475" y="2492375"/>
            <a:ext cx="17287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9" name="Line 15"/>
          <p:cNvSpPr>
            <a:spLocks noChangeShapeType="1"/>
          </p:cNvSpPr>
          <p:nvPr/>
        </p:nvSpPr>
        <p:spPr bwMode="auto">
          <a:xfrm flipV="1">
            <a:off x="3132138" y="2924175"/>
            <a:ext cx="2232025" cy="13684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0" name="Line 16"/>
          <p:cNvSpPr>
            <a:spLocks noChangeShapeType="1"/>
          </p:cNvSpPr>
          <p:nvPr/>
        </p:nvSpPr>
        <p:spPr bwMode="auto">
          <a:xfrm rot="3663525" flipV="1">
            <a:off x="3203575" y="2924175"/>
            <a:ext cx="2232025" cy="13684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1" name="Oval 17"/>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2" name="Text Box 18"/>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Tree>
    <p:extLst>
      <p:ext uri="{BB962C8B-B14F-4D97-AF65-F5344CB8AC3E}">
        <p14:creationId xmlns:p14="http://schemas.microsoft.com/office/powerpoint/2010/main" val="1245098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z="3600"/>
              <a:t>Managing multiple identities (FinSoft)</a:t>
            </a:r>
          </a:p>
        </p:txBody>
      </p:sp>
      <p:sp>
        <p:nvSpPr>
          <p:cNvPr id="28675" name="Text Box 3"/>
          <p:cNvSpPr txBox="1">
            <a:spLocks noChangeArrowheads="1"/>
          </p:cNvSpPr>
          <p:nvPr/>
        </p:nvSpPr>
        <p:spPr bwMode="auto">
          <a:xfrm>
            <a:off x="7740650" y="1989138"/>
            <a:ext cx="1152525" cy="26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65000"/>
              </a:lnSpc>
              <a:spcBef>
                <a:spcPct val="50000"/>
              </a:spcBef>
            </a:pPr>
            <a:r>
              <a:rPr lang="en-GB" altLang="en-US">
                <a:latin typeface="Tahoma" panose="020B0604030504040204" pitchFamily="34" charset="0"/>
              </a:rPr>
              <a:t>1,82</a:t>
            </a:r>
          </a:p>
        </p:txBody>
      </p:sp>
      <p:sp>
        <p:nvSpPr>
          <p:cNvPr id="28676" name="Text Box 4"/>
          <p:cNvSpPr txBox="1">
            <a:spLocks noChangeArrowheads="1"/>
          </p:cNvSpPr>
          <p:nvPr/>
        </p:nvSpPr>
        <p:spPr bwMode="auto">
          <a:xfrm>
            <a:off x="1187450" y="2276475"/>
            <a:ext cx="3603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a:t>
            </a:r>
          </a:p>
        </p:txBody>
      </p:sp>
      <p:sp>
        <p:nvSpPr>
          <p:cNvPr id="28677" name="Text Box 5"/>
          <p:cNvSpPr txBox="1">
            <a:spLocks noChangeArrowheads="1"/>
          </p:cNvSpPr>
          <p:nvPr/>
        </p:nvSpPr>
        <p:spPr bwMode="auto">
          <a:xfrm>
            <a:off x="1258888" y="5589588"/>
            <a:ext cx="6913562"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Career satisfaction – organisational identity = 0,513**</a:t>
            </a:r>
          </a:p>
          <a:p>
            <a:pPr algn="ctr">
              <a:spcBef>
                <a:spcPct val="50000"/>
              </a:spcBef>
            </a:pPr>
            <a:r>
              <a:rPr lang="en-GB" altLang="en-US">
                <a:latin typeface="Tahoma" panose="020B0604030504040204" pitchFamily="34" charset="0"/>
              </a:rPr>
              <a:t>Career satisfaction – professional identity = 0,422** </a:t>
            </a:r>
          </a:p>
        </p:txBody>
      </p:sp>
      <p:sp>
        <p:nvSpPr>
          <p:cNvPr id="28678" name="Oval 6"/>
          <p:cNvSpPr>
            <a:spLocks noChangeArrowheads="1"/>
          </p:cNvSpPr>
          <p:nvPr/>
        </p:nvSpPr>
        <p:spPr bwMode="auto">
          <a:xfrm>
            <a:off x="1619250"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79" name="Oval 7"/>
          <p:cNvSpPr>
            <a:spLocks noChangeArrowheads="1"/>
          </p:cNvSpPr>
          <p:nvPr/>
        </p:nvSpPr>
        <p:spPr bwMode="auto">
          <a:xfrm>
            <a:off x="5219700" y="1557338"/>
            <a:ext cx="2447925" cy="15113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80" name="Oval 8"/>
          <p:cNvSpPr>
            <a:spLocks noChangeArrowheads="1"/>
          </p:cNvSpPr>
          <p:nvPr/>
        </p:nvSpPr>
        <p:spPr bwMode="auto">
          <a:xfrm>
            <a:off x="5364163" y="4149725"/>
            <a:ext cx="1439862" cy="100806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81" name="Text Box 9"/>
          <p:cNvSpPr txBox="1">
            <a:spLocks noChangeArrowheads="1"/>
          </p:cNvSpPr>
          <p:nvPr/>
        </p:nvSpPr>
        <p:spPr bwMode="auto">
          <a:xfrm>
            <a:off x="176371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28682" name="Text Box 10"/>
          <p:cNvSpPr txBox="1">
            <a:spLocks noChangeArrowheads="1"/>
          </p:cNvSpPr>
          <p:nvPr/>
        </p:nvSpPr>
        <p:spPr bwMode="auto">
          <a:xfrm>
            <a:off x="5292725" y="4508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Client</a:t>
            </a:r>
          </a:p>
        </p:txBody>
      </p:sp>
      <p:sp>
        <p:nvSpPr>
          <p:cNvPr id="28683" name="Text Box 11"/>
          <p:cNvSpPr txBox="1">
            <a:spLocks noChangeArrowheads="1"/>
          </p:cNvSpPr>
          <p:nvPr/>
        </p:nvSpPr>
        <p:spPr bwMode="auto">
          <a:xfrm>
            <a:off x="5580063" y="2205038"/>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28684" name="Text Box 12"/>
          <p:cNvSpPr txBox="1">
            <a:spLocks noChangeArrowheads="1"/>
          </p:cNvSpPr>
          <p:nvPr/>
        </p:nvSpPr>
        <p:spPr bwMode="auto">
          <a:xfrm>
            <a:off x="1835150" y="4508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28685" name="Line 13"/>
          <p:cNvSpPr>
            <a:spLocks noChangeShapeType="1"/>
          </p:cNvSpPr>
          <p:nvPr/>
        </p:nvSpPr>
        <p:spPr bwMode="auto">
          <a:xfrm flipH="1">
            <a:off x="2484438" y="3068638"/>
            <a:ext cx="0" cy="11525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6" name="Line 14"/>
          <p:cNvSpPr>
            <a:spLocks noChangeShapeType="1"/>
          </p:cNvSpPr>
          <p:nvPr/>
        </p:nvSpPr>
        <p:spPr bwMode="auto">
          <a:xfrm>
            <a:off x="3419475" y="4724400"/>
            <a:ext cx="18732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7" name="Line 15"/>
          <p:cNvSpPr>
            <a:spLocks noChangeShapeType="1"/>
          </p:cNvSpPr>
          <p:nvPr/>
        </p:nvSpPr>
        <p:spPr bwMode="auto">
          <a:xfrm>
            <a:off x="6084888" y="3068638"/>
            <a:ext cx="0" cy="10080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8" name="Line 16"/>
          <p:cNvSpPr>
            <a:spLocks noChangeShapeType="1"/>
          </p:cNvSpPr>
          <p:nvPr/>
        </p:nvSpPr>
        <p:spPr bwMode="auto">
          <a:xfrm>
            <a:off x="3419475" y="2492375"/>
            <a:ext cx="1800225"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9" name="Line 17"/>
          <p:cNvSpPr>
            <a:spLocks noChangeShapeType="1"/>
          </p:cNvSpPr>
          <p:nvPr/>
        </p:nvSpPr>
        <p:spPr bwMode="auto">
          <a:xfrm flipV="1">
            <a:off x="3132138" y="2781300"/>
            <a:ext cx="2232025" cy="15843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90" name="Line 18"/>
          <p:cNvSpPr>
            <a:spLocks noChangeShapeType="1"/>
          </p:cNvSpPr>
          <p:nvPr/>
        </p:nvSpPr>
        <p:spPr bwMode="auto">
          <a:xfrm rot="3663525" flipV="1">
            <a:off x="3175000" y="2874963"/>
            <a:ext cx="2352675" cy="145415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91" name="Oval 19"/>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2" name="Text Box 20"/>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
        <p:nvSpPr>
          <p:cNvPr id="28693" name="Text Box 21"/>
          <p:cNvSpPr txBox="1">
            <a:spLocks noChangeArrowheads="1"/>
          </p:cNvSpPr>
          <p:nvPr/>
        </p:nvSpPr>
        <p:spPr bwMode="auto">
          <a:xfrm>
            <a:off x="1042988" y="4581525"/>
            <a:ext cx="7207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2,74</a:t>
            </a:r>
          </a:p>
        </p:txBody>
      </p:sp>
      <p:sp>
        <p:nvSpPr>
          <p:cNvPr id="28694" name="Oval 22"/>
          <p:cNvSpPr>
            <a:spLocks noChangeArrowheads="1"/>
          </p:cNvSpPr>
          <p:nvPr/>
        </p:nvSpPr>
        <p:spPr bwMode="auto">
          <a:xfrm>
            <a:off x="1835150" y="4292600"/>
            <a:ext cx="1512888" cy="8651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5" name="Text Box 23"/>
          <p:cNvSpPr txBox="1">
            <a:spLocks noChangeArrowheads="1"/>
          </p:cNvSpPr>
          <p:nvPr/>
        </p:nvSpPr>
        <p:spPr bwMode="auto">
          <a:xfrm>
            <a:off x="1979613" y="458152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Team</a:t>
            </a:r>
          </a:p>
        </p:txBody>
      </p:sp>
      <p:sp>
        <p:nvSpPr>
          <p:cNvPr id="28696" name="Text Box 24"/>
          <p:cNvSpPr txBox="1">
            <a:spLocks noChangeArrowheads="1"/>
          </p:cNvSpPr>
          <p:nvPr/>
        </p:nvSpPr>
        <p:spPr bwMode="auto">
          <a:xfrm>
            <a:off x="3851275" y="206057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0,441**</a:t>
            </a:r>
          </a:p>
        </p:txBody>
      </p:sp>
    </p:spTree>
    <p:extLst>
      <p:ext uri="{BB962C8B-B14F-4D97-AF65-F5344CB8AC3E}">
        <p14:creationId xmlns:p14="http://schemas.microsoft.com/office/powerpoint/2010/main" val="3057337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z="3600"/>
              <a:t>Managing multiple identities (DataWare)</a:t>
            </a:r>
          </a:p>
        </p:txBody>
      </p:sp>
      <p:sp>
        <p:nvSpPr>
          <p:cNvPr id="30723" name="Text Box 3"/>
          <p:cNvSpPr txBox="1">
            <a:spLocks noChangeArrowheads="1"/>
          </p:cNvSpPr>
          <p:nvPr/>
        </p:nvSpPr>
        <p:spPr bwMode="auto">
          <a:xfrm>
            <a:off x="6877050" y="2276475"/>
            <a:ext cx="6302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latin typeface="Tahoma" panose="020B0604030504040204" pitchFamily="34" charset="0"/>
              </a:rPr>
              <a:t>2,48</a:t>
            </a:r>
          </a:p>
          <a:p>
            <a:endParaRPr lang="en-GB" altLang="en-US">
              <a:latin typeface="Tahoma" panose="020B0604030504040204" pitchFamily="34" charset="0"/>
            </a:endParaRPr>
          </a:p>
        </p:txBody>
      </p:sp>
      <p:sp>
        <p:nvSpPr>
          <p:cNvPr id="30724" name="Text Box 4"/>
          <p:cNvSpPr txBox="1">
            <a:spLocks noChangeArrowheads="1"/>
          </p:cNvSpPr>
          <p:nvPr/>
        </p:nvSpPr>
        <p:spPr bwMode="auto">
          <a:xfrm>
            <a:off x="1116013" y="2420938"/>
            <a:ext cx="6477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2,71</a:t>
            </a:r>
          </a:p>
        </p:txBody>
      </p:sp>
      <p:sp>
        <p:nvSpPr>
          <p:cNvPr id="30725" name="Text Box 5"/>
          <p:cNvSpPr txBox="1">
            <a:spLocks noChangeArrowheads="1"/>
          </p:cNvSpPr>
          <p:nvPr/>
        </p:nvSpPr>
        <p:spPr bwMode="auto">
          <a:xfrm>
            <a:off x="971550" y="5665788"/>
            <a:ext cx="72009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Career satisfaction – professional identity = 0,675**</a:t>
            </a:r>
          </a:p>
        </p:txBody>
      </p:sp>
      <p:sp>
        <p:nvSpPr>
          <p:cNvPr id="30726" name="Oval 6"/>
          <p:cNvSpPr>
            <a:spLocks noChangeArrowheads="1"/>
          </p:cNvSpPr>
          <p:nvPr/>
        </p:nvSpPr>
        <p:spPr bwMode="auto">
          <a:xfrm>
            <a:off x="1835150" y="2205038"/>
            <a:ext cx="1512888" cy="86518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7" name="Oval 7"/>
          <p:cNvSpPr>
            <a:spLocks noChangeArrowheads="1"/>
          </p:cNvSpPr>
          <p:nvPr/>
        </p:nvSpPr>
        <p:spPr bwMode="auto">
          <a:xfrm>
            <a:off x="5148263" y="1916113"/>
            <a:ext cx="1655762" cy="100806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8" name="Oval 8"/>
          <p:cNvSpPr>
            <a:spLocks noChangeArrowheads="1"/>
          </p:cNvSpPr>
          <p:nvPr/>
        </p:nvSpPr>
        <p:spPr bwMode="auto">
          <a:xfrm>
            <a:off x="1619250"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9" name="Text Box 9"/>
          <p:cNvSpPr txBox="1">
            <a:spLocks noChangeArrowheads="1"/>
          </p:cNvSpPr>
          <p:nvPr/>
        </p:nvSpPr>
        <p:spPr bwMode="auto">
          <a:xfrm>
            <a:off x="1835150" y="2493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30730" name="Text Box 10"/>
          <p:cNvSpPr txBox="1">
            <a:spLocks noChangeArrowheads="1"/>
          </p:cNvSpPr>
          <p:nvPr/>
        </p:nvSpPr>
        <p:spPr bwMode="auto">
          <a:xfrm>
            <a:off x="514826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30731" name="Text Box 11"/>
          <p:cNvSpPr txBox="1">
            <a:spLocks noChangeArrowheads="1"/>
          </p:cNvSpPr>
          <p:nvPr/>
        </p:nvSpPr>
        <p:spPr bwMode="auto">
          <a:xfrm>
            <a:off x="1692275" y="4652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30732" name="Line 12"/>
          <p:cNvSpPr>
            <a:spLocks noChangeShapeType="1"/>
          </p:cNvSpPr>
          <p:nvPr/>
        </p:nvSpPr>
        <p:spPr bwMode="auto">
          <a:xfrm>
            <a:off x="2484438" y="3068638"/>
            <a:ext cx="0" cy="1152525"/>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3" name="Line 13"/>
          <p:cNvSpPr>
            <a:spLocks noChangeShapeType="1"/>
          </p:cNvSpPr>
          <p:nvPr/>
        </p:nvSpPr>
        <p:spPr bwMode="auto">
          <a:xfrm>
            <a:off x="3419475" y="4724400"/>
            <a:ext cx="1944688"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4" name="Line 14"/>
          <p:cNvSpPr>
            <a:spLocks noChangeShapeType="1"/>
          </p:cNvSpPr>
          <p:nvPr/>
        </p:nvSpPr>
        <p:spPr bwMode="auto">
          <a:xfrm>
            <a:off x="6084888" y="2924175"/>
            <a:ext cx="0" cy="12969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5" name="Line 15"/>
          <p:cNvSpPr>
            <a:spLocks noChangeShapeType="1"/>
          </p:cNvSpPr>
          <p:nvPr/>
        </p:nvSpPr>
        <p:spPr bwMode="auto">
          <a:xfrm>
            <a:off x="3348038" y="2492375"/>
            <a:ext cx="1800225" cy="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6" name="Line 16"/>
          <p:cNvSpPr>
            <a:spLocks noChangeShapeType="1"/>
          </p:cNvSpPr>
          <p:nvPr/>
        </p:nvSpPr>
        <p:spPr bwMode="auto">
          <a:xfrm flipV="1">
            <a:off x="3059113" y="2852738"/>
            <a:ext cx="2449512" cy="1439862"/>
          </a:xfrm>
          <a:prstGeom prst="line">
            <a:avLst/>
          </a:prstGeom>
          <a:noFill/>
          <a:ln w="317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7" name="Line 17"/>
          <p:cNvSpPr>
            <a:spLocks noChangeShapeType="1"/>
          </p:cNvSpPr>
          <p:nvPr/>
        </p:nvSpPr>
        <p:spPr bwMode="auto">
          <a:xfrm rot="3663525" flipV="1">
            <a:off x="3174206" y="2890044"/>
            <a:ext cx="2471738" cy="155575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8" name="Oval 18"/>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39" name="Text Box 19"/>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
        <p:nvSpPr>
          <p:cNvPr id="30740" name="Text Box 20"/>
          <p:cNvSpPr txBox="1">
            <a:spLocks noChangeArrowheads="1"/>
          </p:cNvSpPr>
          <p:nvPr/>
        </p:nvSpPr>
        <p:spPr bwMode="auto">
          <a:xfrm>
            <a:off x="1187450" y="4581525"/>
            <a:ext cx="4333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2</a:t>
            </a:r>
          </a:p>
        </p:txBody>
      </p:sp>
      <p:sp>
        <p:nvSpPr>
          <p:cNvPr id="30741" name="Text Box 21"/>
          <p:cNvSpPr txBox="1">
            <a:spLocks noChangeArrowheads="1"/>
          </p:cNvSpPr>
          <p:nvPr/>
        </p:nvSpPr>
        <p:spPr bwMode="auto">
          <a:xfrm>
            <a:off x="7235825" y="4581525"/>
            <a:ext cx="3603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a:t>
            </a:r>
          </a:p>
        </p:txBody>
      </p:sp>
      <p:sp>
        <p:nvSpPr>
          <p:cNvPr id="30742" name="Text Box 22"/>
          <p:cNvSpPr txBox="1">
            <a:spLocks noChangeArrowheads="1"/>
          </p:cNvSpPr>
          <p:nvPr/>
        </p:nvSpPr>
        <p:spPr bwMode="auto">
          <a:xfrm>
            <a:off x="1476375" y="3429000"/>
            <a:ext cx="10810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O,758**</a:t>
            </a:r>
          </a:p>
        </p:txBody>
      </p:sp>
      <p:sp>
        <p:nvSpPr>
          <p:cNvPr id="30743" name="Text Box 23"/>
          <p:cNvSpPr txBox="1">
            <a:spLocks noChangeArrowheads="1"/>
          </p:cNvSpPr>
          <p:nvPr/>
        </p:nvSpPr>
        <p:spPr bwMode="auto">
          <a:xfrm>
            <a:off x="3708400" y="479742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0,520*</a:t>
            </a:r>
          </a:p>
        </p:txBody>
      </p:sp>
      <p:sp>
        <p:nvSpPr>
          <p:cNvPr id="30744" name="Oval 24"/>
          <p:cNvSpPr>
            <a:spLocks noChangeArrowheads="1"/>
          </p:cNvSpPr>
          <p:nvPr/>
        </p:nvSpPr>
        <p:spPr bwMode="auto">
          <a:xfrm>
            <a:off x="5364163"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45" name="Text Box 25"/>
          <p:cNvSpPr txBox="1">
            <a:spLocks noChangeArrowheads="1"/>
          </p:cNvSpPr>
          <p:nvPr/>
        </p:nvSpPr>
        <p:spPr bwMode="auto">
          <a:xfrm>
            <a:off x="5435600" y="458152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Client</a:t>
            </a:r>
          </a:p>
        </p:txBody>
      </p:sp>
    </p:spTree>
    <p:extLst>
      <p:ext uri="{BB962C8B-B14F-4D97-AF65-F5344CB8AC3E}">
        <p14:creationId xmlns:p14="http://schemas.microsoft.com/office/powerpoint/2010/main" val="2480707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Dynamics of identities</a:t>
            </a:r>
          </a:p>
        </p:txBody>
      </p:sp>
      <p:sp>
        <p:nvSpPr>
          <p:cNvPr id="32771" name="Rectangle 3"/>
          <p:cNvSpPr>
            <a:spLocks noGrp="1" noChangeArrowheads="1"/>
          </p:cNvSpPr>
          <p:nvPr>
            <p:ph type="body" idx="1"/>
          </p:nvPr>
        </p:nvSpPr>
        <p:spPr>
          <a:xfrm>
            <a:off x="457200" y="1557338"/>
            <a:ext cx="8229600" cy="4824412"/>
          </a:xfrm>
        </p:spPr>
        <p:txBody>
          <a:bodyPr/>
          <a:lstStyle/>
          <a:p>
            <a:pPr>
              <a:lnSpc>
                <a:spcPct val="80000"/>
              </a:lnSpc>
            </a:pPr>
            <a:r>
              <a:rPr lang="en-GB" altLang="en-US" sz="2000"/>
              <a:t>FinSoft</a:t>
            </a:r>
          </a:p>
          <a:p>
            <a:pPr lvl="1">
              <a:lnSpc>
                <a:spcPct val="80000"/>
              </a:lnSpc>
            </a:pPr>
            <a:r>
              <a:rPr lang="en-GB" altLang="en-US" sz="2000"/>
              <a:t>More balanced, upward pull (organisation and professional)</a:t>
            </a:r>
          </a:p>
          <a:p>
            <a:pPr lvl="2">
              <a:lnSpc>
                <a:spcPct val="80000"/>
              </a:lnSpc>
            </a:pPr>
            <a:r>
              <a:rPr lang="en-GB" altLang="en-US" sz="2000"/>
              <a:t>‘the people I work with are, on the whole brilliant…and the work is quite challenging, there are  plenty of opportunities… and the pay is good.’</a:t>
            </a:r>
          </a:p>
          <a:p>
            <a:pPr lvl="2">
              <a:lnSpc>
                <a:spcPct val="80000"/>
              </a:lnSpc>
            </a:pPr>
            <a:r>
              <a:rPr lang="en-GB" altLang="en-US" sz="2000"/>
              <a:t>‘There is a sense of team responsibility – there’s a no blame culture which is great.  We all rally round to fix a problem before the customer sees it.  We all get on socially and we share the same values.’</a:t>
            </a:r>
            <a:endParaRPr lang="en-GB" altLang="en-US" sz="1800"/>
          </a:p>
          <a:p>
            <a:pPr>
              <a:lnSpc>
                <a:spcPct val="80000"/>
              </a:lnSpc>
            </a:pPr>
            <a:r>
              <a:rPr lang="en-GB" altLang="en-US" sz="2000"/>
              <a:t>DataWare</a:t>
            </a:r>
          </a:p>
          <a:p>
            <a:pPr lvl="1">
              <a:lnSpc>
                <a:spcPct val="80000"/>
              </a:lnSpc>
            </a:pPr>
            <a:r>
              <a:rPr lang="en-GB" altLang="en-US" sz="2000"/>
              <a:t>Presents a career management challenge</a:t>
            </a:r>
          </a:p>
          <a:p>
            <a:pPr lvl="1">
              <a:lnSpc>
                <a:spcPct val="80000"/>
              </a:lnSpc>
            </a:pPr>
            <a:r>
              <a:rPr lang="en-GB" altLang="en-US" sz="2000"/>
              <a:t>Identities are pulling outward (from the professional and the team to the client)</a:t>
            </a:r>
          </a:p>
          <a:p>
            <a:pPr lvl="2">
              <a:lnSpc>
                <a:spcPct val="80000"/>
              </a:lnSpc>
            </a:pPr>
            <a:r>
              <a:rPr lang="en-GB" altLang="en-US" sz="2000" i="1"/>
              <a:t>‘</a:t>
            </a:r>
            <a:r>
              <a:rPr lang="en-GB" altLang="en-US" sz="2000"/>
              <a:t>A career in DataWare is something that lasts between today and tomorrow.’</a:t>
            </a:r>
          </a:p>
          <a:p>
            <a:pPr lvl="2">
              <a:lnSpc>
                <a:spcPct val="80000"/>
              </a:lnSpc>
            </a:pPr>
            <a:r>
              <a:rPr lang="en-GB" altLang="en-US" sz="2000"/>
              <a:t>‘A job in McDonalds’s would be slightly more satisfying’</a:t>
            </a:r>
          </a:p>
          <a:p>
            <a:pPr lvl="2">
              <a:lnSpc>
                <a:spcPct val="80000"/>
              </a:lnSpc>
            </a:pPr>
            <a:r>
              <a:rPr lang="en-GB" altLang="en-US" sz="2000"/>
              <a:t>I’t is good in my own team’ and ‘If you are in the right team then you can be satisfied</a:t>
            </a:r>
            <a:r>
              <a:rPr lang="en-GB" altLang="en-US" sz="2000" i="1"/>
              <a:t>. ‘</a:t>
            </a:r>
          </a:p>
        </p:txBody>
      </p:sp>
    </p:spTree>
    <p:extLst>
      <p:ext uri="{BB962C8B-B14F-4D97-AF65-F5344CB8AC3E}">
        <p14:creationId xmlns:p14="http://schemas.microsoft.com/office/powerpoint/2010/main" val="353831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Challenges and questions</a:t>
            </a:r>
          </a:p>
        </p:txBody>
      </p:sp>
      <p:sp>
        <p:nvSpPr>
          <p:cNvPr id="34819" name="Rectangle 3"/>
          <p:cNvSpPr>
            <a:spLocks noGrp="1" noChangeArrowheads="1"/>
          </p:cNvSpPr>
          <p:nvPr>
            <p:ph type="body" idx="1"/>
          </p:nvPr>
        </p:nvSpPr>
        <p:spPr/>
        <p:txBody>
          <a:bodyPr/>
          <a:lstStyle/>
          <a:p>
            <a:r>
              <a:rPr lang="en-GB" altLang="en-US"/>
              <a:t>How do organisations meet the multiple identity needs of employees?</a:t>
            </a:r>
          </a:p>
          <a:p>
            <a:r>
              <a:rPr lang="en-GB" altLang="en-US"/>
              <a:t>How do competing commitments influence the process of organisational learning?</a:t>
            </a:r>
          </a:p>
          <a:p>
            <a:r>
              <a:rPr lang="en-GB" altLang="en-US"/>
              <a:t>How do firms capture the value derived from innovation? </a:t>
            </a:r>
          </a:p>
        </p:txBody>
      </p:sp>
    </p:spTree>
    <p:extLst>
      <p:ext uri="{BB962C8B-B14F-4D97-AF65-F5344CB8AC3E}">
        <p14:creationId xmlns:p14="http://schemas.microsoft.com/office/powerpoint/2010/main" val="2051921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z="3200"/>
              <a:t>HR practices that can resolve tensions</a:t>
            </a:r>
          </a:p>
        </p:txBody>
      </p:sp>
      <p:graphicFrame>
        <p:nvGraphicFramePr>
          <p:cNvPr id="14562" name="Group 226"/>
          <p:cNvGraphicFramePr>
            <a:graphicFrameLocks noGrp="1"/>
          </p:cNvGraphicFramePr>
          <p:nvPr>
            <p:ph idx="1"/>
          </p:nvPr>
        </p:nvGraphicFramePr>
        <p:xfrm>
          <a:off x="457200" y="1484313"/>
          <a:ext cx="8002588" cy="4665662"/>
        </p:xfrm>
        <a:graphic>
          <a:graphicData uri="http://schemas.openxmlformats.org/drawingml/2006/table">
            <a:tbl>
              <a:tblPr/>
              <a:tblGrid>
                <a:gridCol w="4002088"/>
                <a:gridCol w="4000500"/>
              </a:tblGrid>
              <a:tr h="385763">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1"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Key tensions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1"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HR practices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150938">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Retention-employability</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Recruitment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Involvement </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Development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Pay and Reward</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Retention  strategies</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Performance management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150938">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Skill specificity focus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Resourcing</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Development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Reward</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Work organisation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Career management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409700">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Value appropriation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Work organisation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Involvement and participation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Pay and reward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bl>
          </a:graphicData>
        </a:graphic>
      </p:graphicFrame>
    </p:spTree>
    <p:extLst>
      <p:ext uri="{BB962C8B-B14F-4D97-AF65-F5344CB8AC3E}">
        <p14:creationId xmlns:p14="http://schemas.microsoft.com/office/powerpoint/2010/main" val="2428632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a:t>Conclusion</a:t>
            </a:r>
          </a:p>
        </p:txBody>
      </p:sp>
      <p:sp>
        <p:nvSpPr>
          <p:cNvPr id="16387" name="Rectangle 3"/>
          <p:cNvSpPr>
            <a:spLocks noGrp="1" noChangeArrowheads="1"/>
          </p:cNvSpPr>
          <p:nvPr>
            <p:ph type="body" idx="1"/>
          </p:nvPr>
        </p:nvSpPr>
        <p:spPr/>
        <p:txBody>
          <a:bodyPr/>
          <a:lstStyle/>
          <a:p>
            <a:pPr>
              <a:lnSpc>
                <a:spcPct val="80000"/>
              </a:lnSpc>
            </a:pPr>
            <a:r>
              <a:rPr lang="en-GB" altLang="en-US" sz="1800"/>
              <a:t>Definition of knowledge worker</a:t>
            </a:r>
          </a:p>
          <a:p>
            <a:pPr lvl="1">
              <a:lnSpc>
                <a:spcPct val="80000"/>
              </a:lnSpc>
            </a:pPr>
            <a:r>
              <a:rPr lang="en-GB" altLang="en-US" sz="1600"/>
              <a:t>Individual dimensions (own knowledge)</a:t>
            </a:r>
          </a:p>
          <a:p>
            <a:pPr lvl="1">
              <a:lnSpc>
                <a:spcPct val="80000"/>
              </a:lnSpc>
            </a:pPr>
            <a:r>
              <a:rPr lang="en-GB" altLang="en-US" sz="1600"/>
              <a:t>organisational dimensions (social production)</a:t>
            </a:r>
          </a:p>
          <a:p>
            <a:pPr>
              <a:lnSpc>
                <a:spcPct val="80000"/>
              </a:lnSpc>
            </a:pPr>
            <a:r>
              <a:rPr lang="en-GB" altLang="en-US" sz="1800"/>
              <a:t>Boundaries</a:t>
            </a:r>
          </a:p>
          <a:p>
            <a:pPr lvl="1">
              <a:lnSpc>
                <a:spcPct val="80000"/>
              </a:lnSpc>
            </a:pPr>
            <a:r>
              <a:rPr lang="en-GB" altLang="en-US" sz="1600"/>
              <a:t>knowledge workers operate across firms and their human capital needs to be applied in several configurations</a:t>
            </a:r>
          </a:p>
          <a:p>
            <a:pPr lvl="1">
              <a:lnSpc>
                <a:spcPct val="80000"/>
              </a:lnSpc>
            </a:pPr>
            <a:r>
              <a:rPr lang="en-GB" altLang="en-US" sz="1600"/>
              <a:t>Between work and life become blurred</a:t>
            </a:r>
          </a:p>
          <a:p>
            <a:pPr lvl="1">
              <a:lnSpc>
                <a:spcPct val="80000"/>
              </a:lnSpc>
            </a:pPr>
            <a:r>
              <a:rPr lang="en-GB" altLang="en-US" sz="1600"/>
              <a:t>Between organisations and clients become fluid</a:t>
            </a:r>
          </a:p>
          <a:p>
            <a:pPr>
              <a:lnSpc>
                <a:spcPct val="80000"/>
              </a:lnSpc>
            </a:pPr>
            <a:r>
              <a:rPr lang="en-GB" altLang="en-US" sz="1800"/>
              <a:t>Management tensions between managing knowledge and managing knowledge workers</a:t>
            </a:r>
          </a:p>
          <a:p>
            <a:pPr lvl="1">
              <a:lnSpc>
                <a:spcPct val="80000"/>
              </a:lnSpc>
            </a:pPr>
            <a:r>
              <a:rPr lang="en-GB" altLang="en-US" sz="1600"/>
              <a:t>Retention –employability</a:t>
            </a:r>
          </a:p>
          <a:p>
            <a:pPr lvl="1">
              <a:lnSpc>
                <a:spcPct val="80000"/>
              </a:lnSpc>
            </a:pPr>
            <a:r>
              <a:rPr lang="en-GB" altLang="en-US" sz="1600"/>
              <a:t>Development focus</a:t>
            </a:r>
          </a:p>
          <a:p>
            <a:pPr lvl="1">
              <a:lnSpc>
                <a:spcPct val="80000"/>
              </a:lnSpc>
            </a:pPr>
            <a:r>
              <a:rPr lang="en-GB" altLang="en-US" sz="1600"/>
              <a:t>Rent appropriation</a:t>
            </a:r>
          </a:p>
          <a:p>
            <a:pPr>
              <a:lnSpc>
                <a:spcPct val="80000"/>
              </a:lnSpc>
            </a:pPr>
            <a:r>
              <a:rPr lang="en-GB" altLang="en-US" sz="1800"/>
              <a:t>Use of identity to manage tensions</a:t>
            </a:r>
          </a:p>
          <a:p>
            <a:pPr>
              <a:lnSpc>
                <a:spcPct val="80000"/>
              </a:lnSpc>
            </a:pPr>
            <a:r>
              <a:rPr lang="en-GB" altLang="en-US" sz="1800"/>
              <a:t>HR practices that can resolve these tensions</a:t>
            </a:r>
          </a:p>
          <a:p>
            <a:pPr>
              <a:lnSpc>
                <a:spcPct val="80000"/>
              </a:lnSpc>
            </a:pPr>
            <a:endParaRPr lang="en-GB" altLang="en-US" sz="1800"/>
          </a:p>
        </p:txBody>
      </p:sp>
    </p:spTree>
    <p:extLst>
      <p:ext uri="{BB962C8B-B14F-4D97-AF65-F5344CB8AC3E}">
        <p14:creationId xmlns:p14="http://schemas.microsoft.com/office/powerpoint/2010/main" val="24006118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2170</TotalTime>
  <Words>1052</Words>
  <Application>Microsoft Office PowerPoint</Application>
  <PresentationFormat>On-screen Show (4:3)</PresentationFormat>
  <Paragraphs>176</Paragraphs>
  <Slides>22</Slides>
  <Notes>9</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20140311PresentationUWTSDTemplate</vt:lpstr>
      <vt:lpstr>Module Code: BMSK 5102</vt:lpstr>
      <vt:lpstr>Managing knowledge workers</vt:lpstr>
      <vt:lpstr>Learning objectives</vt:lpstr>
      <vt:lpstr>What is a knowledge worker?</vt:lpstr>
      <vt:lpstr>Qualities of the definition</vt:lpstr>
      <vt:lpstr>Characteristics of knowledge workers</vt:lpstr>
      <vt:lpstr>Knowledge worker expectations: the individual perspective</vt:lpstr>
      <vt:lpstr>Managing knowledge workers</vt:lpstr>
      <vt:lpstr>Managing knowledge work: the organisational perspective</vt:lpstr>
      <vt:lpstr>Managerial challenges</vt:lpstr>
      <vt:lpstr>How can we manage these tensions</vt:lpstr>
      <vt:lpstr>What do we mean by identity?</vt:lpstr>
      <vt:lpstr>What is an identity perspective</vt:lpstr>
      <vt:lpstr>The case for the identity perspective</vt:lpstr>
      <vt:lpstr>PowerPoint Presentation</vt:lpstr>
      <vt:lpstr>Multiple sources of identity</vt:lpstr>
      <vt:lpstr>Managing multiple identities (FinSoft)</vt:lpstr>
      <vt:lpstr>Managing multiple identities (DataWare)</vt:lpstr>
      <vt:lpstr>Dynamics of identities</vt:lpstr>
      <vt:lpstr>Challenges and questions</vt:lpstr>
      <vt:lpstr>HR practices that can resolve tensions</vt:lpstr>
      <vt:lpstr>Conclusion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95</cp:revision>
  <cp:lastPrinted>2018-07-09T15:27:01Z</cp:lastPrinted>
  <dcterms:created xsi:type="dcterms:W3CDTF">2002-10-07T19:43:58Z</dcterms:created>
  <dcterms:modified xsi:type="dcterms:W3CDTF">2020-06-09T00:15:06Z</dcterms:modified>
</cp:coreProperties>
</file>