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1"/>
  </p:notesMasterIdLst>
  <p:handoutMasterIdLst>
    <p:handoutMasterId r:id="rId42"/>
  </p:handoutMasterIdLst>
  <p:sldIdLst>
    <p:sldId id="256" r:id="rId5"/>
    <p:sldId id="319" r:id="rId6"/>
    <p:sldId id="351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335" r:id="rId23"/>
    <p:sldId id="336" r:id="rId24"/>
    <p:sldId id="337" r:id="rId25"/>
    <p:sldId id="338" r:id="rId26"/>
    <p:sldId id="339" r:id="rId27"/>
    <p:sldId id="340" r:id="rId28"/>
    <p:sldId id="342" r:id="rId29"/>
    <p:sldId id="343" r:id="rId30"/>
    <p:sldId id="344" r:id="rId31"/>
    <p:sldId id="353" r:id="rId32"/>
    <p:sldId id="350" r:id="rId33"/>
    <p:sldId id="352" r:id="rId34"/>
    <p:sldId id="355" r:id="rId35"/>
    <p:sldId id="349" r:id="rId36"/>
    <p:sldId id="357" r:id="rId37"/>
    <p:sldId id="354" r:id="rId38"/>
    <p:sldId id="356" r:id="rId39"/>
    <p:sldId id="347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83" autoAdjust="0"/>
    <p:restoredTop sz="94660"/>
  </p:normalViewPr>
  <p:slideViewPr>
    <p:cSldViewPr>
      <p:cViewPr varScale="1">
        <p:scale>
          <a:sx n="112" d="100"/>
          <a:sy n="112" d="100"/>
        </p:scale>
        <p:origin x="48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39961-3696-4FC7-AE35-113E54E096EB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EAAE48-C3C1-4E6C-9FE5-FD7A280DB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05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9600A5D-4720-2FD7-BB0B-F2FA1667BB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07086F-8D97-4A1F-A94E-4319DEF92FC9}" type="slidenum">
              <a:rPr lang="en-GB" altLang="en-US"/>
              <a:pPr/>
              <a:t>28</a:t>
            </a:fld>
            <a:endParaRPr lang="en-GB" altLang="en-US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0542027F-70F8-E423-1A1E-1D70604B16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BB52AF29-639A-9613-9D8C-1BFA5516B6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5988" y="4343400"/>
            <a:ext cx="5026025" cy="4114800"/>
          </a:xfrm>
        </p:spPr>
        <p:txBody>
          <a:bodyPr/>
          <a:lstStyle/>
          <a:p>
            <a:r>
              <a:rPr lang="en-GB" altLang="en-US"/>
              <a:t>Students with a high external locus:</a:t>
            </a:r>
          </a:p>
          <a:p>
            <a:r>
              <a:rPr lang="en-GB" altLang="en-US"/>
              <a:t>achieve less</a:t>
            </a:r>
          </a:p>
          <a:p>
            <a:r>
              <a:rPr lang="en-GB" altLang="en-US"/>
              <a:t>attribute lack of success to external factors</a:t>
            </a:r>
          </a:p>
          <a:p>
            <a:r>
              <a:rPr lang="en-GB" altLang="en-US"/>
              <a:t>are more likely to give up</a:t>
            </a:r>
          </a:p>
          <a:p>
            <a:endParaRPr lang="en-GB" altLang="en-US"/>
          </a:p>
          <a:p>
            <a:r>
              <a:rPr lang="en-GB" altLang="en-US"/>
              <a:t>Students with a high internal locus:</a:t>
            </a:r>
          </a:p>
          <a:p>
            <a:r>
              <a:rPr lang="en-GB" altLang="en-US"/>
              <a:t>achieve more</a:t>
            </a:r>
          </a:p>
          <a:p>
            <a:r>
              <a:rPr lang="en-GB" altLang="en-US"/>
              <a:t>attribute lack of success to a lack of effort</a:t>
            </a:r>
          </a:p>
          <a:p>
            <a:r>
              <a:rPr lang="en-GB" altLang="en-US"/>
              <a:t>will persevere</a:t>
            </a:r>
          </a:p>
          <a:p>
            <a:endParaRPr lang="en-GB" altLang="en-US"/>
          </a:p>
          <a:p>
            <a:r>
              <a:rPr lang="en-GB" altLang="en-US"/>
              <a:t>A higher internal locus of control can be encouraged with ‘attribution’ statements</a:t>
            </a:r>
          </a:p>
          <a:p>
            <a:r>
              <a:rPr lang="en-GB" altLang="en-US"/>
              <a:t>Attribution responses:</a:t>
            </a:r>
          </a:p>
          <a:p>
            <a:r>
              <a:rPr lang="en-GB" altLang="en-US"/>
              <a:t>	“You seem to know your arithmetic assignments very well.”</a:t>
            </a:r>
          </a:p>
          <a:p>
            <a:r>
              <a:rPr lang="en-GB" altLang="en-US"/>
              <a:t>	“You really work hard in maths.”</a:t>
            </a:r>
          </a:p>
          <a:p>
            <a:endParaRPr lang="en-GB" altLang="en-US"/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6021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9600A5D-4720-2FD7-BB0B-F2FA1667BB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07086F-8D97-4A1F-A94E-4319DEF92FC9}" type="slidenum">
              <a:rPr lang="en-GB" altLang="en-US"/>
              <a:pPr/>
              <a:t>29</a:t>
            </a:fld>
            <a:endParaRPr lang="en-GB" altLang="en-US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0542027F-70F8-E423-1A1E-1D70604B16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BB52AF29-639A-9613-9D8C-1BFA5516B6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5988" y="4343400"/>
            <a:ext cx="5026025" cy="4114800"/>
          </a:xfrm>
        </p:spPr>
        <p:txBody>
          <a:bodyPr/>
          <a:lstStyle/>
          <a:p>
            <a:r>
              <a:rPr lang="en-GB" altLang="en-US"/>
              <a:t>Students with a high external locus:</a:t>
            </a:r>
          </a:p>
          <a:p>
            <a:r>
              <a:rPr lang="en-GB" altLang="en-US"/>
              <a:t>achieve less</a:t>
            </a:r>
          </a:p>
          <a:p>
            <a:r>
              <a:rPr lang="en-GB" altLang="en-US"/>
              <a:t>attribute lack of success to external factors</a:t>
            </a:r>
          </a:p>
          <a:p>
            <a:r>
              <a:rPr lang="en-GB" altLang="en-US"/>
              <a:t>are more likely to give up</a:t>
            </a:r>
          </a:p>
          <a:p>
            <a:endParaRPr lang="en-GB" altLang="en-US"/>
          </a:p>
          <a:p>
            <a:r>
              <a:rPr lang="en-GB" altLang="en-US"/>
              <a:t>Students with a high internal locus:</a:t>
            </a:r>
          </a:p>
          <a:p>
            <a:r>
              <a:rPr lang="en-GB" altLang="en-US"/>
              <a:t>achieve more</a:t>
            </a:r>
          </a:p>
          <a:p>
            <a:r>
              <a:rPr lang="en-GB" altLang="en-US"/>
              <a:t>attribute lack of success to a lack of effort</a:t>
            </a:r>
          </a:p>
          <a:p>
            <a:r>
              <a:rPr lang="en-GB" altLang="en-US"/>
              <a:t>will persevere</a:t>
            </a:r>
          </a:p>
          <a:p>
            <a:endParaRPr lang="en-GB" altLang="en-US"/>
          </a:p>
          <a:p>
            <a:r>
              <a:rPr lang="en-GB" altLang="en-US"/>
              <a:t>A higher internal locus of control can be encouraged with ‘attribution’ statements</a:t>
            </a:r>
          </a:p>
          <a:p>
            <a:r>
              <a:rPr lang="en-GB" altLang="en-US"/>
              <a:t>Attribution responses:</a:t>
            </a:r>
          </a:p>
          <a:p>
            <a:r>
              <a:rPr lang="en-GB" altLang="en-US"/>
              <a:t>	“You seem to know your arithmetic assignments very well.”</a:t>
            </a:r>
          </a:p>
          <a:p>
            <a:r>
              <a:rPr lang="en-GB" altLang="en-US"/>
              <a:t>	“You really work hard in maths.”</a:t>
            </a:r>
          </a:p>
          <a:p>
            <a:endParaRPr lang="en-GB" altLang="en-US"/>
          </a:p>
          <a:p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9600A5D-4720-2FD7-BB0B-F2FA1667BB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07086F-8D97-4A1F-A94E-4319DEF92FC9}" type="slidenum">
              <a:rPr lang="en-GB" altLang="en-US"/>
              <a:pPr/>
              <a:t>30</a:t>
            </a:fld>
            <a:endParaRPr lang="en-GB" altLang="en-US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0542027F-70F8-E423-1A1E-1D70604B16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BB52AF29-639A-9613-9D8C-1BFA5516B6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5988" y="4343400"/>
            <a:ext cx="5026025" cy="4114800"/>
          </a:xfrm>
        </p:spPr>
        <p:txBody>
          <a:bodyPr/>
          <a:lstStyle/>
          <a:p>
            <a:r>
              <a:rPr lang="en-GB" altLang="en-US"/>
              <a:t>Students with a high external locus:</a:t>
            </a:r>
          </a:p>
          <a:p>
            <a:r>
              <a:rPr lang="en-GB" altLang="en-US"/>
              <a:t>achieve less</a:t>
            </a:r>
          </a:p>
          <a:p>
            <a:r>
              <a:rPr lang="en-GB" altLang="en-US"/>
              <a:t>attribute lack of success to external factors</a:t>
            </a:r>
          </a:p>
          <a:p>
            <a:r>
              <a:rPr lang="en-GB" altLang="en-US"/>
              <a:t>are more likely to give up</a:t>
            </a:r>
          </a:p>
          <a:p>
            <a:endParaRPr lang="en-GB" altLang="en-US"/>
          </a:p>
          <a:p>
            <a:r>
              <a:rPr lang="en-GB" altLang="en-US"/>
              <a:t>Students with a high internal locus:</a:t>
            </a:r>
          </a:p>
          <a:p>
            <a:r>
              <a:rPr lang="en-GB" altLang="en-US"/>
              <a:t>achieve more</a:t>
            </a:r>
          </a:p>
          <a:p>
            <a:r>
              <a:rPr lang="en-GB" altLang="en-US"/>
              <a:t>attribute lack of success to a lack of effort</a:t>
            </a:r>
          </a:p>
          <a:p>
            <a:r>
              <a:rPr lang="en-GB" altLang="en-US"/>
              <a:t>will persevere</a:t>
            </a:r>
          </a:p>
          <a:p>
            <a:endParaRPr lang="en-GB" altLang="en-US"/>
          </a:p>
          <a:p>
            <a:r>
              <a:rPr lang="en-GB" altLang="en-US"/>
              <a:t>A higher internal locus of control can be encouraged with ‘attribution’ statements</a:t>
            </a:r>
          </a:p>
          <a:p>
            <a:r>
              <a:rPr lang="en-GB" altLang="en-US"/>
              <a:t>Attribution responses:</a:t>
            </a:r>
          </a:p>
          <a:p>
            <a:r>
              <a:rPr lang="en-GB" altLang="en-US"/>
              <a:t>	“You seem to know your arithmetic assignments very well.”</a:t>
            </a:r>
          </a:p>
          <a:p>
            <a:r>
              <a:rPr lang="en-GB" altLang="en-US"/>
              <a:t>	“You really work hard in maths.”</a:t>
            </a:r>
          </a:p>
          <a:p>
            <a:endParaRPr lang="en-GB" altLang="en-US"/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1976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9600A5D-4720-2FD7-BB0B-F2FA1667BB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07086F-8D97-4A1F-A94E-4319DEF92FC9}" type="slidenum">
              <a:rPr lang="en-GB" altLang="en-US"/>
              <a:pPr/>
              <a:t>31</a:t>
            </a:fld>
            <a:endParaRPr lang="en-GB" altLang="en-US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0542027F-70F8-E423-1A1E-1D70604B16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BB52AF29-639A-9613-9D8C-1BFA5516B6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5988" y="4343400"/>
            <a:ext cx="5026025" cy="4114800"/>
          </a:xfrm>
        </p:spPr>
        <p:txBody>
          <a:bodyPr/>
          <a:lstStyle/>
          <a:p>
            <a:r>
              <a:rPr lang="en-GB" altLang="en-US"/>
              <a:t>Students with a high external locus:</a:t>
            </a:r>
          </a:p>
          <a:p>
            <a:r>
              <a:rPr lang="en-GB" altLang="en-US"/>
              <a:t>achieve less</a:t>
            </a:r>
          </a:p>
          <a:p>
            <a:r>
              <a:rPr lang="en-GB" altLang="en-US"/>
              <a:t>attribute lack of success to external factors</a:t>
            </a:r>
          </a:p>
          <a:p>
            <a:r>
              <a:rPr lang="en-GB" altLang="en-US"/>
              <a:t>are more likely to give up</a:t>
            </a:r>
          </a:p>
          <a:p>
            <a:endParaRPr lang="en-GB" altLang="en-US"/>
          </a:p>
          <a:p>
            <a:r>
              <a:rPr lang="en-GB" altLang="en-US"/>
              <a:t>Students with a high internal locus:</a:t>
            </a:r>
          </a:p>
          <a:p>
            <a:r>
              <a:rPr lang="en-GB" altLang="en-US"/>
              <a:t>achieve more</a:t>
            </a:r>
          </a:p>
          <a:p>
            <a:r>
              <a:rPr lang="en-GB" altLang="en-US"/>
              <a:t>attribute lack of success to a lack of effort</a:t>
            </a:r>
          </a:p>
          <a:p>
            <a:r>
              <a:rPr lang="en-GB" altLang="en-US"/>
              <a:t>will persevere</a:t>
            </a:r>
          </a:p>
          <a:p>
            <a:endParaRPr lang="en-GB" altLang="en-US"/>
          </a:p>
          <a:p>
            <a:r>
              <a:rPr lang="en-GB" altLang="en-US"/>
              <a:t>A higher internal locus of control can be encouraged with ‘attribution’ statements</a:t>
            </a:r>
          </a:p>
          <a:p>
            <a:r>
              <a:rPr lang="en-GB" altLang="en-US"/>
              <a:t>Attribution responses:</a:t>
            </a:r>
          </a:p>
          <a:p>
            <a:r>
              <a:rPr lang="en-GB" altLang="en-US"/>
              <a:t>	“You seem to know your arithmetic assignments very well.”</a:t>
            </a:r>
          </a:p>
          <a:p>
            <a:r>
              <a:rPr lang="en-GB" altLang="en-US"/>
              <a:t>	“You really work hard in maths.”</a:t>
            </a:r>
          </a:p>
          <a:p>
            <a:endParaRPr lang="en-GB" altLang="en-US"/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0837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026CA51-7717-563D-5422-57A7FCE031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6EE06C-7BA0-4323-BC6D-D8DF41712555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81922" name="Rectangle 2">
            <a:extLst>
              <a:ext uri="{FF2B5EF4-FFF2-40B4-BE49-F238E27FC236}">
                <a16:creationId xmlns:a16="http://schemas.microsoft.com/office/drawing/2014/main" id="{B4092885-E5BB-93BA-D7AB-AA4CCDE1BB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B7E23286-75CE-3FC7-32EE-F084560F10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026CA51-7717-563D-5422-57A7FCE031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6EE06C-7BA0-4323-BC6D-D8DF41712555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81922" name="Rectangle 2">
            <a:extLst>
              <a:ext uri="{FF2B5EF4-FFF2-40B4-BE49-F238E27FC236}">
                <a16:creationId xmlns:a16="http://schemas.microsoft.com/office/drawing/2014/main" id="{B4092885-E5BB-93BA-D7AB-AA4CCDE1BB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B7E23286-75CE-3FC7-32EE-F084560F10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24283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026CA51-7717-563D-5422-57A7FCE031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6EE06C-7BA0-4323-BC6D-D8DF41712555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81922" name="Rectangle 2">
            <a:extLst>
              <a:ext uri="{FF2B5EF4-FFF2-40B4-BE49-F238E27FC236}">
                <a16:creationId xmlns:a16="http://schemas.microsoft.com/office/drawing/2014/main" id="{B4092885-E5BB-93BA-D7AB-AA4CCDE1BB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B7E23286-75CE-3FC7-32EE-F084560F10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0151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9600A5D-4720-2FD7-BB0B-F2FA1667BB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07086F-8D97-4A1F-A94E-4319DEF92FC9}" type="slidenum">
              <a:rPr lang="en-GB" altLang="en-US"/>
              <a:pPr/>
              <a:t>35</a:t>
            </a:fld>
            <a:endParaRPr lang="en-GB" altLang="en-US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0542027F-70F8-E423-1A1E-1D70604B16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BB52AF29-639A-9613-9D8C-1BFA5516B6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5988" y="4343400"/>
            <a:ext cx="5026025" cy="4114800"/>
          </a:xfrm>
        </p:spPr>
        <p:txBody>
          <a:bodyPr/>
          <a:lstStyle/>
          <a:p>
            <a:r>
              <a:rPr lang="en-GB" altLang="en-US"/>
              <a:t>Students with a high external locus:</a:t>
            </a:r>
          </a:p>
          <a:p>
            <a:r>
              <a:rPr lang="en-GB" altLang="en-US"/>
              <a:t>achieve less</a:t>
            </a:r>
          </a:p>
          <a:p>
            <a:r>
              <a:rPr lang="en-GB" altLang="en-US"/>
              <a:t>attribute lack of success to external factors</a:t>
            </a:r>
          </a:p>
          <a:p>
            <a:r>
              <a:rPr lang="en-GB" altLang="en-US"/>
              <a:t>are more likely to give up</a:t>
            </a:r>
          </a:p>
          <a:p>
            <a:endParaRPr lang="en-GB" altLang="en-US"/>
          </a:p>
          <a:p>
            <a:r>
              <a:rPr lang="en-GB" altLang="en-US"/>
              <a:t>Students with a high internal locus:</a:t>
            </a:r>
          </a:p>
          <a:p>
            <a:r>
              <a:rPr lang="en-GB" altLang="en-US"/>
              <a:t>achieve more</a:t>
            </a:r>
          </a:p>
          <a:p>
            <a:r>
              <a:rPr lang="en-GB" altLang="en-US"/>
              <a:t>attribute lack of success to a lack of effort</a:t>
            </a:r>
          </a:p>
          <a:p>
            <a:r>
              <a:rPr lang="en-GB" altLang="en-US"/>
              <a:t>will persevere</a:t>
            </a:r>
          </a:p>
          <a:p>
            <a:endParaRPr lang="en-GB" altLang="en-US"/>
          </a:p>
          <a:p>
            <a:r>
              <a:rPr lang="en-GB" altLang="en-US"/>
              <a:t>A higher internal locus of control can be encouraged with ‘attribution’ statements</a:t>
            </a:r>
          </a:p>
          <a:p>
            <a:r>
              <a:rPr lang="en-GB" altLang="en-US"/>
              <a:t>Attribution responses:</a:t>
            </a:r>
          </a:p>
          <a:p>
            <a:r>
              <a:rPr lang="en-GB" altLang="en-US"/>
              <a:t>	“You seem to know your arithmetic assignments very well.”</a:t>
            </a:r>
          </a:p>
          <a:p>
            <a:r>
              <a:rPr lang="en-GB" altLang="en-US"/>
              <a:t>	“You really work hard in maths.”</a:t>
            </a:r>
          </a:p>
          <a:p>
            <a:endParaRPr lang="en-GB" altLang="en-US"/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2246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18/11/2024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SFBT%20Islands%201.ppt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-ebsco-com.ezproxy.uwtsd.ac.uk/c/onvpsy/viewer/pdf/p4q5lr4qvn?route=details" TargetMode="External"/><Relationship Id="rId2" Type="http://schemas.openxmlformats.org/officeDocument/2006/relationships/hyperlink" Target="https://www.hee.nhs.uk/sites/default/files/documents/Johari%20window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ocialcare.blog.gov.uk/2014/11/26/why-advocacy-provides-the-seeds-of-empowermen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5CF313D-5CCD-86EC-6390-2CAAAF64A7D5}"/>
              </a:ext>
            </a:extLst>
          </p:cNvPr>
          <p:cNvSpPr/>
          <p:nvPr/>
        </p:nvSpPr>
        <p:spPr>
          <a:xfrm>
            <a:off x="1484512" y="1190614"/>
            <a:ext cx="9217024" cy="453650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1616" y="2276872"/>
            <a:ext cx="7782816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ECAY5008:</a:t>
            </a:r>
            <a:br>
              <a:rPr lang="en-GB" dirty="0"/>
            </a:br>
            <a:r>
              <a:rPr lang="en-GB" dirty="0"/>
              <a:t>Advocacy and Activism in the 21</a:t>
            </a:r>
            <a:r>
              <a:rPr lang="en-GB" baseline="30000" dirty="0"/>
              <a:t>st</a:t>
            </a:r>
            <a:r>
              <a:rPr lang="en-GB" dirty="0"/>
              <a:t> Century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4005064"/>
            <a:ext cx="8534400" cy="119655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Theme 3: Empowering the ‘Client’: </a:t>
            </a:r>
          </a:p>
          <a:p>
            <a:r>
              <a:rPr lang="en-GB">
                <a:solidFill>
                  <a:schemeClr val="tx1"/>
                </a:solidFill>
              </a:rPr>
              <a:t>Examples from Practice  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010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9713A-6FB4-BA2E-3998-212D23102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Empowerment and Advocacy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2BCF9-9519-B2CD-5E85-90CC268F4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772816"/>
            <a:ext cx="10972800" cy="3917032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“Advocacy provides the seeds of empowerment” (Sadd, 2014)</a:t>
            </a:r>
            <a:endParaRPr lang="en-US" dirty="0"/>
          </a:p>
          <a:p>
            <a:r>
              <a:rPr lang="en-US" dirty="0"/>
              <a:t>Whatever we call the person we are working with (I.E. client, patient, service user etc.) one of the key principles of the relationship is empowerment</a:t>
            </a:r>
          </a:p>
        </p:txBody>
      </p:sp>
    </p:spTree>
    <p:extLst>
      <p:ext uri="{BB962C8B-B14F-4D97-AF65-F5344CB8AC3E}">
        <p14:creationId xmlns:p14="http://schemas.microsoft.com/office/powerpoint/2010/main" val="1413570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95D6A46B-8C19-FE32-7F33-00864B4A72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altLang="en-US"/>
          </a:p>
          <a:p>
            <a:endParaRPr lang="en-GB" altLang="en-US"/>
          </a:p>
          <a:p>
            <a:r>
              <a:rPr lang="en-GB" altLang="en-US"/>
              <a:t>Careers Wales Mid Glamorgan and Powys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B8484372-57A6-2835-FE27-ECE4C51E3C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36377" y="1358160"/>
            <a:ext cx="11665295" cy="4114800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GB" altLang="en-US" sz="2800" dirty="0"/>
              <a:t>Developed in the 1980s by psychologists Steve de Shazer and </a:t>
            </a:r>
            <a:r>
              <a:rPr lang="en-GB" altLang="en-US" sz="2800" dirty="0" err="1"/>
              <a:t>Insoo</a:t>
            </a:r>
            <a:r>
              <a:rPr lang="en-GB" altLang="en-US" sz="2800" dirty="0"/>
              <a:t> Kim Berg</a:t>
            </a:r>
          </a:p>
          <a:p>
            <a:pPr>
              <a:spcBef>
                <a:spcPts val="600"/>
              </a:spcBef>
            </a:pPr>
            <a:r>
              <a:rPr lang="en-GB" altLang="en-US" sz="2800" dirty="0"/>
              <a:t>Promotes ‘solution behaviour’ rather than concentrating on ‘problem behaviour’</a:t>
            </a:r>
          </a:p>
          <a:p>
            <a:pPr>
              <a:spcBef>
                <a:spcPts val="600"/>
              </a:spcBef>
            </a:pPr>
            <a:r>
              <a:rPr lang="en-GB" altLang="en-US" sz="2800" dirty="0"/>
              <a:t>Looks at exceptions to perceived problems</a:t>
            </a:r>
          </a:p>
          <a:p>
            <a:pPr>
              <a:spcBef>
                <a:spcPts val="600"/>
              </a:spcBef>
            </a:pPr>
            <a:r>
              <a:rPr lang="en-GB" altLang="en-US" sz="2800" dirty="0"/>
              <a:t>Focuses on what life might be like if the problem(s) were solved</a:t>
            </a:r>
          </a:p>
          <a:p>
            <a:pPr>
              <a:spcBef>
                <a:spcPts val="600"/>
              </a:spcBef>
            </a:pPr>
            <a:r>
              <a:rPr lang="en-GB" altLang="en-US" sz="2800" dirty="0"/>
              <a:t>Client identifies solutions</a:t>
            </a:r>
          </a:p>
          <a:p>
            <a:pPr>
              <a:spcBef>
                <a:spcPts val="600"/>
              </a:spcBef>
            </a:pPr>
            <a:r>
              <a:rPr lang="en-GB" altLang="en-US" sz="2800" dirty="0"/>
              <a:t>Client is the ‘expert’</a:t>
            </a:r>
          </a:p>
        </p:txBody>
      </p:sp>
      <p:sp>
        <p:nvSpPr>
          <p:cNvPr id="33796" name="Rectangle 4">
            <a:extLst>
              <a:ext uri="{FF2B5EF4-FFF2-40B4-BE49-F238E27FC236}">
                <a16:creationId xmlns:a16="http://schemas.microsoft.com/office/drawing/2014/main" id="{42B44A7F-FC1C-8F50-8AC8-CBA6F85AF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9963" y="260351"/>
            <a:ext cx="3168650" cy="12239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1200"/>
          </a:p>
        </p:txBody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762AAC45-AC5A-6028-A0F9-4BCEFA2B64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20875" y="188913"/>
            <a:ext cx="8496300" cy="1143000"/>
          </a:xfrm>
          <a:noFill/>
          <a:ln/>
        </p:spPr>
        <p:txBody>
          <a:bodyPr/>
          <a:lstStyle/>
          <a:p>
            <a:r>
              <a:rPr lang="en-GB" altLang="en-US" b="1" dirty="0"/>
              <a:t>Solution Focused Brief Therapy</a:t>
            </a:r>
          </a:p>
        </p:txBody>
      </p:sp>
      <p:sp>
        <p:nvSpPr>
          <p:cNvPr id="33799" name="AutoShape 7">
            <a:hlinkClick r:id="rId2" action="ppaction://hlinkpres?slideindex=1&amp;slidetitle=" highlightClick="1"/>
            <a:extLst>
              <a:ext uri="{FF2B5EF4-FFF2-40B4-BE49-F238E27FC236}">
                <a16:creationId xmlns:a16="http://schemas.microsoft.com/office/drawing/2014/main" id="{4DCA587B-2748-30D6-7638-FFBF7E4AF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588" y="5661026"/>
            <a:ext cx="1008062" cy="720725"/>
          </a:xfrm>
          <a:prstGeom prst="actionButtonDocumen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4215232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B6896-310D-BE4D-9D79-E137C4A68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The Client as ‘Expert’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BC34E-9233-D049-C642-5248F4DE66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The Practitioner Model</a:t>
            </a:r>
          </a:p>
          <a:p>
            <a:pPr lvl="1"/>
            <a:r>
              <a:rPr lang="en-GB" dirty="0"/>
              <a:t>Working with clients via ‘scientific means’ </a:t>
            </a:r>
          </a:p>
          <a:p>
            <a:pPr lvl="1"/>
            <a:r>
              <a:rPr lang="en-GB" dirty="0"/>
              <a:t>Expertise accumulated </a:t>
            </a:r>
          </a:p>
          <a:p>
            <a:pPr lvl="2"/>
            <a:r>
              <a:rPr lang="en-GB" dirty="0"/>
              <a:t>Problems and solutions </a:t>
            </a:r>
          </a:p>
          <a:p>
            <a:pPr lvl="1"/>
            <a:r>
              <a:rPr lang="en-GB" dirty="0"/>
              <a:t>Solution Building</a:t>
            </a:r>
          </a:p>
        </p:txBody>
      </p:sp>
    </p:spTree>
    <p:extLst>
      <p:ext uri="{BB962C8B-B14F-4D97-AF65-F5344CB8AC3E}">
        <p14:creationId xmlns:p14="http://schemas.microsoft.com/office/powerpoint/2010/main" val="3778357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1630D-5EBB-7D68-1ADD-11874F890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The Client as ‘Expert’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85735D-F663-73D3-81A7-8812C4E0AC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Client Model </a:t>
            </a:r>
          </a:p>
          <a:p>
            <a:pPr lvl="1"/>
            <a:r>
              <a:rPr lang="en-GB" dirty="0"/>
              <a:t>Client is accepted as an ‘expert’ in their own lives </a:t>
            </a:r>
          </a:p>
          <a:p>
            <a:pPr lvl="1"/>
            <a:r>
              <a:rPr lang="en-GB" dirty="0"/>
              <a:t>Client provides ‘frames of reference’ for the practitioner to follow</a:t>
            </a:r>
          </a:p>
        </p:txBody>
      </p:sp>
    </p:spTree>
    <p:extLst>
      <p:ext uri="{BB962C8B-B14F-4D97-AF65-F5344CB8AC3E}">
        <p14:creationId xmlns:p14="http://schemas.microsoft.com/office/powerpoint/2010/main" val="62042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F170A-DBF6-21C3-8F4C-7D3D721C0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Changes - Aspirations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36D89B-AFD6-01C2-F5CB-4B25A8E426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When clients are asked:</a:t>
            </a:r>
          </a:p>
          <a:p>
            <a:r>
              <a:rPr lang="en-GB" dirty="0"/>
              <a:t>What they would like to see changed in their lives</a:t>
            </a:r>
          </a:p>
          <a:p>
            <a:pPr lvl="1"/>
            <a:r>
              <a:rPr lang="en-GB" dirty="0"/>
              <a:t>They customarily answer with a description of their problems </a:t>
            </a:r>
          </a:p>
          <a:p>
            <a:pPr lvl="1"/>
            <a:r>
              <a:rPr lang="en-GB" dirty="0"/>
              <a:t>Client definitions of problems are accepted</a:t>
            </a:r>
          </a:p>
          <a:p>
            <a:pPr lvl="1"/>
            <a:r>
              <a:rPr lang="en-GB" dirty="0"/>
              <a:t>Clients are interviewed about what will be different in their lives when their problems are solved 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BC76FB-FC13-682D-0A14-CFB4DCB614B3}"/>
              </a:ext>
            </a:extLst>
          </p:cNvPr>
          <p:cNvSpPr txBox="1"/>
          <p:nvPr/>
        </p:nvSpPr>
        <p:spPr>
          <a:xfrm>
            <a:off x="7608168" y="5229200"/>
            <a:ext cx="34563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465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7F09D-F6E0-4277-2A48-DAF9C99A1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Changes - Aspirations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4DA1D-C320-76C9-9929-C5CE57C6B7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About their perceptions of exceptions to their problems: </a:t>
            </a:r>
          </a:p>
          <a:p>
            <a:pPr lvl="1"/>
            <a:r>
              <a:rPr lang="en-GB" dirty="0"/>
              <a:t>Client’s perceptions are respected as evidence of clients' inner resources (strengths) and sources of information about useful outer resources that exist in the contexts in which they live. </a:t>
            </a:r>
          </a:p>
          <a:p>
            <a:r>
              <a:rPr lang="en-GB" dirty="0"/>
              <a:t>As advocates we:</a:t>
            </a:r>
          </a:p>
          <a:p>
            <a:pPr lvl="1"/>
            <a:r>
              <a:rPr lang="en-GB" dirty="0"/>
              <a:t>Listen carefully and work hard to respect the directions in which clients want to go with their own lives, and the words they use to express these directions.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927C49-F753-8C27-B0E6-7C12ABA5FF5B}"/>
              </a:ext>
            </a:extLst>
          </p:cNvPr>
          <p:cNvSpPr txBox="1"/>
          <p:nvPr/>
        </p:nvSpPr>
        <p:spPr>
          <a:xfrm>
            <a:off x="9048328" y="5229200"/>
            <a:ext cx="28598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030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55D4D-3F8C-1226-8069-3D0E4E923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82" y="332656"/>
            <a:ext cx="10972800" cy="1143000"/>
          </a:xfrm>
        </p:spPr>
        <p:txBody>
          <a:bodyPr/>
          <a:lstStyle/>
          <a:p>
            <a:r>
              <a:rPr lang="en-GB" b="1" dirty="0"/>
              <a:t>The Art of Active Listening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A29B3-CE18-E8C3-E9DD-0680676494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Practitioners who are accomplished at solution building have learnt how to listen to the client </a:t>
            </a:r>
          </a:p>
          <a:p>
            <a:r>
              <a:rPr lang="en-GB" dirty="0"/>
              <a:t>With solution- building ears, </a:t>
            </a:r>
          </a:p>
          <a:p>
            <a:r>
              <a:rPr lang="en-GB" dirty="0"/>
              <a:t>They hear the client’s story </a:t>
            </a:r>
          </a:p>
          <a:p>
            <a:r>
              <a:rPr lang="en-GB" dirty="0"/>
              <a:t>Without filtering it through their own frame of reference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5F07E0-E3B9-8EB1-274F-5F94BB576FBB}"/>
              </a:ext>
            </a:extLst>
          </p:cNvPr>
          <p:cNvSpPr txBox="1"/>
          <p:nvPr/>
        </p:nvSpPr>
        <p:spPr>
          <a:xfrm>
            <a:off x="8832304" y="5257800"/>
            <a:ext cx="3027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(Berg &amp; Kelly, 2000, p. 15)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0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0B773-A4F8-4D25-A6F3-15D535386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Formulating Questions: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2B4CC-31BB-831E-2E8A-2F174C708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Interviewing a client is a process of;</a:t>
            </a:r>
          </a:p>
          <a:p>
            <a:pPr lvl="1"/>
            <a:r>
              <a:rPr lang="en-GB" dirty="0"/>
              <a:t>Formulating and asking a question </a:t>
            </a:r>
          </a:p>
          <a:p>
            <a:pPr lvl="1"/>
            <a:r>
              <a:rPr lang="en-GB" dirty="0"/>
              <a:t>Listening to the answer </a:t>
            </a:r>
          </a:p>
          <a:p>
            <a:pPr lvl="1"/>
            <a:r>
              <a:rPr lang="en-GB" dirty="0"/>
              <a:t>And then formulating and asking another question </a:t>
            </a:r>
          </a:p>
          <a:p>
            <a:pPr lvl="1"/>
            <a:endParaRPr lang="en-GB" dirty="0"/>
          </a:p>
          <a:p>
            <a:r>
              <a:rPr lang="en-GB" dirty="0"/>
              <a:t>In a solution-focussed interview</a:t>
            </a:r>
          </a:p>
          <a:p>
            <a:pPr lvl="1"/>
            <a:r>
              <a:rPr lang="en-GB" dirty="0"/>
              <a:t>It is a practitioner's job to listen</a:t>
            </a:r>
          </a:p>
          <a:p>
            <a:pPr lvl="1"/>
            <a:r>
              <a:rPr lang="en-GB" dirty="0"/>
              <a:t>And formulate </a:t>
            </a:r>
          </a:p>
          <a:p>
            <a:pPr lvl="1"/>
            <a:r>
              <a:rPr lang="en-GB" dirty="0"/>
              <a:t>And the client's job to answer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CEFBBF-C283-8F9C-3F41-3542DE8CE9D9}"/>
              </a:ext>
            </a:extLst>
          </p:cNvPr>
          <p:cNvSpPr txBox="1"/>
          <p:nvPr/>
        </p:nvSpPr>
        <p:spPr>
          <a:xfrm>
            <a:off x="8760296" y="5257800"/>
            <a:ext cx="26632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46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B3E1E-CC51-724D-143E-AA130A9FE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It’s all about the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4F4FB-9FB6-2C6F-87BB-0A259E19F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352" y="1268760"/>
            <a:ext cx="11593288" cy="3917032"/>
          </a:xfrm>
        </p:spPr>
        <p:txBody>
          <a:bodyPr>
            <a:noAutofit/>
          </a:bodyPr>
          <a:lstStyle/>
          <a:p>
            <a:r>
              <a:rPr lang="en-GB" dirty="0"/>
              <a:t>Clients often make vague statements and sweeping generalisations such as</a:t>
            </a:r>
          </a:p>
          <a:p>
            <a:pPr lvl="1"/>
            <a:r>
              <a:rPr lang="en-GB" dirty="0"/>
              <a:t>“Things are going much better between my kids and me” </a:t>
            </a:r>
          </a:p>
          <a:p>
            <a:r>
              <a:rPr lang="en-GB" dirty="0"/>
              <a:t>Often, inexperienced interviews note these statements without asking for clarifications </a:t>
            </a:r>
          </a:p>
          <a:p>
            <a:r>
              <a:rPr lang="en-GB" dirty="0"/>
              <a:t>In Solution building, interviewers always attempt to clarify statements for both themselves and the client by asking for details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688157-644E-27D4-FA13-28FC9163CD84}"/>
              </a:ext>
            </a:extLst>
          </p:cNvPr>
          <p:cNvSpPr txBox="1"/>
          <p:nvPr/>
        </p:nvSpPr>
        <p:spPr>
          <a:xfrm>
            <a:off x="9048328" y="5362058"/>
            <a:ext cx="2687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880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9B412-0488-0ECE-03A4-33EE97A48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For Example:</a:t>
            </a:r>
          </a:p>
          <a:p>
            <a:endParaRPr lang="en-GB" dirty="0"/>
          </a:p>
          <a:p>
            <a:pPr lvl="1"/>
            <a:r>
              <a:rPr lang="en-GB" dirty="0"/>
              <a:t>“Things are going much better between me and my kids”</a:t>
            </a:r>
          </a:p>
          <a:p>
            <a:pPr lvl="1"/>
            <a:r>
              <a:rPr lang="en-GB" dirty="0"/>
              <a:t>“Good, what has been happening that makes you feel that things are going better?”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F7411E-FA9D-1020-63E8-CD500CE600AC}"/>
              </a:ext>
            </a:extLst>
          </p:cNvPr>
          <p:cNvSpPr txBox="1"/>
          <p:nvPr/>
        </p:nvSpPr>
        <p:spPr>
          <a:xfrm>
            <a:off x="7464152" y="5347370"/>
            <a:ext cx="61036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1616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00AF9-2E8C-0008-2EE9-C1BCBA09A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It’s all about the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A32B0-1CF3-BEDD-10ED-2ACCB6A4C3D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en-GB" dirty="0"/>
              <a:t>Getting details means:</a:t>
            </a:r>
          </a:p>
          <a:p>
            <a:pPr lvl="1"/>
            <a:r>
              <a:rPr lang="en-GB" dirty="0"/>
              <a:t>Asking questions</a:t>
            </a:r>
          </a:p>
          <a:p>
            <a:pPr lvl="2"/>
            <a:r>
              <a:rPr lang="en-GB" dirty="0"/>
              <a:t>Who</a:t>
            </a:r>
          </a:p>
          <a:p>
            <a:pPr lvl="2"/>
            <a:r>
              <a:rPr lang="en-GB" dirty="0"/>
              <a:t>What </a:t>
            </a:r>
          </a:p>
          <a:p>
            <a:pPr lvl="2"/>
            <a:r>
              <a:rPr lang="en-GB" dirty="0"/>
              <a:t>When </a:t>
            </a:r>
          </a:p>
          <a:p>
            <a:pPr lvl="2"/>
            <a:r>
              <a:rPr lang="en-GB" dirty="0"/>
              <a:t>Where </a:t>
            </a:r>
          </a:p>
          <a:p>
            <a:pPr lvl="2"/>
            <a:r>
              <a:rPr lang="en-GB" dirty="0"/>
              <a:t>And How of the client’s statement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3DBF923-F5C5-D12F-2F47-614A51C4FB5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This is called the “who and how” questions </a:t>
            </a:r>
          </a:p>
          <a:p>
            <a:r>
              <a:rPr lang="en-GB" dirty="0"/>
              <a:t>These questions are the ones which will most likely get the descriptive clarifications from the client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33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B229F-3D1F-5F02-EB13-74EB9CC57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b="1" dirty="0"/>
              <a:t>Echoing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4EC10-A795-9D02-87E7-A7CC93453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Echoing is based on a practitioner's awareness that:</a:t>
            </a:r>
          </a:p>
          <a:p>
            <a:pPr lvl="1"/>
            <a:r>
              <a:rPr lang="en-GB" dirty="0"/>
              <a:t>While it may be meaningful to them, the language clients use to describe their experiences and relationships is often vague to practitioners</a:t>
            </a:r>
          </a:p>
          <a:p>
            <a:pPr lvl="1"/>
            <a:r>
              <a:rPr lang="en-GB" dirty="0"/>
              <a:t>One way to resolve ambiguity is to simply repeat or echo key words used by the client </a:t>
            </a:r>
          </a:p>
          <a:p>
            <a:pPr lvl="1"/>
            <a:r>
              <a:rPr lang="en-GB" dirty="0"/>
              <a:t>Key words are those clients use to capture their experiences and the meaning they attribute to these experiences:</a:t>
            </a:r>
          </a:p>
          <a:p>
            <a:pPr lvl="1"/>
            <a:endParaRPr lang="en-GB" dirty="0"/>
          </a:p>
          <a:p>
            <a:pPr lvl="2"/>
            <a:r>
              <a:rPr lang="en-GB" dirty="0"/>
              <a:t>“My life is a mess”</a:t>
            </a:r>
          </a:p>
          <a:p>
            <a:pPr lvl="2"/>
            <a:r>
              <a:rPr lang="en-GB" dirty="0"/>
              <a:t>“What do you mean by a mess”?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B6E63D-E3BF-9D15-B572-8333B461FE4A}"/>
              </a:ext>
            </a:extLst>
          </p:cNvPr>
          <p:cNvSpPr txBox="1"/>
          <p:nvPr/>
        </p:nvSpPr>
        <p:spPr>
          <a:xfrm>
            <a:off x="8930296" y="5257800"/>
            <a:ext cx="26521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7730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22909-6CE3-F38C-BE5A-DB9CD69C5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Normalising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12EB4D-5CAE-B8A3-A79D-DC11768D5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 fontScale="92500"/>
          </a:bodyPr>
          <a:lstStyle/>
          <a:p>
            <a:r>
              <a:rPr lang="en-GB" dirty="0"/>
              <a:t>Normalising is an important aspect of interviewing a client</a:t>
            </a:r>
          </a:p>
          <a:p>
            <a:r>
              <a:rPr lang="en-GB" dirty="0"/>
              <a:t>A person in need of support may feel that their difficulties are not normal and may be embarrassed to talk about them. </a:t>
            </a:r>
          </a:p>
          <a:p>
            <a:r>
              <a:rPr lang="en-GB" dirty="0"/>
              <a:t>It involves letting the client know that their feelings are valid and relevant</a:t>
            </a:r>
          </a:p>
          <a:p>
            <a:r>
              <a:rPr lang="en-GB" dirty="0"/>
              <a:t>And working out with your client if their difficulties are within the ‘normal’ range of ordinary problems of living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3156FF-F073-BD94-1F6F-3D47EA1A0D5C}"/>
              </a:ext>
            </a:extLst>
          </p:cNvPr>
          <p:cNvSpPr txBox="1"/>
          <p:nvPr/>
        </p:nvSpPr>
        <p:spPr>
          <a:xfrm>
            <a:off x="9192344" y="5250210"/>
            <a:ext cx="26521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0711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92816-400C-8A49-7886-6EAA3D7CF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183395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The Use of Silence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C78D0-257A-8E01-D7EE-9805AF12AE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Most beginning practitioners are very uncomfortable with silent pauses in interviews, silences tend to make a new practitioner freeze. </a:t>
            </a:r>
          </a:p>
          <a:p>
            <a:r>
              <a:rPr lang="en-GB" dirty="0"/>
              <a:t>What silence means to the client is almost always different from what an anxious practitioner takes it to mean. </a:t>
            </a:r>
          </a:p>
          <a:p>
            <a:r>
              <a:rPr lang="en-GB" dirty="0"/>
              <a:t>Silence may mean the client is sorting out his or her thoughts, </a:t>
            </a:r>
          </a:p>
          <a:p>
            <a:r>
              <a:rPr lang="en-GB" dirty="0"/>
              <a:t>Is confused or angry about the situation just described </a:t>
            </a:r>
          </a:p>
          <a:p>
            <a:r>
              <a:rPr lang="en-GB" dirty="0"/>
              <a:t>Or is simply taking a short breather from the work at hand.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A63265-9DFF-8011-7FDE-61D123713F20}"/>
              </a:ext>
            </a:extLst>
          </p:cNvPr>
          <p:cNvSpPr txBox="1"/>
          <p:nvPr/>
        </p:nvSpPr>
        <p:spPr>
          <a:xfrm>
            <a:off x="9552384" y="5362058"/>
            <a:ext cx="29157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0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92816-400C-8A49-7886-6EAA3D7CF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The Use of Silence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C78D0-257A-8E01-D7EE-9805AF12AE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It is important to respect silence. </a:t>
            </a:r>
          </a:p>
          <a:p>
            <a:r>
              <a:rPr lang="en-GB" dirty="0"/>
              <a:t>The solution building approach calls for practitioners to increase their toleration of client silences </a:t>
            </a:r>
          </a:p>
          <a:p>
            <a:r>
              <a:rPr lang="en-GB" dirty="0"/>
              <a:t>In western societies</a:t>
            </a:r>
          </a:p>
          <a:p>
            <a:pPr lvl="1"/>
            <a:r>
              <a:rPr lang="en-GB" dirty="0"/>
              <a:t>After five seconds most people feel pressure to fill a silence by saying something </a:t>
            </a:r>
          </a:p>
          <a:p>
            <a:pPr lvl="1"/>
            <a:r>
              <a:rPr lang="en-GB" dirty="0"/>
              <a:t>Silence for 10, 15, or 20 seconds is normal </a:t>
            </a:r>
          </a:p>
          <a:p>
            <a:pPr lvl="1"/>
            <a:r>
              <a:rPr lang="en-GB" dirty="0"/>
              <a:t>By remaining silent, clients are given an opportunity to work on the answer.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62113B-96FC-3255-5A56-64CBE2126BD4}"/>
              </a:ext>
            </a:extLst>
          </p:cNvPr>
          <p:cNvSpPr txBox="1"/>
          <p:nvPr/>
        </p:nvSpPr>
        <p:spPr>
          <a:xfrm>
            <a:off x="9437396" y="5331897"/>
            <a:ext cx="2739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5651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6D6EB-3D2C-9311-3475-E45D9A6CF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Compliments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17305-EEF7-1352-0081-69D04A5EB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Clients have personal qualities and past experiences that if drawn on can be of great use in resolving their difficulties and moving forward. </a:t>
            </a:r>
          </a:p>
          <a:p>
            <a:r>
              <a:rPr lang="en-GB" dirty="0"/>
              <a:t>Complimenting should not be motivated by a desire to be kind to clients </a:t>
            </a:r>
          </a:p>
          <a:p>
            <a:pPr lvl="1"/>
            <a:r>
              <a:rPr lang="en-GB" dirty="0"/>
              <a:t>Nor should it be motivation to be liked by the client</a:t>
            </a:r>
          </a:p>
          <a:p>
            <a:pPr lvl="1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409F02-FA72-5829-F16F-19A84A45282E}"/>
              </a:ext>
            </a:extLst>
          </p:cNvPr>
          <p:cNvSpPr txBox="1"/>
          <p:nvPr/>
        </p:nvSpPr>
        <p:spPr>
          <a:xfrm>
            <a:off x="9379329" y="5373216"/>
            <a:ext cx="27805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3350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6D6EB-3D2C-9311-3475-E45D9A6CF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Compliments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17305-EEF7-1352-0081-69D04A5EB66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en-GB" dirty="0"/>
              <a:t>A Direct compliment is a positive evaluation or reaction in response to the client</a:t>
            </a:r>
          </a:p>
          <a:p>
            <a:pPr lvl="1"/>
            <a:r>
              <a:rPr lang="en-GB" dirty="0"/>
              <a:t>“You are a caring mother!”</a:t>
            </a:r>
          </a:p>
          <a:p>
            <a:r>
              <a:rPr lang="en-GB" dirty="0"/>
              <a:t>An Indirect Compliment is a question that implies something positive about the client: 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5A9E451-1E3F-52CE-DEA4-49EB31F3DA6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1"/>
            <a:r>
              <a:rPr lang="en-GB" dirty="0"/>
              <a:t>“How have you managed to make the household so calm?”</a:t>
            </a:r>
          </a:p>
          <a:p>
            <a:r>
              <a:rPr lang="en-GB" dirty="0"/>
              <a:t>Indirect complimenting is preferable to direct complimenting because it’s questioning format leads clients to discover and state their own strengths. 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2D7A02-51A1-9755-C67C-27194395E31D}"/>
              </a:ext>
            </a:extLst>
          </p:cNvPr>
          <p:cNvSpPr txBox="1"/>
          <p:nvPr/>
        </p:nvSpPr>
        <p:spPr>
          <a:xfrm>
            <a:off x="8976320" y="5237486"/>
            <a:ext cx="27241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347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6D6EB-3D2C-9311-3475-E45D9A6CF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Compliments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17305-EEF7-1352-0081-69D04A5EB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Autofit/>
          </a:bodyPr>
          <a:lstStyle/>
          <a:p>
            <a:r>
              <a:rPr lang="en-GB" dirty="0"/>
              <a:t>A Self-Compliment</a:t>
            </a:r>
          </a:p>
          <a:p>
            <a:pPr lvl="1"/>
            <a:r>
              <a:rPr lang="en-GB" dirty="0"/>
              <a:t>“I decided to quit Smoking!”</a:t>
            </a:r>
          </a:p>
          <a:p>
            <a:r>
              <a:rPr lang="en-GB" dirty="0"/>
              <a:t>The job of the practitioner is to recognise such compliments as possible signs of progress and reinforce them with indirect compliments.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406354-F3B8-61B8-3CFB-9297A9F669DF}"/>
              </a:ext>
            </a:extLst>
          </p:cNvPr>
          <p:cNvSpPr txBox="1"/>
          <p:nvPr/>
        </p:nvSpPr>
        <p:spPr>
          <a:xfrm>
            <a:off x="6108192" y="6317615"/>
            <a:ext cx="61036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2002a)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8503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88FDC-6084-BCD5-BA37-658773372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Affirming Clients’ Perspectives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8AA11-F0E8-5EB2-8E1C-915A704D30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A perception is some aspect of a person’s self-awareness or awareness of his/her life.</a:t>
            </a:r>
          </a:p>
          <a:p>
            <a:r>
              <a:rPr lang="en-GB" dirty="0"/>
              <a:t>This awareness is achieved through the senses </a:t>
            </a:r>
          </a:p>
          <a:p>
            <a:r>
              <a:rPr lang="en-GB" dirty="0"/>
              <a:t>The person’s capacity to think and feel and their intuition </a:t>
            </a:r>
          </a:p>
          <a:p>
            <a:r>
              <a:rPr lang="en-GB" dirty="0"/>
              <a:t>Perceptions are holistic</a:t>
            </a:r>
          </a:p>
          <a:p>
            <a:r>
              <a:rPr lang="en-GB" dirty="0"/>
              <a:t>Including a person’s thoughts, feelings, behaviours, and experiences.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85321A-BCCC-7A0D-B4B0-F666F47D7A99}"/>
              </a:ext>
            </a:extLst>
          </p:cNvPr>
          <p:cNvSpPr txBox="1"/>
          <p:nvPr/>
        </p:nvSpPr>
        <p:spPr>
          <a:xfrm>
            <a:off x="8904312" y="5331897"/>
            <a:ext cx="27961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448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88FDC-6084-BCD5-BA37-658773372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Affirming Clients’ Perspectives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8AA11-F0E8-5EB2-8E1C-915A704D30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Practitioners learn about a client’s perceptions</a:t>
            </a:r>
          </a:p>
          <a:p>
            <a:pPr lvl="1"/>
            <a:r>
              <a:rPr lang="en-GB" dirty="0"/>
              <a:t>By asking the client to describe them in words</a:t>
            </a:r>
          </a:p>
          <a:p>
            <a:r>
              <a:rPr lang="en-GB" dirty="0"/>
              <a:t>The client’s description of their perceptions may be productively thought of as the interplay between the client’s experiences and frame of reference.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98C6E4-BEAD-5911-CE30-683024F17DD8}"/>
              </a:ext>
            </a:extLst>
          </p:cNvPr>
          <p:cNvSpPr txBox="1"/>
          <p:nvPr/>
        </p:nvSpPr>
        <p:spPr>
          <a:xfrm>
            <a:off x="8858288" y="5288662"/>
            <a:ext cx="27241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7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CA418-BA23-2D02-16E6-D4DF6A207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Returning the Focus to the Client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D0C9EB-B6BD-48D4-4417-DD1FFFF17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Often clients talk about what they would like others to do differently </a:t>
            </a:r>
          </a:p>
          <a:p>
            <a:r>
              <a:rPr lang="en-GB" dirty="0"/>
              <a:t>They tend to talk as though they are powerless in their circumstances and at the mercy of others. </a:t>
            </a:r>
          </a:p>
          <a:p>
            <a:r>
              <a:rPr lang="en-GB" dirty="0"/>
              <a:t>It is important to listen to and respect these perceptions because they represent how client’s view these certain parts of their lives. </a:t>
            </a:r>
          </a:p>
          <a:p>
            <a:r>
              <a:rPr lang="en-GB" dirty="0"/>
              <a:t>To be able to move from a sense of powerlessness to a sense of empowerment, the client needs to shift their focus.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64F18C-8B67-0A76-9821-0371F9191D2F}"/>
              </a:ext>
            </a:extLst>
          </p:cNvPr>
          <p:cNvSpPr txBox="1"/>
          <p:nvPr/>
        </p:nvSpPr>
        <p:spPr>
          <a:xfrm>
            <a:off x="9408368" y="5335488"/>
            <a:ext cx="26521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597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CA418-BA23-2D02-16E6-D4DF6A207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Returning the Focus to the Client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D0C9EB-B6BD-48D4-4417-DD1FFFF17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Practitioners can help clients to make this shift:</a:t>
            </a:r>
          </a:p>
          <a:p>
            <a:pPr lvl="1"/>
            <a:r>
              <a:rPr lang="en-GB" dirty="0"/>
              <a:t>“What tells you that your children can be more helpful?”</a:t>
            </a:r>
          </a:p>
          <a:p>
            <a:pPr lvl="1"/>
            <a:r>
              <a:rPr lang="en-GB" dirty="0"/>
              <a:t>“When things are going better, what will be happening differently?”</a:t>
            </a:r>
          </a:p>
          <a:p>
            <a:pPr lvl="1"/>
            <a:r>
              <a:rPr lang="en-GB" dirty="0"/>
              <a:t>“What will others notice you doing differently?”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F7C2E0-F96A-8AF5-C075-0F3BB4C54AB5}"/>
              </a:ext>
            </a:extLst>
          </p:cNvPr>
          <p:cNvSpPr txBox="1"/>
          <p:nvPr/>
        </p:nvSpPr>
        <p:spPr>
          <a:xfrm>
            <a:off x="9336360" y="5329793"/>
            <a:ext cx="26521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34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91B9E-2093-04C2-CCD4-87B393787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/>
          </a:bodyPr>
          <a:lstStyle/>
          <a:p>
            <a:r>
              <a:rPr lang="en-GB" b="1" dirty="0"/>
              <a:t>Exploring Client Meanings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D5705-E51B-8751-977D-E61A95C9F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Clients often wonder about </a:t>
            </a:r>
          </a:p>
          <a:p>
            <a:pPr lvl="1"/>
            <a:r>
              <a:rPr lang="en-GB" dirty="0"/>
              <a:t>The meanings of events in their lives </a:t>
            </a:r>
          </a:p>
          <a:p>
            <a:pPr lvl="1"/>
            <a:r>
              <a:rPr lang="en-GB" dirty="0"/>
              <a:t>And sometimes ask their practitioners for their thoughts about these meanings. </a:t>
            </a:r>
          </a:p>
          <a:p>
            <a:r>
              <a:rPr lang="en-GB" dirty="0"/>
              <a:t>In solution building </a:t>
            </a:r>
          </a:p>
          <a:p>
            <a:pPr lvl="1"/>
            <a:r>
              <a:rPr lang="en-GB" dirty="0"/>
              <a:t>The Practitioner does not attempt to interpret clients’ experiences for them </a:t>
            </a:r>
          </a:p>
          <a:p>
            <a:pPr lvl="1"/>
            <a:r>
              <a:rPr lang="en-GB" dirty="0"/>
              <a:t>Questions are commonly used to invite clients to struggle with and construct their own meanings </a:t>
            </a:r>
          </a:p>
          <a:p>
            <a:pPr lvl="1"/>
            <a:r>
              <a:rPr lang="en-GB" dirty="0"/>
              <a:t>Asking if something clients did in the past or are contemplating doing in the future might be useful/helpful </a:t>
            </a:r>
          </a:p>
          <a:p>
            <a:pPr lvl="1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31BE36-4E4A-528E-D33E-86C49D3D9F20}"/>
              </a:ext>
            </a:extLst>
          </p:cNvPr>
          <p:cNvSpPr txBox="1"/>
          <p:nvPr/>
        </p:nvSpPr>
        <p:spPr>
          <a:xfrm>
            <a:off x="9192344" y="5239026"/>
            <a:ext cx="30334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2002a)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0122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0443-9361-6DF0-8C9A-E6009304B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Structure of a Solution-Focussed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828CFF-B504-B81C-1743-DAC98E7048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The Goals:</a:t>
            </a:r>
          </a:p>
          <a:p>
            <a:pPr lvl="1"/>
            <a:r>
              <a:rPr lang="en-GB" dirty="0"/>
              <a:t>Vision from the present and the future </a:t>
            </a:r>
          </a:p>
          <a:p>
            <a:pPr lvl="1"/>
            <a:r>
              <a:rPr lang="en-GB" dirty="0"/>
              <a:t>What the client is doing now for the goal </a:t>
            </a:r>
          </a:p>
          <a:p>
            <a:pPr lvl="1"/>
            <a:r>
              <a:rPr lang="en-GB" dirty="0"/>
              <a:t>The goal is related to the outcome, to the clients wishes </a:t>
            </a:r>
          </a:p>
          <a:p>
            <a:pPr lvl="1"/>
            <a:r>
              <a:rPr lang="en-GB" dirty="0"/>
              <a:t>The positive details of client’s future </a:t>
            </a:r>
          </a:p>
          <a:p>
            <a:pPr lvl="1"/>
            <a:r>
              <a:rPr lang="en-GB" dirty="0"/>
              <a:t>Specific steps </a:t>
            </a:r>
          </a:p>
          <a:p>
            <a:pPr lvl="1"/>
            <a:r>
              <a:rPr lang="en-GB" dirty="0"/>
              <a:t>Action plan in detail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120111-8A06-DBEC-9611-51D7CC072609}"/>
              </a:ext>
            </a:extLst>
          </p:cNvPr>
          <p:cNvSpPr txBox="1"/>
          <p:nvPr/>
        </p:nvSpPr>
        <p:spPr>
          <a:xfrm>
            <a:off x="9192344" y="5073134"/>
            <a:ext cx="2868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276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0443-9361-6DF0-8C9A-E6009304B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Structure of a Solution-Focussed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828CFF-B504-B81C-1743-DAC98E7048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 dirty="0"/>
              <a:t>The Goals are:</a:t>
            </a:r>
          </a:p>
          <a:p>
            <a:pPr lvl="1"/>
            <a:r>
              <a:rPr lang="en-GB" dirty="0"/>
              <a:t>Always negotiated with the client </a:t>
            </a:r>
          </a:p>
          <a:p>
            <a:pPr lvl="1"/>
            <a:r>
              <a:rPr lang="en-GB" dirty="0"/>
              <a:t>Rather small than big </a:t>
            </a:r>
          </a:p>
          <a:p>
            <a:pPr lvl="1"/>
            <a:r>
              <a:rPr lang="en-GB" dirty="0"/>
              <a:t>Measurable </a:t>
            </a:r>
          </a:p>
          <a:p>
            <a:pPr lvl="1"/>
            <a:r>
              <a:rPr lang="en-GB" dirty="0"/>
              <a:t>Realistic and achievable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D872DA-02B3-ED29-9F2A-199F1659C0DC}"/>
              </a:ext>
            </a:extLst>
          </p:cNvPr>
          <p:cNvSpPr txBox="1"/>
          <p:nvPr/>
        </p:nvSpPr>
        <p:spPr>
          <a:xfrm>
            <a:off x="8904312" y="5257800"/>
            <a:ext cx="2868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52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0EE12-9904-3DCA-57C0-185BE72EE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270" y="260648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Structure of a Solution-Focussed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3FF6D-B126-A353-3889-B8AEF99764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general phase patten of a solution focussed interview:</a:t>
            </a:r>
          </a:p>
          <a:p>
            <a:r>
              <a:rPr lang="en-GB" dirty="0"/>
              <a:t>Describing and identifying problems, hardships</a:t>
            </a:r>
          </a:p>
          <a:p>
            <a:pPr lvl="1"/>
            <a:r>
              <a:rPr lang="en-GB" dirty="0"/>
              <a:t>The client is given the chance to describe his/her concerns </a:t>
            </a:r>
          </a:p>
          <a:p>
            <a:r>
              <a:rPr lang="en-GB" dirty="0"/>
              <a:t>Developing a well-formulated goal(s) </a:t>
            </a:r>
          </a:p>
          <a:p>
            <a:pPr lvl="1"/>
            <a:r>
              <a:rPr lang="en-GB" dirty="0"/>
              <a:t>What is different when problems are solved?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84FC4F1-1F4E-2F9D-C833-DCA8C8F54DB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Exploring exceptions </a:t>
            </a:r>
          </a:p>
          <a:p>
            <a:pPr lvl="1"/>
            <a:r>
              <a:rPr lang="en-GB" dirty="0"/>
              <a:t>Was there a time in their life when the problem was not occurring or was smaller </a:t>
            </a:r>
          </a:p>
          <a:p>
            <a:r>
              <a:rPr lang="en-GB" dirty="0"/>
              <a:t>Feedback at the end of the session</a:t>
            </a:r>
          </a:p>
          <a:p>
            <a:pPr lvl="1"/>
            <a:r>
              <a:rPr lang="en-GB" dirty="0"/>
              <a:t>Compliments what client is already doing well </a:t>
            </a:r>
          </a:p>
          <a:p>
            <a:r>
              <a:rPr lang="en-GB" dirty="0"/>
              <a:t>Evaluating client’s progress</a:t>
            </a:r>
          </a:p>
          <a:p>
            <a:pPr lvl="1"/>
            <a:r>
              <a:rPr lang="en-GB" dirty="0"/>
              <a:t>Using scaling questions 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17365E-B32E-5D99-8265-9FE778B0352E}"/>
              </a:ext>
            </a:extLst>
          </p:cNvPr>
          <p:cNvSpPr txBox="1"/>
          <p:nvPr/>
        </p:nvSpPr>
        <p:spPr>
          <a:xfrm>
            <a:off x="9120336" y="5292154"/>
            <a:ext cx="34625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(de Jong &amp; Berg, 2002)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7968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F2178BBC-BAB1-DF5A-2754-309BD5A16B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altLang="en-US"/>
          </a:p>
          <a:p>
            <a:endParaRPr lang="en-GB" altLang="en-US"/>
          </a:p>
          <a:p>
            <a:r>
              <a:rPr lang="en-GB" altLang="en-US"/>
              <a:t>Careers Wales Mid Glamorgan and Powys</a:t>
            </a:r>
          </a:p>
        </p:txBody>
      </p:sp>
      <p:sp>
        <p:nvSpPr>
          <p:cNvPr id="27676" name="Rectangle 28">
            <a:extLst>
              <a:ext uri="{FF2B5EF4-FFF2-40B4-BE49-F238E27FC236}">
                <a16:creationId xmlns:a16="http://schemas.microsoft.com/office/drawing/2014/main" id="{8E7BDEB7-5A4E-AC92-C6CA-D95A3CD2C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7271" y="252053"/>
            <a:ext cx="3168650" cy="12239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1200"/>
          </a:p>
        </p:txBody>
      </p:sp>
      <p:sp>
        <p:nvSpPr>
          <p:cNvPr id="27663" name="Rectangle 15">
            <a:extLst>
              <a:ext uri="{FF2B5EF4-FFF2-40B4-BE49-F238E27FC236}">
                <a16:creationId xmlns:a16="http://schemas.microsoft.com/office/drawing/2014/main" id="{A2ECB0B3-1024-CF8C-CB49-2BD6391EE9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71664" y="116632"/>
            <a:ext cx="5110163" cy="947737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4000" b="1" dirty="0">
                <a:latin typeface="Teifryn" pitchFamily="2" charset="0"/>
              </a:rPr>
              <a:t>Locus of Control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40F47A-92A5-E39B-AED8-8EAADAD15635}"/>
              </a:ext>
            </a:extLst>
          </p:cNvPr>
          <p:cNvSpPr txBox="1"/>
          <p:nvPr/>
        </p:nvSpPr>
        <p:spPr>
          <a:xfrm>
            <a:off x="551384" y="1096514"/>
            <a:ext cx="1087320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Julian B. Rotter's theory of locus of control, developed in 1954, is a key concept in personality psychology.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It describes how individuals perceive the control they have over events in their lives, which can be categorized as either </a:t>
            </a:r>
            <a:r>
              <a:rPr lang="en-GB" sz="2400" b="1" dirty="0"/>
              <a:t>internal</a:t>
            </a:r>
            <a:r>
              <a:rPr lang="en-GB" sz="2400" dirty="0"/>
              <a:t> or </a:t>
            </a:r>
            <a:r>
              <a:rPr lang="en-GB" sz="2400" b="1" dirty="0"/>
              <a:t>external</a:t>
            </a:r>
            <a:r>
              <a:rPr lang="en-GB" sz="2400" dirty="0"/>
              <a:t>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/>
              <a:t>Internal Locus of Control</a:t>
            </a:r>
            <a:r>
              <a:rPr lang="en-GB" sz="2400" dirty="0"/>
              <a:t>: People with a high internal locus of control believe that they have significant personal control over their actions and outcomes.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They attribute success or failure to their own efforts and abilities. For example, they might think, "I did well on the test because I studied hard."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F7E92A-CD25-4672-4B2A-773446FAA3B6}"/>
              </a:ext>
            </a:extLst>
          </p:cNvPr>
          <p:cNvSpPr txBox="1"/>
          <p:nvPr/>
        </p:nvSpPr>
        <p:spPr>
          <a:xfrm>
            <a:off x="6528048" y="5177485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See for example (Rotter, J.B. and </a:t>
            </a:r>
            <a:r>
              <a:rPr lang="en-GB" dirty="0" err="1"/>
              <a:t>Mulry</a:t>
            </a:r>
            <a:r>
              <a:rPr lang="en-GB" dirty="0"/>
              <a:t>, R.C.,1965) </a:t>
            </a:r>
          </a:p>
        </p:txBody>
      </p:sp>
    </p:spTree>
    <p:extLst>
      <p:ext uri="{BB962C8B-B14F-4D97-AF65-F5344CB8AC3E}">
        <p14:creationId xmlns:p14="http://schemas.microsoft.com/office/powerpoint/2010/main" val="4707292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F2178BBC-BAB1-DF5A-2754-309BD5A16B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altLang="en-US"/>
          </a:p>
          <a:p>
            <a:endParaRPr lang="en-GB" altLang="en-US"/>
          </a:p>
          <a:p>
            <a:r>
              <a:rPr lang="en-GB" altLang="en-US"/>
              <a:t>Careers Wales Mid Glamorgan and Powys</a:t>
            </a:r>
          </a:p>
        </p:txBody>
      </p:sp>
      <p:sp>
        <p:nvSpPr>
          <p:cNvPr id="27663" name="Rectangle 15">
            <a:extLst>
              <a:ext uri="{FF2B5EF4-FFF2-40B4-BE49-F238E27FC236}">
                <a16:creationId xmlns:a16="http://schemas.microsoft.com/office/drawing/2014/main" id="{A2ECB0B3-1024-CF8C-CB49-2BD6391EE9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71664" y="116632"/>
            <a:ext cx="5110163" cy="947737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4000" b="1" dirty="0">
                <a:latin typeface="Teifryn" pitchFamily="2" charset="0"/>
              </a:rPr>
              <a:t>Locus of Control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40F47A-92A5-E39B-AED8-8EAADAD15635}"/>
              </a:ext>
            </a:extLst>
          </p:cNvPr>
          <p:cNvSpPr txBox="1"/>
          <p:nvPr/>
        </p:nvSpPr>
        <p:spPr>
          <a:xfrm>
            <a:off x="551384" y="997269"/>
            <a:ext cx="1087320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/>
              <a:t>External Locus of Control</a:t>
            </a:r>
            <a:r>
              <a:rPr lang="en-GB" sz="2400" dirty="0"/>
              <a:t>: Individuals with a high external locus of control feel that external factors, such as luck, fate, or other people, have a greater influence on their lives.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They might say, "I did well on the test because it was easy," attributing their success to external circumstances rather than their own efforts.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Rotter's theory suggests that those with an internal locus of control are more likely to take responsibility for their actions and are better at resisting social pressures.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Conversely, those with an external locus of control may feel less </a:t>
            </a:r>
            <a:r>
              <a:rPr lang="en-GB" sz="2400" b="1" dirty="0"/>
              <a:t>empowered</a:t>
            </a:r>
            <a:r>
              <a:rPr lang="en-GB" sz="2400" dirty="0"/>
              <a:t> to change their circumstances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F7E92A-CD25-4672-4B2A-773446FAA3B6}"/>
              </a:ext>
            </a:extLst>
          </p:cNvPr>
          <p:cNvSpPr txBox="1"/>
          <p:nvPr/>
        </p:nvSpPr>
        <p:spPr>
          <a:xfrm>
            <a:off x="6528048" y="5177485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See for example (Rotter, J.B. and </a:t>
            </a:r>
            <a:r>
              <a:rPr lang="en-GB" dirty="0" err="1"/>
              <a:t>Mulry</a:t>
            </a:r>
            <a:r>
              <a:rPr lang="en-GB" dirty="0"/>
              <a:t>, R.C.,1965) </a:t>
            </a:r>
          </a:p>
        </p:txBody>
      </p:sp>
    </p:spTree>
    <p:extLst>
      <p:ext uri="{BB962C8B-B14F-4D97-AF65-F5344CB8AC3E}">
        <p14:creationId xmlns:p14="http://schemas.microsoft.com/office/powerpoint/2010/main" val="10655051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F2178BBC-BAB1-DF5A-2754-309BD5A16B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altLang="en-US"/>
          </a:p>
          <a:p>
            <a:endParaRPr lang="en-GB" altLang="en-US"/>
          </a:p>
          <a:p>
            <a:r>
              <a:rPr lang="en-GB" altLang="en-US"/>
              <a:t>Careers Wales Mid Glamorgan and Powys</a:t>
            </a:r>
          </a:p>
        </p:txBody>
      </p:sp>
      <p:pic>
        <p:nvPicPr>
          <p:cNvPr id="27650" name="Picture 2">
            <a:extLst>
              <a:ext uri="{FF2B5EF4-FFF2-40B4-BE49-F238E27FC236}">
                <a16:creationId xmlns:a16="http://schemas.microsoft.com/office/drawing/2014/main" id="{0508D8BE-9613-FAA1-A9FC-FDDF2F574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978" y="2090737"/>
            <a:ext cx="1438275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657" name="Group 9">
            <a:extLst>
              <a:ext uri="{FF2B5EF4-FFF2-40B4-BE49-F238E27FC236}">
                <a16:creationId xmlns:a16="http://schemas.microsoft.com/office/drawing/2014/main" id="{2400F2B1-8A0F-8022-3E4C-8C8344A26F30}"/>
              </a:ext>
            </a:extLst>
          </p:cNvPr>
          <p:cNvGrpSpPr>
            <a:grpSpLocks/>
          </p:cNvGrpSpPr>
          <p:nvPr/>
        </p:nvGrpSpPr>
        <p:grpSpPr bwMode="auto">
          <a:xfrm>
            <a:off x="432472" y="1449388"/>
            <a:ext cx="2830760" cy="1679575"/>
            <a:chOff x="326" y="1434"/>
            <a:chExt cx="1148" cy="1058"/>
          </a:xfrm>
        </p:grpSpPr>
        <p:sp>
          <p:nvSpPr>
            <p:cNvPr id="27658" name="AutoShape 10">
              <a:extLst>
                <a:ext uri="{FF2B5EF4-FFF2-40B4-BE49-F238E27FC236}">
                  <a16:creationId xmlns:a16="http://schemas.microsoft.com/office/drawing/2014/main" id="{FF94CA05-C92E-31E2-1102-7E308F5EA17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26" y="1434"/>
              <a:ext cx="1148" cy="1058"/>
            </a:xfrm>
            <a:prstGeom prst="cloudCallout">
              <a:avLst>
                <a:gd name="adj1" fmla="val -114704"/>
                <a:gd name="adj2" fmla="val 10168"/>
              </a:avLst>
            </a:prstGeom>
            <a:solidFill>
              <a:srgbClr val="CC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 sz="2400">
                <a:solidFill>
                  <a:srgbClr val="CCFF9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659" name="Text Box 11">
              <a:extLst>
                <a:ext uri="{FF2B5EF4-FFF2-40B4-BE49-F238E27FC236}">
                  <a16:creationId xmlns:a16="http://schemas.microsoft.com/office/drawing/2014/main" id="{D10ADF28-12E7-656A-BEA2-0C56A16CAC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" y="1515"/>
              <a:ext cx="444" cy="8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 have</a:t>
              </a:r>
            </a:p>
            <a:p>
              <a:pPr algn="ctr"/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control</a:t>
              </a:r>
            </a:p>
            <a:p>
              <a:pPr algn="ctr"/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over my</a:t>
              </a:r>
            </a:p>
            <a:p>
              <a:pPr algn="ctr"/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life.</a:t>
              </a:r>
            </a:p>
          </p:txBody>
        </p:sp>
      </p:grpSp>
      <p:grpSp>
        <p:nvGrpSpPr>
          <p:cNvPr id="27660" name="Group 12">
            <a:extLst>
              <a:ext uri="{FF2B5EF4-FFF2-40B4-BE49-F238E27FC236}">
                <a16:creationId xmlns:a16="http://schemas.microsoft.com/office/drawing/2014/main" id="{BFCEE5B0-C1C7-B65E-51F8-62812A4A5EC5}"/>
              </a:ext>
            </a:extLst>
          </p:cNvPr>
          <p:cNvGrpSpPr>
            <a:grpSpLocks/>
          </p:cNvGrpSpPr>
          <p:nvPr/>
        </p:nvGrpSpPr>
        <p:grpSpPr bwMode="auto">
          <a:xfrm>
            <a:off x="8368385" y="1489076"/>
            <a:ext cx="1800225" cy="1657350"/>
            <a:chOff x="4150" y="1434"/>
            <a:chExt cx="1134" cy="1044"/>
          </a:xfrm>
        </p:grpSpPr>
        <p:sp>
          <p:nvSpPr>
            <p:cNvPr id="27661" name="AutoShape 13">
              <a:extLst>
                <a:ext uri="{FF2B5EF4-FFF2-40B4-BE49-F238E27FC236}">
                  <a16:creationId xmlns:a16="http://schemas.microsoft.com/office/drawing/2014/main" id="{DAC7E5E2-A841-4211-97CD-3ADBB1DF99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0" y="1434"/>
              <a:ext cx="1134" cy="1044"/>
            </a:xfrm>
            <a:prstGeom prst="cloudCallout">
              <a:avLst>
                <a:gd name="adj1" fmla="val -180755"/>
                <a:gd name="adj2" fmla="val 2512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 sz="2400">
                <a:solidFill>
                  <a:srgbClr val="CCFF9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662" name="Text Box 14">
              <a:extLst>
                <a:ext uri="{FF2B5EF4-FFF2-40B4-BE49-F238E27FC236}">
                  <a16:creationId xmlns:a16="http://schemas.microsoft.com/office/drawing/2014/main" id="{19743BE7-9812-21AA-51A4-2291ED0CA5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4" y="1520"/>
              <a:ext cx="937" cy="8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‘They’ have</a:t>
              </a:r>
            </a:p>
            <a:p>
              <a:pPr algn="ctr"/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control</a:t>
              </a:r>
            </a:p>
            <a:p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over my</a:t>
              </a:r>
            </a:p>
            <a:p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life.</a:t>
              </a:r>
            </a:p>
          </p:txBody>
        </p:sp>
      </p:grpSp>
      <p:grpSp>
        <p:nvGrpSpPr>
          <p:cNvPr id="27664" name="Group 16">
            <a:extLst>
              <a:ext uri="{FF2B5EF4-FFF2-40B4-BE49-F238E27FC236}">
                <a16:creationId xmlns:a16="http://schemas.microsoft.com/office/drawing/2014/main" id="{1295D503-FB93-FA11-B9D5-8827E5ABF3C5}"/>
              </a:ext>
            </a:extLst>
          </p:cNvPr>
          <p:cNvGrpSpPr>
            <a:grpSpLocks/>
          </p:cNvGrpSpPr>
          <p:nvPr/>
        </p:nvGrpSpPr>
        <p:grpSpPr bwMode="auto">
          <a:xfrm>
            <a:off x="946941" y="3381265"/>
            <a:ext cx="1922463" cy="1368425"/>
            <a:chOff x="113" y="2568"/>
            <a:chExt cx="1211" cy="862"/>
          </a:xfrm>
        </p:grpSpPr>
        <p:sp>
          <p:nvSpPr>
            <p:cNvPr id="27665" name="AutoShape 17">
              <a:extLst>
                <a:ext uri="{FF2B5EF4-FFF2-40B4-BE49-F238E27FC236}">
                  <a16:creationId xmlns:a16="http://schemas.microsoft.com/office/drawing/2014/main" id="{73E22A1C-BCCE-F23F-CD7C-56D53F746C6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13" y="2568"/>
              <a:ext cx="1193" cy="862"/>
            </a:xfrm>
            <a:prstGeom prst="cloudCallout">
              <a:avLst>
                <a:gd name="adj1" fmla="val -150671"/>
                <a:gd name="adj2" fmla="val -73551"/>
              </a:avLst>
            </a:prstGeom>
            <a:solidFill>
              <a:srgbClr val="CC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 sz="2400">
                <a:solidFill>
                  <a:srgbClr val="CCFF9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666" name="Text Box 18">
              <a:extLst>
                <a:ext uri="{FF2B5EF4-FFF2-40B4-BE49-F238E27FC236}">
                  <a16:creationId xmlns:a16="http://schemas.microsoft.com/office/drawing/2014/main" id="{3FE0C90B-D221-5180-42A4-E4B5909615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" y="2704"/>
              <a:ext cx="1120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 can choose  </a:t>
              </a:r>
            </a:p>
            <a:p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what to do…</a:t>
              </a:r>
            </a:p>
          </p:txBody>
        </p:sp>
      </p:grpSp>
      <p:grpSp>
        <p:nvGrpSpPr>
          <p:cNvPr id="27667" name="Group 19">
            <a:extLst>
              <a:ext uri="{FF2B5EF4-FFF2-40B4-BE49-F238E27FC236}">
                <a16:creationId xmlns:a16="http://schemas.microsoft.com/office/drawing/2014/main" id="{8E99ABEE-BE2D-7B3A-954C-379F51E44FA4}"/>
              </a:ext>
            </a:extLst>
          </p:cNvPr>
          <p:cNvGrpSpPr>
            <a:grpSpLocks/>
          </p:cNvGrpSpPr>
          <p:nvPr/>
        </p:nvGrpSpPr>
        <p:grpSpPr bwMode="auto">
          <a:xfrm>
            <a:off x="9396821" y="3282951"/>
            <a:ext cx="1800225" cy="1079500"/>
            <a:chOff x="4513" y="2478"/>
            <a:chExt cx="1134" cy="680"/>
          </a:xfrm>
        </p:grpSpPr>
        <p:sp>
          <p:nvSpPr>
            <p:cNvPr id="27668" name="AutoShape 20">
              <a:extLst>
                <a:ext uri="{FF2B5EF4-FFF2-40B4-BE49-F238E27FC236}">
                  <a16:creationId xmlns:a16="http://schemas.microsoft.com/office/drawing/2014/main" id="{F5E60182-11E9-369C-EA9D-9F826B9C62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3" y="2478"/>
              <a:ext cx="1134" cy="680"/>
            </a:xfrm>
            <a:prstGeom prst="cloudCallout">
              <a:avLst>
                <a:gd name="adj1" fmla="val -231449"/>
                <a:gd name="adj2" fmla="val -114559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 sz="2400">
                <a:solidFill>
                  <a:srgbClr val="CCFF9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669" name="Text Box 21">
              <a:extLst>
                <a:ext uri="{FF2B5EF4-FFF2-40B4-BE49-F238E27FC236}">
                  <a16:creationId xmlns:a16="http://schemas.microsoft.com/office/drawing/2014/main" id="{91D734ED-DFE3-F4D2-1A54-A73108EBBC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94" y="2568"/>
              <a:ext cx="824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 have no </a:t>
              </a:r>
            </a:p>
            <a:p>
              <a:r>
                <a:rPr lang="en-GB" altLang="en-US"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choice…</a:t>
              </a:r>
            </a:p>
          </p:txBody>
        </p:sp>
      </p:grpSp>
      <p:grpSp>
        <p:nvGrpSpPr>
          <p:cNvPr id="27670" name="Group 22">
            <a:extLst>
              <a:ext uri="{FF2B5EF4-FFF2-40B4-BE49-F238E27FC236}">
                <a16:creationId xmlns:a16="http://schemas.microsoft.com/office/drawing/2014/main" id="{857F6BD1-1973-9A4C-211B-9F06170C2475}"/>
              </a:ext>
            </a:extLst>
          </p:cNvPr>
          <p:cNvGrpSpPr>
            <a:grpSpLocks/>
          </p:cNvGrpSpPr>
          <p:nvPr/>
        </p:nvGrpSpPr>
        <p:grpSpPr bwMode="auto">
          <a:xfrm>
            <a:off x="2823761" y="4305190"/>
            <a:ext cx="1930400" cy="1081087"/>
            <a:chOff x="612" y="3475"/>
            <a:chExt cx="1216" cy="681"/>
          </a:xfrm>
        </p:grpSpPr>
        <p:sp>
          <p:nvSpPr>
            <p:cNvPr id="27671" name="AutoShape 23">
              <a:extLst>
                <a:ext uri="{FF2B5EF4-FFF2-40B4-BE49-F238E27FC236}">
                  <a16:creationId xmlns:a16="http://schemas.microsoft.com/office/drawing/2014/main" id="{5EC5E601-C7BE-4985-54FD-CCA1D5F595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2" y="3475"/>
              <a:ext cx="1216" cy="681"/>
            </a:xfrm>
            <a:prstGeom prst="wedgeEllipseCallout">
              <a:avLst>
                <a:gd name="adj1" fmla="val 101520"/>
                <a:gd name="adj2" fmla="val -185984"/>
              </a:avLst>
            </a:prstGeom>
            <a:solidFill>
              <a:srgbClr val="CC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 sz="2400">
                <a:solidFill>
                  <a:srgbClr val="CCFF9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672" name="Text Box 24">
              <a:extLst>
                <a:ext uri="{FF2B5EF4-FFF2-40B4-BE49-F238E27FC236}">
                  <a16:creationId xmlns:a16="http://schemas.microsoft.com/office/drawing/2014/main" id="{CDC98D27-7746-8C85-A31F-1DE6EB11A5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8" y="3702"/>
              <a:ext cx="86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 can do it!</a:t>
              </a:r>
            </a:p>
          </p:txBody>
        </p:sp>
      </p:grpSp>
      <p:grpSp>
        <p:nvGrpSpPr>
          <p:cNvPr id="27673" name="Group 25">
            <a:extLst>
              <a:ext uri="{FF2B5EF4-FFF2-40B4-BE49-F238E27FC236}">
                <a16:creationId xmlns:a16="http://schemas.microsoft.com/office/drawing/2014/main" id="{306BB999-96E0-0012-AAE5-54C1048F37BA}"/>
              </a:ext>
            </a:extLst>
          </p:cNvPr>
          <p:cNvGrpSpPr>
            <a:grpSpLocks/>
          </p:cNvGrpSpPr>
          <p:nvPr/>
        </p:nvGrpSpPr>
        <p:grpSpPr bwMode="auto">
          <a:xfrm>
            <a:off x="7486651" y="3981451"/>
            <a:ext cx="1909763" cy="1152525"/>
            <a:chOff x="3756" y="2508"/>
            <a:chExt cx="1203" cy="726"/>
          </a:xfrm>
        </p:grpSpPr>
        <p:sp>
          <p:nvSpPr>
            <p:cNvPr id="27674" name="AutoShape 26">
              <a:extLst>
                <a:ext uri="{FF2B5EF4-FFF2-40B4-BE49-F238E27FC236}">
                  <a16:creationId xmlns:a16="http://schemas.microsoft.com/office/drawing/2014/main" id="{8B041AC4-B2AE-1BB6-D7C5-DE9FFE2EDA9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756" y="2508"/>
              <a:ext cx="1203" cy="726"/>
            </a:xfrm>
            <a:prstGeom prst="wedgeEllipseCallout">
              <a:avLst>
                <a:gd name="adj1" fmla="val 134835"/>
                <a:gd name="adj2" fmla="val -14983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 sz="2400">
                <a:solidFill>
                  <a:srgbClr val="FFCC9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675" name="Text Box 27">
              <a:extLst>
                <a:ext uri="{FF2B5EF4-FFF2-40B4-BE49-F238E27FC236}">
                  <a16:creationId xmlns:a16="http://schemas.microsoft.com/office/drawing/2014/main" id="{B135FB7A-26F5-7426-FEBF-A709F96AC3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2" y="2648"/>
              <a:ext cx="942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Can you do</a:t>
              </a:r>
            </a:p>
            <a:p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it for me?</a:t>
              </a:r>
            </a:p>
          </p:txBody>
        </p:sp>
      </p:grpSp>
      <p:sp>
        <p:nvSpPr>
          <p:cNvPr id="27676" name="Rectangle 28">
            <a:extLst>
              <a:ext uri="{FF2B5EF4-FFF2-40B4-BE49-F238E27FC236}">
                <a16:creationId xmlns:a16="http://schemas.microsoft.com/office/drawing/2014/main" id="{8E7BDEB7-5A4E-AC92-C6CA-D95A3CD2C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7271" y="252053"/>
            <a:ext cx="3168650" cy="12239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1200"/>
          </a:p>
        </p:txBody>
      </p:sp>
      <p:sp>
        <p:nvSpPr>
          <p:cNvPr id="27663" name="Rectangle 15">
            <a:extLst>
              <a:ext uri="{FF2B5EF4-FFF2-40B4-BE49-F238E27FC236}">
                <a16:creationId xmlns:a16="http://schemas.microsoft.com/office/drawing/2014/main" id="{A2ECB0B3-1024-CF8C-CB49-2BD6391EE9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19487" y="109539"/>
            <a:ext cx="5110163" cy="947737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4000" b="1" dirty="0">
                <a:latin typeface="Teifryn" pitchFamily="2" charset="0"/>
              </a:rPr>
              <a:t>Locus of Control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8323D37-2DBA-07D5-AB3B-0B22E462B202}"/>
              </a:ext>
            </a:extLst>
          </p:cNvPr>
          <p:cNvGrpSpPr/>
          <p:nvPr/>
        </p:nvGrpSpPr>
        <p:grpSpPr>
          <a:xfrm>
            <a:off x="2109733" y="642098"/>
            <a:ext cx="7772400" cy="736600"/>
            <a:chOff x="2305050" y="1052513"/>
            <a:chExt cx="7772400" cy="736600"/>
          </a:xfrm>
        </p:grpSpPr>
        <p:grpSp>
          <p:nvGrpSpPr>
            <p:cNvPr id="27651" name="Group 3">
              <a:extLst>
                <a:ext uri="{FF2B5EF4-FFF2-40B4-BE49-F238E27FC236}">
                  <a16:creationId xmlns:a16="http://schemas.microsoft.com/office/drawing/2014/main" id="{89267175-4728-12C7-D68B-019056DE09F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90850" y="1484313"/>
              <a:ext cx="6324600" cy="304800"/>
              <a:chOff x="576" y="1152"/>
              <a:chExt cx="4656" cy="192"/>
            </a:xfrm>
          </p:grpSpPr>
          <p:sp>
            <p:nvSpPr>
              <p:cNvPr id="27652" name="Line 4">
                <a:extLst>
                  <a:ext uri="{FF2B5EF4-FFF2-40B4-BE49-F238E27FC236}">
                    <a16:creationId xmlns:a16="http://schemas.microsoft.com/office/drawing/2014/main" id="{E8C1CAF1-6193-DBEF-0744-583D2D2458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76" y="1248"/>
                <a:ext cx="465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 sz="1200"/>
              </a:p>
            </p:txBody>
          </p:sp>
          <p:sp>
            <p:nvSpPr>
              <p:cNvPr id="27653" name="Line 5">
                <a:extLst>
                  <a:ext uri="{FF2B5EF4-FFF2-40B4-BE49-F238E27FC236}">
                    <a16:creationId xmlns:a16="http://schemas.microsoft.com/office/drawing/2014/main" id="{D075D34C-6559-A24E-E1CD-FD87BC9509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76" y="1152"/>
                <a:ext cx="0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 sz="1200"/>
              </a:p>
            </p:txBody>
          </p:sp>
          <p:sp>
            <p:nvSpPr>
              <p:cNvPr id="27654" name="Line 6">
                <a:extLst>
                  <a:ext uri="{FF2B5EF4-FFF2-40B4-BE49-F238E27FC236}">
                    <a16:creationId xmlns:a16="http://schemas.microsoft.com/office/drawing/2014/main" id="{3181037E-1403-21FD-2851-114EC30B1F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32" y="1152"/>
                <a:ext cx="0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 sz="1200"/>
              </a:p>
            </p:txBody>
          </p:sp>
        </p:grpSp>
        <p:sp>
          <p:nvSpPr>
            <p:cNvPr id="27655" name="Text Box 7">
              <a:extLst>
                <a:ext uri="{FF2B5EF4-FFF2-40B4-BE49-F238E27FC236}">
                  <a16:creationId xmlns:a16="http://schemas.microsoft.com/office/drawing/2014/main" id="{EACE6C02-CCB3-C915-204D-946394EDA7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5050" y="1128713"/>
              <a:ext cx="144780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Internal</a:t>
              </a:r>
            </a:p>
          </p:txBody>
        </p:sp>
        <p:sp>
          <p:nvSpPr>
            <p:cNvPr id="27656" name="Text Box 8">
              <a:extLst>
                <a:ext uri="{FF2B5EF4-FFF2-40B4-BE49-F238E27FC236}">
                  <a16:creationId xmlns:a16="http://schemas.microsoft.com/office/drawing/2014/main" id="{2E1EEF48-E7A1-C50A-7B9F-DDF32644A0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29650" y="1052513"/>
              <a:ext cx="144780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en-US"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External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836333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F2178BBC-BAB1-DF5A-2754-309BD5A16B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altLang="en-US"/>
          </a:p>
          <a:p>
            <a:endParaRPr lang="en-GB" altLang="en-US"/>
          </a:p>
          <a:p>
            <a:r>
              <a:rPr lang="en-GB" altLang="en-US"/>
              <a:t>Careers Wales Mid Glamorgan and Powys</a:t>
            </a:r>
          </a:p>
        </p:txBody>
      </p:sp>
      <p:sp>
        <p:nvSpPr>
          <p:cNvPr id="27663" name="Rectangle 15">
            <a:extLst>
              <a:ext uri="{FF2B5EF4-FFF2-40B4-BE49-F238E27FC236}">
                <a16:creationId xmlns:a16="http://schemas.microsoft.com/office/drawing/2014/main" id="{A2ECB0B3-1024-CF8C-CB49-2BD6391EE9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20258" y="155530"/>
            <a:ext cx="5110163" cy="947737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4000" b="1" dirty="0">
                <a:latin typeface="Teifryn" pitchFamily="2" charset="0"/>
              </a:rPr>
              <a:t>Locus of Control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3A0C3D-CDC3-1FDA-76FF-B0687E55EB57}"/>
              </a:ext>
            </a:extLst>
          </p:cNvPr>
          <p:cNvSpPr txBox="1"/>
          <p:nvPr/>
        </p:nvSpPr>
        <p:spPr>
          <a:xfrm>
            <a:off x="839416" y="1484784"/>
            <a:ext cx="10873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dirty="0"/>
              <a:t>How might this theory be useful in advocacy?</a:t>
            </a:r>
          </a:p>
        </p:txBody>
      </p:sp>
      <p:pic>
        <p:nvPicPr>
          <p:cNvPr id="7" name="Picture 6" descr="A yellow and red question mark&#10;&#10;Description automatically generated">
            <a:extLst>
              <a:ext uri="{FF2B5EF4-FFF2-40B4-BE49-F238E27FC236}">
                <a16:creationId xmlns:a16="http://schemas.microsoft.com/office/drawing/2014/main" id="{AB8CB78C-2130-8D38-96D1-7FE097CB67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80" y="2924944"/>
            <a:ext cx="1718921" cy="1718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513497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F4BA1605-BE1B-6A0C-B430-FCA3FD1B62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0501"/>
            <a:ext cx="7772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r>
              <a:rPr lang="en-GB" altLang="en-US" sz="4000" b="1" dirty="0">
                <a:latin typeface="+mj-lt"/>
              </a:rPr>
              <a:t>Johari Window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91422B-EA0B-6A56-4B74-B71709C44960}"/>
              </a:ext>
            </a:extLst>
          </p:cNvPr>
          <p:cNvSpPr txBox="1"/>
          <p:nvPr/>
        </p:nvSpPr>
        <p:spPr>
          <a:xfrm>
            <a:off x="283096" y="1351508"/>
            <a:ext cx="113772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 Johari Window is a psychological tool developed by Joseph Luft and Harry Ingham in 1955 to help individuals understand their relationships with themselves and others.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It is often used to improve self-awareness, personal development, and communication within groups.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 Johari Window emphasizes the importance of self-disclosure and feedback to expand the Open Area, thereby improving communication and relationships.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D087AA-0DF8-A69E-17C8-0F31A8E1B4C2}"/>
              </a:ext>
            </a:extLst>
          </p:cNvPr>
          <p:cNvSpPr txBox="1"/>
          <p:nvPr/>
        </p:nvSpPr>
        <p:spPr>
          <a:xfrm>
            <a:off x="8492008" y="5227257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Luft, J., &amp; Ingham, H. (1955)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9369771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 build="p" autoUpdateAnimBg="0"/>
      <p:bldP spid="2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F4BA1605-BE1B-6A0C-B430-FCA3FD1B62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0501"/>
            <a:ext cx="7772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r>
              <a:rPr lang="en-GB" altLang="en-US" sz="4000" b="1" dirty="0">
                <a:latin typeface="+mj-lt"/>
              </a:rPr>
              <a:t>Johari Window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91422B-EA0B-6A56-4B74-B71709C44960}"/>
              </a:ext>
            </a:extLst>
          </p:cNvPr>
          <p:cNvSpPr txBox="1"/>
          <p:nvPr/>
        </p:nvSpPr>
        <p:spPr>
          <a:xfrm>
            <a:off x="0" y="836712"/>
            <a:ext cx="1207266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 model is divided into four quadrants: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Open Area (Arena): This quadrant represents information about yourself that both you and others know. It includes behaviours, skills, and attitudes that are openly shared and acknowledged.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Blind Area (Blind Spot): This quadrant contains information that others know about you, but you are unaware of. Feedback from others is crucial to uncovering these blind spots.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Hidden Area (Facade): This quadrant includes information that you know about yourself but choose to keep hidden from others. It can involve personal secrets, fears, or private thoughts.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Unknown Area: This quadrant consists of information that is unknown to both you and others. It includes unconscious behaviours, latent abilities, and untapped potential that can be discovered through self-reflection and new experiences.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33BA07-585F-12E1-379A-642F43EA709D}"/>
              </a:ext>
            </a:extLst>
          </p:cNvPr>
          <p:cNvSpPr txBox="1"/>
          <p:nvPr/>
        </p:nvSpPr>
        <p:spPr>
          <a:xfrm>
            <a:off x="8492008" y="5227257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Luft, J., &amp; Ingham, H. (1955)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4029491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 build="p" autoUpdateAnimBg="0"/>
      <p:bldP spid="2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F4BA1605-BE1B-6A0C-B430-FCA3FD1B62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5520" y="161435"/>
            <a:ext cx="7772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r>
              <a:rPr lang="en-GB" altLang="en-US" sz="4000" b="1" dirty="0">
                <a:latin typeface="+mj-lt"/>
              </a:rPr>
              <a:t>Johari Window</a:t>
            </a:r>
          </a:p>
        </p:txBody>
      </p:sp>
      <p:sp>
        <p:nvSpPr>
          <p:cNvPr id="80899" name="Text Box 3">
            <a:extLst>
              <a:ext uri="{FF2B5EF4-FFF2-40B4-BE49-F238E27FC236}">
                <a16:creationId xmlns:a16="http://schemas.microsoft.com/office/drawing/2014/main" id="{75B32B7F-1422-93C4-B7C8-4BC5A74CE1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9899" y="1897526"/>
            <a:ext cx="2209800" cy="1562100"/>
          </a:xfrm>
          <a:prstGeom prst="rect">
            <a:avLst/>
          </a:prstGeom>
          <a:solidFill>
            <a:srgbClr val="CC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en-GB" altLang="en-US" sz="2400">
              <a:solidFill>
                <a:schemeClr val="tx1"/>
              </a:solidFill>
              <a:latin typeface="+mj-lt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400">
                <a:solidFill>
                  <a:schemeClr val="tx1"/>
                </a:solidFill>
                <a:latin typeface="+mj-lt"/>
              </a:rPr>
              <a:t>Open/Public</a:t>
            </a:r>
          </a:p>
          <a:p>
            <a:pPr algn="ctr">
              <a:spcBef>
                <a:spcPct val="50000"/>
              </a:spcBef>
            </a:pPr>
            <a:endParaRPr lang="en-GB" altLang="en-US" sz="2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0900" name="Text Box 4">
            <a:extLst>
              <a:ext uri="{FF2B5EF4-FFF2-40B4-BE49-F238E27FC236}">
                <a16:creationId xmlns:a16="http://schemas.microsoft.com/office/drawing/2014/main" id="{2148CA29-47E2-9292-C6E6-7D7632E17D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5631" y="1912526"/>
            <a:ext cx="2209800" cy="15621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en-GB" altLang="en-US" sz="2400">
              <a:solidFill>
                <a:schemeClr val="tx1"/>
              </a:solidFill>
              <a:latin typeface="+mj-lt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400">
                <a:solidFill>
                  <a:schemeClr val="tx1"/>
                </a:solidFill>
                <a:latin typeface="+mj-lt"/>
              </a:rPr>
              <a:t>Blind</a:t>
            </a:r>
          </a:p>
          <a:p>
            <a:pPr algn="ctr">
              <a:spcBef>
                <a:spcPct val="50000"/>
              </a:spcBef>
            </a:pPr>
            <a:endParaRPr lang="en-GB" altLang="en-US" sz="2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0901" name="Text Box 5">
            <a:extLst>
              <a:ext uri="{FF2B5EF4-FFF2-40B4-BE49-F238E27FC236}">
                <a16:creationId xmlns:a16="http://schemas.microsoft.com/office/drawing/2014/main" id="{8D8FE2DC-48F3-DD63-9359-66E58B913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4454" y="3429000"/>
            <a:ext cx="2209800" cy="15621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en-GB" altLang="en-US" sz="2400">
              <a:solidFill>
                <a:schemeClr val="tx1"/>
              </a:solidFill>
              <a:latin typeface="+mj-lt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400">
                <a:solidFill>
                  <a:schemeClr val="tx1"/>
                </a:solidFill>
                <a:latin typeface="+mj-lt"/>
              </a:rPr>
              <a:t>Hidden</a:t>
            </a:r>
          </a:p>
          <a:p>
            <a:pPr algn="ctr">
              <a:spcBef>
                <a:spcPct val="50000"/>
              </a:spcBef>
            </a:pPr>
            <a:endParaRPr lang="en-GB" altLang="en-US" sz="2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6D8DF375-E74B-B627-5656-F34A198F3B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3174" y="3435001"/>
            <a:ext cx="2209800" cy="15621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en-GB" altLang="en-US" sz="2400">
              <a:solidFill>
                <a:schemeClr val="tx1"/>
              </a:solidFill>
              <a:latin typeface="+mj-lt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400">
                <a:solidFill>
                  <a:srgbClr val="FFFFFF"/>
                </a:solidFill>
                <a:latin typeface="+mj-lt"/>
              </a:rPr>
              <a:t>Unknown</a:t>
            </a:r>
          </a:p>
          <a:p>
            <a:pPr algn="ctr">
              <a:spcBef>
                <a:spcPct val="50000"/>
              </a:spcBef>
            </a:pPr>
            <a:endParaRPr lang="en-GB" altLang="en-US" sz="2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0903" name="Text Box 7">
            <a:extLst>
              <a:ext uri="{FF2B5EF4-FFF2-40B4-BE49-F238E27FC236}">
                <a16:creationId xmlns:a16="http://schemas.microsoft.com/office/drawing/2014/main" id="{826B7B00-03F8-18A9-E3AF-5EBA2CF3CF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7072" y="980728"/>
            <a:ext cx="1828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 b="1" dirty="0">
                <a:solidFill>
                  <a:schemeClr val="tx1"/>
                </a:solidFill>
                <a:latin typeface="+mj-lt"/>
              </a:rPr>
              <a:t>Known to Self</a:t>
            </a:r>
          </a:p>
        </p:txBody>
      </p:sp>
      <p:sp>
        <p:nvSpPr>
          <p:cNvPr id="80904" name="Text Box 8">
            <a:extLst>
              <a:ext uri="{FF2B5EF4-FFF2-40B4-BE49-F238E27FC236}">
                <a16:creationId xmlns:a16="http://schemas.microsoft.com/office/drawing/2014/main" id="{2A7E6492-CDC3-1BA4-547F-8017241084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3072" y="980728"/>
            <a:ext cx="1828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 b="1">
                <a:solidFill>
                  <a:schemeClr val="tx1"/>
                </a:solidFill>
                <a:latin typeface="+mj-lt"/>
              </a:rPr>
              <a:t>Unknown to Self</a:t>
            </a:r>
          </a:p>
        </p:txBody>
      </p:sp>
      <p:sp>
        <p:nvSpPr>
          <p:cNvPr id="80905" name="Text Box 9">
            <a:extLst>
              <a:ext uri="{FF2B5EF4-FFF2-40B4-BE49-F238E27FC236}">
                <a16:creationId xmlns:a16="http://schemas.microsoft.com/office/drawing/2014/main" id="{31023F65-52E6-44A0-1CB4-1F7F3D072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9672" y="2184053"/>
            <a:ext cx="1828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 b="1">
                <a:solidFill>
                  <a:schemeClr val="tx1"/>
                </a:solidFill>
                <a:latin typeface="+mj-lt"/>
              </a:rPr>
              <a:t>Known to Others</a:t>
            </a:r>
          </a:p>
        </p:txBody>
      </p:sp>
      <p:sp>
        <p:nvSpPr>
          <p:cNvPr id="80906" name="Text Box 10">
            <a:extLst>
              <a:ext uri="{FF2B5EF4-FFF2-40B4-BE49-F238E27FC236}">
                <a16:creationId xmlns:a16="http://schemas.microsoft.com/office/drawing/2014/main" id="{90A08637-055B-A7A3-BBBB-674E415A9E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472" y="3723928"/>
            <a:ext cx="1828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 b="1" dirty="0">
                <a:solidFill>
                  <a:schemeClr val="tx1"/>
                </a:solidFill>
                <a:latin typeface="+mj-lt"/>
              </a:rPr>
              <a:t>Unknown to Others</a:t>
            </a:r>
          </a:p>
        </p:txBody>
      </p:sp>
      <p:sp>
        <p:nvSpPr>
          <p:cNvPr id="80907" name="Text Box 11">
            <a:extLst>
              <a:ext uri="{FF2B5EF4-FFF2-40B4-BE49-F238E27FC236}">
                <a16:creationId xmlns:a16="http://schemas.microsoft.com/office/drawing/2014/main" id="{DF952BD4-6741-6075-B1D1-CC27D9FF15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7272" y="5247927"/>
            <a:ext cx="1828800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 b="1">
                <a:solidFill>
                  <a:schemeClr val="tx1"/>
                </a:solidFill>
                <a:latin typeface="+mj-lt"/>
              </a:rPr>
              <a:t>Disclosure</a:t>
            </a:r>
            <a:endParaRPr lang="en-GB" altLang="en-US" sz="20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0908" name="AutoShape 12">
            <a:extLst>
              <a:ext uri="{FF2B5EF4-FFF2-40B4-BE49-F238E27FC236}">
                <a16:creationId xmlns:a16="http://schemas.microsoft.com/office/drawing/2014/main" id="{F4908F3A-4385-50BC-05F6-152C4E634F68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467672" y="5019327"/>
            <a:ext cx="457200" cy="4572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2400"/>
          </a:p>
        </p:txBody>
      </p:sp>
      <p:sp>
        <p:nvSpPr>
          <p:cNvPr id="80909" name="Text Box 13">
            <a:extLst>
              <a:ext uri="{FF2B5EF4-FFF2-40B4-BE49-F238E27FC236}">
                <a16:creationId xmlns:a16="http://schemas.microsoft.com/office/drawing/2014/main" id="{CB5391B3-CAB7-9C6F-7772-C380F5BD34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0472" y="2885727"/>
            <a:ext cx="1828800" cy="86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 b="1">
                <a:solidFill>
                  <a:schemeClr val="tx1"/>
                </a:solidFill>
                <a:latin typeface="+mj-lt"/>
              </a:rPr>
              <a:t>Self-</a:t>
            </a:r>
          </a:p>
          <a:p>
            <a:pPr algn="ctr">
              <a:spcBef>
                <a:spcPct val="50000"/>
              </a:spcBef>
            </a:pPr>
            <a:r>
              <a:rPr lang="en-GB" altLang="en-US" sz="2000" b="1">
                <a:solidFill>
                  <a:schemeClr val="tx1"/>
                </a:solidFill>
                <a:latin typeface="+mj-lt"/>
              </a:rPr>
              <a:t>Awareness</a:t>
            </a:r>
            <a:endParaRPr lang="en-GB" altLang="en-US" sz="20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0910" name="AutoShape 14">
            <a:extLst>
              <a:ext uri="{FF2B5EF4-FFF2-40B4-BE49-F238E27FC236}">
                <a16:creationId xmlns:a16="http://schemas.microsoft.com/office/drawing/2014/main" id="{ACB69FBB-D374-FE69-9F6D-BF3FC309FD2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8184232" y="2306290"/>
            <a:ext cx="457200" cy="4572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2400"/>
          </a:p>
        </p:txBody>
      </p:sp>
      <p:grpSp>
        <p:nvGrpSpPr>
          <p:cNvPr id="80911" name="Group 15">
            <a:extLst>
              <a:ext uri="{FF2B5EF4-FFF2-40B4-BE49-F238E27FC236}">
                <a16:creationId xmlns:a16="http://schemas.microsoft.com/office/drawing/2014/main" id="{7F32FD89-C06A-097E-AEF0-D5CCE7B34E56}"/>
              </a:ext>
            </a:extLst>
          </p:cNvPr>
          <p:cNvGrpSpPr>
            <a:grpSpLocks/>
          </p:cNvGrpSpPr>
          <p:nvPr/>
        </p:nvGrpSpPr>
        <p:grpSpPr bwMode="auto">
          <a:xfrm>
            <a:off x="3349898" y="1901351"/>
            <a:ext cx="4441825" cy="3095625"/>
            <a:chOff x="1565" y="1389"/>
            <a:chExt cx="2798" cy="1950"/>
          </a:xfrm>
        </p:grpSpPr>
        <p:sp>
          <p:nvSpPr>
            <p:cNvPr id="80912" name="Text Box 16">
              <a:extLst>
                <a:ext uri="{FF2B5EF4-FFF2-40B4-BE49-F238E27FC236}">
                  <a16:creationId xmlns:a16="http://schemas.microsoft.com/office/drawing/2014/main" id="{A1AE4B0C-AE6F-9375-2A9C-CD639EA240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" y="1389"/>
              <a:ext cx="1392" cy="9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66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en-GB" altLang="en-US" sz="2400">
                <a:solidFill>
                  <a:schemeClr val="tx1"/>
                </a:solidFill>
                <a:latin typeface="+mj-lt"/>
              </a:endParaRPr>
            </a:p>
            <a:p>
              <a:pPr algn="ctr">
                <a:spcBef>
                  <a:spcPct val="50000"/>
                </a:spcBef>
              </a:pPr>
              <a:endParaRPr lang="en-GB" altLang="en-US" sz="2400">
                <a:solidFill>
                  <a:schemeClr val="tx1"/>
                </a:solidFill>
                <a:latin typeface="+mj-lt"/>
              </a:endParaRPr>
            </a:p>
            <a:p>
              <a:pPr algn="ctr">
                <a:spcBef>
                  <a:spcPct val="50000"/>
                </a:spcBef>
              </a:pPr>
              <a:endParaRPr lang="en-GB" altLang="en-US" sz="240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80913" name="Text Box 17">
              <a:extLst>
                <a:ext uri="{FF2B5EF4-FFF2-40B4-BE49-F238E27FC236}">
                  <a16:creationId xmlns:a16="http://schemas.microsoft.com/office/drawing/2014/main" id="{E372FEF8-41B9-C12C-1963-7BDF29D042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70" y="1401"/>
              <a:ext cx="1392" cy="9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66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en-GB" altLang="en-US" sz="2400" dirty="0">
                <a:solidFill>
                  <a:schemeClr val="tx1"/>
                </a:solidFill>
                <a:latin typeface="+mj-lt"/>
              </a:endParaRPr>
            </a:p>
            <a:p>
              <a:pPr algn="ctr">
                <a:spcBef>
                  <a:spcPct val="50000"/>
                </a:spcBef>
              </a:pPr>
              <a:endParaRPr lang="en-GB" altLang="en-US" sz="2400" dirty="0">
                <a:solidFill>
                  <a:schemeClr val="tx1"/>
                </a:solidFill>
                <a:latin typeface="+mj-lt"/>
              </a:endParaRPr>
            </a:p>
            <a:p>
              <a:pPr algn="ctr">
                <a:spcBef>
                  <a:spcPct val="50000"/>
                </a:spcBef>
              </a:pPr>
              <a:endParaRPr lang="en-GB" altLang="en-US" sz="2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80914" name="Text Box 18">
              <a:extLst>
                <a:ext uri="{FF2B5EF4-FFF2-40B4-BE49-F238E27FC236}">
                  <a16:creationId xmlns:a16="http://schemas.microsoft.com/office/drawing/2014/main" id="{9262C10A-DD9F-7988-8BA6-983755D4BB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" y="2355"/>
              <a:ext cx="1392" cy="9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66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en-GB" altLang="en-US" sz="2400">
                <a:solidFill>
                  <a:schemeClr val="tx1"/>
                </a:solidFill>
                <a:latin typeface="+mj-lt"/>
              </a:endParaRPr>
            </a:p>
            <a:p>
              <a:pPr algn="ctr">
                <a:spcBef>
                  <a:spcPct val="50000"/>
                </a:spcBef>
              </a:pPr>
              <a:endParaRPr lang="en-GB" altLang="en-US" sz="2400">
                <a:solidFill>
                  <a:schemeClr val="tx1"/>
                </a:solidFill>
                <a:latin typeface="+mj-lt"/>
              </a:endParaRPr>
            </a:p>
            <a:p>
              <a:pPr algn="ctr">
                <a:spcBef>
                  <a:spcPct val="50000"/>
                </a:spcBef>
              </a:pPr>
              <a:endParaRPr lang="en-GB" altLang="en-US" sz="240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80915" name="Text Box 19">
              <a:extLst>
                <a:ext uri="{FF2B5EF4-FFF2-40B4-BE49-F238E27FC236}">
                  <a16:creationId xmlns:a16="http://schemas.microsoft.com/office/drawing/2014/main" id="{5F2E69F2-EE80-7D72-D447-34C4D73A48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5" y="2355"/>
              <a:ext cx="1392" cy="9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66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en-GB" altLang="en-US" sz="2400">
                <a:solidFill>
                  <a:schemeClr val="tx1"/>
                </a:solidFill>
                <a:latin typeface="+mj-lt"/>
              </a:endParaRPr>
            </a:p>
            <a:p>
              <a:pPr algn="ctr">
                <a:spcBef>
                  <a:spcPct val="50000"/>
                </a:spcBef>
              </a:pPr>
              <a:endParaRPr lang="en-GB" altLang="en-US" sz="2400">
                <a:solidFill>
                  <a:schemeClr val="tx1"/>
                </a:solidFill>
                <a:latin typeface="+mj-lt"/>
              </a:endParaRPr>
            </a:p>
            <a:p>
              <a:pPr algn="ctr">
                <a:spcBef>
                  <a:spcPct val="50000"/>
                </a:spcBef>
              </a:pPr>
              <a:endParaRPr lang="en-GB" altLang="en-US" sz="2400">
                <a:solidFill>
                  <a:schemeClr val="tx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292214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9" grpId="0" animBg="1"/>
      <p:bldP spid="80900" grpId="0" animBg="1"/>
      <p:bldP spid="80901" grpId="0" animBg="1"/>
      <p:bldP spid="80902" grpId="0" animBg="1"/>
      <p:bldP spid="80903" grpId="0"/>
      <p:bldP spid="80904" grpId="0"/>
      <p:bldP spid="80905" grpId="0"/>
      <p:bldP spid="80906" grpId="0"/>
      <p:bldP spid="80907" grpId="0" animBg="1"/>
      <p:bldP spid="8090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F2178BBC-BAB1-DF5A-2754-309BD5A16B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altLang="en-US"/>
          </a:p>
          <a:p>
            <a:endParaRPr lang="en-GB" altLang="en-US"/>
          </a:p>
          <a:p>
            <a:r>
              <a:rPr lang="en-GB" altLang="en-US"/>
              <a:t>Careers Wales Mid Glamorgan and Powys</a:t>
            </a:r>
          </a:p>
        </p:txBody>
      </p:sp>
      <p:sp>
        <p:nvSpPr>
          <p:cNvPr id="27663" name="Rectangle 15">
            <a:extLst>
              <a:ext uri="{FF2B5EF4-FFF2-40B4-BE49-F238E27FC236}">
                <a16:creationId xmlns:a16="http://schemas.microsoft.com/office/drawing/2014/main" id="{A2ECB0B3-1024-CF8C-CB49-2BD6391EE9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20258" y="155530"/>
            <a:ext cx="5110163" cy="947737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4000" b="1" dirty="0">
                <a:latin typeface="Teifryn" pitchFamily="2" charset="0"/>
              </a:rPr>
              <a:t>Johari Window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3A0C3D-CDC3-1FDA-76FF-B0687E55EB57}"/>
              </a:ext>
            </a:extLst>
          </p:cNvPr>
          <p:cNvSpPr txBox="1"/>
          <p:nvPr/>
        </p:nvSpPr>
        <p:spPr>
          <a:xfrm>
            <a:off x="839416" y="1484784"/>
            <a:ext cx="10873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dirty="0"/>
              <a:t>How might this theory be useful in advocacy?</a:t>
            </a:r>
          </a:p>
        </p:txBody>
      </p:sp>
      <p:pic>
        <p:nvPicPr>
          <p:cNvPr id="7" name="Picture 6" descr="A yellow and red question mark&#10;&#10;Description automatically generated">
            <a:extLst>
              <a:ext uri="{FF2B5EF4-FFF2-40B4-BE49-F238E27FC236}">
                <a16:creationId xmlns:a16="http://schemas.microsoft.com/office/drawing/2014/main" id="{AB8CB78C-2130-8D38-96D1-7FE097CB67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80" y="2924944"/>
            <a:ext cx="1718921" cy="1718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5012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4EB17-4D2C-C953-CCD9-85F4F4716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782" y="116632"/>
            <a:ext cx="10972800" cy="778098"/>
          </a:xfrm>
        </p:spPr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6D32E-F652-E6FA-DD08-9478A27658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352" y="1268760"/>
            <a:ext cx="10972800" cy="3917032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Bronfenbrenner, U. 1979). The Ecology of Human Development. USA. </a:t>
            </a:r>
            <a:r>
              <a:rPr lang="en-GB" sz="1800" dirty="0" err="1"/>
              <a:t>Havard</a:t>
            </a:r>
            <a:r>
              <a:rPr lang="en-GB" sz="1800" dirty="0"/>
              <a:t> Press.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Capital Nurse (No Date) </a:t>
            </a:r>
            <a:r>
              <a:rPr lang="en-GB" sz="1800" i="1" dirty="0"/>
              <a:t>Johari Window </a:t>
            </a:r>
            <a:r>
              <a:rPr lang="en-GB" sz="1800" dirty="0"/>
              <a:t>NHS England Available at </a:t>
            </a:r>
            <a:r>
              <a:rPr lang="en-GB" sz="1800" dirty="0">
                <a:hlinkClick r:id="rId2"/>
              </a:rPr>
              <a:t>Johari window.pdf</a:t>
            </a:r>
            <a:r>
              <a:rPr lang="en-GB" sz="1800" dirty="0"/>
              <a:t> [Accessed 18/11/2024]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Gentile, M. C. (2010). Giving Voice to Values. USA. Yale.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800" dirty="0">
                <a:latin typeface="+mj-lt"/>
              </a:rPr>
              <a:t>de Jong, P &amp; Berg, I K (2002) </a:t>
            </a:r>
            <a:r>
              <a:rPr lang="en-GB" sz="1800" i="1" dirty="0">
                <a:latin typeface="+mj-lt"/>
              </a:rPr>
              <a:t>Interviewing for Solutions </a:t>
            </a:r>
            <a:r>
              <a:rPr lang="en-GB" sz="1800" dirty="0">
                <a:latin typeface="+mj-lt"/>
              </a:rPr>
              <a:t>Brooks Cole Publishers</a:t>
            </a:r>
          </a:p>
          <a:p>
            <a:pPr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800" b="0" i="0" dirty="0">
                <a:solidFill>
                  <a:srgbClr val="333333"/>
                </a:solidFill>
                <a:effectLst/>
                <a:latin typeface="+mj-lt"/>
              </a:rPr>
              <a:t>Luft, J., &amp; Ingham, H. (1955) ‘The Johari Window as a graphic model of interpersonal awareness’ University of California, Los Angeles, Extension Office </a:t>
            </a:r>
            <a:r>
              <a:rPr lang="en-GB" sz="1800" b="0" i="1" dirty="0">
                <a:solidFill>
                  <a:srgbClr val="333333"/>
                </a:solidFill>
                <a:effectLst/>
                <a:latin typeface="+mj-lt"/>
              </a:rPr>
              <a:t>Proceedings of the Western Training Laboratory in Group Development</a:t>
            </a:r>
            <a:endParaRPr lang="en-GB" sz="1800" dirty="0">
              <a:solidFill>
                <a:srgbClr val="333333"/>
              </a:solidFill>
              <a:latin typeface="+mj-lt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800" b="0" i="0" dirty="0">
                <a:solidFill>
                  <a:srgbClr val="3A3A3A"/>
                </a:solidFill>
                <a:effectLst/>
                <a:latin typeface="+mj-lt"/>
              </a:rPr>
              <a:t>Rotter, J.B. and </a:t>
            </a:r>
            <a:r>
              <a:rPr lang="en-GB" sz="1800" b="0" i="0" dirty="0" err="1">
                <a:solidFill>
                  <a:srgbClr val="3A3A3A"/>
                </a:solidFill>
                <a:effectLst/>
                <a:latin typeface="+mj-lt"/>
              </a:rPr>
              <a:t>Mulry</a:t>
            </a:r>
            <a:r>
              <a:rPr lang="en-GB" sz="1800" b="0" i="0" dirty="0">
                <a:solidFill>
                  <a:srgbClr val="3A3A3A"/>
                </a:solidFill>
                <a:effectLst/>
                <a:latin typeface="+mj-lt"/>
              </a:rPr>
              <a:t>, R.C. (1965) ‘Internal versus external control of reinforcement and decision time’, </a:t>
            </a:r>
            <a:r>
              <a:rPr lang="en-GB" sz="1800" b="0" i="1" dirty="0">
                <a:solidFill>
                  <a:srgbClr val="3A3A3A"/>
                </a:solidFill>
                <a:effectLst/>
                <a:latin typeface="+mj-lt"/>
              </a:rPr>
              <a:t>Journal of personality and social psychology</a:t>
            </a:r>
            <a:r>
              <a:rPr lang="en-GB" sz="1800" b="0" i="0" dirty="0">
                <a:solidFill>
                  <a:srgbClr val="3A3A3A"/>
                </a:solidFill>
                <a:effectLst/>
                <a:latin typeface="+mj-lt"/>
              </a:rPr>
              <a:t>, 2(4), pp. 598–604. Available at: </a:t>
            </a:r>
            <a:r>
              <a:rPr lang="en-GB" sz="1800" dirty="0">
                <a:latin typeface="+mj-lt"/>
                <a:hlinkClick r:id="rId3"/>
              </a:rPr>
              <a:t> Internal versus external control of reinforcement and decision time. – EBSCO</a:t>
            </a:r>
            <a:r>
              <a:rPr lang="en-GB" sz="1800" dirty="0">
                <a:latin typeface="+mj-lt"/>
              </a:rPr>
              <a:t> [Accessed 18/11/2024]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800" dirty="0">
                <a:latin typeface="+mj-lt"/>
              </a:rPr>
              <a:t>Sadd, J (2014) </a:t>
            </a:r>
            <a:r>
              <a:rPr lang="en-GB" sz="1800" i="1" dirty="0">
                <a:latin typeface="+mj-lt"/>
              </a:rPr>
              <a:t>Why advocacy provides the seeds of empowerment </a:t>
            </a:r>
            <a:r>
              <a:rPr lang="en-GB" sz="1800" dirty="0">
                <a:latin typeface="+mj-lt"/>
              </a:rPr>
              <a:t>Available at: </a:t>
            </a:r>
            <a:r>
              <a:rPr lang="en-GB" sz="1800" dirty="0">
                <a:latin typeface="+mj-lt"/>
                <a:hlinkClick r:id="rId4"/>
              </a:rPr>
              <a:t>Why advocacy provides the seeds of empowerment – Social care</a:t>
            </a:r>
            <a:r>
              <a:rPr lang="en-GB" sz="1800" dirty="0">
                <a:latin typeface="+mj-lt"/>
              </a:rPr>
              <a:t> [Accessed 18/11/2024]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800" dirty="0">
                <a:latin typeface="+mj-lt"/>
              </a:rPr>
              <a:t>Thomson, N. (2016) Anti-Discriminatory Practice. U.K. Palgrave.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800" dirty="0">
                <a:latin typeface="+mj-lt"/>
              </a:rPr>
              <a:t>Wilks, T. (2012) Advocacy and Social Work Practice. U.K. </a:t>
            </a:r>
            <a:r>
              <a:rPr lang="en-GB" sz="1800">
                <a:latin typeface="+mj-lt"/>
              </a:rPr>
              <a:t>McGraw-Hill.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1800" dirty="0">
              <a:latin typeface="+mj-l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1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61063666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303dbf9b-b85b-46a0-94f1-894078c07ecd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 (better corporate)</Template>
  <TotalTime>621</TotalTime>
  <Words>2886</Words>
  <Application>Microsoft Office PowerPoint</Application>
  <PresentationFormat>Widescreen</PresentationFormat>
  <Paragraphs>362</Paragraphs>
  <Slides>36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Myriad Pro</vt:lpstr>
      <vt:lpstr>Teifryn</vt:lpstr>
      <vt:lpstr>Arial</vt:lpstr>
      <vt:lpstr>Calibri</vt:lpstr>
      <vt:lpstr>Open Sans</vt:lpstr>
      <vt:lpstr>20140311PresentationUWTSDTemplate</vt:lpstr>
      <vt:lpstr>ECAY5008: Advocacy and Activism in the 21st Century</vt:lpstr>
      <vt:lpstr>Empowerment and Advocacy</vt:lpstr>
      <vt:lpstr>Solution Focused Brief Therapy</vt:lpstr>
      <vt:lpstr>The Client as ‘Expert’</vt:lpstr>
      <vt:lpstr>The Client as ‘Expert’ </vt:lpstr>
      <vt:lpstr>Changes - Aspirations</vt:lpstr>
      <vt:lpstr>Changes - Aspirations </vt:lpstr>
      <vt:lpstr>The Art of Active Listening </vt:lpstr>
      <vt:lpstr>Formulating Questions:</vt:lpstr>
      <vt:lpstr>It’s all about the Details</vt:lpstr>
      <vt:lpstr>PowerPoint Presentation</vt:lpstr>
      <vt:lpstr>It’s all about the Details</vt:lpstr>
      <vt:lpstr>Echoing</vt:lpstr>
      <vt:lpstr>Normalising</vt:lpstr>
      <vt:lpstr>The Use of Silence</vt:lpstr>
      <vt:lpstr>The Use of Silence</vt:lpstr>
      <vt:lpstr>Compliments</vt:lpstr>
      <vt:lpstr>Compliments</vt:lpstr>
      <vt:lpstr>Compliments</vt:lpstr>
      <vt:lpstr>Affirming Clients’ Perspectives</vt:lpstr>
      <vt:lpstr>Affirming Clients’ Perspectives</vt:lpstr>
      <vt:lpstr>Returning the Focus to the Client</vt:lpstr>
      <vt:lpstr>Returning the Focus to the Client</vt:lpstr>
      <vt:lpstr>Exploring Client Meanings</vt:lpstr>
      <vt:lpstr>Structure of a Solution-Focussed Interview</vt:lpstr>
      <vt:lpstr>Structure of a Solution-Focussed Interview</vt:lpstr>
      <vt:lpstr>Structure of a Solution-Focussed Interview</vt:lpstr>
      <vt:lpstr>Locus of Control</vt:lpstr>
      <vt:lpstr>Locus of Control</vt:lpstr>
      <vt:lpstr>Locus of Control</vt:lpstr>
      <vt:lpstr>Locus of Control</vt:lpstr>
      <vt:lpstr>PowerPoint Presentation</vt:lpstr>
      <vt:lpstr>PowerPoint Presentation</vt:lpstr>
      <vt:lpstr>PowerPoint Presentation</vt:lpstr>
      <vt:lpstr>Johari Window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ECAY5003: The Evolving Landscape of Advocacy Provision</dc:title>
  <dc:creator>Laura Jenkins (IEH)</dc:creator>
  <cp:lastModifiedBy>Ken Dicks</cp:lastModifiedBy>
  <cp:revision>28</cp:revision>
  <dcterms:created xsi:type="dcterms:W3CDTF">2023-09-18T12:02:29Z</dcterms:created>
  <dcterms:modified xsi:type="dcterms:W3CDTF">2024-11-18T18:36:00Z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