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56" r:id="rId6"/>
    <p:sldId id="257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06" autoAdjust="0"/>
    <p:restoredTop sz="94660"/>
  </p:normalViewPr>
  <p:slideViewPr>
    <p:cSldViewPr snapToGrid="0">
      <p:cViewPr varScale="1">
        <p:scale>
          <a:sx n="74" d="100"/>
          <a:sy n="74" d="100"/>
        </p:scale>
        <p:origin x="3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52C0C-1EBD-A292-F85D-04150C9756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028223-3EAC-8E02-905C-954A1AB6E3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CB9AC3-96CD-FC81-FC66-308838EDD6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A3F1A-5411-4A8B-947C-2369EBCD5D34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4D3150-5DE5-E3C0-46C2-1663937F84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913E09-5AD1-0E7E-9B29-6F31C9329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C311D-2194-418B-80C7-2B24C02D2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3395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7A4D1-715D-0056-242C-841CB66AA7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6B4CF-E90B-8002-3EA1-1703DFB053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297928-EB34-4FBF-7068-89085E7EA2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A3F1A-5411-4A8B-947C-2369EBCD5D34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0B11C9-4730-A781-EAF5-7D211BA00B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08479E-87CE-16B7-1585-185959ED6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C311D-2194-418B-80C7-2B24C02D2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190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A5535-F0B1-D67A-A746-F4351B202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C7BA1A-74B2-2198-3D5E-350659BA57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F15884-7524-02C2-25EA-13BA9BD4E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A3F1A-5411-4A8B-947C-2369EBCD5D34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C5C2CF-0E29-6935-586C-4D0C4263D7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B9337-6AA2-F732-E951-DED5827593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C311D-2194-418B-80C7-2B24C02D2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3747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822F3-CFE5-F5FE-0A7C-43B87A735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E9EF0-9CCC-F29C-667F-DA6580A74D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CAE112-5D27-73E4-438D-6DBDEB3FA3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11821B-D30F-BC7F-ED1F-213C1CF5C2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A3F1A-5411-4A8B-947C-2369EBCD5D34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7AEE3F-AB4C-30C2-1892-F1F465655A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3FF0F6-83C3-6CF1-77E1-17EB80661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C311D-2194-418B-80C7-2B24C02D2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921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6F269-AC50-1A40-2F80-ACF515272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AC1257-0798-69F7-1514-A3B63CA3D6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B61786-D882-77FF-EBA1-AEFDBC8438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194AD5-1985-D278-8965-B323E7D1D4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1F566F-F117-1973-35DC-1062A607FA3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0C102E-780C-4F36-B9E3-F8C8D419E9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A3F1A-5411-4A8B-947C-2369EBCD5D34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EF092F-DC91-7732-3E26-45FE88267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292912-D742-3967-48E3-0E25479297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C311D-2194-418B-80C7-2B24C02D2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314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FA5F7-AA52-28FF-0A68-E5D456623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B1A273-D870-C227-8D5B-B0845C03AB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A3F1A-5411-4A8B-947C-2369EBCD5D34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173132-1CEB-5D03-0DB2-CDDDE1231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D4B4BA-4A8A-AE1E-2513-90AF57F3AB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C311D-2194-418B-80C7-2B24C02D2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601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C5F9E9-0301-7547-EABD-07F5D9ACFB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A3F1A-5411-4A8B-947C-2369EBCD5D34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594EDE-8040-9CF7-AF78-7DA063650A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433F84-607A-E091-7F06-3CF4C457F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C311D-2194-418B-80C7-2B24C02D2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537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37564-F7EA-3674-59EF-070C74910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05B77-3B52-5027-A2AF-5F0C23CB4D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C64684-F6E9-AA47-4A25-85EB703FE8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F47245-FB54-536C-0E59-60CE80E53B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A3F1A-5411-4A8B-947C-2369EBCD5D34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7458CE-4236-AD22-A9B8-1B844AD6B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609228-D92E-3C5C-0C30-493C107207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C311D-2194-418B-80C7-2B24C02D2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9306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C4842-A5EA-9DF2-3FBD-C55304C3FF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BF968F-7CAB-6811-BBFD-8C4CC9A52E6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7384CE-C055-4A66-5AC1-4A3E67C64C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6E3074-38D1-4DA9-96D6-082685FBC4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A3F1A-5411-4A8B-947C-2369EBCD5D34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06D913-CD14-EDF8-6EB6-541A1B72CA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A3FC98-42C7-369F-EE0F-27F8CD178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C311D-2194-418B-80C7-2B24C02D2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624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1205E-E0CC-64B9-DC05-1348B7AE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4588E1-1A8B-50E7-4901-0FFD52CD80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4D9753-D78F-014B-5658-88012F7386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A3F1A-5411-4A8B-947C-2369EBCD5D34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359C82-7460-BF55-0292-CD133A51A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C8A78C-FC75-7654-A581-4F2B017B5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C311D-2194-418B-80C7-2B24C02D2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2090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169BA6B-9731-AC9C-2D7C-3A51243C60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C85215-D2E5-107D-AE1A-1830038501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79894A-D551-9514-ED94-1C8C9425D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A3F1A-5411-4A8B-947C-2369EBCD5D34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DF7617-D03C-B69E-250B-86D01F5746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32CFC4-5D30-B2FB-204D-638C19D3CD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C311D-2194-418B-80C7-2B24C02D2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465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6FB20F-A300-6B21-5BA5-B9308038F5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6EC705-B8F4-9062-CC3A-3A6C46330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7C91CF-E46D-332A-58F3-26DD2144B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FFA3F1A-5411-4A8B-947C-2369EBCD5D34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FE61C3-BA54-2F9E-A411-F96370BD71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2503C8-5EE0-4E2E-9162-FCA5E7339B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0C311D-2194-418B-80C7-2B24C02D2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650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e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png"/><Relationship Id="rId18" Type="http://schemas.openxmlformats.org/officeDocument/2006/relationships/image" Target="../media/image2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17" Type="http://schemas.openxmlformats.org/officeDocument/2006/relationships/image" Target="../media/image22.png"/><Relationship Id="rId2" Type="http://schemas.openxmlformats.org/officeDocument/2006/relationships/image" Target="../media/image7.png"/><Relationship Id="rId16" Type="http://schemas.openxmlformats.org/officeDocument/2006/relationships/image" Target="../media/image2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5" Type="http://schemas.openxmlformats.org/officeDocument/2006/relationships/image" Target="../media/image2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Relationship Id="rId1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openDmnd">
          <a:fgClr>
            <a:srgbClr val="92D050"/>
          </a:fgClr>
          <a:bgClr>
            <a:schemeClr val="bg1"/>
          </a:bgClr>
        </a:patt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4A89F7-CF99-7747-67C2-D30AEEE80D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FE3752B-8D50-37DE-2605-EA52886DEBAF}"/>
              </a:ext>
            </a:extLst>
          </p:cNvPr>
          <p:cNvSpPr txBox="1"/>
          <p:nvPr/>
        </p:nvSpPr>
        <p:spPr>
          <a:xfrm>
            <a:off x="-1039647" y="254452"/>
            <a:ext cx="5570435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 u="sng" dirty="0" err="1">
                <a:solidFill>
                  <a:schemeClr val="accent3"/>
                </a:solidFill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Gêm</a:t>
            </a:r>
            <a:r>
              <a:rPr lang="en-GB" sz="4400" u="sng" dirty="0">
                <a:solidFill>
                  <a:schemeClr val="accent3"/>
                </a:solidFill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400" u="sng" dirty="0" err="1">
                <a:solidFill>
                  <a:schemeClr val="accent3"/>
                </a:solidFill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Siopa</a:t>
            </a:r>
            <a:r>
              <a:rPr lang="en-GB" sz="4400" u="sng" dirty="0">
                <a:solidFill>
                  <a:schemeClr val="accent3"/>
                </a:solidFill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400" u="sng" dirty="0">
                <a:solidFill>
                  <a:schemeClr val="accent3"/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4400" u="sng" dirty="0">
              <a:solidFill>
                <a:schemeClr val="accent3"/>
              </a:solidFill>
              <a:latin typeface="SassoonCRInfant" panose="02010503020300020003" pitchFamily="2" charset="0"/>
            </a:endParaRPr>
          </a:p>
        </p:txBody>
      </p:sp>
      <p:pic>
        <p:nvPicPr>
          <p:cNvPr id="10" name="Picture 9" descr="A cartoon of a person's face&#10;&#10;AI-generated content may be incorrect.">
            <a:extLst>
              <a:ext uri="{FF2B5EF4-FFF2-40B4-BE49-F238E27FC236}">
                <a16:creationId xmlns:a16="http://schemas.microsoft.com/office/drawing/2014/main" id="{8693BFF9-DC9C-747D-254F-5CB6E19520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1721" y="1850572"/>
            <a:ext cx="1452029" cy="1417864"/>
          </a:xfrm>
          <a:prstGeom prst="rect">
            <a:avLst/>
          </a:prstGeom>
        </p:spPr>
      </p:pic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309E5B3D-C3FC-3C4F-3214-367758538CA5}"/>
              </a:ext>
            </a:extLst>
          </p:cNvPr>
          <p:cNvSpPr/>
          <p:nvPr/>
        </p:nvSpPr>
        <p:spPr>
          <a:xfrm rot="1395284">
            <a:off x="8498568" y="322665"/>
            <a:ext cx="3544206" cy="1981484"/>
          </a:xfrm>
          <a:prstGeom prst="wedgeEllipseCallout">
            <a:avLst>
              <a:gd name="adj1" fmla="val -41618"/>
              <a:gd name="adj2" fmla="val 93102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2400" kern="100" dirty="0" err="1"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Gadewch</a:t>
            </a:r>
            <a:r>
              <a:rPr lang="en-GB" sz="2400" kern="100" dirty="0"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400" kern="100" dirty="0" err="1"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2400" kern="100" dirty="0"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400" kern="100" dirty="0" err="1"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ni</a:t>
            </a:r>
            <a:r>
              <a:rPr lang="en-GB" sz="2400" kern="100" dirty="0"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400" kern="100" dirty="0" err="1"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chwarae</a:t>
            </a:r>
            <a:r>
              <a:rPr lang="en-GB" sz="2400" kern="100" dirty="0"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400" kern="100" dirty="0" err="1"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gêm</a:t>
            </a:r>
            <a:r>
              <a:rPr lang="en-GB" sz="2400" kern="100" dirty="0"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!</a:t>
            </a:r>
            <a:endParaRPr lang="en-GB" sz="24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 descr="A screenshot of a game&#10;&#10;AI-generated content may be incorrect.">
            <a:extLst>
              <a:ext uri="{FF2B5EF4-FFF2-40B4-BE49-F238E27FC236}">
                <a16:creationId xmlns:a16="http://schemas.microsoft.com/office/drawing/2014/main" id="{D8A0C60A-F63C-8B1F-F851-5A433196C5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861" y="1730827"/>
            <a:ext cx="6678310" cy="455839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A732633-0A09-8171-852A-255F81D1E316}"/>
              </a:ext>
            </a:extLst>
          </p:cNvPr>
          <p:cNvSpPr txBox="1"/>
          <p:nvPr/>
        </p:nvSpPr>
        <p:spPr>
          <a:xfrm>
            <a:off x="6621565" y="5904501"/>
            <a:ext cx="557043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dirty="0">
                <a:solidFill>
                  <a:schemeClr val="accent3"/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Charlotte Foulkes </a:t>
            </a:r>
            <a:endParaRPr lang="en-GB" sz="3200" dirty="0">
              <a:solidFill>
                <a:schemeClr val="accent3"/>
              </a:solidFill>
              <a:latin typeface="SassoonCRInfant" panose="020105030203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52935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openDmnd">
          <a:fgClr>
            <a:srgbClr val="92D050"/>
          </a:fgClr>
          <a:bgClr>
            <a:schemeClr val="bg1"/>
          </a:bgClr>
        </a:patt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55EBAA7-A5BE-77C0-0297-6CC793F30B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C8C6709-8F2C-BD0A-7A75-4A0874C785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8784" y="1662802"/>
            <a:ext cx="1354745" cy="132059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6D77EEE-1A0F-2606-0A63-99F76AC87D09}"/>
              </a:ext>
            </a:extLst>
          </p:cNvPr>
          <p:cNvSpPr txBox="1"/>
          <p:nvPr/>
        </p:nvSpPr>
        <p:spPr>
          <a:xfrm>
            <a:off x="3262586" y="-272868"/>
            <a:ext cx="5620274" cy="1046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en-GB" dirty="0"/>
          </a:p>
          <a:p>
            <a:pPr algn="ctr"/>
            <a:r>
              <a:rPr lang="en-GB" sz="4400" dirty="0" err="1">
                <a:solidFill>
                  <a:schemeClr val="accent3"/>
                </a:solidFill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Cyfarwyddiadau</a:t>
            </a:r>
            <a:r>
              <a:rPr lang="en-GB" sz="4400" dirty="0">
                <a:solidFill>
                  <a:schemeClr val="accent3"/>
                </a:solidFill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:  </a:t>
            </a:r>
            <a:r>
              <a:rPr lang="en-GB" sz="4400" dirty="0">
                <a:solidFill>
                  <a:schemeClr val="accent3"/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4400" dirty="0">
              <a:solidFill>
                <a:schemeClr val="accent3"/>
              </a:solidFill>
              <a:latin typeface="SassoonCRInfant" panose="02010503020300020003" pitchFamily="2" charset="0"/>
            </a:endParaRP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F8FF7EB8-1AEA-79F7-DA59-483CF0AE9AAA}"/>
              </a:ext>
            </a:extLst>
          </p:cNvPr>
          <p:cNvSpPr/>
          <p:nvPr/>
        </p:nvSpPr>
        <p:spPr>
          <a:xfrm>
            <a:off x="6072723" y="1075934"/>
            <a:ext cx="4994695" cy="3329795"/>
          </a:xfrm>
          <a:prstGeom prst="wedgeEllipseCallout">
            <a:avLst>
              <a:gd name="adj1" fmla="val -127135"/>
              <a:gd name="adj2" fmla="val -11210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000" b="1" i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“</a:t>
            </a:r>
            <a:r>
              <a:rPr lang="en-GB" sz="2000" b="1" i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Shwmae</a:t>
            </a:r>
            <a:r>
              <a:rPr lang="en-GB" sz="2000" b="1" i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i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blant</a:t>
            </a:r>
            <a:r>
              <a:rPr lang="en-GB" sz="2000" b="1" i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! </a:t>
            </a:r>
            <a:r>
              <a:rPr lang="en-GB" sz="2000" b="1" i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Ydych</a:t>
            </a:r>
            <a:r>
              <a:rPr lang="en-GB" sz="2000" b="1" i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i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chi’n</a:t>
            </a:r>
            <a:r>
              <a:rPr lang="en-GB" sz="2000" b="1" i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i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barod</a:t>
            </a:r>
            <a:r>
              <a:rPr lang="en-GB" sz="2000" b="1" i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i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i</a:t>
            </a:r>
            <a:r>
              <a:rPr lang="en-GB" sz="2000" b="1" i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i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ddysgu</a:t>
            </a:r>
            <a:r>
              <a:rPr lang="en-GB" sz="2000" b="1" i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? Nod y </a:t>
            </a:r>
            <a:r>
              <a:rPr lang="en-GB" sz="2000" b="1" i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wers</a:t>
            </a:r>
            <a:r>
              <a:rPr lang="en-GB" sz="2000" b="1" i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i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heddiw</a:t>
            </a:r>
            <a:r>
              <a:rPr lang="en-GB" sz="2000" b="1" i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i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ydy</a:t>
            </a:r>
            <a:r>
              <a:rPr lang="en-GB" sz="2000" b="1" i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i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adolygu</a:t>
            </a:r>
            <a:r>
              <a:rPr lang="en-GB" sz="2000" b="1" i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i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geirfa</a:t>
            </a:r>
            <a:r>
              <a:rPr lang="en-GB" sz="2000" b="1" i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i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bwyd</a:t>
            </a:r>
            <a:r>
              <a:rPr lang="en-GB" sz="2000" b="1" i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. </a:t>
            </a:r>
            <a:r>
              <a:rPr lang="en-GB" sz="2000" b="1" i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Atebwch</a:t>
            </a:r>
            <a:r>
              <a:rPr lang="en-GB" sz="2000" b="1" i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y </a:t>
            </a:r>
            <a:r>
              <a:rPr lang="en-GB" sz="2000" b="1" i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cwestiwn</a:t>
            </a:r>
            <a:r>
              <a:rPr lang="en-GB" sz="2000" b="1" i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‘Wyt </a:t>
            </a:r>
            <a:r>
              <a:rPr lang="en-GB" sz="2000" b="1" i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ti’n</a:t>
            </a:r>
            <a:r>
              <a:rPr lang="en-GB" sz="2000" b="1" i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i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hoffi</a:t>
            </a:r>
            <a:r>
              <a:rPr lang="en-GB" sz="2000" b="1" i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(</a:t>
            </a:r>
            <a:r>
              <a:rPr lang="en-GB" sz="2000" b="1" i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bwyd</a:t>
            </a:r>
            <a:r>
              <a:rPr lang="en-GB" sz="2000" b="1" i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)? </a:t>
            </a:r>
          </a:p>
          <a:p>
            <a:r>
              <a:rPr lang="en-GB" sz="2000" b="1" i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Chwaraewch</a:t>
            </a:r>
            <a:r>
              <a:rPr lang="en-GB" sz="2000" b="1" i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i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gêm</a:t>
            </a:r>
            <a:r>
              <a:rPr lang="en-GB" sz="2000" b="1" i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i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gyda</a:t>
            </a:r>
            <a:r>
              <a:rPr lang="en-GB" sz="2000" b="1" i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i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grŵp</a:t>
            </a:r>
            <a:r>
              <a:rPr lang="en-GB" sz="2000" b="1" i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.”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A0D55F8-E44B-4B5B-2BA0-D30E10E2EA13}"/>
              </a:ext>
            </a:extLst>
          </p:cNvPr>
          <p:cNvSpPr txBox="1"/>
          <p:nvPr/>
        </p:nvSpPr>
        <p:spPr>
          <a:xfrm>
            <a:off x="651149" y="896060"/>
            <a:ext cx="6675363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Casgla’r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dis, 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gêm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, 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basgedi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, 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cownteri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a 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chardiau</a:t>
            </a:r>
            <a:endParaRPr lang="en-GB" sz="2000" b="1" dirty="0">
              <a:solidFill>
                <a:schemeClr val="accent6">
                  <a:lumMod val="75000"/>
                </a:schemeClr>
              </a:solidFill>
              <a:latin typeface="SassoonCRInfant" panose="02010503020300020003" pitchFamily="2" charset="0"/>
            </a:endParaRPr>
          </a:p>
          <a:p>
            <a:pPr marL="342900" indent="-342900">
              <a:buFontTx/>
              <a:buAutoNum type="arabicPeriod"/>
            </a:pP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Eistedda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gyda’r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pedwar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plentyn</a:t>
            </a:r>
            <a:endParaRPr lang="en-GB" sz="2000" b="1" dirty="0">
              <a:solidFill>
                <a:schemeClr val="accent6">
                  <a:lumMod val="75000"/>
                </a:schemeClr>
              </a:solidFill>
              <a:latin typeface="SassoonCRInfant" panose="02010503020300020003" pitchFamily="2" charset="0"/>
            </a:endParaRPr>
          </a:p>
          <a:p>
            <a:pPr marL="342900" indent="-342900">
              <a:buFontTx/>
              <a:buAutoNum type="arabicPeriod"/>
            </a:pP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Dyweda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:</a:t>
            </a:r>
          </a:p>
          <a:p>
            <a:pPr marL="342900" indent="-342900">
              <a:buFontTx/>
              <a:buAutoNum type="arabicPeriod"/>
            </a:pPr>
            <a:endParaRPr lang="en-GB" sz="2000" b="1" dirty="0">
              <a:solidFill>
                <a:schemeClr val="accent6">
                  <a:lumMod val="75000"/>
                </a:schemeClr>
              </a:solidFill>
              <a:latin typeface="SassoonCRInfant" panose="02010503020300020003" pitchFamily="2" charset="0"/>
            </a:endParaRPr>
          </a:p>
          <a:p>
            <a:pPr marL="342900" indent="-342900">
              <a:buFontTx/>
              <a:buAutoNum type="arabicPeriod"/>
            </a:pPr>
            <a:endParaRPr lang="en-GB" sz="2000" b="1" dirty="0">
              <a:solidFill>
                <a:schemeClr val="accent6">
                  <a:lumMod val="75000"/>
                </a:schemeClr>
              </a:solidFill>
              <a:latin typeface="SassoonCRInfant" panose="02010503020300020003" pitchFamily="2" charset="0"/>
            </a:endParaRPr>
          </a:p>
          <a:p>
            <a:pPr marL="342900" indent="-342900">
              <a:buFontTx/>
              <a:buAutoNum type="arabicPeriod"/>
            </a:pPr>
            <a:endParaRPr lang="en-GB" sz="2000" b="1" dirty="0">
              <a:solidFill>
                <a:schemeClr val="accent6">
                  <a:lumMod val="75000"/>
                </a:schemeClr>
              </a:solidFill>
              <a:latin typeface="SassoonCRInfant" panose="02010503020300020003" pitchFamily="2" charset="0"/>
            </a:endParaRPr>
          </a:p>
          <a:p>
            <a:endParaRPr lang="en-GB" sz="2000" b="1" dirty="0">
              <a:solidFill>
                <a:schemeClr val="accent6">
                  <a:lumMod val="75000"/>
                </a:schemeClr>
              </a:solidFill>
              <a:latin typeface="SassoonCRInfant" panose="02010503020300020003" pitchFamily="2" charset="0"/>
            </a:endParaRPr>
          </a:p>
          <a:p>
            <a:endParaRPr lang="en-GB" sz="2000" b="1" dirty="0">
              <a:solidFill>
                <a:schemeClr val="accent6">
                  <a:lumMod val="75000"/>
                </a:schemeClr>
              </a:solidFill>
              <a:latin typeface="SassoonCRInfant" panose="02010503020300020003" pitchFamily="2" charset="0"/>
            </a:endParaRPr>
          </a:p>
          <a:p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4. 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Dangosa’r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plant 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sut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US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i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chwarae’r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gêm</a:t>
            </a:r>
            <a:endParaRPr lang="en-GB" sz="2000" b="1" dirty="0">
              <a:solidFill>
                <a:schemeClr val="accent6">
                  <a:lumMod val="75000"/>
                </a:schemeClr>
              </a:solidFill>
              <a:latin typeface="SassoonCRInfant" panose="02010503020300020003" pitchFamily="2" charset="0"/>
            </a:endParaRPr>
          </a:p>
          <a:p>
            <a:pPr lvl="0"/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5. 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Gofynna’r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plant </a:t>
            </a:r>
            <a:r>
              <a:rPr lang="en-US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i</a:t>
            </a:r>
            <a:r>
              <a:rPr lang="en-US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US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ailadrodd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:</a:t>
            </a:r>
          </a:p>
          <a:p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			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Rydw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i’n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hoffi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…..</a:t>
            </a:r>
          </a:p>
          <a:p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			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Dydw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i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ddim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yn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hoffi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….</a:t>
            </a:r>
          </a:p>
          <a:p>
            <a:pPr lvl="0"/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6.  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Dangosa’r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‘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Matiau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Iaith’ </a:t>
            </a:r>
          </a:p>
          <a:p>
            <a:pPr lvl="0"/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7.  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Ymarfer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: </a:t>
            </a:r>
          </a:p>
          <a:p>
            <a:pPr lvl="0"/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	 ‘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achos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mae’n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…’ a ‘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maen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nhw’n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…’</a:t>
            </a:r>
          </a:p>
          <a:p>
            <a:pPr lvl="0"/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8. 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Ymarfer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geirfa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gyda’r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 plant</a:t>
            </a:r>
          </a:p>
          <a:p>
            <a:pPr lvl="0"/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9. </a:t>
            </a:r>
            <a:r>
              <a:rPr lang="en-GB" sz="2000" b="1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Mwynha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!   </a:t>
            </a:r>
          </a:p>
          <a:p>
            <a:pPr marL="342900" indent="-342900">
              <a:buAutoNum type="arabicPeriod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392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openDmnd">
          <a:fgClr>
            <a:srgbClr val="92D050"/>
          </a:fgClr>
          <a:bgClr>
            <a:schemeClr val="bg1"/>
          </a:bgClr>
        </a:patt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CC12E81-82C2-811E-3922-A4B97A0F24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AAFE22EC-F6C1-AF55-9034-CEF288EB9647}"/>
              </a:ext>
            </a:extLst>
          </p:cNvPr>
          <p:cNvSpPr/>
          <p:nvPr/>
        </p:nvSpPr>
        <p:spPr>
          <a:xfrm>
            <a:off x="666415" y="257475"/>
            <a:ext cx="5618881" cy="6343050"/>
          </a:xfrm>
          <a:prstGeom prst="roundRect">
            <a:avLst/>
          </a:prstGeom>
          <a:noFill/>
          <a:ln w="76200" cap="flat" cmpd="sng" algn="ctr">
            <a:solidFill>
              <a:srgbClr val="196B24">
                <a:lumMod val="60000"/>
                <a:lumOff val="40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A8492C5-9381-AE45-C713-FEF0CAF4FB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5493" y="257475"/>
            <a:ext cx="5700254" cy="642574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98E4A8C-0471-B2AE-8170-D870AE9750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0575" y="424551"/>
            <a:ext cx="4880692" cy="592449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600C54F-A93B-6861-918C-018C3EACB6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2535" y="569904"/>
            <a:ext cx="5343409" cy="5924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49636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openDmnd">
          <a:fgClr>
            <a:srgbClr val="92D050"/>
          </a:fgClr>
          <a:bgClr>
            <a:schemeClr val="bg1"/>
          </a:bgClr>
        </a:patt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A88C968-589B-F839-F416-1A49C47998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A531FF1-45E8-997E-EE19-C2A35C1C0C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6833392"/>
              </p:ext>
            </p:extLst>
          </p:nvPr>
        </p:nvGraphicFramePr>
        <p:xfrm>
          <a:off x="511661" y="1171110"/>
          <a:ext cx="5841216" cy="5179448"/>
        </p:xfrm>
        <a:graphic>
          <a:graphicData uri="http://schemas.openxmlformats.org/drawingml/2006/table">
            <a:tbl>
              <a:tblPr firstRow="1" firstCol="1" bandRow="1"/>
              <a:tblGrid>
                <a:gridCol w="2920608">
                  <a:extLst>
                    <a:ext uri="{9D8B030D-6E8A-4147-A177-3AD203B41FA5}">
                      <a16:colId xmlns:a16="http://schemas.microsoft.com/office/drawing/2014/main" val="46357770"/>
                    </a:ext>
                  </a:extLst>
                </a:gridCol>
                <a:gridCol w="2920608">
                  <a:extLst>
                    <a:ext uri="{9D8B030D-6E8A-4147-A177-3AD203B41FA5}">
                      <a16:colId xmlns:a16="http://schemas.microsoft.com/office/drawing/2014/main" val="2274046428"/>
                    </a:ext>
                  </a:extLst>
                </a:gridCol>
              </a:tblGrid>
              <a:tr h="28928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1" kern="100" dirty="0" err="1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Plentyn</a:t>
                      </a:r>
                      <a:endParaRPr lang="en-GB" sz="28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1" kern="100" dirty="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Plant</a:t>
                      </a:r>
                      <a:endParaRPr lang="en-GB" sz="28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28555853"/>
                  </a:ext>
                </a:extLst>
              </a:tr>
              <a:tr h="28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Dere ‘ma ____!</a:t>
                      </a:r>
                      <a:endParaRPr lang="en-GB" sz="2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Dewch yma blant!</a:t>
                      </a:r>
                      <a:endParaRPr lang="en-GB" sz="2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14606778"/>
                  </a:ext>
                </a:extLst>
              </a:tr>
              <a:tr h="5906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Eistedda’n dawel mewn cylch </a:t>
                      </a:r>
                      <a:endParaRPr lang="en-GB" sz="2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Eisteddwch yn dawel mewn cylch</a:t>
                      </a:r>
                      <a:endParaRPr lang="en-GB" sz="2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60269286"/>
                  </a:ext>
                </a:extLst>
              </a:tr>
              <a:tr h="28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Gwranda’n ofalus</a:t>
                      </a:r>
                      <a:endParaRPr lang="en-GB" sz="2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Gwrandewch yn ofalus</a:t>
                      </a:r>
                      <a:endParaRPr lang="en-GB" sz="2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84554315"/>
                  </a:ext>
                </a:extLst>
              </a:tr>
              <a:tr h="28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Edrycha arna i</a:t>
                      </a:r>
                      <a:endParaRPr lang="en-GB" sz="2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Edrychwch arna i</a:t>
                      </a:r>
                      <a:endParaRPr lang="en-GB" sz="2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5695765"/>
                  </a:ext>
                </a:extLst>
              </a:tr>
              <a:tr h="28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Ailadrodda</a:t>
                      </a:r>
                      <a:endParaRPr lang="en-GB" sz="2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Ailadroddwch</a:t>
                      </a:r>
                      <a:endParaRPr lang="en-GB" sz="2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3270853"/>
                  </a:ext>
                </a:extLst>
              </a:tr>
              <a:tr h="28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Gweidda fel cawr</a:t>
                      </a:r>
                      <a:endParaRPr lang="en-GB" sz="2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Gweiddwch fel cawr</a:t>
                      </a:r>
                      <a:endParaRPr lang="en-GB" sz="2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34004122"/>
                  </a:ext>
                </a:extLst>
              </a:tr>
              <a:tr h="28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 dirty="0" err="1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Sibryda</a:t>
                      </a:r>
                      <a:r>
                        <a:rPr lang="en-GB" sz="2000" b="1" kern="100" dirty="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000" b="1" kern="100" dirty="0" err="1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fel</a:t>
                      </a:r>
                      <a:r>
                        <a:rPr lang="en-GB" sz="2000" b="1" kern="100" dirty="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000" b="1" kern="100" dirty="0" err="1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llygoden</a:t>
                      </a:r>
                      <a:endParaRPr lang="en-GB" sz="20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 dirty="0" err="1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Sibrydwch</a:t>
                      </a:r>
                      <a:r>
                        <a:rPr lang="en-GB" sz="2000" b="1" kern="100" dirty="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000" b="1" kern="100" dirty="0" err="1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fel</a:t>
                      </a:r>
                      <a:r>
                        <a:rPr lang="en-GB" sz="2000" b="1" kern="100" dirty="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000" b="1" kern="100" dirty="0" err="1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llygoden</a:t>
                      </a:r>
                      <a:endParaRPr lang="en-GB" sz="20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3410192"/>
                  </a:ext>
                </a:extLst>
              </a:tr>
              <a:tr h="28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2000" b="1" kern="10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Dewisa gownter</a:t>
                      </a:r>
                      <a:endParaRPr lang="en-GB" sz="2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2000" b="1" kern="100" dirty="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Dewiswch gownter</a:t>
                      </a:r>
                      <a:endParaRPr lang="en-GB" sz="20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38482900"/>
                  </a:ext>
                </a:extLst>
              </a:tr>
              <a:tr h="28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Symuda’r cownter</a:t>
                      </a:r>
                      <a:endParaRPr lang="en-GB" sz="2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Symudwch y cownter</a:t>
                      </a:r>
                      <a:endParaRPr lang="en-GB" sz="2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1138490"/>
                  </a:ext>
                </a:extLst>
              </a:tr>
              <a:tr h="28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Tafla’r dis</a:t>
                      </a:r>
                      <a:endParaRPr lang="en-GB" sz="2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Taflwch y dis </a:t>
                      </a:r>
                      <a:endParaRPr lang="en-GB" sz="2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01941443"/>
                  </a:ext>
                </a:extLst>
              </a:tr>
              <a:tr h="28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Cyfra efo fi. </a:t>
                      </a:r>
                      <a:endParaRPr lang="en-GB" sz="2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Cyfrwch efo fi</a:t>
                      </a:r>
                      <a:endParaRPr lang="en-GB" sz="2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11833816"/>
                  </a:ext>
                </a:extLst>
              </a:tr>
              <a:tr h="28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2000" b="1" kern="10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Paid â thwyllo</a:t>
                      </a:r>
                      <a:endParaRPr lang="en-GB" sz="2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2000" b="1" kern="10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Peidwch â thwyllo</a:t>
                      </a:r>
                      <a:endParaRPr lang="en-GB" sz="2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15446915"/>
                  </a:ext>
                </a:extLst>
              </a:tr>
              <a:tr h="28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Taclusa</a:t>
                      </a:r>
                      <a:endParaRPr lang="en-GB" sz="2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 dirty="0" err="1">
                          <a:solidFill>
                            <a:srgbClr val="3B7D23"/>
                          </a:solidFill>
                          <a:effectLst/>
                          <a:latin typeface="SassoonCRInfant" panose="02010503020300020003" pitchFamily="2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Tacluswch</a:t>
                      </a:r>
                      <a:endParaRPr lang="en-GB" sz="20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512" marR="655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85825335"/>
                  </a:ext>
                </a:extLst>
              </a:tr>
            </a:tbl>
          </a:graphicData>
        </a:graphic>
      </p:graphicFrame>
      <p:sp>
        <p:nvSpPr>
          <p:cNvPr id="3" name="Rectangle 1">
            <a:extLst>
              <a:ext uri="{FF2B5EF4-FFF2-40B4-BE49-F238E27FC236}">
                <a16:creationId xmlns:a16="http://schemas.microsoft.com/office/drawing/2014/main" id="{6DBF632E-AC52-C968-F7EB-905B88C3E2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661" y="123066"/>
            <a:ext cx="3330079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4400" b="0" strike="noStrike" cap="none" normalizeH="0" baseline="0" dirty="0" err="1">
                <a:ln>
                  <a:noFill/>
                </a:ln>
                <a:solidFill>
                  <a:srgbClr val="3B7D23"/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Gorchmynion</a:t>
            </a:r>
            <a:r>
              <a:rPr kumimoji="0" lang="en-GB" altLang="en-US" sz="4400" b="0" strike="noStrike" cap="none" normalizeH="0" baseline="0" dirty="0">
                <a:ln>
                  <a:noFill/>
                </a:ln>
                <a:solidFill>
                  <a:srgbClr val="3B7D23"/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  <a:endParaRPr kumimoji="0" lang="en-GB" altLang="en-US" sz="4400" b="0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5CE0FA6-E26D-F2C6-8469-D3A8897DBA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91688" y="-153933"/>
            <a:ext cx="3513221" cy="1046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 </a:t>
            </a:r>
          </a:p>
          <a:p>
            <a:r>
              <a:rPr lang="en-GB" sz="4400" u="sng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rPr>
              <a:t>Cwestiynau</a:t>
            </a:r>
            <a:r>
              <a:rPr kumimoji="0" lang="en-GB" altLang="en-US" sz="4400" b="0" strike="noStrike" cap="none" normalizeH="0" baseline="0" dirty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  <a:endParaRPr kumimoji="0" lang="en-GB" altLang="en-US" sz="4400" b="0" strike="noStrike" cap="none" normalizeH="0" baseline="0" dirty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latin typeface="SassoonCRInfant" panose="02010503020300020003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44DD886-D031-8FB5-8D5F-B2F8D5D26CC3}"/>
              </a:ext>
            </a:extLst>
          </p:cNvPr>
          <p:cNvSpPr txBox="1"/>
          <p:nvPr/>
        </p:nvSpPr>
        <p:spPr>
          <a:xfrm>
            <a:off x="7709835" y="1617598"/>
            <a:ext cx="3876575" cy="31722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Pwy</a:t>
            </a:r>
            <a:r>
              <a:rPr lang="en-GB" sz="2000" b="1" kern="100" dirty="0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2000" b="1" kern="100" dirty="0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dechrau</a:t>
            </a:r>
            <a:r>
              <a:rPr lang="en-GB" sz="2000" b="1" kern="100" dirty="0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?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00" dirty="0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Pa </a:t>
            </a:r>
            <a:r>
              <a:rPr lang="en-GB" sz="2000" b="1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liw</a:t>
            </a:r>
            <a:r>
              <a:rPr lang="en-GB" sz="2000" b="1" kern="100" dirty="0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ydy’r</a:t>
            </a:r>
            <a:r>
              <a:rPr lang="en-GB" sz="2000" b="1" kern="100" dirty="0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cownter</a:t>
            </a:r>
            <a:r>
              <a:rPr lang="en-GB" sz="2000" b="1" kern="100" dirty="0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?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Pwy</a:t>
            </a:r>
            <a:r>
              <a:rPr lang="en-GB" sz="2000" b="1" kern="100" dirty="0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sy</a:t>
            </a:r>
            <a:r>
              <a:rPr lang="en-GB" sz="2000" b="1" kern="100" dirty="0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’ </a:t>
            </a:r>
            <a:r>
              <a:rPr lang="en-GB" sz="2000" b="1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nesaf</a:t>
            </a:r>
            <a:r>
              <a:rPr lang="en-GB" sz="2000" b="1" kern="100" dirty="0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?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Tro</a:t>
            </a:r>
            <a:r>
              <a:rPr lang="en-GB" sz="2000" b="1" kern="100" dirty="0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pwy</a:t>
            </a:r>
            <a:r>
              <a:rPr lang="en-GB" sz="2000" b="1" kern="100" dirty="0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nesaf</a:t>
            </a:r>
            <a:r>
              <a:rPr lang="en-GB" sz="2000" b="1" kern="100" dirty="0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?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00" dirty="0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Pa </a:t>
            </a:r>
            <a:r>
              <a:rPr lang="en-GB" sz="2000" b="1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rif</a:t>
            </a:r>
            <a:r>
              <a:rPr lang="en-GB" sz="2000" b="1" kern="100" dirty="0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sy</a:t>
            </a:r>
            <a:r>
              <a:rPr lang="en-GB" sz="2000" b="1" kern="100" dirty="0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’ </a:t>
            </a:r>
            <a:r>
              <a:rPr lang="en-GB" sz="2000" b="1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2000" b="1" kern="100" dirty="0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y dis?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Ydych</a:t>
            </a:r>
            <a:r>
              <a:rPr lang="en-GB" sz="2000" b="1" kern="100" dirty="0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chi’n</a:t>
            </a:r>
            <a:r>
              <a:rPr lang="en-GB" sz="2000" b="1" kern="100" dirty="0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barod</a:t>
            </a:r>
            <a:r>
              <a:rPr lang="en-GB" sz="2000" b="1" kern="100" dirty="0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?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b="1" kern="100" dirty="0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Sawl </a:t>
            </a:r>
            <a:r>
              <a:rPr lang="en-GB" sz="2000" b="1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cerdyn</a:t>
            </a:r>
            <a:r>
              <a:rPr lang="en-GB" sz="2000" b="1" kern="100" dirty="0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sy</a:t>
            </a:r>
            <a:r>
              <a:rPr lang="en-GB" sz="2000" b="1" kern="100" dirty="0" err="1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’n</a:t>
            </a:r>
            <a:r>
              <a:rPr lang="en-GB" sz="2000" b="1" kern="100" dirty="0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2000" b="1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fasged</a:t>
            </a:r>
            <a:r>
              <a:rPr lang="en-GB" sz="2000" b="1" kern="100" dirty="0">
                <a:solidFill>
                  <a:schemeClr val="accent6">
                    <a:lumMod val="75000"/>
                  </a:schemeClr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?</a:t>
            </a:r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82E719EA-F243-B499-7463-601262E91A13}"/>
              </a:ext>
            </a:extLst>
          </p:cNvPr>
          <p:cNvSpPr/>
          <p:nvPr/>
        </p:nvSpPr>
        <p:spPr>
          <a:xfrm>
            <a:off x="6564430" y="892507"/>
            <a:ext cx="5496026" cy="4959653"/>
          </a:xfrm>
          <a:prstGeom prst="cloudCallout">
            <a:avLst>
              <a:gd name="adj1" fmla="val -44125"/>
              <a:gd name="adj2" fmla="val 64635"/>
            </a:avLst>
          </a:prstGeom>
          <a:noFill/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0558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openDmnd">
          <a:fgClr>
            <a:srgbClr val="92D05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" name="Group 44">
            <a:extLst>
              <a:ext uri="{FF2B5EF4-FFF2-40B4-BE49-F238E27FC236}">
                <a16:creationId xmlns:a16="http://schemas.microsoft.com/office/drawing/2014/main" id="{E29B07A7-3F6D-D904-BC93-BAA56DC9E1CA}"/>
              </a:ext>
            </a:extLst>
          </p:cNvPr>
          <p:cNvGrpSpPr/>
          <p:nvPr/>
        </p:nvGrpSpPr>
        <p:grpSpPr>
          <a:xfrm>
            <a:off x="5383658" y="902413"/>
            <a:ext cx="6697038" cy="5825448"/>
            <a:chOff x="113016" y="262890"/>
            <a:chExt cx="8537824" cy="5554980"/>
          </a:xfrm>
        </p:grpSpPr>
        <p:pic>
          <p:nvPicPr>
            <p:cNvPr id="46" name="Picture 45" descr="A blurry image of two round brown objects&#10;&#10;AI-generated content may be incorrect.">
              <a:extLst>
                <a:ext uri="{FF2B5EF4-FFF2-40B4-BE49-F238E27FC236}">
                  <a16:creationId xmlns:a16="http://schemas.microsoft.com/office/drawing/2014/main" id="{17AA894F-0DCE-37FA-7BB0-509FD17B3AC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64573" y="1394460"/>
              <a:ext cx="673358" cy="642039"/>
            </a:xfrm>
            <a:prstGeom prst="rect">
              <a:avLst/>
            </a:prstGeom>
          </p:spPr>
        </p:pic>
        <p:pic>
          <p:nvPicPr>
            <p:cNvPr id="47" name="Picture 46">
              <a:extLst>
                <a:ext uri="{FF2B5EF4-FFF2-40B4-BE49-F238E27FC236}">
                  <a16:creationId xmlns:a16="http://schemas.microsoft.com/office/drawing/2014/main" id="{F359C257-0246-3B59-13AF-E010954B325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0478" y="2232660"/>
              <a:ext cx="621548" cy="642039"/>
            </a:xfrm>
            <a:prstGeom prst="rect">
              <a:avLst/>
            </a:prstGeom>
          </p:spPr>
        </p:pic>
        <p:pic>
          <p:nvPicPr>
            <p:cNvPr id="48" name="Picture 47">
              <a:extLst>
                <a:ext uri="{FF2B5EF4-FFF2-40B4-BE49-F238E27FC236}">
                  <a16:creationId xmlns:a16="http://schemas.microsoft.com/office/drawing/2014/main" id="{02E84F44-6997-E668-1152-4DF8C70C335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301810" y="3070860"/>
              <a:ext cx="654051" cy="640135"/>
            </a:xfrm>
            <a:prstGeom prst="rect">
              <a:avLst/>
            </a:prstGeom>
          </p:spPr>
        </p:pic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10D22250-E065-9086-A9DD-846C620465E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331575" y="3907156"/>
              <a:ext cx="647665" cy="640135"/>
            </a:xfrm>
            <a:prstGeom prst="rect">
              <a:avLst/>
            </a:prstGeom>
          </p:spPr>
        </p:pic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id="{28E8CBCF-8C36-B632-350C-4C0B3E2DEC8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93714" y="558164"/>
              <a:ext cx="647578" cy="640135"/>
            </a:xfrm>
            <a:prstGeom prst="rect">
              <a:avLst/>
            </a:prstGeom>
          </p:spPr>
        </p:pic>
        <p:pic>
          <p:nvPicPr>
            <p:cNvPr id="51" name="Picture 50">
              <a:extLst>
                <a:ext uri="{FF2B5EF4-FFF2-40B4-BE49-F238E27FC236}">
                  <a16:creationId xmlns:a16="http://schemas.microsoft.com/office/drawing/2014/main" id="{DF641E76-DEE3-D3F3-581D-9F1249DB5F1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366936" y="4743452"/>
              <a:ext cx="605993" cy="640135"/>
            </a:xfrm>
            <a:prstGeom prst="rect">
              <a:avLst/>
            </a:prstGeom>
          </p:spPr>
        </p:pic>
        <p:pic>
          <p:nvPicPr>
            <p:cNvPr id="52" name="Picture 51">
              <a:extLst>
                <a:ext uri="{FF2B5EF4-FFF2-40B4-BE49-F238E27FC236}">
                  <a16:creationId xmlns:a16="http://schemas.microsoft.com/office/drawing/2014/main" id="{84F12CED-3494-32A6-1C4A-7BC5D1F2697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5881604" y="3907155"/>
              <a:ext cx="625750" cy="640135"/>
            </a:xfrm>
            <a:prstGeom prst="rect">
              <a:avLst/>
            </a:prstGeom>
          </p:spPr>
        </p:pic>
        <p:pic>
          <p:nvPicPr>
            <p:cNvPr id="53" name="Picture 52">
              <a:extLst>
                <a:ext uri="{FF2B5EF4-FFF2-40B4-BE49-F238E27FC236}">
                  <a16:creationId xmlns:a16="http://schemas.microsoft.com/office/drawing/2014/main" id="{F4EEDCCF-5D59-AD7C-64F8-907B05143C38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5881604" y="4697197"/>
              <a:ext cx="618557" cy="640135"/>
            </a:xfrm>
            <a:prstGeom prst="rect">
              <a:avLst/>
            </a:prstGeom>
          </p:spPr>
        </p:pic>
        <p:pic>
          <p:nvPicPr>
            <p:cNvPr id="54" name="Picture 53">
              <a:extLst>
                <a:ext uri="{FF2B5EF4-FFF2-40B4-BE49-F238E27FC236}">
                  <a16:creationId xmlns:a16="http://schemas.microsoft.com/office/drawing/2014/main" id="{987BF6F8-94E2-F900-C402-7E1AC9250A0C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3143815" y="1399076"/>
              <a:ext cx="664755" cy="640135"/>
            </a:xfrm>
            <a:prstGeom prst="rect">
              <a:avLst/>
            </a:prstGeom>
          </p:spPr>
        </p:pic>
        <p:pic>
          <p:nvPicPr>
            <p:cNvPr id="55" name="Picture 54">
              <a:extLst>
                <a:ext uri="{FF2B5EF4-FFF2-40B4-BE49-F238E27FC236}">
                  <a16:creationId xmlns:a16="http://schemas.microsoft.com/office/drawing/2014/main" id="{9239F85F-3198-D2F3-40CD-5F95E4B82F30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3143815" y="2234564"/>
              <a:ext cx="670617" cy="640135"/>
            </a:xfrm>
            <a:prstGeom prst="rect">
              <a:avLst/>
            </a:prstGeom>
          </p:spPr>
        </p:pic>
        <p:pic>
          <p:nvPicPr>
            <p:cNvPr id="56" name="Picture 55">
              <a:extLst>
                <a:ext uri="{FF2B5EF4-FFF2-40B4-BE49-F238E27FC236}">
                  <a16:creationId xmlns:a16="http://schemas.microsoft.com/office/drawing/2014/main" id="{03EB3C52-1986-5173-87A5-FE3D892C081C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3190766" y="3070052"/>
              <a:ext cx="632776" cy="640135"/>
            </a:xfrm>
            <a:prstGeom prst="rect">
              <a:avLst/>
            </a:prstGeom>
          </p:spPr>
        </p:pic>
        <p:pic>
          <p:nvPicPr>
            <p:cNvPr id="57" name="Picture 56">
              <a:extLst>
                <a:ext uri="{FF2B5EF4-FFF2-40B4-BE49-F238E27FC236}">
                  <a16:creationId xmlns:a16="http://schemas.microsoft.com/office/drawing/2014/main" id="{2D6BE17E-129A-5062-BC49-28F21EBA8FB9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3190766" y="3907155"/>
              <a:ext cx="617804" cy="640135"/>
            </a:xfrm>
            <a:prstGeom prst="rect">
              <a:avLst/>
            </a:prstGeom>
          </p:spPr>
        </p:pic>
        <p:pic>
          <p:nvPicPr>
            <p:cNvPr id="58" name="Picture 57">
              <a:extLst>
                <a:ext uri="{FF2B5EF4-FFF2-40B4-BE49-F238E27FC236}">
                  <a16:creationId xmlns:a16="http://schemas.microsoft.com/office/drawing/2014/main" id="{858BD166-8AA0-D92B-89B8-98186C3E0D19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3131855" y="4743481"/>
              <a:ext cx="676715" cy="593851"/>
            </a:xfrm>
            <a:prstGeom prst="rect">
              <a:avLst/>
            </a:prstGeom>
          </p:spPr>
        </p:pic>
        <p:pic>
          <p:nvPicPr>
            <p:cNvPr id="59" name="Picture 58">
              <a:extLst>
                <a:ext uri="{FF2B5EF4-FFF2-40B4-BE49-F238E27FC236}">
                  <a16:creationId xmlns:a16="http://schemas.microsoft.com/office/drawing/2014/main" id="{E6DF6D1A-B8F9-C8EE-DC6E-C7A05AE3CE47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5851947" y="3108932"/>
              <a:ext cx="584471" cy="640135"/>
            </a:xfrm>
            <a:prstGeom prst="rect">
              <a:avLst/>
            </a:prstGeom>
          </p:spPr>
        </p:pic>
        <p:pic>
          <p:nvPicPr>
            <p:cNvPr id="60" name="Picture 59">
              <a:extLst>
                <a:ext uri="{FF2B5EF4-FFF2-40B4-BE49-F238E27FC236}">
                  <a16:creationId xmlns:a16="http://schemas.microsoft.com/office/drawing/2014/main" id="{DA641934-4A7C-50AF-1B10-D2D1DD71D60F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5851947" y="558164"/>
              <a:ext cx="670985" cy="640135"/>
            </a:xfrm>
            <a:prstGeom prst="rect">
              <a:avLst/>
            </a:prstGeom>
          </p:spPr>
        </p:pic>
        <p:pic>
          <p:nvPicPr>
            <p:cNvPr id="61" name="Picture 60">
              <a:extLst>
                <a:ext uri="{FF2B5EF4-FFF2-40B4-BE49-F238E27FC236}">
                  <a16:creationId xmlns:a16="http://schemas.microsoft.com/office/drawing/2014/main" id="{0C1E5A48-2356-3545-45A8-9EA91F5D76A6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5855856" y="1394460"/>
              <a:ext cx="657436" cy="640135"/>
            </a:xfrm>
            <a:prstGeom prst="rect">
              <a:avLst/>
            </a:prstGeom>
          </p:spPr>
        </p:pic>
        <p:pic>
          <p:nvPicPr>
            <p:cNvPr id="62" name="Picture 61">
              <a:extLst>
                <a:ext uri="{FF2B5EF4-FFF2-40B4-BE49-F238E27FC236}">
                  <a16:creationId xmlns:a16="http://schemas.microsoft.com/office/drawing/2014/main" id="{E564AFDE-B82A-B899-1E37-A6AC3F6FAF0E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5859525" y="2230756"/>
              <a:ext cx="669909" cy="640135"/>
            </a:xfrm>
            <a:prstGeom prst="rect">
              <a:avLst/>
            </a:prstGeom>
          </p:spPr>
        </p:pic>
        <p:sp>
          <p:nvSpPr>
            <p:cNvPr id="63" name="Rectangle 62">
              <a:extLst>
                <a:ext uri="{FF2B5EF4-FFF2-40B4-BE49-F238E27FC236}">
                  <a16:creationId xmlns:a16="http://schemas.microsoft.com/office/drawing/2014/main" id="{4CF9D3D6-7319-A2CF-7EB4-DED8F5406680}"/>
                </a:ext>
              </a:extLst>
            </p:cNvPr>
            <p:cNvSpPr/>
            <p:nvPr/>
          </p:nvSpPr>
          <p:spPr>
            <a:xfrm>
              <a:off x="113016" y="262890"/>
              <a:ext cx="8537824" cy="5554980"/>
            </a:xfrm>
            <a:prstGeom prst="rect">
              <a:avLst/>
            </a:prstGeom>
            <a:noFill/>
            <a:ln w="53975">
              <a:solidFill>
                <a:srgbClr val="00B050"/>
              </a:solidFill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AA90D38B-7292-CDD8-BBA2-44CD113406DF}"/>
                </a:ext>
              </a:extLst>
            </p:cNvPr>
            <p:cNvSpPr txBox="1"/>
            <p:nvPr/>
          </p:nvSpPr>
          <p:spPr>
            <a:xfrm>
              <a:off x="2295886" y="407199"/>
              <a:ext cx="317129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600" dirty="0" err="1">
                  <a:solidFill>
                    <a:schemeClr val="accent6">
                      <a:lumMod val="75000"/>
                    </a:schemeClr>
                  </a:solidFill>
                  <a:latin typeface="SassoonCRInfant" panose="02010503020300020003" pitchFamily="2" charset="0"/>
                </a:rPr>
                <a:t>Bwyd</a:t>
              </a:r>
              <a:endParaRPr lang="en-GB" sz="3600" dirty="0">
                <a:solidFill>
                  <a:schemeClr val="accent6">
                    <a:lumMod val="75000"/>
                  </a:schemeClr>
                </a:solidFill>
                <a:latin typeface="SassoonCRInfant" panose="02010503020300020003" pitchFamily="2" charset="0"/>
              </a:endParaRPr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C8428DC4-2456-8909-3905-9B3D4F390B7A}"/>
                </a:ext>
              </a:extLst>
            </p:cNvPr>
            <p:cNvSpPr txBox="1"/>
            <p:nvPr/>
          </p:nvSpPr>
          <p:spPr>
            <a:xfrm>
              <a:off x="981176" y="4893943"/>
              <a:ext cx="177742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solidFill>
                    <a:schemeClr val="accent6">
                      <a:lumMod val="50000"/>
                    </a:schemeClr>
                  </a:solidFill>
                  <a:latin typeface="SassoonCRInfant" panose="02010503020300020003" pitchFamily="2" charset="0"/>
                </a:rPr>
                <a:t>Caws</a:t>
              </a:r>
            </a:p>
          </p:txBody>
        </p:sp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15FBDC8D-FBD6-5476-A09D-2F70C9C1A4C2}"/>
                </a:ext>
              </a:extLst>
            </p:cNvPr>
            <p:cNvSpPr txBox="1"/>
            <p:nvPr/>
          </p:nvSpPr>
          <p:spPr>
            <a:xfrm>
              <a:off x="945531" y="1514472"/>
              <a:ext cx="177742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solidFill>
                    <a:schemeClr val="accent6">
                      <a:lumMod val="50000"/>
                    </a:schemeClr>
                  </a:solidFill>
                  <a:latin typeface="SassoonCRInfant" panose="02010503020300020003" pitchFamily="2" charset="0"/>
                </a:rPr>
                <a:t>Bara</a:t>
              </a:r>
            </a:p>
          </p:txBody>
        </p:sp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24F1DE6F-620A-4899-21FA-E766A3EB9A2B}"/>
                </a:ext>
              </a:extLst>
            </p:cNvPr>
            <p:cNvSpPr txBox="1"/>
            <p:nvPr/>
          </p:nvSpPr>
          <p:spPr>
            <a:xfrm>
              <a:off x="938737" y="2374227"/>
              <a:ext cx="177742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 err="1">
                  <a:solidFill>
                    <a:schemeClr val="accent6">
                      <a:lumMod val="50000"/>
                    </a:schemeClr>
                  </a:solidFill>
                  <a:latin typeface="SassoonCRInfant" panose="02010503020300020003" pitchFamily="2" charset="0"/>
                </a:rPr>
                <a:t>Bisgedi</a:t>
              </a:r>
              <a:endParaRPr lang="en-GB" sz="2000" dirty="0">
                <a:solidFill>
                  <a:schemeClr val="accent6">
                    <a:lumMod val="50000"/>
                  </a:schemeClr>
                </a:solidFill>
                <a:latin typeface="SassoonCRInfant" panose="02010503020300020003" pitchFamily="2" charset="0"/>
              </a:endParaRPr>
            </a:p>
          </p:txBody>
        </p:sp>
        <p:sp>
          <p:nvSpPr>
            <p:cNvPr id="68" name="TextBox 67">
              <a:extLst>
                <a:ext uri="{FF2B5EF4-FFF2-40B4-BE49-F238E27FC236}">
                  <a16:creationId xmlns:a16="http://schemas.microsoft.com/office/drawing/2014/main" id="{2396A106-334F-AE07-D5CD-0459497B99F7}"/>
                </a:ext>
              </a:extLst>
            </p:cNvPr>
            <p:cNvSpPr txBox="1"/>
            <p:nvPr/>
          </p:nvSpPr>
          <p:spPr>
            <a:xfrm>
              <a:off x="966135" y="3233982"/>
              <a:ext cx="177742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 err="1">
                  <a:solidFill>
                    <a:schemeClr val="accent6">
                      <a:lumMod val="50000"/>
                    </a:schemeClr>
                  </a:solidFill>
                  <a:latin typeface="SassoonCRInfant" panose="02010503020300020003" pitchFamily="2" charset="0"/>
                </a:rPr>
                <a:t>Brechdanau</a:t>
              </a:r>
              <a:endParaRPr lang="en-GB" sz="2000" dirty="0">
                <a:solidFill>
                  <a:schemeClr val="accent6">
                    <a:lumMod val="50000"/>
                  </a:schemeClr>
                </a:solidFill>
                <a:latin typeface="SassoonCRInfant" panose="02010503020300020003" pitchFamily="2" charset="0"/>
              </a:endParaRPr>
            </a:p>
          </p:txBody>
        </p:sp>
        <p:sp>
          <p:nvSpPr>
            <p:cNvPr id="69" name="TextBox 68">
              <a:extLst>
                <a:ext uri="{FF2B5EF4-FFF2-40B4-BE49-F238E27FC236}">
                  <a16:creationId xmlns:a16="http://schemas.microsoft.com/office/drawing/2014/main" id="{C1556C7C-89DB-9C8F-6D83-1EC269133D24}"/>
                </a:ext>
              </a:extLst>
            </p:cNvPr>
            <p:cNvSpPr txBox="1"/>
            <p:nvPr/>
          </p:nvSpPr>
          <p:spPr>
            <a:xfrm>
              <a:off x="938737" y="4109114"/>
              <a:ext cx="177742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solidFill>
                    <a:schemeClr val="accent6">
                      <a:lumMod val="50000"/>
                    </a:schemeClr>
                  </a:solidFill>
                  <a:latin typeface="SassoonCRInfant" panose="02010503020300020003" pitchFamily="2" charset="0"/>
                </a:rPr>
                <a:t>Cacen</a:t>
              </a:r>
            </a:p>
          </p:txBody>
        </p:sp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5CD75DE5-5EBF-68BE-B451-E72D70604F36}"/>
                </a:ext>
              </a:extLst>
            </p:cNvPr>
            <p:cNvSpPr txBox="1"/>
            <p:nvPr/>
          </p:nvSpPr>
          <p:spPr>
            <a:xfrm>
              <a:off x="972929" y="759737"/>
              <a:ext cx="177742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solidFill>
                    <a:schemeClr val="accent6">
                      <a:lumMod val="50000"/>
                    </a:schemeClr>
                  </a:solidFill>
                  <a:latin typeface="SassoonCRInfant" panose="02010503020300020003" pitchFamily="2" charset="0"/>
                </a:rPr>
                <a:t>Banana</a:t>
              </a:r>
            </a:p>
          </p:txBody>
        </p:sp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4B85EA0F-E3E9-7F0E-B079-E6A099ED799C}"/>
                </a:ext>
              </a:extLst>
            </p:cNvPr>
            <p:cNvSpPr txBox="1"/>
            <p:nvPr/>
          </p:nvSpPr>
          <p:spPr>
            <a:xfrm>
              <a:off x="3881531" y="1520870"/>
              <a:ext cx="177742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 err="1">
                  <a:solidFill>
                    <a:schemeClr val="accent6">
                      <a:lumMod val="50000"/>
                    </a:schemeClr>
                  </a:solidFill>
                  <a:latin typeface="SassoonCRInfant" panose="02010503020300020003" pitchFamily="2" charset="0"/>
                </a:rPr>
                <a:t>Llaeth</a:t>
              </a:r>
              <a:endParaRPr lang="en-GB" sz="2000" dirty="0">
                <a:solidFill>
                  <a:schemeClr val="accent6">
                    <a:lumMod val="50000"/>
                  </a:schemeClr>
                </a:solidFill>
                <a:latin typeface="SassoonCRInfant" panose="02010503020300020003" pitchFamily="2" charset="0"/>
              </a:endParaRPr>
            </a:p>
          </p:txBody>
        </p:sp>
        <p:sp>
          <p:nvSpPr>
            <p:cNvPr id="72" name="TextBox 71">
              <a:extLst>
                <a:ext uri="{FF2B5EF4-FFF2-40B4-BE49-F238E27FC236}">
                  <a16:creationId xmlns:a16="http://schemas.microsoft.com/office/drawing/2014/main" id="{EE0B8510-B82D-9728-AC10-6F3C8D95CEF9}"/>
                </a:ext>
              </a:extLst>
            </p:cNvPr>
            <p:cNvSpPr txBox="1"/>
            <p:nvPr/>
          </p:nvSpPr>
          <p:spPr>
            <a:xfrm>
              <a:off x="3881531" y="2350768"/>
              <a:ext cx="177742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 err="1">
                  <a:solidFill>
                    <a:schemeClr val="accent6">
                      <a:lumMod val="50000"/>
                    </a:schemeClr>
                  </a:solidFill>
                  <a:latin typeface="SassoonCRInfant" panose="02010503020300020003" pitchFamily="2" charset="0"/>
                </a:rPr>
                <a:t>Llysiau</a:t>
              </a:r>
              <a:endParaRPr lang="en-GB" sz="2000" dirty="0">
                <a:solidFill>
                  <a:schemeClr val="accent6">
                    <a:lumMod val="50000"/>
                  </a:schemeClr>
                </a:solidFill>
                <a:latin typeface="SassoonCRInfant" panose="02010503020300020003" pitchFamily="2" charset="0"/>
              </a:endParaRPr>
            </a:p>
          </p:txBody>
        </p:sp>
        <p:sp>
          <p:nvSpPr>
            <p:cNvPr id="73" name="TextBox 72">
              <a:extLst>
                <a:ext uri="{FF2B5EF4-FFF2-40B4-BE49-F238E27FC236}">
                  <a16:creationId xmlns:a16="http://schemas.microsoft.com/office/drawing/2014/main" id="{626E25CB-876A-F2BB-8784-6DB1FFE7B300}"/>
                </a:ext>
              </a:extLst>
            </p:cNvPr>
            <p:cNvSpPr txBox="1"/>
            <p:nvPr/>
          </p:nvSpPr>
          <p:spPr>
            <a:xfrm>
              <a:off x="3881531" y="3190064"/>
              <a:ext cx="177742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solidFill>
                    <a:schemeClr val="accent6">
                      <a:lumMod val="50000"/>
                    </a:schemeClr>
                  </a:solidFill>
                  <a:latin typeface="SassoonCRInfant" panose="02010503020300020003" pitchFamily="2" charset="0"/>
                </a:rPr>
                <a:t>Losin</a:t>
              </a:r>
            </a:p>
          </p:txBody>
        </p:sp>
        <p:sp>
          <p:nvSpPr>
            <p:cNvPr id="74" name="TextBox 73">
              <a:extLst>
                <a:ext uri="{FF2B5EF4-FFF2-40B4-BE49-F238E27FC236}">
                  <a16:creationId xmlns:a16="http://schemas.microsoft.com/office/drawing/2014/main" id="{BF8B2C31-79DB-99C2-AB32-11B165901B39}"/>
                </a:ext>
              </a:extLst>
            </p:cNvPr>
            <p:cNvSpPr txBox="1"/>
            <p:nvPr/>
          </p:nvSpPr>
          <p:spPr>
            <a:xfrm>
              <a:off x="3881530" y="4026779"/>
              <a:ext cx="177742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 err="1">
                  <a:solidFill>
                    <a:schemeClr val="accent6">
                      <a:lumMod val="50000"/>
                    </a:schemeClr>
                  </a:solidFill>
                  <a:latin typeface="SassoonCRInfant" panose="02010503020300020003" pitchFamily="2" charset="0"/>
                </a:rPr>
                <a:t>Mefus</a:t>
              </a:r>
              <a:endParaRPr lang="en-GB" sz="2000" dirty="0">
                <a:solidFill>
                  <a:schemeClr val="accent6">
                    <a:lumMod val="50000"/>
                  </a:schemeClr>
                </a:solidFill>
                <a:latin typeface="SassoonCRInfant" panose="02010503020300020003" pitchFamily="2" charset="0"/>
              </a:endParaRPr>
            </a:p>
          </p:txBody>
        </p:sp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C533630B-69E4-7412-861F-3EF832B91DC2}"/>
                </a:ext>
              </a:extLst>
            </p:cNvPr>
            <p:cNvSpPr txBox="1"/>
            <p:nvPr/>
          </p:nvSpPr>
          <p:spPr>
            <a:xfrm>
              <a:off x="3872266" y="4911499"/>
              <a:ext cx="177742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solidFill>
                    <a:schemeClr val="accent6">
                      <a:lumMod val="50000"/>
                    </a:schemeClr>
                  </a:solidFill>
                  <a:latin typeface="SassoonCRInfant" panose="02010503020300020003" pitchFamily="2" charset="0"/>
                </a:rPr>
                <a:t>Moron</a:t>
              </a:r>
            </a:p>
          </p:txBody>
        </p:sp>
        <p:sp>
          <p:nvSpPr>
            <p:cNvPr id="76" name="TextBox 75">
              <a:extLst>
                <a:ext uri="{FF2B5EF4-FFF2-40B4-BE49-F238E27FC236}">
                  <a16:creationId xmlns:a16="http://schemas.microsoft.com/office/drawing/2014/main" id="{995F2DD1-8095-C5B4-67C8-C1FA81AC6B63}"/>
                </a:ext>
              </a:extLst>
            </p:cNvPr>
            <p:cNvSpPr txBox="1"/>
            <p:nvPr/>
          </p:nvSpPr>
          <p:spPr>
            <a:xfrm>
              <a:off x="6637537" y="678176"/>
              <a:ext cx="177742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solidFill>
                    <a:schemeClr val="accent6">
                      <a:lumMod val="50000"/>
                    </a:schemeClr>
                  </a:solidFill>
                  <a:latin typeface="SassoonCRInfant" panose="02010503020300020003" pitchFamily="2" charset="0"/>
                </a:rPr>
                <a:t>Sudd Oren</a:t>
              </a:r>
            </a:p>
          </p:txBody>
        </p:sp>
        <p:sp>
          <p:nvSpPr>
            <p:cNvPr id="77" name="TextBox 76">
              <a:extLst>
                <a:ext uri="{FF2B5EF4-FFF2-40B4-BE49-F238E27FC236}">
                  <a16:creationId xmlns:a16="http://schemas.microsoft.com/office/drawing/2014/main" id="{812C0B06-2247-7102-FA51-898F003DD90B}"/>
                </a:ext>
              </a:extLst>
            </p:cNvPr>
            <p:cNvSpPr txBox="1"/>
            <p:nvPr/>
          </p:nvSpPr>
          <p:spPr>
            <a:xfrm>
              <a:off x="6637536" y="1520870"/>
              <a:ext cx="177742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 err="1">
                  <a:solidFill>
                    <a:schemeClr val="accent6">
                      <a:lumMod val="50000"/>
                    </a:schemeClr>
                  </a:solidFill>
                  <a:latin typeface="SassoonCRInfant" panose="02010503020300020003" pitchFamily="2" charset="0"/>
                </a:rPr>
                <a:t>Tatws</a:t>
              </a:r>
              <a:endParaRPr lang="en-GB" sz="2000" dirty="0">
                <a:solidFill>
                  <a:schemeClr val="accent6">
                    <a:lumMod val="50000"/>
                  </a:schemeClr>
                </a:solidFill>
                <a:latin typeface="SassoonCRInfant" panose="02010503020300020003" pitchFamily="2" charset="0"/>
              </a:endParaRPr>
            </a:p>
          </p:txBody>
        </p:sp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id="{7370EC0F-AAB9-EE66-0C99-A95219A435E5}"/>
                </a:ext>
              </a:extLst>
            </p:cNvPr>
            <p:cNvSpPr txBox="1"/>
            <p:nvPr/>
          </p:nvSpPr>
          <p:spPr>
            <a:xfrm>
              <a:off x="6637535" y="2233235"/>
              <a:ext cx="177742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solidFill>
                    <a:schemeClr val="accent6">
                      <a:lumMod val="50000"/>
                    </a:schemeClr>
                  </a:solidFill>
                  <a:latin typeface="SassoonCRInfant" panose="02010503020300020003" pitchFamily="2" charset="0"/>
                </a:rPr>
                <a:t>Tost a Jam</a:t>
              </a:r>
            </a:p>
          </p:txBody>
        </p:sp>
        <p:sp>
          <p:nvSpPr>
            <p:cNvPr id="79" name="TextBox 78">
              <a:extLst>
                <a:ext uri="{FF2B5EF4-FFF2-40B4-BE49-F238E27FC236}">
                  <a16:creationId xmlns:a16="http://schemas.microsoft.com/office/drawing/2014/main" id="{7774DB85-49DD-60EB-1B8C-8CBAC5442DA7}"/>
                </a:ext>
              </a:extLst>
            </p:cNvPr>
            <p:cNvSpPr txBox="1"/>
            <p:nvPr/>
          </p:nvSpPr>
          <p:spPr>
            <a:xfrm>
              <a:off x="6629405" y="3200420"/>
              <a:ext cx="177742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solidFill>
                    <a:schemeClr val="accent6">
                      <a:lumMod val="50000"/>
                    </a:schemeClr>
                  </a:solidFill>
                  <a:latin typeface="SassoonCRInfant" panose="02010503020300020003" pitchFamily="2" charset="0"/>
                </a:rPr>
                <a:t>Pasta</a:t>
              </a:r>
            </a:p>
          </p:txBody>
        </p:sp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380F81BB-997C-6E7B-3AAB-0C365F5ED8B6}"/>
                </a:ext>
              </a:extLst>
            </p:cNvPr>
            <p:cNvSpPr txBox="1"/>
            <p:nvPr/>
          </p:nvSpPr>
          <p:spPr>
            <a:xfrm>
              <a:off x="6681786" y="4043114"/>
              <a:ext cx="1777429" cy="3815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 err="1">
                  <a:solidFill>
                    <a:schemeClr val="accent6">
                      <a:lumMod val="50000"/>
                    </a:schemeClr>
                  </a:solidFill>
                  <a:latin typeface="SassoonCRInfant" panose="02010503020300020003" pitchFamily="2" charset="0"/>
                </a:rPr>
                <a:t>Dŵr</a:t>
              </a:r>
              <a:endParaRPr lang="en-GB" sz="2000" dirty="0">
                <a:solidFill>
                  <a:schemeClr val="accent6">
                    <a:lumMod val="50000"/>
                  </a:schemeClr>
                </a:solidFill>
                <a:latin typeface="SassoonCRInfant" panose="02010503020300020003" pitchFamily="2" charset="0"/>
              </a:endParaRPr>
            </a:p>
          </p:txBody>
        </p: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id="{4162799E-62FA-C43D-5226-60638FB04962}"/>
                </a:ext>
              </a:extLst>
            </p:cNvPr>
            <p:cNvSpPr txBox="1"/>
            <p:nvPr/>
          </p:nvSpPr>
          <p:spPr>
            <a:xfrm>
              <a:off x="6692059" y="4755479"/>
              <a:ext cx="177742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 err="1">
                  <a:solidFill>
                    <a:schemeClr val="accent6">
                      <a:lumMod val="50000"/>
                    </a:schemeClr>
                  </a:solidFill>
                  <a:latin typeface="SassoonCRInfant" panose="02010503020300020003" pitchFamily="2" charset="0"/>
                </a:rPr>
                <a:t>Grawnwin</a:t>
              </a:r>
              <a:endParaRPr lang="en-GB" sz="2000" dirty="0">
                <a:solidFill>
                  <a:schemeClr val="accent6">
                    <a:lumMod val="50000"/>
                  </a:schemeClr>
                </a:solidFill>
                <a:latin typeface="SassoonCRInfant" panose="02010503020300020003" pitchFamily="2" charset="0"/>
              </a:endParaRPr>
            </a:p>
          </p:txBody>
        </p:sp>
      </p:grpSp>
      <p:sp>
        <p:nvSpPr>
          <p:cNvPr id="82" name="Rectangle 81">
            <a:extLst>
              <a:ext uri="{FF2B5EF4-FFF2-40B4-BE49-F238E27FC236}">
                <a16:creationId xmlns:a16="http://schemas.microsoft.com/office/drawing/2014/main" id="{7361D988-C36A-F73D-738C-0D1BB5ECF571}"/>
              </a:ext>
            </a:extLst>
          </p:cNvPr>
          <p:cNvSpPr/>
          <p:nvPr/>
        </p:nvSpPr>
        <p:spPr>
          <a:xfrm>
            <a:off x="253556" y="902413"/>
            <a:ext cx="5020946" cy="5825448"/>
          </a:xfrm>
          <a:prstGeom prst="rect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0AF252E8-E0B3-4B31-65CF-D5E932AFF8CC}"/>
              </a:ext>
            </a:extLst>
          </p:cNvPr>
          <p:cNvSpPr txBox="1"/>
          <p:nvPr/>
        </p:nvSpPr>
        <p:spPr>
          <a:xfrm>
            <a:off x="489240" y="1053748"/>
            <a:ext cx="4670234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Wyt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ti’n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hoffi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bisgedi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?</a:t>
            </a:r>
          </a:p>
          <a:p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Wyt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ti’n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hoffi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mefus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?</a:t>
            </a:r>
          </a:p>
          <a:p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Wyt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ti’n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hoffi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llaeth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?</a:t>
            </a:r>
          </a:p>
          <a:p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Wyt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ti’n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hoffi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tatws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?</a:t>
            </a:r>
          </a:p>
          <a:p>
            <a:endParaRPr lang="en-GB" sz="3200" dirty="0">
              <a:solidFill>
                <a:schemeClr val="accent3"/>
              </a:solidFill>
              <a:latin typeface="SassoonCRInfant" panose="02010503020300020003" pitchFamily="2" charset="0"/>
            </a:endParaRPr>
          </a:p>
          <a:p>
            <a:r>
              <a:rPr lang="en-GB" sz="30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Ydw</a:t>
            </a:r>
            <a:r>
              <a:rPr lang="en-GB" sz="3000" dirty="0">
                <a:solidFill>
                  <a:schemeClr val="accent3"/>
                </a:solidFill>
                <a:latin typeface="SassoonCRInfant" panose="02010503020300020003" pitchFamily="2" charset="0"/>
              </a:rPr>
              <a:t>, </a:t>
            </a:r>
            <a:r>
              <a:rPr lang="en-GB" sz="30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rydw</a:t>
            </a:r>
            <a:r>
              <a:rPr lang="en-GB" sz="30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0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i’n</a:t>
            </a:r>
            <a:r>
              <a:rPr lang="en-GB" sz="30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0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hoffi</a:t>
            </a:r>
            <a:r>
              <a:rPr lang="en-GB" sz="30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0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bisgedi</a:t>
            </a:r>
            <a:r>
              <a:rPr lang="en-GB" sz="3000" dirty="0">
                <a:solidFill>
                  <a:schemeClr val="accent3"/>
                </a:solidFill>
                <a:latin typeface="SassoonCRInfant" panose="02010503020300020003" pitchFamily="2" charset="0"/>
              </a:rPr>
              <a:t>. </a:t>
            </a:r>
          </a:p>
          <a:p>
            <a:r>
              <a:rPr lang="en-GB" sz="30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Nac</a:t>
            </a:r>
            <a:r>
              <a:rPr lang="en-GB" sz="30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0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ydw</a:t>
            </a:r>
            <a:r>
              <a:rPr lang="en-GB" sz="3000" dirty="0">
                <a:solidFill>
                  <a:schemeClr val="accent3"/>
                </a:solidFill>
                <a:latin typeface="SassoonCRInfant" panose="02010503020300020003" pitchFamily="2" charset="0"/>
              </a:rPr>
              <a:t>, </a:t>
            </a:r>
            <a:r>
              <a:rPr lang="en-GB" sz="30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dydw</a:t>
            </a:r>
            <a:r>
              <a:rPr lang="en-GB" sz="3000" dirty="0">
                <a:solidFill>
                  <a:schemeClr val="accent3"/>
                </a:solidFill>
                <a:latin typeface="SassoonCRInfant" panose="02010503020300020003" pitchFamily="2" charset="0"/>
              </a:rPr>
              <a:t> i </a:t>
            </a:r>
            <a:r>
              <a:rPr lang="en-GB" sz="30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ddim</a:t>
            </a:r>
            <a:r>
              <a:rPr lang="en-GB" sz="30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0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yn</a:t>
            </a:r>
            <a:r>
              <a:rPr lang="en-GB" sz="30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0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hoffi</a:t>
            </a:r>
            <a:r>
              <a:rPr lang="en-GB" sz="30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0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mefus</a:t>
            </a:r>
            <a:r>
              <a:rPr lang="en-GB" sz="3000" dirty="0">
                <a:solidFill>
                  <a:schemeClr val="accent3"/>
                </a:solidFill>
                <a:latin typeface="SassoonCRInfant" panose="02010503020300020003" pitchFamily="2" charset="0"/>
              </a:rPr>
              <a:t>.</a:t>
            </a:r>
          </a:p>
          <a:p>
            <a:r>
              <a:rPr lang="en-GB" sz="30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Ydw</a:t>
            </a:r>
            <a:r>
              <a:rPr lang="en-GB" sz="3000" dirty="0">
                <a:solidFill>
                  <a:schemeClr val="accent3"/>
                </a:solidFill>
                <a:latin typeface="SassoonCRInfant" panose="02010503020300020003" pitchFamily="2" charset="0"/>
              </a:rPr>
              <a:t>, </a:t>
            </a:r>
            <a:r>
              <a:rPr lang="en-GB" sz="30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rydw</a:t>
            </a:r>
            <a:r>
              <a:rPr lang="en-GB" sz="30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0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i’n</a:t>
            </a:r>
            <a:r>
              <a:rPr lang="en-GB" sz="30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0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dwlu</a:t>
            </a:r>
            <a:r>
              <a:rPr lang="en-GB" sz="30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0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ar</a:t>
            </a:r>
            <a:r>
              <a:rPr lang="en-GB" sz="30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0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laeth</a:t>
            </a:r>
            <a:r>
              <a:rPr lang="en-GB" sz="3000" dirty="0">
                <a:solidFill>
                  <a:schemeClr val="accent3"/>
                </a:solidFill>
                <a:latin typeface="SassoonCRInfant" panose="02010503020300020003" pitchFamily="2" charset="0"/>
              </a:rPr>
              <a:t>.</a:t>
            </a:r>
          </a:p>
          <a:p>
            <a:r>
              <a:rPr lang="en-GB" sz="30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Nac</a:t>
            </a:r>
            <a:r>
              <a:rPr lang="en-GB" sz="30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0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ydw</a:t>
            </a:r>
            <a:r>
              <a:rPr lang="en-GB" sz="3000" dirty="0">
                <a:solidFill>
                  <a:schemeClr val="accent3"/>
                </a:solidFill>
                <a:latin typeface="SassoonCRInfant" panose="02010503020300020003" pitchFamily="2" charset="0"/>
              </a:rPr>
              <a:t>, </a:t>
            </a:r>
            <a:r>
              <a:rPr lang="en-GB" sz="30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rydw</a:t>
            </a:r>
            <a:r>
              <a:rPr lang="en-GB" sz="30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0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i’n</a:t>
            </a:r>
            <a:r>
              <a:rPr lang="en-GB" sz="30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0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casáu</a:t>
            </a:r>
            <a:r>
              <a:rPr lang="en-GB" sz="30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0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tatws</a:t>
            </a:r>
            <a:r>
              <a:rPr lang="en-GB" sz="3000" dirty="0">
                <a:solidFill>
                  <a:schemeClr val="accent3"/>
                </a:solidFill>
                <a:latin typeface="SassoonCRInfant" panose="02010503020300020003" pitchFamily="2" charset="0"/>
              </a:rPr>
              <a:t>.</a:t>
            </a:r>
            <a:endParaRPr lang="en-GB" sz="3000" dirty="0"/>
          </a:p>
          <a:p>
            <a:endParaRPr lang="en-GB" dirty="0"/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72A18658-18F9-575C-B474-53B75B06313C}"/>
              </a:ext>
            </a:extLst>
          </p:cNvPr>
          <p:cNvSpPr txBox="1"/>
          <p:nvPr/>
        </p:nvSpPr>
        <p:spPr>
          <a:xfrm>
            <a:off x="1304818" y="125056"/>
            <a:ext cx="949566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 u="sng" dirty="0">
                <a:solidFill>
                  <a:schemeClr val="accent3"/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Mat Iaith </a:t>
            </a:r>
            <a:endParaRPr lang="en-GB" sz="4400" u="sng" dirty="0">
              <a:solidFill>
                <a:schemeClr val="accent3"/>
              </a:solidFill>
              <a:latin typeface="SassoonCRInfant" panose="020105030203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46053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openDmnd">
          <a:fgClr>
            <a:srgbClr val="92D050"/>
          </a:fgClr>
          <a:bgClr>
            <a:schemeClr val="bg1"/>
          </a:bgClr>
        </a:patt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2E26937-5ADD-E6E2-722B-5247C61181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Rectangle 81">
            <a:extLst>
              <a:ext uri="{FF2B5EF4-FFF2-40B4-BE49-F238E27FC236}">
                <a16:creationId xmlns:a16="http://schemas.microsoft.com/office/drawing/2014/main" id="{FF468BA8-ABB7-C563-FE19-16D01907717F}"/>
              </a:ext>
            </a:extLst>
          </p:cNvPr>
          <p:cNvSpPr/>
          <p:nvPr/>
        </p:nvSpPr>
        <p:spPr>
          <a:xfrm>
            <a:off x="291248" y="1240733"/>
            <a:ext cx="2469206" cy="4627119"/>
          </a:xfrm>
          <a:prstGeom prst="rect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0D6842FD-38C7-6C40-4CC8-AAB857331078}"/>
              </a:ext>
            </a:extLst>
          </p:cNvPr>
          <p:cNvSpPr txBox="1"/>
          <p:nvPr/>
        </p:nvSpPr>
        <p:spPr>
          <a:xfrm>
            <a:off x="356171" y="1554106"/>
            <a:ext cx="266307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Wyt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ti’n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hoffi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tost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a jam?</a:t>
            </a:r>
          </a:p>
          <a:p>
            <a:endParaRPr lang="en-GB" sz="3200" dirty="0">
              <a:solidFill>
                <a:schemeClr val="accent3"/>
              </a:solidFill>
              <a:latin typeface="SassoonCRInfant" panose="02010503020300020003" pitchFamily="2" charset="0"/>
            </a:endParaRPr>
          </a:p>
          <a:p>
            <a:endParaRPr lang="en-GB" sz="3200" dirty="0">
              <a:solidFill>
                <a:schemeClr val="accent3"/>
              </a:solidFill>
              <a:latin typeface="SassoonCRInfant" panose="02010503020300020003" pitchFamily="2" charset="0"/>
            </a:endParaRPr>
          </a:p>
          <a:p>
            <a:endParaRPr lang="en-GB" sz="3200" dirty="0">
              <a:solidFill>
                <a:schemeClr val="accent3"/>
              </a:solidFill>
              <a:latin typeface="SassoonCRInfant" panose="02010503020300020003" pitchFamily="2" charset="0"/>
            </a:endParaRPr>
          </a:p>
          <a:p>
            <a:endParaRPr lang="en-GB" sz="3200" dirty="0">
              <a:solidFill>
                <a:schemeClr val="accent3"/>
              </a:solidFill>
              <a:latin typeface="SassoonCRInfant" panose="02010503020300020003" pitchFamily="2" charset="0"/>
            </a:endParaRPr>
          </a:p>
          <a:p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Wyt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ti’n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hoffi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losin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?</a:t>
            </a:r>
          </a:p>
          <a:p>
            <a:endParaRPr lang="en-GB" sz="3200" dirty="0">
              <a:solidFill>
                <a:schemeClr val="accent3"/>
              </a:solidFill>
              <a:latin typeface="SassoonCRInfant" panose="02010503020300020003" pitchFamily="2" charset="0"/>
            </a:endParaRPr>
          </a:p>
          <a:p>
            <a:endParaRPr lang="en-GB" dirty="0"/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F409AC61-BA48-93D5-5C1F-2A1F4855CBA5}"/>
              </a:ext>
            </a:extLst>
          </p:cNvPr>
          <p:cNvSpPr txBox="1"/>
          <p:nvPr/>
        </p:nvSpPr>
        <p:spPr>
          <a:xfrm>
            <a:off x="1425225" y="12681"/>
            <a:ext cx="949566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 u="sng" dirty="0">
                <a:solidFill>
                  <a:schemeClr val="accent3"/>
                </a:solidFill>
                <a:effectLst/>
                <a:latin typeface="SassoonCRInfant" panose="02010503020300020003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Mat Iaith </a:t>
            </a:r>
            <a:endParaRPr lang="en-GB" sz="4400" u="sng" dirty="0">
              <a:solidFill>
                <a:schemeClr val="accent3"/>
              </a:solidFill>
              <a:latin typeface="SassoonCRInfant" panose="02010503020300020003" pitchFamily="2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302F8B8-3E75-CD36-060D-92C8C718C2B3}"/>
              </a:ext>
            </a:extLst>
          </p:cNvPr>
          <p:cNvSpPr/>
          <p:nvPr/>
        </p:nvSpPr>
        <p:spPr>
          <a:xfrm>
            <a:off x="6801814" y="782123"/>
            <a:ext cx="5034015" cy="3014050"/>
          </a:xfrm>
          <a:prstGeom prst="rect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8ACA4E-1D29-D438-EF5B-2FF10B8BB58F}"/>
              </a:ext>
            </a:extLst>
          </p:cNvPr>
          <p:cNvSpPr txBox="1"/>
          <p:nvPr/>
        </p:nvSpPr>
        <p:spPr>
          <a:xfrm>
            <a:off x="6901131" y="1249787"/>
            <a:ext cx="5034015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…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achos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mae’n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felys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.</a:t>
            </a:r>
          </a:p>
          <a:p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…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achos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mae’n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flasus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.</a:t>
            </a:r>
          </a:p>
          <a:p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…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achos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maen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nhw’n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iachus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.</a:t>
            </a:r>
          </a:p>
          <a:p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…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achos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maen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nhw’n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fendigedig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.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AE907AB-3350-5BAE-04DE-A052CE949DAA}"/>
              </a:ext>
            </a:extLst>
          </p:cNvPr>
          <p:cNvSpPr/>
          <p:nvPr/>
        </p:nvSpPr>
        <p:spPr>
          <a:xfrm>
            <a:off x="6750984" y="3952264"/>
            <a:ext cx="5084845" cy="2775596"/>
          </a:xfrm>
          <a:prstGeom prst="rect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992B59-42AC-F3D2-0284-FE2D36BE6C6A}"/>
              </a:ext>
            </a:extLst>
          </p:cNvPr>
          <p:cNvSpPr txBox="1"/>
          <p:nvPr/>
        </p:nvSpPr>
        <p:spPr>
          <a:xfrm>
            <a:off x="6776398" y="4567962"/>
            <a:ext cx="5084845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…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achos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mae’n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ddi-flas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.</a:t>
            </a:r>
          </a:p>
          <a:p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…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achos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mae’n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afiach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.</a:t>
            </a:r>
          </a:p>
          <a:p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…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achos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maen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nhw’n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ofnadwy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.</a:t>
            </a:r>
          </a:p>
          <a:p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…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achos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maen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nhw’n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chemeClr val="accent3"/>
                </a:solidFill>
                <a:latin typeface="SassoonCRInfant" panose="02010503020300020003" pitchFamily="2" charset="0"/>
              </a:rPr>
              <a:t>ych</a:t>
            </a:r>
            <a:r>
              <a:rPr lang="en-GB" sz="3200" dirty="0">
                <a:solidFill>
                  <a:schemeClr val="accent3"/>
                </a:solidFill>
                <a:latin typeface="SassoonCRInfant" panose="02010503020300020003" pitchFamily="2" charset="0"/>
              </a:rPr>
              <a:t> a fi!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B977C4-838E-16BC-18B4-5954D4E72C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0307" y="4081169"/>
            <a:ext cx="704850" cy="381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CB7732A-E6B1-3AE2-4D89-0A3BB21991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3282" y="938214"/>
            <a:ext cx="761365" cy="3968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90FAD83-73E5-A590-FAF5-F72F1F59F4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3287" y="981924"/>
            <a:ext cx="761365" cy="3968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E4D5831-C7DF-D02F-3EA6-02F48A9D11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0663" y="3958803"/>
            <a:ext cx="704850" cy="3810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3310CAB-36C0-DB48-FAF7-FA95E2130AE2}"/>
              </a:ext>
            </a:extLst>
          </p:cNvPr>
          <p:cNvSpPr/>
          <p:nvPr/>
        </p:nvSpPr>
        <p:spPr>
          <a:xfrm>
            <a:off x="3045487" y="782122"/>
            <a:ext cx="3438704" cy="2857959"/>
          </a:xfrm>
          <a:prstGeom prst="rect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01F4315-7436-4B70-D783-63A1F36C0551}"/>
              </a:ext>
            </a:extLst>
          </p:cNvPr>
          <p:cNvSpPr txBox="1"/>
          <p:nvPr/>
        </p:nvSpPr>
        <p:spPr>
          <a:xfrm>
            <a:off x="3169393" y="1366897"/>
            <a:ext cx="3347390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Ydw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, </a:t>
            </a:r>
            <a:r>
              <a:rPr kumimoji="0" lang="en-GB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rydw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i’n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hoffi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tost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 a jam</a:t>
            </a:r>
            <a:r>
              <a:rPr lang="en-GB" sz="3200" dirty="0">
                <a:solidFill>
                  <a:srgbClr val="196B24"/>
                </a:solidFill>
                <a:latin typeface="SassoonCRInfant" panose="02010503020300020003" pitchFamily="2" charset="0"/>
              </a:rPr>
              <a:t>…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dirty="0" err="1">
                <a:solidFill>
                  <a:srgbClr val="196B24"/>
                </a:solidFill>
                <a:latin typeface="SassoonCRInfant" panose="02010503020300020003" pitchFamily="2" charset="0"/>
              </a:rPr>
              <a:t>Ydw</a:t>
            </a:r>
            <a:r>
              <a:rPr lang="en-GB" sz="3200" dirty="0">
                <a:solidFill>
                  <a:srgbClr val="196B24"/>
                </a:solidFill>
                <a:latin typeface="SassoonCRInfant" panose="02010503020300020003" pitchFamily="2" charset="0"/>
              </a:rPr>
              <a:t>, </a:t>
            </a:r>
            <a:r>
              <a:rPr lang="en-GB" sz="3200" dirty="0" err="1">
                <a:solidFill>
                  <a:srgbClr val="196B24"/>
                </a:solidFill>
                <a:latin typeface="SassoonCRInfant" panose="02010503020300020003" pitchFamily="2" charset="0"/>
              </a:rPr>
              <a:t>rydw</a:t>
            </a:r>
            <a:r>
              <a:rPr lang="en-GB" sz="3200" dirty="0">
                <a:solidFill>
                  <a:srgbClr val="196B24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rgbClr val="196B24"/>
                </a:solidFill>
                <a:latin typeface="SassoonCRInfant" panose="02010503020300020003" pitchFamily="2" charset="0"/>
              </a:rPr>
              <a:t>i’n</a:t>
            </a:r>
            <a:r>
              <a:rPr lang="en-GB" sz="3200" dirty="0">
                <a:solidFill>
                  <a:srgbClr val="196B24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rgbClr val="196B24"/>
                </a:solidFill>
                <a:latin typeface="SassoonCRInfant" panose="02010503020300020003" pitchFamily="2" charset="0"/>
              </a:rPr>
              <a:t>dwlu</a:t>
            </a:r>
            <a:r>
              <a:rPr lang="en-GB" sz="3200" dirty="0">
                <a:solidFill>
                  <a:srgbClr val="196B24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rgbClr val="196B24"/>
                </a:solidFill>
                <a:latin typeface="SassoonCRInfant" panose="02010503020300020003" pitchFamily="2" charset="0"/>
              </a:rPr>
              <a:t>ar</a:t>
            </a:r>
            <a:r>
              <a:rPr lang="en-GB" sz="3200" dirty="0">
                <a:solidFill>
                  <a:srgbClr val="196B24"/>
                </a:solidFill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solidFill>
                  <a:srgbClr val="196B24"/>
                </a:solidFill>
                <a:latin typeface="SassoonCRInfant" panose="02010503020300020003" pitchFamily="2" charset="0"/>
              </a:rPr>
              <a:t>losin</a:t>
            </a:r>
            <a:r>
              <a:rPr lang="en-GB" sz="3200" dirty="0">
                <a:solidFill>
                  <a:srgbClr val="196B24"/>
                </a:solidFill>
                <a:latin typeface="SassoonCRInfant" panose="02010503020300020003" pitchFamily="2" charset="0"/>
              </a:rPr>
              <a:t>…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196B24"/>
              </a:solidFill>
              <a:effectLst/>
              <a:uLnTx/>
              <a:uFillTx/>
              <a:latin typeface="SassoonCRInfant" panose="02010503020300020003" pitchFamily="2" charset="0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E7F1729-AFB0-71CB-285E-E2ABBE18EC68}"/>
              </a:ext>
            </a:extLst>
          </p:cNvPr>
          <p:cNvSpPr/>
          <p:nvPr/>
        </p:nvSpPr>
        <p:spPr>
          <a:xfrm>
            <a:off x="3019245" y="3839883"/>
            <a:ext cx="3506136" cy="2857959"/>
          </a:xfrm>
          <a:prstGeom prst="rect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6B6ED35-9DAB-7412-83E9-7C9A375A1705}"/>
              </a:ext>
            </a:extLst>
          </p:cNvPr>
          <p:cNvSpPr txBox="1"/>
          <p:nvPr/>
        </p:nvSpPr>
        <p:spPr>
          <a:xfrm>
            <a:off x="3223291" y="4436560"/>
            <a:ext cx="3314797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Nac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ydw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,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dydw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i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ddim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yn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hoffi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tost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 a jam…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Nac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ydw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, </a:t>
            </a:r>
            <a:r>
              <a:rPr lang="en-GB" sz="2800" dirty="0" err="1">
                <a:solidFill>
                  <a:srgbClr val="196B24"/>
                </a:solidFill>
                <a:latin typeface="SassoonCRInfant" panose="02010503020300020003" pitchFamily="2" charset="0"/>
              </a:rPr>
              <a:t>rydw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 </a:t>
            </a:r>
            <a:r>
              <a:rPr lang="en-GB" sz="2800" dirty="0" err="1">
                <a:solidFill>
                  <a:srgbClr val="196B24"/>
                </a:solidFill>
                <a:latin typeface="SassoonCRInfant" panose="02010503020300020003" pitchFamily="2" charset="0"/>
              </a:rPr>
              <a:t>i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’n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196B24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casá</a:t>
            </a:r>
            <a:r>
              <a:rPr lang="en-GB" sz="2800" dirty="0">
                <a:solidFill>
                  <a:srgbClr val="196B24"/>
                </a:solidFill>
                <a:latin typeface="SassoonCRInfant" panose="02010503020300020003" pitchFamily="2" charset="0"/>
              </a:rPr>
              <a:t>u </a:t>
            </a:r>
            <a:r>
              <a:rPr lang="en-GB" sz="2800" dirty="0" err="1">
                <a:solidFill>
                  <a:srgbClr val="196B24"/>
                </a:solidFill>
                <a:latin typeface="SassoonCRInfant" panose="02010503020300020003" pitchFamily="2" charset="0"/>
              </a:rPr>
              <a:t>losin</a:t>
            </a:r>
            <a:r>
              <a:rPr lang="en-GB" sz="2800" dirty="0">
                <a:solidFill>
                  <a:srgbClr val="196B24"/>
                </a:solidFill>
                <a:latin typeface="SassoonCRInfant" panose="02010503020300020003" pitchFamily="2" charset="0"/>
              </a:rPr>
              <a:t>…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364304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412</Words>
  <Application>Microsoft Office PowerPoint</Application>
  <PresentationFormat>Widescreen</PresentationFormat>
  <Paragraphs>109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SassoonCRInfant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Charlotte Foulkes (2514231)</dc:creator>
  <cp:lastModifiedBy>Charlotte Foulkes (2514231)</cp:lastModifiedBy>
  <cp:revision>15</cp:revision>
  <dcterms:created xsi:type="dcterms:W3CDTF">2025-09-16T19:06:28Z</dcterms:created>
  <dcterms:modified xsi:type="dcterms:W3CDTF">2025-09-25T19:05:07Z</dcterms:modified>
</cp:coreProperties>
</file>