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 ulhaq" userId="1e0e00bcf7ee28b2" providerId="LiveId" clId="{81EB933B-7D55-45AC-AD48-C7ED10434C0A}"/>
    <pc:docChg chg="modSld">
      <pc:chgData name="Huma ulhaq" userId="1e0e00bcf7ee28b2" providerId="LiveId" clId="{81EB933B-7D55-45AC-AD48-C7ED10434C0A}" dt="2023-04-06T12:54:47.854" v="4" actId="20577"/>
      <pc:docMkLst>
        <pc:docMk/>
      </pc:docMkLst>
      <pc:sldChg chg="addSp modSp mod">
        <pc:chgData name="Huma ulhaq" userId="1e0e00bcf7ee28b2" providerId="LiveId" clId="{81EB933B-7D55-45AC-AD48-C7ED10434C0A}" dt="2023-04-06T12:54:47.854" v="4" actId="20577"/>
        <pc:sldMkLst>
          <pc:docMk/>
          <pc:sldMk cId="4230843366" sldId="256"/>
        </pc:sldMkLst>
        <pc:spChg chg="add mod">
          <ac:chgData name="Huma ulhaq" userId="1e0e00bcf7ee28b2" providerId="LiveId" clId="{81EB933B-7D55-45AC-AD48-C7ED10434C0A}" dt="2023-04-06T12:54:47.854" v="4" actId="20577"/>
          <ac:spMkLst>
            <pc:docMk/>
            <pc:sldMk cId="4230843366" sldId="256"/>
            <ac:spMk id="5" creationId="{9B1D91FB-7C53-1BB6-03BA-1816D25942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588872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1431142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149363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147165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A620CA-11A5-4CD0-B829-E0596D6BE446}"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3922659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A620CA-11A5-4CD0-B829-E0596D6BE446}"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277595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A620CA-11A5-4CD0-B829-E0596D6BE446}" type="datetimeFigureOut">
              <a:rPr lang="en-GB" smtClean="0"/>
              <a:t>06/04/2023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3480088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803125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3795186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136362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AD812C-1C08-4E89-A92C-C27F9F20F18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97303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15954112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AD812C-1C08-4E89-A92C-C27F9F20F18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13459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8A620CA-11A5-4CD0-B829-E0596D6BE446}"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2560309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2391329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A620CA-11A5-4CD0-B829-E0596D6BE446}"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AD812C-1C08-4E89-A92C-C27F9F20F186}" type="slidenum">
              <a:rPr lang="en-GB" smtClean="0"/>
              <a:t>‹#›</a:t>
            </a:fld>
            <a:endParaRPr lang="en-GB"/>
          </a:p>
        </p:txBody>
      </p:sp>
    </p:spTree>
    <p:extLst>
      <p:ext uri="{BB962C8B-B14F-4D97-AF65-F5344CB8AC3E}">
        <p14:creationId xmlns:p14="http://schemas.microsoft.com/office/powerpoint/2010/main" val="3279455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8A620CA-11A5-4CD0-B829-E0596D6BE446}" type="datetimeFigureOut">
              <a:rPr lang="en-GB" smtClean="0"/>
              <a:t>06/04/2023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4AD812C-1C08-4E89-A92C-C27F9F20F186}" type="slidenum">
              <a:rPr lang="en-GB" smtClean="0"/>
              <a:t>‹#›</a:t>
            </a:fld>
            <a:endParaRPr lang="en-GB"/>
          </a:p>
        </p:txBody>
      </p:sp>
    </p:spTree>
    <p:extLst>
      <p:ext uri="{BB962C8B-B14F-4D97-AF65-F5344CB8AC3E}">
        <p14:creationId xmlns:p14="http://schemas.microsoft.com/office/powerpoint/2010/main" val="28204096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77/1744987117753276" TargetMode="External"/><Relationship Id="rId2" Type="http://schemas.openxmlformats.org/officeDocument/2006/relationships/hyperlink" Target="https://doi.org/10.1016/j.nedt.2007.03.008" TargetMode="External"/><Relationship Id="rId1" Type="http://schemas.openxmlformats.org/officeDocument/2006/relationships/slideLayout" Target="../slideLayouts/slideLayout2.xml"/><Relationship Id="rId6" Type="http://schemas.openxmlformats.org/officeDocument/2006/relationships/hyperlink" Target="https://doi.org/10.1186/s12904-017-0191-2" TargetMode="External"/><Relationship Id="rId5" Type="http://schemas.openxmlformats.org/officeDocument/2006/relationships/hyperlink" Target="https://doi.org/10.1111/j.1478-5153.2008.00274.x" TargetMode="External"/><Relationship Id="rId4" Type="http://schemas.openxmlformats.org/officeDocument/2006/relationships/hyperlink" Target="https://doi.org/10.1093/bmb/ldac01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36/bmjspcare-2012-000334" TargetMode="External"/><Relationship Id="rId2" Type="http://schemas.openxmlformats.org/officeDocument/2006/relationships/hyperlink" Target="https://doi.org/10.1016/j.ijnurstu.2018.02.00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476C6-261D-CCDD-CBFD-C43CE5758896}"/>
              </a:ext>
            </a:extLst>
          </p:cNvPr>
          <p:cNvSpPr>
            <a:spLocks noGrp="1"/>
          </p:cNvSpPr>
          <p:nvPr>
            <p:ph type="ctrTitle"/>
          </p:nvPr>
        </p:nvSpPr>
        <p:spPr/>
        <p:txBody>
          <a:bodyPr/>
          <a:lstStyle/>
          <a:p>
            <a:r>
              <a:rPr lang="en-GB" dirty="0"/>
              <a:t>End of Life Care and Support within the UK. </a:t>
            </a:r>
          </a:p>
        </p:txBody>
      </p:sp>
      <p:sp>
        <p:nvSpPr>
          <p:cNvPr id="3" name="Subtitle 2">
            <a:extLst>
              <a:ext uri="{FF2B5EF4-FFF2-40B4-BE49-F238E27FC236}">
                <a16:creationId xmlns:a16="http://schemas.microsoft.com/office/drawing/2014/main" id="{4AD43548-27A4-B0A9-7158-68A52EFA64DB}"/>
              </a:ext>
            </a:extLst>
          </p:cNvPr>
          <p:cNvSpPr>
            <a:spLocks noGrp="1"/>
          </p:cNvSpPr>
          <p:nvPr>
            <p:ph type="subTitle" idx="1"/>
          </p:nvPr>
        </p:nvSpPr>
        <p:spPr/>
        <p:txBody>
          <a:bodyPr/>
          <a:lstStyle/>
          <a:p>
            <a:r>
              <a:rPr lang="en-GB" dirty="0" err="1"/>
              <a:t>Rakhmat</a:t>
            </a:r>
            <a:r>
              <a:rPr lang="en-GB" dirty="0"/>
              <a:t> Ulhaq</a:t>
            </a:r>
          </a:p>
        </p:txBody>
      </p:sp>
      <p:sp>
        <p:nvSpPr>
          <p:cNvPr id="5" name="TextBox 4">
            <a:extLst>
              <a:ext uri="{FF2B5EF4-FFF2-40B4-BE49-F238E27FC236}">
                <a16:creationId xmlns:a16="http://schemas.microsoft.com/office/drawing/2014/main" id="{9B1D91FB-7C53-1BB6-03BA-1816D2594218}"/>
              </a:ext>
            </a:extLst>
          </p:cNvPr>
          <p:cNvSpPr txBox="1"/>
          <p:nvPr/>
        </p:nvSpPr>
        <p:spPr>
          <a:xfrm>
            <a:off x="2838450" y="817424"/>
            <a:ext cx="6096000" cy="1754326"/>
          </a:xfrm>
          <a:prstGeom prst="rect">
            <a:avLst/>
          </a:prstGeom>
          <a:noFill/>
        </p:spPr>
        <p:txBody>
          <a:bodyPr wrap="square">
            <a:spAutoFit/>
          </a:bodyPr>
          <a:lstStyle/>
          <a:p>
            <a:r>
              <a:rPr lang="en-GB" dirty="0"/>
              <a:t>Name: </a:t>
            </a:r>
            <a:r>
              <a:rPr lang="en-GB" dirty="0" err="1"/>
              <a:t>Rakhmat</a:t>
            </a:r>
            <a:r>
              <a:rPr lang="en-GB" dirty="0"/>
              <a:t> Ulhaq </a:t>
            </a:r>
          </a:p>
          <a:p>
            <a:r>
              <a:rPr lang="en-GB" dirty="0"/>
              <a:t>Student Number: 1918756</a:t>
            </a:r>
          </a:p>
          <a:p>
            <a:r>
              <a:rPr lang="en-GB" dirty="0"/>
              <a:t>Module: Living with Care: The Older Person</a:t>
            </a:r>
          </a:p>
          <a:p>
            <a:r>
              <a:rPr lang="en-GB" dirty="0"/>
              <a:t>Module code: BMHP6009_BIRM</a:t>
            </a:r>
          </a:p>
          <a:p>
            <a:r>
              <a:rPr lang="en-GB" dirty="0"/>
              <a:t>Lecturer: Joanne Davies</a:t>
            </a:r>
          </a:p>
          <a:p>
            <a:r>
              <a:rPr lang="en-GB" dirty="0"/>
              <a:t>Assignment part: </a:t>
            </a:r>
            <a:r>
              <a:rPr lang="en-GB"/>
              <a:t>component 1</a:t>
            </a:r>
            <a:endParaRPr lang="en-GB" dirty="0"/>
          </a:p>
        </p:txBody>
      </p:sp>
    </p:spTree>
    <p:extLst>
      <p:ext uri="{BB962C8B-B14F-4D97-AF65-F5344CB8AC3E}">
        <p14:creationId xmlns:p14="http://schemas.microsoft.com/office/powerpoint/2010/main" val="4230843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B0BD-7DE4-DEE0-BAF9-15BF5341AF04}"/>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AA947FD5-0421-D81B-DF03-6E1AC5041545}"/>
              </a:ext>
            </a:extLst>
          </p:cNvPr>
          <p:cNvSpPr>
            <a:spLocks noGrp="1"/>
          </p:cNvSpPr>
          <p:nvPr>
            <p:ph idx="1"/>
          </p:nvPr>
        </p:nvSpPr>
        <p:spPr/>
        <p:txBody>
          <a:bodyPr/>
          <a:lstStyle/>
          <a:p>
            <a:pPr>
              <a:buFont typeface="+mj-lt"/>
              <a:buAutoNum type="arabicPeriod"/>
            </a:pPr>
            <a:r>
              <a:rPr lang="en-GB" dirty="0"/>
              <a:t>End of life care</a:t>
            </a:r>
          </a:p>
          <a:p>
            <a:pPr>
              <a:buFont typeface="+mj-lt"/>
              <a:buAutoNum type="arabicPeriod"/>
            </a:pPr>
            <a:r>
              <a:rPr lang="en-GB" dirty="0"/>
              <a:t>Support for patients</a:t>
            </a:r>
          </a:p>
          <a:p>
            <a:pPr>
              <a:buFont typeface="+mj-lt"/>
              <a:buAutoNum type="arabicPeriod"/>
            </a:pPr>
            <a:r>
              <a:rPr lang="en-GB" dirty="0"/>
              <a:t>Availability and need</a:t>
            </a:r>
          </a:p>
          <a:p>
            <a:pPr>
              <a:buFont typeface="+mj-lt"/>
              <a:buAutoNum type="arabicPeriod"/>
            </a:pPr>
            <a:r>
              <a:rPr lang="en-GB" dirty="0"/>
              <a:t>UK policy for end of life care</a:t>
            </a:r>
          </a:p>
          <a:p>
            <a:pPr>
              <a:buFont typeface="+mj-lt"/>
              <a:buAutoNum type="arabicPeriod"/>
            </a:pPr>
            <a:r>
              <a:rPr lang="en-GB" dirty="0"/>
              <a:t>Planning for end of life </a:t>
            </a:r>
          </a:p>
          <a:p>
            <a:pPr>
              <a:buFont typeface="+mj-lt"/>
              <a:buAutoNum type="arabicPeriod"/>
            </a:pPr>
            <a:r>
              <a:rPr lang="en-GB" dirty="0"/>
              <a:t>Euthanasia </a:t>
            </a:r>
          </a:p>
          <a:p>
            <a:pPr>
              <a:buFont typeface="+mj-lt"/>
              <a:buAutoNum type="arabicPeriod"/>
            </a:pPr>
            <a:r>
              <a:rPr lang="en-GB" dirty="0"/>
              <a:t>Euthanasia- for </a:t>
            </a:r>
          </a:p>
          <a:p>
            <a:pPr>
              <a:buFont typeface="+mj-lt"/>
              <a:buAutoNum type="arabicPeriod"/>
            </a:pPr>
            <a:r>
              <a:rPr lang="en-GB" dirty="0"/>
              <a:t>Euthanasia- against </a:t>
            </a:r>
          </a:p>
        </p:txBody>
      </p:sp>
    </p:spTree>
    <p:extLst>
      <p:ext uri="{BB962C8B-B14F-4D97-AF65-F5344CB8AC3E}">
        <p14:creationId xmlns:p14="http://schemas.microsoft.com/office/powerpoint/2010/main" val="21524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B78F-BAA4-7DB3-C9CD-7AE267E615F7}"/>
              </a:ext>
            </a:extLst>
          </p:cNvPr>
          <p:cNvSpPr>
            <a:spLocks noGrp="1"/>
          </p:cNvSpPr>
          <p:nvPr>
            <p:ph type="title"/>
          </p:nvPr>
        </p:nvSpPr>
        <p:spPr/>
        <p:txBody>
          <a:bodyPr/>
          <a:lstStyle/>
          <a:p>
            <a:r>
              <a:rPr lang="en-GB" dirty="0"/>
              <a:t>What is end of life care?</a:t>
            </a:r>
          </a:p>
        </p:txBody>
      </p:sp>
      <p:sp>
        <p:nvSpPr>
          <p:cNvPr id="3" name="Content Placeholder 2">
            <a:extLst>
              <a:ext uri="{FF2B5EF4-FFF2-40B4-BE49-F238E27FC236}">
                <a16:creationId xmlns:a16="http://schemas.microsoft.com/office/drawing/2014/main" id="{9775FC59-6994-9EEF-2053-5588532F6D31}"/>
              </a:ext>
            </a:extLst>
          </p:cNvPr>
          <p:cNvSpPr>
            <a:spLocks noGrp="1"/>
          </p:cNvSpPr>
          <p:nvPr>
            <p:ph idx="1"/>
          </p:nvPr>
        </p:nvSpPr>
        <p:spPr/>
        <p:txBody>
          <a:bodyPr>
            <a:normAutofit/>
          </a:bodyPr>
          <a:lstStyle/>
          <a:p>
            <a:r>
              <a:rPr lang="en-GB" dirty="0"/>
              <a:t>End of life care is the health care provided to an individual in the last stages of their life, it supports a individuals emotional, physical and spiritual needs. </a:t>
            </a:r>
          </a:p>
          <a:p>
            <a:r>
              <a:rPr lang="en-GB" i="1" dirty="0"/>
              <a:t>End of life care is the total care with a disease that is not curable, to help them live as well as possible until they pass away (</a:t>
            </a:r>
            <a:r>
              <a:rPr lang="fr-FR" i="1" dirty="0"/>
              <a:t>Wilkinson, 2014). </a:t>
            </a:r>
          </a:p>
          <a:p>
            <a:r>
              <a:rPr lang="en-GB" dirty="0"/>
              <a:t>Some</a:t>
            </a:r>
            <a:r>
              <a:rPr lang="fr-FR" dirty="0"/>
              <a:t> patients </a:t>
            </a:r>
            <a:r>
              <a:rPr lang="fr-FR" dirty="0" err="1"/>
              <a:t>may</a:t>
            </a:r>
            <a:r>
              <a:rPr lang="fr-FR" dirty="0"/>
              <a:t> </a:t>
            </a:r>
            <a:r>
              <a:rPr lang="fr-FR" dirty="0" err="1"/>
              <a:t>be</a:t>
            </a:r>
            <a:r>
              <a:rPr lang="fr-FR" dirty="0"/>
              <a:t> </a:t>
            </a:r>
            <a:r>
              <a:rPr lang="en-GB" dirty="0"/>
              <a:t>involved</a:t>
            </a:r>
            <a:r>
              <a:rPr lang="fr-FR" dirty="0"/>
              <a:t> in the </a:t>
            </a:r>
            <a:r>
              <a:rPr lang="fr-FR" dirty="0" err="1"/>
              <a:t>decision</a:t>
            </a:r>
            <a:r>
              <a:rPr lang="fr-FR" dirty="0"/>
              <a:t> </a:t>
            </a:r>
            <a:r>
              <a:rPr lang="fr-FR" dirty="0" err="1"/>
              <a:t>making</a:t>
            </a:r>
            <a:r>
              <a:rPr lang="fr-FR" dirty="0"/>
              <a:t> if </a:t>
            </a:r>
            <a:r>
              <a:rPr lang="fr-FR" dirty="0" err="1"/>
              <a:t>they</a:t>
            </a:r>
            <a:r>
              <a:rPr lang="fr-FR" dirty="0"/>
              <a:t> are </a:t>
            </a:r>
            <a:r>
              <a:rPr lang="fr-FR" dirty="0" err="1"/>
              <a:t>aware</a:t>
            </a:r>
            <a:r>
              <a:rPr lang="fr-FR" dirty="0"/>
              <a:t> of </a:t>
            </a:r>
            <a:r>
              <a:rPr lang="fr-FR" dirty="0" err="1"/>
              <a:t>their</a:t>
            </a:r>
            <a:r>
              <a:rPr lang="fr-FR" dirty="0"/>
              <a:t> condition and </a:t>
            </a:r>
            <a:r>
              <a:rPr lang="fr-FR" dirty="0" err="1"/>
              <a:t>some</a:t>
            </a:r>
            <a:r>
              <a:rPr lang="fr-FR" dirty="0"/>
              <a:t> </a:t>
            </a:r>
            <a:r>
              <a:rPr lang="fr-FR" dirty="0" err="1"/>
              <a:t>may</a:t>
            </a:r>
            <a:r>
              <a:rPr lang="fr-FR" dirty="0"/>
              <a:t> not. </a:t>
            </a:r>
          </a:p>
          <a:p>
            <a:r>
              <a:rPr lang="fr-FR" i="1" dirty="0"/>
              <a:t>End of life </a:t>
            </a:r>
            <a:r>
              <a:rPr lang="en-GB" i="1" dirty="0" err="1"/>
              <a:t>decison</a:t>
            </a:r>
            <a:r>
              <a:rPr lang="fr-FR" i="1" dirty="0"/>
              <a:t> </a:t>
            </a:r>
            <a:r>
              <a:rPr lang="fr-FR" i="1" dirty="0" err="1"/>
              <a:t>making</a:t>
            </a:r>
            <a:r>
              <a:rPr lang="fr-FR" i="1" dirty="0"/>
              <a:t> </a:t>
            </a:r>
            <a:r>
              <a:rPr lang="fr-FR" i="1" dirty="0" err="1"/>
              <a:t>means</a:t>
            </a:r>
            <a:r>
              <a:rPr lang="fr-FR" i="1" dirty="0"/>
              <a:t> to </a:t>
            </a:r>
            <a:r>
              <a:rPr lang="fr-FR" i="1" dirty="0" err="1"/>
              <a:t>withdraw</a:t>
            </a:r>
            <a:r>
              <a:rPr lang="fr-FR" i="1" dirty="0"/>
              <a:t> or </a:t>
            </a:r>
            <a:r>
              <a:rPr lang="fr-FR" i="1" dirty="0" err="1"/>
              <a:t>withold</a:t>
            </a:r>
            <a:r>
              <a:rPr lang="fr-FR" i="1" dirty="0"/>
              <a:t> </a:t>
            </a:r>
            <a:r>
              <a:rPr lang="fr-FR" i="1" dirty="0" err="1"/>
              <a:t>medical</a:t>
            </a:r>
            <a:r>
              <a:rPr lang="fr-FR" i="1" dirty="0"/>
              <a:t> </a:t>
            </a:r>
            <a:r>
              <a:rPr lang="fr-FR" i="1" dirty="0" err="1"/>
              <a:t>treatment</a:t>
            </a:r>
            <a:r>
              <a:rPr lang="fr-FR" i="1" dirty="0"/>
              <a:t> </a:t>
            </a:r>
            <a:r>
              <a:rPr lang="fr-FR" i="1" dirty="0" err="1"/>
              <a:t>when</a:t>
            </a:r>
            <a:r>
              <a:rPr lang="fr-FR" i="1" dirty="0"/>
              <a:t> </a:t>
            </a:r>
            <a:r>
              <a:rPr lang="fr-FR" i="1" dirty="0" err="1"/>
              <a:t>it</a:t>
            </a:r>
            <a:r>
              <a:rPr lang="fr-FR" i="1" dirty="0"/>
              <a:t> can </a:t>
            </a:r>
            <a:r>
              <a:rPr lang="fr-FR" i="1" dirty="0" err="1"/>
              <a:t>legally</a:t>
            </a:r>
            <a:r>
              <a:rPr lang="fr-FR" i="1" dirty="0"/>
              <a:t> and </a:t>
            </a:r>
            <a:r>
              <a:rPr lang="fr-FR" i="1" dirty="0" err="1"/>
              <a:t>ethically</a:t>
            </a:r>
            <a:r>
              <a:rPr lang="fr-FR" i="1" dirty="0"/>
              <a:t> </a:t>
            </a:r>
            <a:r>
              <a:rPr lang="fr-FR" i="1" dirty="0" err="1"/>
              <a:t>be</a:t>
            </a:r>
            <a:r>
              <a:rPr lang="fr-FR" i="1" dirty="0"/>
              <a:t> made in the UK, </a:t>
            </a:r>
            <a:r>
              <a:rPr lang="fr-FR" i="1" dirty="0" err="1"/>
              <a:t>when</a:t>
            </a:r>
            <a:r>
              <a:rPr lang="fr-FR" i="1" dirty="0"/>
              <a:t> </a:t>
            </a:r>
            <a:r>
              <a:rPr lang="fr-FR" i="1" dirty="0" err="1"/>
              <a:t>it</a:t>
            </a:r>
            <a:r>
              <a:rPr lang="fr-FR" i="1" dirty="0"/>
              <a:t> </a:t>
            </a:r>
            <a:r>
              <a:rPr lang="fr-FR" i="1" dirty="0" err="1"/>
              <a:t>cannot</a:t>
            </a:r>
            <a:r>
              <a:rPr lang="fr-FR" i="1" dirty="0"/>
              <a:t> lead to </a:t>
            </a:r>
            <a:r>
              <a:rPr lang="fr-FR" i="1" dirty="0" err="1"/>
              <a:t>improvement</a:t>
            </a:r>
            <a:r>
              <a:rPr lang="fr-FR" i="1" dirty="0"/>
              <a:t> (Morgan, 2008). </a:t>
            </a:r>
          </a:p>
        </p:txBody>
      </p:sp>
    </p:spTree>
    <p:extLst>
      <p:ext uri="{BB962C8B-B14F-4D97-AF65-F5344CB8AC3E}">
        <p14:creationId xmlns:p14="http://schemas.microsoft.com/office/powerpoint/2010/main" val="177005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8E30-20D1-6F2D-A433-EBD139559B6D}"/>
              </a:ext>
            </a:extLst>
          </p:cNvPr>
          <p:cNvSpPr>
            <a:spLocks noGrp="1"/>
          </p:cNvSpPr>
          <p:nvPr>
            <p:ph type="title"/>
          </p:nvPr>
        </p:nvSpPr>
        <p:spPr/>
        <p:txBody>
          <a:bodyPr/>
          <a:lstStyle/>
          <a:p>
            <a:r>
              <a:rPr lang="en-GB" dirty="0"/>
              <a:t>Support for end of life patients  </a:t>
            </a:r>
          </a:p>
        </p:txBody>
      </p:sp>
      <p:sp>
        <p:nvSpPr>
          <p:cNvPr id="3" name="Content Placeholder 2">
            <a:extLst>
              <a:ext uri="{FF2B5EF4-FFF2-40B4-BE49-F238E27FC236}">
                <a16:creationId xmlns:a16="http://schemas.microsoft.com/office/drawing/2014/main" id="{B6CBBA57-BEA3-4D61-C439-8F0039676EBF}"/>
              </a:ext>
            </a:extLst>
          </p:cNvPr>
          <p:cNvSpPr>
            <a:spLocks noGrp="1"/>
          </p:cNvSpPr>
          <p:nvPr>
            <p:ph idx="1"/>
          </p:nvPr>
        </p:nvSpPr>
        <p:spPr/>
        <p:txBody>
          <a:bodyPr>
            <a:normAutofit/>
          </a:bodyPr>
          <a:lstStyle/>
          <a:p>
            <a:r>
              <a:rPr lang="en-GB" dirty="0"/>
              <a:t>Nurses in main health and care settings are seen as the key actors during end of life care, as they assist the patient the most. </a:t>
            </a:r>
          </a:p>
          <a:p>
            <a:r>
              <a:rPr lang="en-GB" dirty="0"/>
              <a:t>Nurses play a pivotal role in </a:t>
            </a:r>
            <a:r>
              <a:rPr lang="en-GB" b="1" u="sng" dirty="0">
                <a:solidFill>
                  <a:srgbClr val="FF0000"/>
                </a:solidFill>
              </a:rPr>
              <a:t>palliative</a:t>
            </a:r>
            <a:r>
              <a:rPr lang="en-GB" dirty="0"/>
              <a:t> and end of life care (Dickinson, Clark, </a:t>
            </a:r>
            <a:r>
              <a:rPr lang="en-GB" dirty="0" err="1"/>
              <a:t>Sque</a:t>
            </a:r>
            <a:r>
              <a:rPr lang="en-GB" dirty="0"/>
              <a:t>, 2008). </a:t>
            </a:r>
          </a:p>
          <a:p>
            <a:r>
              <a:rPr lang="en-GB" dirty="0"/>
              <a:t>It has now been implemented in the nursing school curriculum as end of life and palliative care is essential in our aging population. </a:t>
            </a:r>
          </a:p>
          <a:p>
            <a:r>
              <a:rPr lang="en-GB" dirty="0"/>
              <a:t>Palliative care is care to maximise the quality of life for an individual who suffers from a chronic or terminal illness. </a:t>
            </a:r>
          </a:p>
          <a:p>
            <a:r>
              <a:rPr lang="en-GB" dirty="0"/>
              <a:t>Nurses are involved with supporting people with intellectual disability and at the end of life, appropriate education and training is needed to be able to provide the best sort of palliative care (Northway, 2019). </a:t>
            </a:r>
          </a:p>
        </p:txBody>
      </p:sp>
    </p:spTree>
    <p:extLst>
      <p:ext uri="{BB962C8B-B14F-4D97-AF65-F5344CB8AC3E}">
        <p14:creationId xmlns:p14="http://schemas.microsoft.com/office/powerpoint/2010/main" val="2838268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E3BB-A050-8878-A1A5-BD883F61C885}"/>
              </a:ext>
            </a:extLst>
          </p:cNvPr>
          <p:cNvSpPr>
            <a:spLocks noGrp="1"/>
          </p:cNvSpPr>
          <p:nvPr>
            <p:ph type="title"/>
          </p:nvPr>
        </p:nvSpPr>
        <p:spPr/>
        <p:txBody>
          <a:bodyPr/>
          <a:lstStyle/>
          <a:p>
            <a:r>
              <a:rPr lang="en-GB" dirty="0"/>
              <a:t>Support from GPs</a:t>
            </a:r>
          </a:p>
        </p:txBody>
      </p:sp>
      <p:sp>
        <p:nvSpPr>
          <p:cNvPr id="3" name="Content Placeholder 2">
            <a:extLst>
              <a:ext uri="{FF2B5EF4-FFF2-40B4-BE49-F238E27FC236}">
                <a16:creationId xmlns:a16="http://schemas.microsoft.com/office/drawing/2014/main" id="{063C3373-0B50-F18D-E454-37C12E6B9F9C}"/>
              </a:ext>
            </a:extLst>
          </p:cNvPr>
          <p:cNvSpPr>
            <a:spLocks noGrp="1"/>
          </p:cNvSpPr>
          <p:nvPr>
            <p:ph idx="1"/>
          </p:nvPr>
        </p:nvSpPr>
        <p:spPr/>
        <p:txBody>
          <a:bodyPr/>
          <a:lstStyle/>
          <a:p>
            <a:r>
              <a:rPr lang="en-GB" dirty="0"/>
              <a:t>Health care providers are essential for those who require end of life care. </a:t>
            </a:r>
          </a:p>
          <a:p>
            <a:r>
              <a:rPr lang="en-GB" dirty="0"/>
              <a:t>GPs and other healthcare providers are vital to the delivery of end of life care as they assume overall responsibility for direct patient care, provide palliative care, ensure coordination and communication between the patient and colleagues (Selman, 2017). </a:t>
            </a:r>
          </a:p>
          <a:p>
            <a:r>
              <a:rPr lang="en-GB" dirty="0"/>
              <a:t>Being under a GP, helps unnecessary hospital admission. </a:t>
            </a:r>
          </a:p>
          <a:p>
            <a:r>
              <a:rPr lang="en-GB" dirty="0"/>
              <a:t>A GP is able to provide specialist care and monitor the palliative care closely. </a:t>
            </a:r>
          </a:p>
        </p:txBody>
      </p:sp>
    </p:spTree>
    <p:extLst>
      <p:ext uri="{BB962C8B-B14F-4D97-AF65-F5344CB8AC3E}">
        <p14:creationId xmlns:p14="http://schemas.microsoft.com/office/powerpoint/2010/main" val="292313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2C91-6920-F2F2-9E47-0774E3957BF3}"/>
              </a:ext>
            </a:extLst>
          </p:cNvPr>
          <p:cNvSpPr>
            <a:spLocks noGrp="1"/>
          </p:cNvSpPr>
          <p:nvPr>
            <p:ph type="title"/>
          </p:nvPr>
        </p:nvSpPr>
        <p:spPr/>
        <p:txBody>
          <a:bodyPr/>
          <a:lstStyle/>
          <a:p>
            <a:r>
              <a:rPr lang="en-GB" dirty="0"/>
              <a:t>Support in care homes </a:t>
            </a:r>
          </a:p>
        </p:txBody>
      </p:sp>
      <p:sp>
        <p:nvSpPr>
          <p:cNvPr id="3" name="Content Placeholder 2">
            <a:extLst>
              <a:ext uri="{FF2B5EF4-FFF2-40B4-BE49-F238E27FC236}">
                <a16:creationId xmlns:a16="http://schemas.microsoft.com/office/drawing/2014/main" id="{9EF4E4CC-1BF9-7B23-66F9-14CF96193F17}"/>
              </a:ext>
            </a:extLst>
          </p:cNvPr>
          <p:cNvSpPr>
            <a:spLocks noGrp="1"/>
          </p:cNvSpPr>
          <p:nvPr>
            <p:ph idx="1"/>
          </p:nvPr>
        </p:nvSpPr>
        <p:spPr/>
        <p:txBody>
          <a:bodyPr>
            <a:normAutofit/>
          </a:bodyPr>
          <a:lstStyle/>
          <a:p>
            <a:r>
              <a:rPr lang="en-GB" dirty="0"/>
              <a:t>A number of programmes are available to support the delivery of end-of-life care in care homes (Kinley, Preston, Froggatt, 2018).</a:t>
            </a:r>
          </a:p>
          <a:p>
            <a:r>
              <a:rPr lang="en-GB" dirty="0"/>
              <a:t>Receiving quality end of life care in the care home is still a key issue and remains a critical health policy all over the globe (Kinley, 2018). </a:t>
            </a:r>
          </a:p>
          <a:p>
            <a:r>
              <a:rPr lang="en-GB" dirty="0"/>
              <a:t>The use of nursing homes for palliative care has increased over the years, however there is limited research on the quality of care given to patients. </a:t>
            </a:r>
          </a:p>
          <a:p>
            <a:r>
              <a:rPr lang="en-GB" dirty="0"/>
              <a:t>It has been reported that 56% of residents die within the first year of admission into NHS care homes (Kinley, 2018), hence the quality of end of life care can be questioned. </a:t>
            </a:r>
          </a:p>
          <a:p>
            <a:endParaRPr lang="en-GB" dirty="0"/>
          </a:p>
          <a:p>
            <a:endParaRPr lang="en-GB" dirty="0"/>
          </a:p>
        </p:txBody>
      </p:sp>
    </p:spTree>
    <p:extLst>
      <p:ext uri="{BB962C8B-B14F-4D97-AF65-F5344CB8AC3E}">
        <p14:creationId xmlns:p14="http://schemas.microsoft.com/office/powerpoint/2010/main" val="1009667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FDF8-B1F8-3F96-2BE7-8B76871D351F}"/>
              </a:ext>
            </a:extLst>
          </p:cNvPr>
          <p:cNvSpPr>
            <a:spLocks noGrp="1"/>
          </p:cNvSpPr>
          <p:nvPr>
            <p:ph type="title"/>
          </p:nvPr>
        </p:nvSpPr>
        <p:spPr/>
        <p:txBody>
          <a:bodyPr/>
          <a:lstStyle/>
          <a:p>
            <a:r>
              <a:rPr lang="en-GB" dirty="0"/>
              <a:t>Support in hospitals </a:t>
            </a:r>
          </a:p>
        </p:txBody>
      </p:sp>
      <p:sp>
        <p:nvSpPr>
          <p:cNvPr id="3" name="Content Placeholder 2">
            <a:extLst>
              <a:ext uri="{FF2B5EF4-FFF2-40B4-BE49-F238E27FC236}">
                <a16:creationId xmlns:a16="http://schemas.microsoft.com/office/drawing/2014/main" id="{0FCD8B94-C335-E0AF-B833-6ECFF07DB9FB}"/>
              </a:ext>
            </a:extLst>
          </p:cNvPr>
          <p:cNvSpPr>
            <a:spLocks noGrp="1"/>
          </p:cNvSpPr>
          <p:nvPr>
            <p:ph idx="1"/>
          </p:nvPr>
        </p:nvSpPr>
        <p:spPr/>
        <p:txBody>
          <a:bodyPr>
            <a:normAutofit/>
          </a:bodyPr>
          <a:lstStyle/>
          <a:p>
            <a:r>
              <a:rPr lang="en-GB" dirty="0"/>
              <a:t>End of life care is carried out in hospitals and these patients are usually transferred in a separate ward. </a:t>
            </a:r>
          </a:p>
          <a:p>
            <a:r>
              <a:rPr lang="en-GB" dirty="0"/>
              <a:t>Provision of end of life care is carried out in a sperate ward, the patient is moved from the critical care unit and transferred, however the provision of end of life care cannot be maintained, as some patients still die in critical care (Pattison, 2006). </a:t>
            </a:r>
          </a:p>
          <a:p>
            <a:r>
              <a:rPr lang="en-GB" dirty="0"/>
              <a:t>The end of life care may lack in the critical care ward as it is not known when the patient will die. </a:t>
            </a:r>
          </a:p>
          <a:p>
            <a:r>
              <a:rPr lang="en-GB" dirty="0"/>
              <a:t>The UK Gold Standards Framework (GSF) programmes in End-of-Life Care, widely used in the community, have been introduced to some hospital wards as a third of hospital patients are in the last year of life and mostly die in hospital (Thomas, Armstrong, 2015). </a:t>
            </a:r>
          </a:p>
          <a:p>
            <a:endParaRPr lang="en-GB" dirty="0"/>
          </a:p>
        </p:txBody>
      </p:sp>
    </p:spTree>
    <p:extLst>
      <p:ext uri="{BB962C8B-B14F-4D97-AF65-F5344CB8AC3E}">
        <p14:creationId xmlns:p14="http://schemas.microsoft.com/office/powerpoint/2010/main" val="2996248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5E88-EA1A-1068-7250-1F542358CCC6}"/>
              </a:ext>
            </a:extLst>
          </p:cNvPr>
          <p:cNvSpPr>
            <a:spLocks noGrp="1"/>
          </p:cNvSpPr>
          <p:nvPr>
            <p:ph type="title"/>
          </p:nvPr>
        </p:nvSpPr>
        <p:spPr/>
        <p:txBody>
          <a:bodyPr/>
          <a:lstStyle/>
          <a:p>
            <a:r>
              <a:rPr lang="en-GB" dirty="0"/>
              <a:t>Availability and need for end of life care </a:t>
            </a:r>
          </a:p>
        </p:txBody>
      </p:sp>
      <p:sp>
        <p:nvSpPr>
          <p:cNvPr id="3" name="Content Placeholder 2">
            <a:extLst>
              <a:ext uri="{FF2B5EF4-FFF2-40B4-BE49-F238E27FC236}">
                <a16:creationId xmlns:a16="http://schemas.microsoft.com/office/drawing/2014/main" id="{ADAD69C6-96CD-25D2-F369-C0EFFBC142BE}"/>
              </a:ext>
            </a:extLst>
          </p:cNvPr>
          <p:cNvSpPr>
            <a:spLocks noGrp="1"/>
          </p:cNvSpPr>
          <p:nvPr>
            <p:ph idx="1"/>
          </p:nvPr>
        </p:nvSpPr>
        <p:spPr>
          <a:xfrm>
            <a:off x="1574800" y="1905000"/>
            <a:ext cx="9929812" cy="3777622"/>
          </a:xfrm>
        </p:spPr>
        <p:txBody>
          <a:bodyPr>
            <a:normAutofit/>
          </a:bodyPr>
          <a:lstStyle/>
          <a:p>
            <a:r>
              <a:rPr lang="en-GB" sz="1600" dirty="0"/>
              <a:t>Palliative care is available through health providers but can be difficult to receive the right support. </a:t>
            </a:r>
          </a:p>
          <a:p>
            <a:r>
              <a:rPr lang="en-GB" sz="1600" dirty="0"/>
              <a:t>The increase in deaths has placed a strain on the UKs palliative and end of life care system. </a:t>
            </a:r>
          </a:p>
          <a:p>
            <a:r>
              <a:rPr lang="en-GB" sz="1600" dirty="0"/>
              <a:t>Marie Curie, the largest charitable provider of palliative and end of life care services in the UK has lost funding which decreases the care available. </a:t>
            </a:r>
          </a:p>
          <a:p>
            <a:r>
              <a:rPr lang="en-GB" sz="1600" dirty="0"/>
              <a:t>The Midhurst Macmillan Specialist Palliative Care Service (MMSPCS) is a UK, medical consultant-led, multidisciplinary team aiming to provide round-the-clock advice and care, including specialist interventions, in the home, community hospitals and care homes (Noble, 2015). </a:t>
            </a:r>
          </a:p>
          <a:p>
            <a:endParaRPr lang="en-GB" dirty="0"/>
          </a:p>
        </p:txBody>
      </p:sp>
      <p:sp>
        <p:nvSpPr>
          <p:cNvPr id="4" name="TextBox 3">
            <a:extLst>
              <a:ext uri="{FF2B5EF4-FFF2-40B4-BE49-F238E27FC236}">
                <a16:creationId xmlns:a16="http://schemas.microsoft.com/office/drawing/2014/main" id="{80398379-86FF-8CDA-EB75-32F0ECCBDEC3}"/>
              </a:ext>
            </a:extLst>
          </p:cNvPr>
          <p:cNvSpPr txBox="1"/>
          <p:nvPr/>
        </p:nvSpPr>
        <p:spPr>
          <a:xfrm>
            <a:off x="5426984" y="4471266"/>
            <a:ext cx="5627095" cy="2031325"/>
          </a:xfrm>
          <a:prstGeom prst="rect">
            <a:avLst/>
          </a:prstGeom>
          <a:solidFill>
            <a:schemeClr val="bg1"/>
          </a:solidFill>
        </p:spPr>
        <p:txBody>
          <a:bodyPr wrap="square" rtlCol="0">
            <a:spAutoFit/>
          </a:bodyPr>
          <a:lstStyle/>
          <a:p>
            <a:r>
              <a:rPr lang="en-GB" sz="1400" dirty="0"/>
              <a:t>The Better End of Life report, a collaboration between Marie Curie, King’s College London Cicely Saunders Institute, Hull York Medical School, University of Hull and the University of Cambridge, found there was a increase in deaths at home throughout 2020, with deaths at home rising as a proportion of total deaths in Great Britain from 24% to 29%, whereas deaths in care homes rose from 22% to 24%, with a corresponding fall in the proportion of hospital deaths from 47% to 42% (Jackson 2022)</a:t>
            </a:r>
          </a:p>
        </p:txBody>
      </p:sp>
    </p:spTree>
    <p:extLst>
      <p:ext uri="{BB962C8B-B14F-4D97-AF65-F5344CB8AC3E}">
        <p14:creationId xmlns:p14="http://schemas.microsoft.com/office/powerpoint/2010/main" val="1458040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CCAC9-97E7-2C16-69E0-EC01C9AD5BE9}"/>
              </a:ext>
            </a:extLst>
          </p:cNvPr>
          <p:cNvSpPr>
            <a:spLocks noGrp="1"/>
          </p:cNvSpPr>
          <p:nvPr>
            <p:ph type="title"/>
          </p:nvPr>
        </p:nvSpPr>
        <p:spPr/>
        <p:txBody>
          <a:bodyPr/>
          <a:lstStyle/>
          <a:p>
            <a:r>
              <a:rPr lang="en-GB" dirty="0"/>
              <a:t>What is the UK policy for end of life care?</a:t>
            </a:r>
          </a:p>
        </p:txBody>
      </p:sp>
      <p:sp>
        <p:nvSpPr>
          <p:cNvPr id="3" name="Content Placeholder 2">
            <a:extLst>
              <a:ext uri="{FF2B5EF4-FFF2-40B4-BE49-F238E27FC236}">
                <a16:creationId xmlns:a16="http://schemas.microsoft.com/office/drawing/2014/main" id="{9B6BE239-B744-A038-BA51-CB567E03D6B5}"/>
              </a:ext>
            </a:extLst>
          </p:cNvPr>
          <p:cNvSpPr>
            <a:spLocks noGrp="1"/>
          </p:cNvSpPr>
          <p:nvPr>
            <p:ph idx="1"/>
          </p:nvPr>
        </p:nvSpPr>
        <p:spPr>
          <a:xfrm>
            <a:off x="2589212" y="2133600"/>
            <a:ext cx="8915400" cy="4551680"/>
          </a:xfrm>
        </p:spPr>
        <p:txBody>
          <a:bodyPr>
            <a:normAutofit lnSpcReduction="10000"/>
          </a:bodyPr>
          <a:lstStyle/>
          <a:p>
            <a:r>
              <a:rPr lang="en-GB" sz="1400" dirty="0"/>
              <a:t>End of life care delivery has been a feature of English and UK policy for the last 50 years and it was only formalised in England in 2008 with the publication of the End of Life Care Strategy (Kinley, Preston, Froggatt, 2018). </a:t>
            </a:r>
          </a:p>
          <a:p>
            <a:r>
              <a:rPr lang="en-GB" sz="1400" dirty="0"/>
              <a:t>Public health approaches to end-of-life care are a priority for the majority of palliative care services in the UK (Paul, </a:t>
            </a:r>
            <a:r>
              <a:rPr lang="en-GB" sz="1400" dirty="0" err="1"/>
              <a:t>Sallnow</a:t>
            </a:r>
            <a:r>
              <a:rPr lang="en-GB" sz="1400" dirty="0"/>
              <a:t>, 2013). #</a:t>
            </a:r>
          </a:p>
          <a:p>
            <a:pPr marL="0" indent="0">
              <a:buNone/>
            </a:pPr>
            <a:endParaRPr lang="en-GB" sz="1400" dirty="0"/>
          </a:p>
          <a:p>
            <a:r>
              <a:rPr lang="en-GB" sz="1400" dirty="0"/>
              <a:t>End of life care interventions were promoted at a national level, however there has been a lack of guidance about how to turn recommendations into practice. </a:t>
            </a:r>
          </a:p>
          <a:p>
            <a:endParaRPr lang="en-GB" sz="1400" dirty="0"/>
          </a:p>
          <a:p>
            <a:r>
              <a:rPr lang="en-GB" sz="1400" i="1" dirty="0"/>
              <a:t>Initiatives are being undertaken in the UK, Europe, North America, parts of Asia and Australasia. The U.K.'s NHS End-Of-Life Care Strategy and National Gold Standard Framework for End-Of-Life Care are making significant headway, with the UK rated as the top nation in a Quality of Death Survey (Report: International Society of Advance Care Planning and End of Life Care, London, 2011)</a:t>
            </a:r>
          </a:p>
          <a:p>
            <a:endParaRPr lang="en-GB" sz="1400" i="1" dirty="0"/>
          </a:p>
          <a:p>
            <a:r>
              <a:rPr lang="en-GB" sz="1400" i="1" dirty="0"/>
              <a:t>The Scottish Partnership for Palliative Care has also made recommendations for general palliative care services, including care of the dying (Hughes, 2010). </a:t>
            </a:r>
          </a:p>
        </p:txBody>
      </p:sp>
    </p:spTree>
    <p:extLst>
      <p:ext uri="{BB962C8B-B14F-4D97-AF65-F5344CB8AC3E}">
        <p14:creationId xmlns:p14="http://schemas.microsoft.com/office/powerpoint/2010/main" val="2646824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2AD3-842F-B64D-531E-8367A0A78F52}"/>
              </a:ext>
            </a:extLst>
          </p:cNvPr>
          <p:cNvSpPr>
            <a:spLocks noGrp="1"/>
          </p:cNvSpPr>
          <p:nvPr>
            <p:ph type="title"/>
          </p:nvPr>
        </p:nvSpPr>
        <p:spPr/>
        <p:txBody>
          <a:bodyPr/>
          <a:lstStyle/>
          <a:p>
            <a:r>
              <a:rPr lang="en-GB" dirty="0"/>
              <a:t>Planning for end of life</a:t>
            </a:r>
          </a:p>
        </p:txBody>
      </p:sp>
      <p:sp>
        <p:nvSpPr>
          <p:cNvPr id="3" name="Content Placeholder 2">
            <a:extLst>
              <a:ext uri="{FF2B5EF4-FFF2-40B4-BE49-F238E27FC236}">
                <a16:creationId xmlns:a16="http://schemas.microsoft.com/office/drawing/2014/main" id="{103FAA14-0392-70F9-03BD-B3C3B72CCEE0}"/>
              </a:ext>
            </a:extLst>
          </p:cNvPr>
          <p:cNvSpPr>
            <a:spLocks noGrp="1"/>
          </p:cNvSpPr>
          <p:nvPr>
            <p:ph idx="1"/>
          </p:nvPr>
        </p:nvSpPr>
        <p:spPr/>
        <p:txBody>
          <a:bodyPr>
            <a:normAutofit/>
          </a:bodyPr>
          <a:lstStyle/>
          <a:p>
            <a:r>
              <a:rPr lang="en-GB" dirty="0"/>
              <a:t>As chronic conditions become more common in society, an individuals ability to chose the location of their end of life care and death is important (Lowton, 2009)</a:t>
            </a:r>
          </a:p>
          <a:p>
            <a:r>
              <a:rPr lang="en-GB" dirty="0"/>
              <a:t>This is also promoted in the UK government policy. </a:t>
            </a:r>
          </a:p>
          <a:p>
            <a:r>
              <a:rPr lang="en-GB" dirty="0"/>
              <a:t>Home care can be suggested for these individuals if they desire. </a:t>
            </a:r>
          </a:p>
          <a:p>
            <a:r>
              <a:rPr lang="en-GB" dirty="0"/>
              <a:t>Most people say they would prefer to die at home, yet the reality is that most deaths (58%) occur in NHS hospitals, with only 18% occurring at home, 17% in care homes, 4% in hospices, and 3% elsewhere (Riley, 2008). </a:t>
            </a:r>
          </a:p>
          <a:p>
            <a:r>
              <a:rPr lang="en-GB" dirty="0"/>
              <a:t>It is difficult to identify the start of end of life care. </a:t>
            </a:r>
          </a:p>
        </p:txBody>
      </p:sp>
    </p:spTree>
    <p:extLst>
      <p:ext uri="{BB962C8B-B14F-4D97-AF65-F5344CB8AC3E}">
        <p14:creationId xmlns:p14="http://schemas.microsoft.com/office/powerpoint/2010/main" val="756143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BEC5C-9A83-6C50-2673-D9ADC1B707FD}"/>
              </a:ext>
            </a:extLst>
          </p:cNvPr>
          <p:cNvSpPr>
            <a:spLocks noGrp="1"/>
          </p:cNvSpPr>
          <p:nvPr>
            <p:ph type="title"/>
          </p:nvPr>
        </p:nvSpPr>
        <p:spPr/>
        <p:txBody>
          <a:bodyPr/>
          <a:lstStyle/>
          <a:p>
            <a:r>
              <a:rPr lang="en-GB" dirty="0"/>
              <a:t>What is Euthanasia?</a:t>
            </a:r>
          </a:p>
        </p:txBody>
      </p:sp>
      <p:sp>
        <p:nvSpPr>
          <p:cNvPr id="3" name="Content Placeholder 2">
            <a:extLst>
              <a:ext uri="{FF2B5EF4-FFF2-40B4-BE49-F238E27FC236}">
                <a16:creationId xmlns:a16="http://schemas.microsoft.com/office/drawing/2014/main" id="{392913B4-CA02-72EF-6D7F-A19F5E450729}"/>
              </a:ext>
            </a:extLst>
          </p:cNvPr>
          <p:cNvSpPr>
            <a:spLocks noGrp="1"/>
          </p:cNvSpPr>
          <p:nvPr>
            <p:ph idx="1"/>
          </p:nvPr>
        </p:nvSpPr>
        <p:spPr/>
        <p:txBody>
          <a:bodyPr>
            <a:normAutofit fontScale="92500" lnSpcReduction="20000"/>
          </a:bodyPr>
          <a:lstStyle/>
          <a:p>
            <a:r>
              <a:rPr lang="en-GB" dirty="0"/>
              <a:t>Euthanasia is ending the patients life intentionally to relieve the suffering they experience. </a:t>
            </a:r>
          </a:p>
          <a:p>
            <a:r>
              <a:rPr lang="en-GB" dirty="0"/>
              <a:t>In the UK, euthanasia is </a:t>
            </a:r>
            <a:r>
              <a:rPr lang="en-GB" b="1" u="sng" dirty="0">
                <a:solidFill>
                  <a:srgbClr val="FF0000"/>
                </a:solidFill>
              </a:rPr>
              <a:t>not legal </a:t>
            </a:r>
            <a:r>
              <a:rPr lang="en-GB" dirty="0">
                <a:solidFill>
                  <a:srgbClr val="FF0000"/>
                </a:solidFill>
              </a:rPr>
              <a:t>and permitted</a:t>
            </a:r>
            <a:r>
              <a:rPr lang="en-GB" dirty="0"/>
              <a:t>.</a:t>
            </a:r>
          </a:p>
          <a:p>
            <a:r>
              <a:rPr lang="en-GB" dirty="0"/>
              <a:t>Concerns exist about the integration of suicide and killing to relieve pain as a ‘normal’ part of society, and about a potential shift in the trusting doctor–patient relationship (McCormack, Clifford, Conroy, 2012). </a:t>
            </a:r>
          </a:p>
          <a:p>
            <a:r>
              <a:rPr lang="en-GB" dirty="0"/>
              <a:t>Britain has not legalised euthanasia, leaving it to the courts to make any advance.</a:t>
            </a:r>
          </a:p>
          <a:p>
            <a:r>
              <a:rPr lang="en-GB" dirty="0"/>
              <a:t>The courts have ruled that doctors may withdraw medical treatment to speed up death, but they must not administer a drug to achieve the same end (Dean, 1995). </a:t>
            </a:r>
          </a:p>
          <a:p>
            <a:r>
              <a:rPr lang="en-GB" dirty="0"/>
              <a:t>In Belgium and Netherlands euthanasia is legal as it is seen as killing of request of the patient, it is a persons voluntary and competent request (Seymour, Janssens, </a:t>
            </a:r>
            <a:r>
              <a:rPr lang="en-GB" dirty="0" err="1"/>
              <a:t>Broeckaert</a:t>
            </a:r>
            <a:r>
              <a:rPr lang="en-GB" dirty="0"/>
              <a:t>, 2007)</a:t>
            </a:r>
          </a:p>
          <a:p>
            <a:endParaRPr lang="en-GB" dirty="0"/>
          </a:p>
        </p:txBody>
      </p:sp>
    </p:spTree>
    <p:extLst>
      <p:ext uri="{BB962C8B-B14F-4D97-AF65-F5344CB8AC3E}">
        <p14:creationId xmlns:p14="http://schemas.microsoft.com/office/powerpoint/2010/main" val="3339683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D24EC-5DB3-C525-BD1C-EF7BAD2A6A7A}"/>
              </a:ext>
            </a:extLst>
          </p:cNvPr>
          <p:cNvSpPr>
            <a:spLocks noGrp="1"/>
          </p:cNvSpPr>
          <p:nvPr>
            <p:ph type="title"/>
          </p:nvPr>
        </p:nvSpPr>
        <p:spPr/>
        <p:txBody>
          <a:bodyPr/>
          <a:lstStyle/>
          <a:p>
            <a:r>
              <a:rPr lang="en-GB" dirty="0"/>
              <a:t>For Euthanasia</a:t>
            </a:r>
          </a:p>
        </p:txBody>
      </p:sp>
      <p:sp>
        <p:nvSpPr>
          <p:cNvPr id="3" name="Content Placeholder 2">
            <a:extLst>
              <a:ext uri="{FF2B5EF4-FFF2-40B4-BE49-F238E27FC236}">
                <a16:creationId xmlns:a16="http://schemas.microsoft.com/office/drawing/2014/main" id="{3FAA92FD-C7D6-7DB7-A6D3-570EC0B6563F}"/>
              </a:ext>
            </a:extLst>
          </p:cNvPr>
          <p:cNvSpPr>
            <a:spLocks noGrp="1"/>
          </p:cNvSpPr>
          <p:nvPr>
            <p:ph idx="1"/>
          </p:nvPr>
        </p:nvSpPr>
        <p:spPr/>
        <p:txBody>
          <a:bodyPr>
            <a:normAutofit/>
          </a:bodyPr>
          <a:lstStyle/>
          <a:p>
            <a:r>
              <a:rPr lang="en-GB" dirty="0"/>
              <a:t>81% considered active voluntary euthanasia never to be justified ethically, although 23% supported legalization in some situations and 13% would be willing to administer active voluntary euthanasia in some situations. With regard to physician‐assisted death, 68% opposed it on ethical grounds and 24% supported its legalization in some instances, with 12% stating they would be willing to provide such assistance in some situations (Clark, 2001). </a:t>
            </a:r>
          </a:p>
          <a:p>
            <a:r>
              <a:rPr lang="en-GB" b="1" dirty="0"/>
              <a:t>Compassion argument- </a:t>
            </a:r>
            <a:r>
              <a:rPr lang="en-GB" dirty="0"/>
              <a:t>allow people to die with dignity</a:t>
            </a:r>
          </a:p>
          <a:p>
            <a:r>
              <a:rPr lang="en-GB" b="1" dirty="0"/>
              <a:t>Autonomy argument- </a:t>
            </a:r>
            <a:r>
              <a:rPr lang="en-GB" dirty="0"/>
              <a:t>every individual has a right to choose</a:t>
            </a:r>
          </a:p>
          <a:p>
            <a:r>
              <a:rPr lang="en-GB" b="1" dirty="0"/>
              <a:t>Public policy argument - </a:t>
            </a:r>
            <a:r>
              <a:rPr lang="en-GB" dirty="0"/>
              <a:t>can be safely regulated by government intervention</a:t>
            </a:r>
          </a:p>
          <a:p>
            <a:endParaRPr lang="en-GB" dirty="0"/>
          </a:p>
        </p:txBody>
      </p:sp>
    </p:spTree>
    <p:extLst>
      <p:ext uri="{BB962C8B-B14F-4D97-AF65-F5344CB8AC3E}">
        <p14:creationId xmlns:p14="http://schemas.microsoft.com/office/powerpoint/2010/main" val="188516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B36FD-6137-2E99-6E85-D58B004787DD}"/>
              </a:ext>
            </a:extLst>
          </p:cNvPr>
          <p:cNvSpPr>
            <a:spLocks noGrp="1"/>
          </p:cNvSpPr>
          <p:nvPr>
            <p:ph type="title"/>
          </p:nvPr>
        </p:nvSpPr>
        <p:spPr/>
        <p:txBody>
          <a:bodyPr/>
          <a:lstStyle/>
          <a:p>
            <a:r>
              <a:rPr lang="en-GB" dirty="0"/>
              <a:t>Against euthanasia </a:t>
            </a:r>
          </a:p>
        </p:txBody>
      </p:sp>
      <p:sp>
        <p:nvSpPr>
          <p:cNvPr id="3" name="Content Placeholder 2">
            <a:extLst>
              <a:ext uri="{FF2B5EF4-FFF2-40B4-BE49-F238E27FC236}">
                <a16:creationId xmlns:a16="http://schemas.microsoft.com/office/drawing/2014/main" id="{81B72187-2D95-4E6C-A671-2F1A2909C5A3}"/>
              </a:ext>
            </a:extLst>
          </p:cNvPr>
          <p:cNvSpPr>
            <a:spLocks noGrp="1"/>
          </p:cNvSpPr>
          <p:nvPr>
            <p:ph idx="1"/>
          </p:nvPr>
        </p:nvSpPr>
        <p:spPr/>
        <p:txBody>
          <a:bodyPr/>
          <a:lstStyle/>
          <a:p>
            <a:r>
              <a:rPr lang="en-GB" sz="2400" dirty="0"/>
              <a:t>Alternative treatments are available </a:t>
            </a:r>
          </a:p>
          <a:p>
            <a:r>
              <a:rPr lang="en-GB" sz="2400" dirty="0"/>
              <a:t>Promotes suicide </a:t>
            </a:r>
          </a:p>
          <a:p>
            <a:r>
              <a:rPr lang="en-GB" sz="2400" dirty="0"/>
              <a:t>Changes the relationship between the doctor and patient</a:t>
            </a:r>
          </a:p>
          <a:p>
            <a:endParaRPr lang="en-GB" dirty="0"/>
          </a:p>
        </p:txBody>
      </p:sp>
    </p:spTree>
    <p:extLst>
      <p:ext uri="{BB962C8B-B14F-4D97-AF65-F5344CB8AC3E}">
        <p14:creationId xmlns:p14="http://schemas.microsoft.com/office/powerpoint/2010/main" val="16837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66843-5AD2-E2B6-9F0D-C1A38FBFB4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6C709CB-32B6-99E4-789F-A054C2F48AE9}"/>
              </a:ext>
            </a:extLst>
          </p:cNvPr>
          <p:cNvSpPr>
            <a:spLocks noGrp="1"/>
          </p:cNvSpPr>
          <p:nvPr>
            <p:ph idx="1"/>
          </p:nvPr>
        </p:nvSpPr>
        <p:spPr/>
        <p:txBody>
          <a:bodyPr>
            <a:normAutofit fontScale="40000" lnSpcReduction="20000"/>
          </a:bodyPr>
          <a:lstStyle/>
          <a:p>
            <a:r>
              <a:rPr lang="en-GB" dirty="0"/>
              <a:t>Dickinson, G.E., Clark, D. and </a:t>
            </a:r>
            <a:r>
              <a:rPr lang="en-GB" dirty="0" err="1"/>
              <a:t>Sque</a:t>
            </a:r>
            <a:r>
              <a:rPr lang="en-GB" dirty="0"/>
              <a:t>, M. (2008) ‘Palliative care and end of life issues in UK pre-registration, undergraduate nursing programmes’, Nurse education today, 28(2), pp. 163–170. Available at: </a:t>
            </a:r>
            <a:r>
              <a:rPr lang="en-GB" dirty="0">
                <a:hlinkClick r:id="rId2"/>
              </a:rPr>
              <a:t>https://doi.org/10.1016/j.nedt.2007.03.008</a:t>
            </a:r>
            <a:r>
              <a:rPr lang="en-GB" dirty="0"/>
              <a:t>.</a:t>
            </a:r>
          </a:p>
          <a:p>
            <a:r>
              <a:rPr lang="en-GB" dirty="0"/>
              <a:t>Lowton, K. (2009) ‘“A bed in the middle of nowhere”: Parents’ meanings of place of death for adults with cystic fibrosis’, Social science &amp; medicine (1982), 69(7), pp. 1056–1062. Available at: https://doi.org/10.1016/j.socscimed.2009.07.007.</a:t>
            </a:r>
          </a:p>
          <a:p>
            <a:r>
              <a:rPr lang="en-GB" dirty="0"/>
              <a:t>‘International Society of Advance Care Planning and End of Life Care, London, UK 22–24 June 2011’ (2011) BMJ supportive &amp; palliative care, 1(1), p. 65–. Available at: https://doi.org/10.1136/bmjspcare-2011-000053.</a:t>
            </a:r>
          </a:p>
          <a:p>
            <a:r>
              <a:rPr lang="en-GB" dirty="0"/>
              <a:t>Kinley, J. et al. (2018) ‘Family perceptions of care at the end of life in UK nursing care homes’, Journal of research in nursing, 23(2-3), pp. 203–217. Available at: </a:t>
            </a:r>
            <a:r>
              <a:rPr lang="en-GB" dirty="0">
                <a:hlinkClick r:id="rId3"/>
              </a:rPr>
              <a:t>https://doi.org/10.1177/1744987117753276</a:t>
            </a:r>
            <a:r>
              <a:rPr lang="en-GB" dirty="0"/>
              <a:t>.</a:t>
            </a:r>
          </a:p>
          <a:p>
            <a:r>
              <a:rPr lang="en-GB" dirty="0"/>
              <a:t>Jackson, M. (2022) ‘British medical bulletin article: resourcing of palliative and end of life care in the UK during the Covid-19 pandemic’, British medical bulletin, 142(1), pp. 44–51. Available at: </a:t>
            </a:r>
            <a:r>
              <a:rPr lang="en-GB" dirty="0">
                <a:hlinkClick r:id="rId4"/>
              </a:rPr>
              <a:t>https://doi.org/10.1093/bmb/ldac013</a:t>
            </a:r>
            <a:r>
              <a:rPr lang="en-GB" dirty="0"/>
              <a:t>.</a:t>
            </a:r>
          </a:p>
          <a:p>
            <a:r>
              <a:rPr lang="en-GB" dirty="0"/>
              <a:t>Noble, B. et al. (2015) ‘Can comprehensive specialised end-of-life care be provided at home? Lessons from a study of an innovative consultant-led community service in the UK’, European journal of cancer care, 24(2), pp. 253–266. Available at: https://doi.org/10.1111/ecc.12195.</a:t>
            </a:r>
          </a:p>
          <a:p>
            <a:r>
              <a:rPr lang="en-GB" dirty="0"/>
              <a:t>Northway, R. et al. (2019) ‘Nursing care at end of life: a UK-based survey of the deaths of people living in care settings for people with intellectual disability’, Journal of research in nursing, 24(6), pp. 366–382. Available at: https://doi.org/10.1177/1744987118780919.</a:t>
            </a:r>
          </a:p>
          <a:p>
            <a:r>
              <a:rPr lang="en-GB" dirty="0"/>
              <a:t>Morgan, J. (2008) ‘End-of-life care in UK critical care units - a literature review’, Nursing in Critical Care, 13(3), pp. 152–161. Available at: </a:t>
            </a:r>
            <a:r>
              <a:rPr lang="en-GB" dirty="0">
                <a:hlinkClick r:id="rId5"/>
              </a:rPr>
              <a:t>https://doi.org/10.1111/j.1478-5153.2008.00274.x</a:t>
            </a:r>
            <a:r>
              <a:rPr lang="en-GB" dirty="0"/>
              <a:t>.</a:t>
            </a:r>
          </a:p>
          <a:p>
            <a:r>
              <a:rPr lang="en-GB" dirty="0"/>
              <a:t>Selman, L.E. et al. (2017) ‘Primary care physicians’ educational needs and learning preferences in end of life care: A focus group study in the UK’, BMC palliative care, 16(1), pp. 17–17. Available at: </a:t>
            </a:r>
            <a:r>
              <a:rPr lang="en-GB" dirty="0">
                <a:hlinkClick r:id="rId6"/>
              </a:rPr>
              <a:t>https://doi.org/10.1186/s12904-017-0191-2</a:t>
            </a:r>
            <a:r>
              <a:rPr lang="en-GB" dirty="0"/>
              <a:t>.</a:t>
            </a:r>
          </a:p>
          <a:p>
            <a:r>
              <a:rPr lang="en-GB" dirty="0"/>
              <a:t>Thomas, K. and Armstrong, W.J. (2015) ‘P-27 Mainstreaming initial advance care planning (ACP) discussions in 30 UK hospitals as a means of improving end of life care, using the gold standards framework hospital programmes in acute and community hospitals’, BMJ supportive &amp; palliative care, 5(</a:t>
            </a:r>
            <a:r>
              <a:rPr lang="en-GB" dirty="0" err="1"/>
              <a:t>Suppl</a:t>
            </a:r>
            <a:r>
              <a:rPr lang="en-GB" dirty="0"/>
              <a:t> 2), pp. A51–A51. Available at: https://doi.org/10.1136/bmjspcare-2015-000978.157.</a:t>
            </a:r>
          </a:p>
          <a:p>
            <a:r>
              <a:rPr lang="en-GB" dirty="0"/>
              <a:t>Wilkinson, E. et al. (2014) ‘COMMUNICATION AS CARE AT END OF LIFE: AN EMERGING ISSUE FROM AN EXPLORATORY ACTION RESEARCH STUDY OF RENAL END-OF-LIFE CARE FOR ETHNIC MINORITIES IN THE UK’, Journal of renal care. Wilkinson E., Randhawa G., Brown E.A., Da Silva </a:t>
            </a:r>
            <a:r>
              <a:rPr lang="en-GB" dirty="0" err="1"/>
              <a:t>Gane</a:t>
            </a:r>
            <a:r>
              <a:rPr lang="en-GB" dirty="0"/>
              <a:t> M., Stoves J., Warwick G., </a:t>
            </a:r>
            <a:r>
              <a:rPr lang="en-GB" dirty="0" err="1"/>
              <a:t>Atkhar</a:t>
            </a:r>
            <a:r>
              <a:rPr lang="en-GB" dirty="0"/>
              <a:t> T., Magee R., Sharman S., Farrington K. (2014). Communication as care at end of life: An emerging issue from an exploratory action research study of renal end-of-life care for ethnic minorities in the UK. Journal of Renal Care 40(Suppl. 1), 23-29., 40(S1), pp. 23–29. Available at: https://doi.org/10.1111/jorc.12084.</a:t>
            </a:r>
          </a:p>
        </p:txBody>
      </p:sp>
    </p:spTree>
    <p:extLst>
      <p:ext uri="{BB962C8B-B14F-4D97-AF65-F5344CB8AC3E}">
        <p14:creationId xmlns:p14="http://schemas.microsoft.com/office/powerpoint/2010/main" val="3878235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5B025-821F-D233-34AA-D1F7A5DE504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69D2905-86B0-12F9-DEEF-DF15A4CD5890}"/>
              </a:ext>
            </a:extLst>
          </p:cNvPr>
          <p:cNvSpPr>
            <a:spLocks noGrp="1"/>
          </p:cNvSpPr>
          <p:nvPr>
            <p:ph idx="1"/>
          </p:nvPr>
        </p:nvSpPr>
        <p:spPr/>
        <p:txBody>
          <a:bodyPr>
            <a:normAutofit fontScale="55000" lnSpcReduction="20000"/>
          </a:bodyPr>
          <a:lstStyle/>
          <a:p>
            <a:r>
              <a:rPr lang="en-GB" dirty="0"/>
              <a:t>Clark, D. et al. (2001) ‘UK geriatricians’ attitudes to active voluntary euthanasia and physician‐assisted death’, Age and ageing, 30(5), pp. 395–398. Available at: https://doi.org/10.1093/ageing/30.5.395.</a:t>
            </a:r>
          </a:p>
          <a:p>
            <a:r>
              <a:rPr lang="en-GB" dirty="0"/>
              <a:t>Dean, M. (1995) ‘LONDON PERSPECTIVE: Politics of euthanasia in the UK’, The Lancet (British edition), 345(8951), pp. 714–714. Available at: https://doi.org/10.1016/S0140-6736(95)90875-7.</a:t>
            </a:r>
          </a:p>
          <a:p>
            <a:r>
              <a:rPr lang="en-GB" dirty="0"/>
              <a:t>Hughes, P.M. et al. (2010) ‘What progress has been made towards implementing national guidance on end of life care? A national survey of UK general practices’, Palliative medicine, 24(1), pp. 68–78. Available at: https://doi.org/10.1177/0269216309346591.</a:t>
            </a:r>
          </a:p>
          <a:p>
            <a:r>
              <a:rPr lang="en-GB" dirty="0"/>
              <a:t>Kinley, J., Preston, N. and Froggatt, K. (2018) ‘Facilitation of an end-of-life care programme into practice within UK nursing care homes: A mixed-methods study’, International journal of nursing studies, 82, pp. 1–10. Available at: </a:t>
            </a:r>
            <a:r>
              <a:rPr lang="en-GB" dirty="0">
                <a:hlinkClick r:id="rId2"/>
              </a:rPr>
              <a:t>https://doi.org/10.1016/j.ijnurstu.2018.02.004</a:t>
            </a:r>
            <a:r>
              <a:rPr lang="en-GB" dirty="0"/>
              <a:t>.</a:t>
            </a:r>
          </a:p>
          <a:p>
            <a:r>
              <a:rPr lang="en-GB" dirty="0"/>
              <a:t>McCormack, R., Clifford, M. and Conroy, M. (2012) ‘Attitudes of UK doctors towards euthanasia and physician-assisted suicide: A systematic literature review’, Palliative Medicine, 26(1), pp. 23–33. Available at: https://doi.org/10.1177/0269216310397688.</a:t>
            </a:r>
          </a:p>
          <a:p>
            <a:r>
              <a:rPr lang="en-GB" dirty="0"/>
              <a:t>Pattison, N. (2006) ‘A critical discourse analysis of provision of end-of-life care in key UK critical care documents’, Nursing in critical care, 11(4), pp. 198–208. Available at: https://doi.org/10.1111/j.1362-1017.2006.00172.x.</a:t>
            </a:r>
          </a:p>
          <a:p>
            <a:r>
              <a:rPr lang="en-GB" dirty="0"/>
              <a:t>Paul, S. and </a:t>
            </a:r>
            <a:r>
              <a:rPr lang="en-GB" dirty="0" err="1"/>
              <a:t>Sallnow</a:t>
            </a:r>
            <a:r>
              <a:rPr lang="en-GB" dirty="0"/>
              <a:t>, L. (2013) ‘Public health approaches to end-of-life care in the UK: an online survey of palliative care services’, BMJ supportive &amp; palliative care, 3(2), pp. 196–199. Available at: </a:t>
            </a:r>
            <a:r>
              <a:rPr lang="en-GB" dirty="0">
                <a:hlinkClick r:id="rId3"/>
              </a:rPr>
              <a:t>https://doi.org/10.1136/bmjspcare-2012-000334</a:t>
            </a:r>
            <a:r>
              <a:rPr lang="en-GB" dirty="0"/>
              <a:t>.</a:t>
            </a:r>
          </a:p>
          <a:p>
            <a:r>
              <a:rPr lang="en-GB" dirty="0"/>
              <a:t>Riley, J. (2008) ‘A strategy for end of life care in the UK’, BMJ, 337(7663), pp. 185–186. Available at: https://doi.org/10.1136/bmj.a943.</a:t>
            </a:r>
          </a:p>
          <a:p>
            <a:r>
              <a:rPr lang="en-GB" dirty="0"/>
              <a:t>Seymour, J.E., Janssens, R. and </a:t>
            </a:r>
            <a:r>
              <a:rPr lang="en-GB" dirty="0" err="1"/>
              <a:t>Broeckaert</a:t>
            </a:r>
            <a:r>
              <a:rPr lang="en-GB" dirty="0"/>
              <a:t>, B. (2007) ‘Relieving suffering at the end of life: Practitioners’ perspectives on palliative sedation from three European countries’, Social science &amp; medicine (1982), 64(8), pp. 1679–1691. Available at: https://doi.org/10.1016/j.socscimed.2006.11.030.</a:t>
            </a:r>
          </a:p>
        </p:txBody>
      </p:sp>
    </p:spTree>
    <p:extLst>
      <p:ext uri="{BB962C8B-B14F-4D97-AF65-F5344CB8AC3E}">
        <p14:creationId xmlns:p14="http://schemas.microsoft.com/office/powerpoint/2010/main" val="63289532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83</TotalTime>
  <Words>2738</Words>
  <Application>Microsoft Office PowerPoint</Application>
  <PresentationFormat>Widescreen</PresentationFormat>
  <Paragraphs>102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Wisp</vt:lpstr>
      <vt:lpstr>End of Life Care and Support within the UK. </vt:lpstr>
      <vt:lpstr>Contents </vt:lpstr>
      <vt:lpstr>What is end of life care?</vt:lpstr>
      <vt:lpstr>Support for end of life patients  </vt:lpstr>
      <vt:lpstr>Support from GPs</vt:lpstr>
      <vt:lpstr>Support in care homes </vt:lpstr>
      <vt:lpstr>Support in hospitals </vt:lpstr>
      <vt:lpstr>Availability and need for end of life care </vt:lpstr>
      <vt:lpstr>What is the UK policy for end of life care?</vt:lpstr>
      <vt:lpstr>Planning for end of life</vt:lpstr>
      <vt:lpstr>What is Euthanasia?</vt:lpstr>
      <vt:lpstr>For Euthanasia</vt:lpstr>
      <vt:lpstr>Against euthanasia </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Care and Support within the UK. </dc:title>
  <dc:creator>Huma ulhaq</dc:creator>
  <cp:lastModifiedBy>Huma ulhaq</cp:lastModifiedBy>
  <cp:revision>1</cp:revision>
  <dcterms:created xsi:type="dcterms:W3CDTF">2023-04-06T04:46:27Z</dcterms:created>
  <dcterms:modified xsi:type="dcterms:W3CDTF">2023-04-06T12:54:50Z</dcterms:modified>
</cp:coreProperties>
</file>