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4"/>
  </p:notesMasterIdLst>
  <p:sldIdLst>
    <p:sldId id="256" r:id="rId2"/>
    <p:sldId id="269" r:id="rId3"/>
    <p:sldId id="257" r:id="rId4"/>
    <p:sldId id="258" r:id="rId5"/>
    <p:sldId id="259" r:id="rId6"/>
    <p:sldId id="261" r:id="rId7"/>
    <p:sldId id="262" r:id="rId8"/>
    <p:sldId id="270" r:id="rId9"/>
    <p:sldId id="264" r:id="rId10"/>
    <p:sldId id="266" r:id="rId11"/>
    <p:sldId id="268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6" autoAdjust="0"/>
    <p:restoredTop sz="76373" autoAdjust="0"/>
  </p:normalViewPr>
  <p:slideViewPr>
    <p:cSldViewPr snapToGrid="0">
      <p:cViewPr>
        <p:scale>
          <a:sx n="79" d="100"/>
          <a:sy n="79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516FB2-8938-4F66-9F8C-7B4E7B1B20AC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1F43194-A539-4A2D-864C-15BD5B05C054}">
      <dgm:prSet custT="1"/>
      <dgm:spPr/>
      <dgm:t>
        <a:bodyPr/>
        <a:lstStyle/>
        <a:p>
          <a:r>
            <a:rPr lang="en-GB" sz="1400" dirty="0"/>
            <a:t>Organisation Culture: Google has a unique organizational culture, which is defined by a set of fundamental principles that prioritize creativity, teamwork, and worker empowerment. ( Schmidt, 2014) .</a:t>
          </a:r>
        </a:p>
      </dgm:t>
    </dgm:pt>
    <dgm:pt modelId="{BC5C9F8B-DC85-4064-ACAE-45427B2FBC02}" type="parTrans" cxnId="{84A69AB6-3697-4C5A-A8CF-DF7B20C33252}">
      <dgm:prSet/>
      <dgm:spPr/>
      <dgm:t>
        <a:bodyPr/>
        <a:lstStyle/>
        <a:p>
          <a:endParaRPr lang="en-GB"/>
        </a:p>
      </dgm:t>
    </dgm:pt>
    <dgm:pt modelId="{98AE3022-D4CD-4A7D-B917-6BDF5CAD5F87}" type="sibTrans" cxnId="{84A69AB6-3697-4C5A-A8CF-DF7B20C33252}">
      <dgm:prSet/>
      <dgm:spPr/>
      <dgm:t>
        <a:bodyPr/>
        <a:lstStyle/>
        <a:p>
          <a:endParaRPr lang="en-GB"/>
        </a:p>
      </dgm:t>
    </dgm:pt>
    <dgm:pt modelId="{0C6BCA1E-17C1-4EA1-9E61-004E5A58F1DC}">
      <dgm:prSet custT="1"/>
      <dgm:spPr/>
      <dgm:t>
        <a:bodyPr/>
        <a:lstStyle/>
        <a:p>
          <a:r>
            <a:rPr lang="en-GB" sz="1400" dirty="0"/>
            <a:t>Ethos of Google: the ethos values of Google are the constant quest for innovation and the conviction that technology can greatly improve people's lives, and promote a culture of study, and experimentation. </a:t>
          </a:r>
        </a:p>
      </dgm:t>
    </dgm:pt>
    <dgm:pt modelId="{04ED5EAD-D210-4659-9F1B-A443BB31AD6D}" type="parTrans" cxnId="{8BC42E4E-BF78-4D92-A647-EBAE820AEC08}">
      <dgm:prSet/>
      <dgm:spPr/>
      <dgm:t>
        <a:bodyPr/>
        <a:lstStyle/>
        <a:p>
          <a:endParaRPr lang="en-GB"/>
        </a:p>
      </dgm:t>
    </dgm:pt>
    <dgm:pt modelId="{5D2BB58B-877B-453E-9A52-C1357DF7124D}" type="sibTrans" cxnId="{8BC42E4E-BF78-4D92-A647-EBAE820AEC08}">
      <dgm:prSet/>
      <dgm:spPr/>
      <dgm:t>
        <a:bodyPr/>
        <a:lstStyle/>
        <a:p>
          <a:endParaRPr lang="en-GB"/>
        </a:p>
      </dgm:t>
    </dgm:pt>
    <dgm:pt modelId="{67868F8F-C9B3-4BE2-9DFF-6104CB2797E0}">
      <dgm:prSet custT="1"/>
      <dgm:spPr/>
      <dgm:t>
        <a:bodyPr/>
        <a:lstStyle/>
        <a:p>
          <a:r>
            <a:rPr lang="en-GB" sz="1400" dirty="0"/>
            <a:t>Values of Google; influence the cultural environment of Google, providing direction for the company's activities, choices, and engagements. </a:t>
          </a:r>
        </a:p>
      </dgm:t>
    </dgm:pt>
    <dgm:pt modelId="{91D75D13-77EC-4EC2-AC63-18C06A99A671}" type="parTrans" cxnId="{C87F39AE-A2A5-4D95-A66F-EE29F87E86C2}">
      <dgm:prSet/>
      <dgm:spPr/>
      <dgm:t>
        <a:bodyPr/>
        <a:lstStyle/>
        <a:p>
          <a:endParaRPr lang="en-GB"/>
        </a:p>
      </dgm:t>
    </dgm:pt>
    <dgm:pt modelId="{76F5B400-5151-46E8-B2D0-628B89ABA106}" type="sibTrans" cxnId="{C87F39AE-A2A5-4D95-A66F-EE29F87E86C2}">
      <dgm:prSet/>
      <dgm:spPr/>
      <dgm:t>
        <a:bodyPr/>
        <a:lstStyle/>
        <a:p>
          <a:endParaRPr lang="en-GB"/>
        </a:p>
      </dgm:t>
    </dgm:pt>
    <dgm:pt modelId="{975D72BC-A621-44C7-A150-1105F33FBDE3}" type="pres">
      <dgm:prSet presAssocID="{E5516FB2-8938-4F66-9F8C-7B4E7B1B20AC}" presName="linearFlow" presStyleCnt="0">
        <dgm:presLayoutVars>
          <dgm:dir/>
          <dgm:resizeHandles val="exact"/>
        </dgm:presLayoutVars>
      </dgm:prSet>
      <dgm:spPr/>
    </dgm:pt>
    <dgm:pt modelId="{AD678819-1980-4471-960D-A1BC5BE5D3EB}" type="pres">
      <dgm:prSet presAssocID="{31F43194-A539-4A2D-864C-15BD5B05C054}" presName="composite" presStyleCnt="0"/>
      <dgm:spPr/>
    </dgm:pt>
    <dgm:pt modelId="{A54DC859-1A1A-43CC-A5F3-CDB72E4FEFC9}" type="pres">
      <dgm:prSet presAssocID="{31F43194-A539-4A2D-864C-15BD5B05C054}" presName="imgShp" presStyleLbl="fgImgPlace1" presStyleIdx="0" presStyleCnt="3" custScaleX="84749" custLinFactNeighborX="-42053" custLinFactNeighborY="491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piration with solid fill"/>
        </a:ext>
      </dgm:extLst>
    </dgm:pt>
    <dgm:pt modelId="{A36C428C-F84F-4953-B56B-07ACDFC3E34E}" type="pres">
      <dgm:prSet presAssocID="{31F43194-A539-4A2D-864C-15BD5B05C054}" presName="txShp" presStyleLbl="node1" presStyleIdx="0" presStyleCnt="3" custScaleX="150376" custScaleY="139478" custLinFactNeighborX="-10296" custLinFactNeighborY="-173">
        <dgm:presLayoutVars>
          <dgm:bulletEnabled val="1"/>
        </dgm:presLayoutVars>
      </dgm:prSet>
      <dgm:spPr/>
    </dgm:pt>
    <dgm:pt modelId="{4277EA3B-A294-47FC-A3E9-992FFBF95BB0}" type="pres">
      <dgm:prSet presAssocID="{98AE3022-D4CD-4A7D-B917-6BDF5CAD5F87}" presName="spacing" presStyleCnt="0"/>
      <dgm:spPr/>
    </dgm:pt>
    <dgm:pt modelId="{9801B166-3F43-4901-8782-2FF986AAFDB5}" type="pres">
      <dgm:prSet presAssocID="{0C6BCA1E-17C1-4EA1-9E61-004E5A58F1DC}" presName="composite" presStyleCnt="0"/>
      <dgm:spPr/>
    </dgm:pt>
    <dgm:pt modelId="{978878CD-B5EB-4D69-882C-01681CE7910B}" type="pres">
      <dgm:prSet presAssocID="{0C6BCA1E-17C1-4EA1-9E61-004E5A58F1DC}" presName="imgShp" presStyleLbl="fgImgPlace1" presStyleIdx="1" presStyleCnt="3" custFlipHor="0" custScaleX="63802" custLinFactNeighborX="-61340" custLinFactNeighborY="7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7000" r="-7000"/>
          </a:stretch>
        </a:blipFill>
      </dgm:spPr>
      <dgm:extLst>
        <a:ext uri="{E40237B7-FDA0-4F09-8148-C483321AD2D9}">
          <dgm14:cNvPr xmlns:dgm14="http://schemas.microsoft.com/office/drawing/2010/diagram" id="0" name="" descr="Artificial Intelligence with solid fill"/>
        </a:ext>
      </dgm:extLst>
    </dgm:pt>
    <dgm:pt modelId="{DA2FB0B8-0379-40D7-B217-D9DA0080170F}" type="pres">
      <dgm:prSet presAssocID="{0C6BCA1E-17C1-4EA1-9E61-004E5A58F1DC}" presName="txShp" presStyleLbl="node1" presStyleIdx="1" presStyleCnt="3" custScaleX="149908" custScaleY="171280" custLinFactNeighborX="1638" custLinFactNeighborY="-3527">
        <dgm:presLayoutVars>
          <dgm:bulletEnabled val="1"/>
        </dgm:presLayoutVars>
      </dgm:prSet>
      <dgm:spPr/>
    </dgm:pt>
    <dgm:pt modelId="{342D6048-A6B5-47B2-89D6-B4EEB3320623}" type="pres">
      <dgm:prSet presAssocID="{5D2BB58B-877B-453E-9A52-C1357DF7124D}" presName="spacing" presStyleCnt="0"/>
      <dgm:spPr/>
    </dgm:pt>
    <dgm:pt modelId="{BFB4E9E5-4DFA-4AF4-8821-88C3F5E4B818}" type="pres">
      <dgm:prSet presAssocID="{67868F8F-C9B3-4BE2-9DFF-6104CB2797E0}" presName="composite" presStyleCnt="0"/>
      <dgm:spPr/>
    </dgm:pt>
    <dgm:pt modelId="{9C2A42FD-E50F-45A9-9130-1B95A5D53530}" type="pres">
      <dgm:prSet presAssocID="{67868F8F-C9B3-4BE2-9DFF-6104CB2797E0}" presName="imgShp" presStyleLbl="fgImgPlace1" presStyleIdx="2" presStyleCnt="3" custFlipHor="1" custScaleX="120514" custLinFactNeighborX="-41969" custLinFactNeighborY="-8609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 outline"/>
        </a:ext>
      </dgm:extLst>
    </dgm:pt>
    <dgm:pt modelId="{D2DB8647-F230-45BF-990C-BA18BF7E4417}" type="pres">
      <dgm:prSet presAssocID="{67868F8F-C9B3-4BE2-9DFF-6104CB2797E0}" presName="txShp" presStyleLbl="node1" presStyleIdx="2" presStyleCnt="3" custScaleX="133602" custScaleY="172648" custLinFactNeighborX="8546" custLinFactNeighborY="-2848">
        <dgm:presLayoutVars>
          <dgm:bulletEnabled val="1"/>
        </dgm:presLayoutVars>
      </dgm:prSet>
      <dgm:spPr/>
    </dgm:pt>
  </dgm:ptLst>
  <dgm:cxnLst>
    <dgm:cxn modelId="{B40DC601-9A0F-46B1-8B13-E2DF58ED4623}" type="presOf" srcId="{0C6BCA1E-17C1-4EA1-9E61-004E5A58F1DC}" destId="{DA2FB0B8-0379-40D7-B217-D9DA0080170F}" srcOrd="0" destOrd="0" presId="urn:microsoft.com/office/officeart/2005/8/layout/vList3"/>
    <dgm:cxn modelId="{BBB49B3C-E4C9-4F6A-BA99-722D792C8488}" type="presOf" srcId="{67868F8F-C9B3-4BE2-9DFF-6104CB2797E0}" destId="{D2DB8647-F230-45BF-990C-BA18BF7E4417}" srcOrd="0" destOrd="0" presId="urn:microsoft.com/office/officeart/2005/8/layout/vList3"/>
    <dgm:cxn modelId="{8BC42E4E-BF78-4D92-A647-EBAE820AEC08}" srcId="{E5516FB2-8938-4F66-9F8C-7B4E7B1B20AC}" destId="{0C6BCA1E-17C1-4EA1-9E61-004E5A58F1DC}" srcOrd="1" destOrd="0" parTransId="{04ED5EAD-D210-4659-9F1B-A443BB31AD6D}" sibTransId="{5D2BB58B-877B-453E-9A52-C1357DF7124D}"/>
    <dgm:cxn modelId="{86CB2E7C-BC4A-47B2-85C8-71B2C6E67CBD}" type="presOf" srcId="{31F43194-A539-4A2D-864C-15BD5B05C054}" destId="{A36C428C-F84F-4953-B56B-07ACDFC3E34E}" srcOrd="0" destOrd="0" presId="urn:microsoft.com/office/officeart/2005/8/layout/vList3"/>
    <dgm:cxn modelId="{C87F39AE-A2A5-4D95-A66F-EE29F87E86C2}" srcId="{E5516FB2-8938-4F66-9F8C-7B4E7B1B20AC}" destId="{67868F8F-C9B3-4BE2-9DFF-6104CB2797E0}" srcOrd="2" destOrd="0" parTransId="{91D75D13-77EC-4EC2-AC63-18C06A99A671}" sibTransId="{76F5B400-5151-46E8-B2D0-628B89ABA106}"/>
    <dgm:cxn modelId="{84A69AB6-3697-4C5A-A8CF-DF7B20C33252}" srcId="{E5516FB2-8938-4F66-9F8C-7B4E7B1B20AC}" destId="{31F43194-A539-4A2D-864C-15BD5B05C054}" srcOrd="0" destOrd="0" parTransId="{BC5C9F8B-DC85-4064-ACAE-45427B2FBC02}" sibTransId="{98AE3022-D4CD-4A7D-B917-6BDF5CAD5F87}"/>
    <dgm:cxn modelId="{4D0475C6-9A30-47EA-83A6-E8F12AAA1B0F}" type="presOf" srcId="{E5516FB2-8938-4F66-9F8C-7B4E7B1B20AC}" destId="{975D72BC-A621-44C7-A150-1105F33FBDE3}" srcOrd="0" destOrd="0" presId="urn:microsoft.com/office/officeart/2005/8/layout/vList3"/>
    <dgm:cxn modelId="{76F4441A-A100-496B-98A1-2830EBA13550}" type="presParOf" srcId="{975D72BC-A621-44C7-A150-1105F33FBDE3}" destId="{AD678819-1980-4471-960D-A1BC5BE5D3EB}" srcOrd="0" destOrd="0" presId="urn:microsoft.com/office/officeart/2005/8/layout/vList3"/>
    <dgm:cxn modelId="{AD5156C6-6DB9-4514-B770-67C6E6ECCE91}" type="presParOf" srcId="{AD678819-1980-4471-960D-A1BC5BE5D3EB}" destId="{A54DC859-1A1A-43CC-A5F3-CDB72E4FEFC9}" srcOrd="0" destOrd="0" presId="urn:microsoft.com/office/officeart/2005/8/layout/vList3"/>
    <dgm:cxn modelId="{26E28C49-DE4A-4CFD-90D0-4A5C7F0BF21E}" type="presParOf" srcId="{AD678819-1980-4471-960D-A1BC5BE5D3EB}" destId="{A36C428C-F84F-4953-B56B-07ACDFC3E34E}" srcOrd="1" destOrd="0" presId="urn:microsoft.com/office/officeart/2005/8/layout/vList3"/>
    <dgm:cxn modelId="{F2E12B90-ED36-4BC9-BFDF-F49BEE994BDF}" type="presParOf" srcId="{975D72BC-A621-44C7-A150-1105F33FBDE3}" destId="{4277EA3B-A294-47FC-A3E9-992FFBF95BB0}" srcOrd="1" destOrd="0" presId="urn:microsoft.com/office/officeart/2005/8/layout/vList3"/>
    <dgm:cxn modelId="{D91CC5DA-18D0-4AEB-AFA7-E8CE98DEA49A}" type="presParOf" srcId="{975D72BC-A621-44C7-A150-1105F33FBDE3}" destId="{9801B166-3F43-4901-8782-2FF986AAFDB5}" srcOrd="2" destOrd="0" presId="urn:microsoft.com/office/officeart/2005/8/layout/vList3"/>
    <dgm:cxn modelId="{E7B14939-9EE3-4BD8-A52A-83D1241F3520}" type="presParOf" srcId="{9801B166-3F43-4901-8782-2FF986AAFDB5}" destId="{978878CD-B5EB-4D69-882C-01681CE7910B}" srcOrd="0" destOrd="0" presId="urn:microsoft.com/office/officeart/2005/8/layout/vList3"/>
    <dgm:cxn modelId="{201BC783-42A8-482D-8CC7-982A52467677}" type="presParOf" srcId="{9801B166-3F43-4901-8782-2FF986AAFDB5}" destId="{DA2FB0B8-0379-40D7-B217-D9DA0080170F}" srcOrd="1" destOrd="0" presId="urn:microsoft.com/office/officeart/2005/8/layout/vList3"/>
    <dgm:cxn modelId="{B7D9D6C6-37F5-4BB9-AC01-239EAFA38491}" type="presParOf" srcId="{975D72BC-A621-44C7-A150-1105F33FBDE3}" destId="{342D6048-A6B5-47B2-89D6-B4EEB3320623}" srcOrd="3" destOrd="0" presId="urn:microsoft.com/office/officeart/2005/8/layout/vList3"/>
    <dgm:cxn modelId="{B7417C08-7C70-47B3-AD03-F0A5730D4876}" type="presParOf" srcId="{975D72BC-A621-44C7-A150-1105F33FBDE3}" destId="{BFB4E9E5-4DFA-4AF4-8821-88C3F5E4B818}" srcOrd="4" destOrd="0" presId="urn:microsoft.com/office/officeart/2005/8/layout/vList3"/>
    <dgm:cxn modelId="{F896E8ED-45AD-47AA-9ABD-3D23464E4C03}" type="presParOf" srcId="{BFB4E9E5-4DFA-4AF4-8821-88C3F5E4B818}" destId="{9C2A42FD-E50F-45A9-9130-1B95A5D53530}" srcOrd="0" destOrd="0" presId="urn:microsoft.com/office/officeart/2005/8/layout/vList3"/>
    <dgm:cxn modelId="{6FDA18FB-1348-42F4-B3AF-534E5F9DE025}" type="presParOf" srcId="{BFB4E9E5-4DFA-4AF4-8821-88C3F5E4B818}" destId="{D2DB8647-F230-45BF-990C-BA18BF7E441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6C428C-F84F-4953-B56B-07ACDFC3E34E}">
      <dsp:nvSpPr>
        <dsp:cNvPr id="0" name=""/>
        <dsp:cNvSpPr/>
      </dsp:nvSpPr>
      <dsp:spPr>
        <a:xfrm rot="10800000">
          <a:off x="-1" y="1"/>
          <a:ext cx="5022442" cy="1037012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861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Organisation Culture: Google has a unique organizational culture, which is defined by a set of fundamental principles that prioritize creativity, teamwork, and worker empowerment. ( Schmidt, 2014) .</a:t>
          </a:r>
        </a:p>
      </dsp:txBody>
      <dsp:txXfrm rot="10800000">
        <a:off x="259252" y="1"/>
        <a:ext cx="4763189" cy="1037012"/>
      </dsp:txXfrm>
    </dsp:sp>
    <dsp:sp modelId="{A54DC859-1A1A-43CC-A5F3-CDB72E4FEFC9}">
      <dsp:nvSpPr>
        <dsp:cNvPr id="0" name=""/>
        <dsp:cNvSpPr/>
      </dsp:nvSpPr>
      <dsp:spPr>
        <a:xfrm>
          <a:off x="213544" y="184581"/>
          <a:ext cx="630104" cy="74349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2FB0B8-0379-40D7-B217-D9DA0080170F}">
      <dsp:nvSpPr>
        <dsp:cNvPr id="0" name=""/>
        <dsp:cNvSpPr/>
      </dsp:nvSpPr>
      <dsp:spPr>
        <a:xfrm rot="10800000">
          <a:off x="15628" y="1234015"/>
          <a:ext cx="5006811" cy="127345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861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Ethos of Google: the ethos values of Google are the constant quest for innovation and the conviction that technology can greatly improve people's lives, and promote a culture of study, and experimentation. </a:t>
          </a:r>
        </a:p>
      </dsp:txBody>
      <dsp:txXfrm rot="10800000">
        <a:off x="333992" y="1234015"/>
        <a:ext cx="4688447" cy="1273458"/>
      </dsp:txXfrm>
    </dsp:sp>
    <dsp:sp modelId="{978878CD-B5EB-4D69-882C-01681CE7910B}">
      <dsp:nvSpPr>
        <dsp:cNvPr id="0" name=""/>
        <dsp:cNvSpPr/>
      </dsp:nvSpPr>
      <dsp:spPr>
        <a:xfrm>
          <a:off x="148016" y="1525800"/>
          <a:ext cx="474364" cy="743495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7000" r="-7000"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DB8647-F230-45BF-990C-BA18BF7E4417}">
      <dsp:nvSpPr>
        <dsp:cNvPr id="0" name=""/>
        <dsp:cNvSpPr/>
      </dsp:nvSpPr>
      <dsp:spPr>
        <a:xfrm rot="10800000">
          <a:off x="560236" y="2734461"/>
          <a:ext cx="4462203" cy="1283629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7861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Values of Google; influence the cultural environment of Google, providing direction for the company's activities, choices, and engagements. </a:t>
          </a:r>
        </a:p>
      </dsp:txBody>
      <dsp:txXfrm rot="10800000">
        <a:off x="881143" y="2734461"/>
        <a:ext cx="4141296" cy="1283629"/>
      </dsp:txXfrm>
    </dsp:sp>
    <dsp:sp modelId="{9C2A42FD-E50F-45A9-9130-1B95A5D53530}">
      <dsp:nvSpPr>
        <dsp:cNvPr id="0" name=""/>
        <dsp:cNvSpPr/>
      </dsp:nvSpPr>
      <dsp:spPr>
        <a:xfrm flipH="1">
          <a:off x="81213" y="2961696"/>
          <a:ext cx="896015" cy="743495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4422DB-D9B4-4D92-B859-C1352DFDE48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A2333D-B399-47B3-9F7B-3B4E4222F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746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A2333D-B399-47B3-9F7B-3B4E4222FA3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813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803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450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534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070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72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3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0786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511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690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289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946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10225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32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0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view of mint green workspace with laptop, coffee, notebook, pen, glasses, and mouse">
            <a:extLst>
              <a:ext uri="{FF2B5EF4-FFF2-40B4-BE49-F238E27FC236}">
                <a16:creationId xmlns:a16="http://schemas.microsoft.com/office/drawing/2014/main" id="{813A3AEC-421A-A7AC-E42B-6983AD2259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4C13BAB-7C00-4D21-A857-E3D41C0A2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4797" y="1661699"/>
            <a:ext cx="3703320" cy="949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F1FF39A-AC3C-4066-9D4C-519AA2281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5983" y="1812471"/>
            <a:ext cx="3702134" cy="3383831"/>
          </a:xfrm>
          <a:prstGeom prst="rect">
            <a:avLst/>
          </a:prstGeom>
          <a:solidFill>
            <a:schemeClr val="bg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2794D8-F70B-D478-A648-44D5D0E6E7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4797" y="1756696"/>
            <a:ext cx="3557694" cy="2987242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Component-2 Presentation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Marie Mudijike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number:2126589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name: Samuel Ofori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bmw5105_birm</a:t>
            </a:r>
            <a:b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chemeClr val="tx1"/>
                </a:solidFill>
                <a:latin typeface="Amasis MT Pro Black" panose="020F0502020204030204" pitchFamily="18" charset="0"/>
              </a:rPr>
            </a:br>
            <a:endParaRPr lang="en-GB" sz="1800" dirty="0">
              <a:solidFill>
                <a:schemeClr val="tx1"/>
              </a:solidFill>
              <a:latin typeface="Amasis MT Pro Black" panose="020F0502020204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838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63EBA-D008-1CFC-0DC5-4972C4D8D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52485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Table of context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A2C1A-F71E-F2BC-B241-583FC50CB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608" y="379046"/>
            <a:ext cx="7734377" cy="6244493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en-GB" dirty="0"/>
          </a:p>
          <a:p>
            <a:pPr marL="457200" indent="-457200">
              <a:buAutoNum type="arabicPeriod"/>
            </a:pPr>
            <a:endParaRPr lang="en-GB" dirty="0"/>
          </a:p>
          <a:p>
            <a:pPr marL="457200" indent="-457200">
              <a:buAutoNum type="arabicPeriod"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sz="1800" dirty="0"/>
              <a:t>Organisation Culture of Google</a:t>
            </a:r>
          </a:p>
          <a:p>
            <a:pPr marL="457200" indent="-457200">
              <a:buAutoNum type="arabicPeriod"/>
            </a:pPr>
            <a:r>
              <a:rPr lang="en-GB" sz="1800" dirty="0"/>
              <a:t> Introduction</a:t>
            </a:r>
          </a:p>
          <a:p>
            <a:pPr marL="457200" indent="-457200">
              <a:buAutoNum type="arabicPeriod"/>
            </a:pPr>
            <a:r>
              <a:rPr lang="en-GB" sz="1800" dirty="0"/>
              <a:t>Culture, Ethos and values</a:t>
            </a:r>
          </a:p>
          <a:p>
            <a:pPr marL="457200" indent="-457200">
              <a:buAutoNum type="arabicPeriod"/>
            </a:pPr>
            <a:r>
              <a:rPr lang="en-GB" sz="1800" dirty="0"/>
              <a:t>Organisation Practices</a:t>
            </a:r>
          </a:p>
          <a:p>
            <a:pPr marL="457200" indent="-457200">
              <a:buAutoNum type="arabicPeriod"/>
            </a:pPr>
            <a:r>
              <a:rPr lang="en-GB" sz="1800" dirty="0"/>
              <a:t>Mcknisey7s Model</a:t>
            </a:r>
          </a:p>
          <a:p>
            <a:pPr marL="457200" indent="-457200">
              <a:buAutoNum type="arabicPeriod"/>
            </a:pPr>
            <a:r>
              <a:rPr lang="en-GB" sz="1800" dirty="0"/>
              <a:t>Schein's theory</a:t>
            </a:r>
          </a:p>
          <a:p>
            <a:pPr marL="457200" indent="-457200">
              <a:buAutoNum type="arabicPeriod"/>
            </a:pPr>
            <a:r>
              <a:rPr lang="en-GB" sz="1800" dirty="0"/>
              <a:t>Google improvement</a:t>
            </a:r>
          </a:p>
          <a:p>
            <a:pPr marL="457200" indent="-457200">
              <a:buAutoNum type="arabicPeriod"/>
            </a:pPr>
            <a:r>
              <a:rPr lang="en-GB" sz="1800" dirty="0"/>
              <a:t>Recommendation</a:t>
            </a:r>
          </a:p>
          <a:p>
            <a:pPr marL="457200" indent="-457200">
              <a:buAutoNum type="arabicPeriod"/>
            </a:pPr>
            <a:r>
              <a:rPr lang="en-GB" sz="1800" dirty="0"/>
              <a:t>Conclusion</a:t>
            </a:r>
          </a:p>
          <a:p>
            <a:pPr marL="457200" indent="-457200">
              <a:buAutoNum type="arabicPeriod"/>
            </a:pPr>
            <a:r>
              <a:rPr lang="en-GB" sz="1800" dirty="0"/>
              <a:t>References</a:t>
            </a:r>
          </a:p>
          <a:p>
            <a:pPr marL="457200" indent="-457200">
              <a:buAutoNum type="arabicPeriod"/>
            </a:pPr>
            <a:endParaRPr lang="en-GB" dirty="0"/>
          </a:p>
          <a:p>
            <a:pPr marL="457200" indent="-457200">
              <a:buAutoNum type="arabicPeriod"/>
            </a:pPr>
            <a:endParaRPr lang="en-GB" dirty="0"/>
          </a:p>
          <a:p>
            <a:pPr marL="457200" indent="-4572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109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807AF-692D-03DD-DD39-59F1DB3BA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52656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Organisation Culture of Google </a:t>
            </a:r>
          </a:p>
        </p:txBody>
      </p:sp>
      <p:pic>
        <p:nvPicPr>
          <p:cNvPr id="1026" name="Picture 2" descr="Google Employee Culture">
            <a:extLst>
              <a:ext uri="{FF2B5EF4-FFF2-40B4-BE49-F238E27FC236}">
                <a16:creationId xmlns:a16="http://schemas.microsoft.com/office/drawing/2014/main" id="{CF482DAB-7112-B6D3-7B80-DED245E7A2A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896" y="1534990"/>
            <a:ext cx="10606208" cy="4803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1095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646B0-B33B-B847-E6C5-0BAFE8339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361DD-F05A-EE12-5523-227CD236D3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4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Google is a multinational technology business that specializes in Internet-related services and products. It was founded in 1998 by Larry Page and Sergey Brin.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Google was first introduced as a search engine in a garage located in Menlo Park, California, in 1998.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Google's ease of use, precision, and quickness in providing search results helped it become well-known very rapidly. With time,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business increased the range of services it offered, adding YouTube, Gmail, Google Docs, Maps, and Android the most popular mobile operating system globally. ( Technopedia, 2023). </a:t>
            </a:r>
            <a:endParaRPr lang="en-GB" sz="1400" dirty="0"/>
          </a:p>
        </p:txBody>
      </p:sp>
      <p:pic>
        <p:nvPicPr>
          <p:cNvPr id="2052" name="Picture 4" descr="It's Time to Update Google Ads Links - Admitad News">
            <a:extLst>
              <a:ext uri="{FF2B5EF4-FFF2-40B4-BE49-F238E27FC236}">
                <a16:creationId xmlns:a16="http://schemas.microsoft.com/office/drawing/2014/main" id="{F240239E-2E91-A7D3-5D28-C90B9B2BFAB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004" y="2227263"/>
            <a:ext cx="4629642" cy="36337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3313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BC410-8F9C-D7CD-A563-521A9D999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62" y="1180124"/>
            <a:ext cx="10766746" cy="710752"/>
          </a:xfrm>
        </p:spPr>
        <p:txBody>
          <a:bodyPr>
            <a:normAutofit/>
          </a:bodyPr>
          <a:lstStyle/>
          <a:p>
            <a:r>
              <a:rPr lang="en-GB" dirty="0"/>
              <a:t>Organisation culture, ethos, and values of google</a:t>
            </a: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543A84F8-F975-7BC9-CD04-5B86AFA182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0273555"/>
              </p:ext>
            </p:extLst>
          </p:nvPr>
        </p:nvGraphicFramePr>
        <p:xfrm>
          <a:off x="518666" y="2500923"/>
          <a:ext cx="5022440" cy="4040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0" name="Picture 2" descr="What is &quot;corporate culture&quot;​?">
            <a:extLst>
              <a:ext uri="{FF2B5EF4-FFF2-40B4-BE49-F238E27FC236}">
                <a16:creationId xmlns:a16="http://schemas.microsoft.com/office/drawing/2014/main" id="{E3869C04-5925-6CF5-1AB2-6EB502EB4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661" y="2500923"/>
            <a:ext cx="4103077" cy="3474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1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45708-19E1-F881-1EDE-96F90F129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80921"/>
            <a:ext cx="11071546" cy="755893"/>
          </a:xfrm>
        </p:spPr>
        <p:txBody>
          <a:bodyPr>
            <a:noAutofit/>
          </a:bodyPr>
          <a:lstStyle/>
          <a:p>
            <a:pPr algn="ctr"/>
            <a:r>
              <a:rPr lang="en-GB" sz="2400" dirty="0"/>
              <a:t> </a:t>
            </a:r>
            <a:r>
              <a:rPr lang="en-GB" sz="2000" dirty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google Organisation culture Practices </a:t>
            </a:r>
            <a:br>
              <a:rPr lang="en-GB" sz="2000" dirty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</a:br>
            <a:r>
              <a:rPr lang="en-GB" sz="2000" dirty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McKinsey 7s framework</a:t>
            </a:r>
            <a:endParaRPr lang="en-GB" sz="2400" dirty="0"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CE29C5D-1929-1B4F-7C2A-BAC8A2077B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67250" y="2543176"/>
            <a:ext cx="3209925" cy="3612668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5F0330-2AF6-4D3F-0016-E3F6A39BF2B2}"/>
              </a:ext>
            </a:extLst>
          </p:cNvPr>
          <p:cNvCxnSpPr/>
          <p:nvPr/>
        </p:nvCxnSpPr>
        <p:spPr>
          <a:xfrm flipV="1">
            <a:off x="6541477" y="2543176"/>
            <a:ext cx="1039446" cy="2391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CE557641-1B4E-D9C8-3FDD-FC5A5D904FC3}"/>
              </a:ext>
            </a:extLst>
          </p:cNvPr>
          <p:cNvSpPr/>
          <p:nvPr/>
        </p:nvSpPr>
        <p:spPr>
          <a:xfrm>
            <a:off x="6934158" y="1821914"/>
            <a:ext cx="3993662" cy="9372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Google Flat bureaucracy encourages transparency, communication and maintaining a decentralized structure.  </a:t>
            </a:r>
          </a:p>
          <a:p>
            <a:pPr algn="ctr"/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B98CA78-D418-43FF-0D2A-4C8463271225}"/>
              </a:ext>
            </a:extLst>
          </p:cNvPr>
          <p:cNvCxnSpPr/>
          <p:nvPr/>
        </p:nvCxnSpPr>
        <p:spPr>
          <a:xfrm flipH="1" flipV="1">
            <a:off x="4189046" y="3165678"/>
            <a:ext cx="719016" cy="2633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FB4B3A23-DDF9-6125-812B-81EBD2D94167}"/>
              </a:ext>
            </a:extLst>
          </p:cNvPr>
          <p:cNvSpPr/>
          <p:nvPr/>
        </p:nvSpPr>
        <p:spPr>
          <a:xfrm>
            <a:off x="741363" y="2629876"/>
            <a:ext cx="3581644" cy="12803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Focuses on product development.</a:t>
            </a:r>
          </a:p>
          <a:p>
            <a:pPr algn="ctr"/>
            <a:r>
              <a:rPr lang="en-GB" sz="1400" dirty="0"/>
              <a:t>Innovation, market expansion.</a:t>
            </a:r>
          </a:p>
          <a:p>
            <a:pPr algn="ctr"/>
            <a:r>
              <a:rPr lang="en-GB" sz="1400" dirty="0"/>
              <a:t>Grow the organisational culture.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</a:t>
            </a:r>
            <a:endParaRPr lang="en-GB" sz="12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C43A92-76DE-9F88-EC62-BE3B595680D2}"/>
              </a:ext>
            </a:extLst>
          </p:cNvPr>
          <p:cNvCxnSpPr>
            <a:cxnSpLocks/>
          </p:cNvCxnSpPr>
          <p:nvPr/>
        </p:nvCxnSpPr>
        <p:spPr>
          <a:xfrm flipH="1">
            <a:off x="3102708" y="4908062"/>
            <a:ext cx="1695938" cy="6799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BABBE559-F794-E10B-CC01-8ABD50C149AE}"/>
              </a:ext>
            </a:extLst>
          </p:cNvPr>
          <p:cNvSpPr/>
          <p:nvPr/>
        </p:nvSpPr>
        <p:spPr>
          <a:xfrm>
            <a:off x="2739790" y="5588000"/>
            <a:ext cx="2735385" cy="117164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Provide employees with training in innovative technologies and new problem-solving techniques</a:t>
            </a:r>
            <a:r>
              <a:rPr lang="en-GB" dirty="0"/>
              <a:t>.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1387EB2-7E9D-FBB1-DD65-249DFF0CCBF9}"/>
              </a:ext>
            </a:extLst>
          </p:cNvPr>
          <p:cNvCxnSpPr/>
          <p:nvPr/>
        </p:nvCxnSpPr>
        <p:spPr>
          <a:xfrm>
            <a:off x="6439877" y="5814646"/>
            <a:ext cx="844061" cy="3411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F814A15A-0836-F99F-78EB-5206A77761C6}"/>
              </a:ext>
            </a:extLst>
          </p:cNvPr>
          <p:cNvSpPr/>
          <p:nvPr/>
        </p:nvSpPr>
        <p:spPr>
          <a:xfrm>
            <a:off x="6955692" y="5519579"/>
            <a:ext cx="2891693" cy="12400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Choose candidates who match messaging with the company-wide events.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8BCA1A6-A09B-8A27-CB1C-0A66CCB28373}"/>
              </a:ext>
            </a:extLst>
          </p:cNvPr>
          <p:cNvCxnSpPr/>
          <p:nvPr/>
        </p:nvCxnSpPr>
        <p:spPr>
          <a:xfrm flipV="1">
            <a:off x="7776308" y="4697046"/>
            <a:ext cx="1539630" cy="547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F2CA544D-F4A0-284F-8F17-2FBD6F14461C}"/>
              </a:ext>
            </a:extLst>
          </p:cNvPr>
          <p:cNvSpPr/>
          <p:nvPr/>
        </p:nvSpPr>
        <p:spPr>
          <a:xfrm>
            <a:off x="9156638" y="4384732"/>
            <a:ext cx="2164862" cy="10466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/>
              <a:t>highly values accessibility, assistance and mentoring motivates supervisors to set a positive example for their staff.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FCF4442-AB2C-2FBB-E4D8-287D70D30240}"/>
              </a:ext>
            </a:extLst>
          </p:cNvPr>
          <p:cNvCxnSpPr>
            <a:cxnSpLocks/>
          </p:cNvCxnSpPr>
          <p:nvPr/>
        </p:nvCxnSpPr>
        <p:spPr>
          <a:xfrm>
            <a:off x="7799388" y="3646630"/>
            <a:ext cx="9772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EA886268-8544-3E06-9685-AC6A54F37776}"/>
              </a:ext>
            </a:extLst>
          </p:cNvPr>
          <p:cNvSpPr/>
          <p:nvPr/>
        </p:nvSpPr>
        <p:spPr>
          <a:xfrm>
            <a:off x="8821740" y="3064923"/>
            <a:ext cx="3087075" cy="9732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Put in  place mechanisms that encourage the sharing of knowledge, creativity and collaboration culture 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E509E8F-BEE6-F8B1-2C13-6D76FA9BBDDD}"/>
              </a:ext>
            </a:extLst>
          </p:cNvPr>
          <p:cNvCxnSpPr/>
          <p:nvPr/>
        </p:nvCxnSpPr>
        <p:spPr>
          <a:xfrm flipH="1">
            <a:off x="2384424" y="4429004"/>
            <a:ext cx="3423138" cy="1328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FAAFE942-694C-2516-8397-1E536D8D9019}"/>
              </a:ext>
            </a:extLst>
          </p:cNvPr>
          <p:cNvSpPr/>
          <p:nvPr/>
        </p:nvSpPr>
        <p:spPr>
          <a:xfrm>
            <a:off x="359874" y="4228124"/>
            <a:ext cx="2251563" cy="14771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/>
              <a:t>Through internal messaging, company-wide events, and a </a:t>
            </a:r>
          </a:p>
          <a:p>
            <a:pPr algn="ctr"/>
            <a:r>
              <a:rPr lang="en-GB" sz="1400" dirty="0"/>
              <a:t>recognition programme</a:t>
            </a:r>
          </a:p>
          <a:p>
            <a:pPr algn="ctr"/>
            <a:r>
              <a:rPr lang="en-GB" sz="1400" dirty="0"/>
              <a:t>A strong sense of mission among staff members. 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7BDCC6B-6866-DE20-9CFA-6ADF463F3027}"/>
              </a:ext>
            </a:extLst>
          </p:cNvPr>
          <p:cNvSpPr txBox="1"/>
          <p:nvPr/>
        </p:nvSpPr>
        <p:spPr>
          <a:xfrm>
            <a:off x="269631" y="1504279"/>
            <a:ext cx="7362092" cy="471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5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2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Google Workforce culture and its impact on organisations' efficiency is determining its successful culture and organisation culture. Following Mckinsey7s, and Schein's (1996) framework.   </a:t>
            </a:r>
            <a:endParaRPr lang="en-GB" sz="12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9491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DCB85-D1CB-EF4A-630E-519010945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40869"/>
          </a:xfrm>
        </p:spPr>
        <p:txBody>
          <a:bodyPr/>
          <a:lstStyle/>
          <a:p>
            <a:pPr algn="ctr"/>
            <a:r>
              <a:rPr lang="en-GB" dirty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Schein’s culture triangle framework </a:t>
            </a:r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C78287DF-E7BD-CEA5-4C5A-82CA170F0FB7}"/>
              </a:ext>
            </a:extLst>
          </p:cNvPr>
          <p:cNvSpPr/>
          <p:nvPr/>
        </p:nvSpPr>
        <p:spPr>
          <a:xfrm>
            <a:off x="39076" y="1650854"/>
            <a:ext cx="4767385" cy="4794159"/>
          </a:xfrm>
          <a:prstGeom prst="triangle">
            <a:avLst/>
          </a:prstGeom>
          <a:solidFill>
            <a:schemeClr val="accent2">
              <a:lumMod val="5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7C3E00B-4E19-59B9-57A9-63D21D86804F}"/>
              </a:ext>
            </a:extLst>
          </p:cNvPr>
          <p:cNvCxnSpPr>
            <a:cxnSpLocks/>
          </p:cNvCxnSpPr>
          <p:nvPr/>
        </p:nvCxnSpPr>
        <p:spPr>
          <a:xfrm>
            <a:off x="1508370" y="3516923"/>
            <a:ext cx="8260861" cy="2344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843DE31-12B5-64D8-54AB-8FE6C77E334E}"/>
              </a:ext>
            </a:extLst>
          </p:cNvPr>
          <p:cNvCxnSpPr>
            <a:cxnSpLocks/>
          </p:cNvCxnSpPr>
          <p:nvPr/>
        </p:nvCxnSpPr>
        <p:spPr>
          <a:xfrm>
            <a:off x="809521" y="4920615"/>
            <a:ext cx="893298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A5E95F-2B51-B7E6-EFB5-D4CEBEF07848}"/>
              </a:ext>
            </a:extLst>
          </p:cNvPr>
          <p:cNvCxnSpPr>
            <a:cxnSpLocks/>
            <a:stCxn id="5" idx="4"/>
          </p:cNvCxnSpPr>
          <p:nvPr/>
        </p:nvCxnSpPr>
        <p:spPr>
          <a:xfrm>
            <a:off x="4806461" y="6445013"/>
            <a:ext cx="493604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836A8920-6C5E-0C27-7572-52083693F8CC}"/>
              </a:ext>
            </a:extLst>
          </p:cNvPr>
          <p:cNvSpPr txBox="1"/>
          <p:nvPr/>
        </p:nvSpPr>
        <p:spPr>
          <a:xfrm>
            <a:off x="1852247" y="2939340"/>
            <a:ext cx="1328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Artifacts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0542A7E-D3DD-B4E3-D84A-6B8ADE92772B}"/>
              </a:ext>
            </a:extLst>
          </p:cNvPr>
          <p:cNvSpPr txBox="1"/>
          <p:nvPr/>
        </p:nvSpPr>
        <p:spPr>
          <a:xfrm>
            <a:off x="1508370" y="4160701"/>
            <a:ext cx="1672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Espoused Values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594B397-4495-8A5F-79CE-3521571071BB}"/>
              </a:ext>
            </a:extLst>
          </p:cNvPr>
          <p:cNvSpPr txBox="1"/>
          <p:nvPr/>
        </p:nvSpPr>
        <p:spPr>
          <a:xfrm>
            <a:off x="930030" y="5714267"/>
            <a:ext cx="2985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Basic Underlying Assumption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2F5409B-309F-1366-6FA4-14572B4323B2}"/>
              </a:ext>
            </a:extLst>
          </p:cNvPr>
          <p:cNvSpPr txBox="1"/>
          <p:nvPr/>
        </p:nvSpPr>
        <p:spPr>
          <a:xfrm>
            <a:off x="4110891" y="2316593"/>
            <a:ext cx="56583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from Google's culture includes the physical surroundings (office layout, recreational areas), and customs (team meetings.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language is used internally. Examining these relics sheds light on the visible facets of Google culture. ( Shien, 2017).</a:t>
            </a:r>
            <a:endParaRPr lang="en-GB" sz="12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67D92D5-4E6D-CE14-6E6A-AD6E6DEB85F4}"/>
              </a:ext>
            </a:extLst>
          </p:cNvPr>
          <p:cNvSpPr txBox="1"/>
          <p:nvPr/>
        </p:nvSpPr>
        <p:spPr>
          <a:xfrm>
            <a:off x="4290646" y="3643411"/>
            <a:ext cx="5478585" cy="767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principles are frequently described in official records, mission statements, and corporate communications, </a:t>
            </a:r>
          </a:p>
          <a:p>
            <a:pPr marL="171450" indent="-171450">
              <a:lnSpc>
                <a:spcPct val="10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offering an understanding of the cultural goals of the organisation</a:t>
            </a:r>
            <a:r>
              <a:rPr lang="en-GB" sz="1200" kern="15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868538F-CF28-6B4E-01C0-DD94FB4A5C3C}"/>
              </a:ext>
            </a:extLst>
          </p:cNvPr>
          <p:cNvSpPr txBox="1"/>
          <p:nvPr/>
        </p:nvSpPr>
        <p:spPr>
          <a:xfrm>
            <a:off x="4806459" y="5311198"/>
            <a:ext cx="55958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Fundamental conventions, and ideas that direct behaviours and decision-making inside an organisation are known as underlying assumptions organisation.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These presumptions greatly affect how employees see and react to different situations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25747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14970-6254-5366-7B1E-69BC14638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606773"/>
          </a:xfrm>
        </p:spPr>
        <p:txBody>
          <a:bodyPr/>
          <a:lstStyle/>
          <a:p>
            <a:pPr algn="ctr"/>
            <a:r>
              <a:rPr lang="en-GB" dirty="0"/>
              <a:t>Improvement to Google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C2FAF-1768-C36C-EE8B-A70E0B8B28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5317" y="2602522"/>
            <a:ext cx="4819238" cy="3375758"/>
          </a:xfrm>
        </p:spPr>
        <p:txBody>
          <a:bodyPr/>
          <a:lstStyle/>
          <a:p>
            <a:r>
              <a:rPr lang="en-GB" dirty="0"/>
              <a:t>Improvement is by sharing information in this business culture to support communication and control information sharing. </a:t>
            </a:r>
          </a:p>
          <a:p>
            <a:r>
              <a:rPr lang="en-GB" dirty="0"/>
              <a:t>The 6 barriers to becoming a high-performance company are:</a:t>
            </a:r>
          </a:p>
        </p:txBody>
      </p:sp>
      <p:pic>
        <p:nvPicPr>
          <p:cNvPr id="8194" name="Picture 2" descr="Six Silent Barriers to Performance">
            <a:extLst>
              <a:ext uri="{FF2B5EF4-FFF2-40B4-BE49-F238E27FC236}">
                <a16:creationId xmlns:a16="http://schemas.microsoft.com/office/drawing/2014/main" id="{3060A8D4-FA8F-F189-D2B1-F29C0357EF8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138" y="2493108"/>
            <a:ext cx="4955687" cy="3375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F03EC7-FDA7-6A70-48D9-E9AC716AE8A6}"/>
              </a:ext>
            </a:extLst>
          </p:cNvPr>
          <p:cNvSpPr txBox="1"/>
          <p:nvPr/>
        </p:nvSpPr>
        <p:spPr>
          <a:xfrm>
            <a:off x="7315200" y="1985108"/>
            <a:ext cx="27005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Beer’s Silent Barriers</a:t>
            </a:r>
          </a:p>
        </p:txBody>
      </p:sp>
    </p:spTree>
    <p:extLst>
      <p:ext uri="{BB962C8B-B14F-4D97-AF65-F5344CB8AC3E}">
        <p14:creationId xmlns:p14="http://schemas.microsoft.com/office/powerpoint/2010/main" val="362323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A6D34-B968-FF18-2462-3852655C0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594316"/>
          </a:xfrm>
        </p:spPr>
        <p:txBody>
          <a:bodyPr/>
          <a:lstStyle/>
          <a:p>
            <a:pPr algn="ctr"/>
            <a:r>
              <a:rPr lang="en-GB" dirty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Recommendation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773D73-E24E-1EAE-AAE2-C856F7F45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09951" y="1409700"/>
            <a:ext cx="8200858" cy="5038725"/>
          </a:xfrm>
        </p:spPr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Investing in leadership developm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</a:rPr>
              <a:t>ent 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providing mentorship programmes, leadership seminars, and executive coaching. ( Kouzes, 2012).</a:t>
            </a:r>
          </a:p>
          <a:p>
            <a:r>
              <a:rPr lang="en-GB" sz="1800" kern="15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focus more on teaching people all over the world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5B2DC64-F44B-762D-7026-D356485B3D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81192" y="2227264"/>
            <a:ext cx="2990683" cy="330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769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6EF6E-030F-4D3A-06CE-CB9A2A551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715" y="882650"/>
            <a:ext cx="11029616" cy="656981"/>
          </a:xfrm>
        </p:spPr>
        <p:txBody>
          <a:bodyPr/>
          <a:lstStyle/>
          <a:p>
            <a:r>
              <a:rPr lang="en-GB" dirty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B14B3-ADF9-063B-E376-18335512A4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company may further strengthen its culture characterised by innovation, collaboration, and a focus on meeting customer needs.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431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54B46-DFF7-2FAE-19A1-5D960AD46B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8339" y="758092"/>
            <a:ext cx="5135098" cy="533009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5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Alam, P.A., 2017. Measuring organizational effectiveness through the performance management system and McKinsey's 7 S model. </a:t>
            </a:r>
            <a:r>
              <a:rPr lang="en-GB" sz="1500" i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Asian Journal of Management</a:t>
            </a:r>
            <a:r>
              <a:rPr lang="en-GB" sz="15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500" i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sz="15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pp.1280-1286.</a:t>
            </a:r>
            <a:endParaRPr lang="en-GB" sz="15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Kouzes, J. M., &amp; Posner, B. Z. (2012). The Leadership Challenge: How to Make Extraordinary Things Happen in Organizations. Jossey-Bass.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kern="15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Schmidt, E., &amp; Rosenberg, J. (2014). How Google Works. Grand Central Publishing.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Taslim, M., 2011. Organisation Culture and Employee Motivation: An Empirical Study On Impact Of Organisation Culture On Employee Extrinsic &amp; Intrinsic Motivation At SBI. </a:t>
            </a:r>
            <a:r>
              <a:rPr lang="en-GB" sz="1500" i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Management Prudence</a:t>
            </a:r>
            <a:r>
              <a:rPr lang="en-GB" sz="15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500" i="1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1500" kern="15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p.84.</a:t>
            </a:r>
            <a:endParaRPr lang="en-GB" sz="15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5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8BA4DC-9D4F-A760-7A1D-EB223E9CD95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97600" y="508000"/>
            <a:ext cx="5673969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30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7B01A05-223E-6D5D-C28A-FF295A1AEF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0449" y="1485900"/>
            <a:ext cx="416242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65838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nalogousFromLightSeedLeftStep">
      <a:dk1>
        <a:srgbClr val="000000"/>
      </a:dk1>
      <a:lt1>
        <a:srgbClr val="FFFFFF"/>
      </a:lt1>
      <a:dk2>
        <a:srgbClr val="3E2441"/>
      </a:dk2>
      <a:lt2>
        <a:srgbClr val="E8E6E2"/>
      </a:lt2>
      <a:accent1>
        <a:srgbClr val="96A3C6"/>
      </a:accent1>
      <a:accent2>
        <a:srgbClr val="7FA7BA"/>
      </a:accent2>
      <a:accent3>
        <a:srgbClr val="82ACA8"/>
      </a:accent3>
      <a:accent4>
        <a:srgbClr val="77AE92"/>
      </a:accent4>
      <a:accent5>
        <a:srgbClr val="81AC84"/>
      </a:accent5>
      <a:accent6>
        <a:srgbClr val="8AAE77"/>
      </a:accent6>
      <a:hlink>
        <a:srgbClr val="908157"/>
      </a:hlink>
      <a:folHlink>
        <a:srgbClr val="7F7F7F"/>
      </a:folHlink>
    </a:clrScheme>
    <a:fontScheme name="Dividend">
      <a:maj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760</TotalTime>
  <Words>736</Words>
  <Application>Microsoft Office PowerPoint</Application>
  <PresentationFormat>Widescreen</PresentationFormat>
  <Paragraphs>63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Amasis MT Pro Black</vt:lpstr>
      <vt:lpstr>Arial</vt:lpstr>
      <vt:lpstr>Calibri</vt:lpstr>
      <vt:lpstr>Tw Cen MT</vt:lpstr>
      <vt:lpstr>Wingdings</vt:lpstr>
      <vt:lpstr>Wingdings 2</vt:lpstr>
      <vt:lpstr>DividendVTI</vt:lpstr>
      <vt:lpstr>   Component-2 Presentation  Name: Marie Mudijike student number:2126589 lecture name: Samuel Ofori  bmw5105_birm  </vt:lpstr>
      <vt:lpstr>Table of context </vt:lpstr>
      <vt:lpstr>Organisation Culture of Google </vt:lpstr>
      <vt:lpstr>Introduction</vt:lpstr>
      <vt:lpstr>Organisation culture, ethos, and values of google</vt:lpstr>
      <vt:lpstr> google Organisation culture Practices  McKinsey 7s framework</vt:lpstr>
      <vt:lpstr>Schein’s culture triangle framework </vt:lpstr>
      <vt:lpstr>Improvement to Google organisation</vt:lpstr>
      <vt:lpstr>Recommendation 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Marie Jeanne Mudijike</dc:creator>
  <cp:lastModifiedBy>Marie Jeanne Mudijike</cp:lastModifiedBy>
  <cp:revision>59</cp:revision>
  <dcterms:created xsi:type="dcterms:W3CDTF">2023-11-11T15:12:35Z</dcterms:created>
  <dcterms:modified xsi:type="dcterms:W3CDTF">2023-11-12T03:53:24Z</dcterms:modified>
</cp:coreProperties>
</file>