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400" r:id="rId3"/>
    <p:sldId id="425" r:id="rId4"/>
    <p:sldId id="427" r:id="rId5"/>
    <p:sldId id="428" r:id="rId6"/>
    <p:sldId id="429" r:id="rId7"/>
    <p:sldId id="311" r:id="rId8"/>
    <p:sldId id="426" r:id="rId9"/>
    <p:sldId id="310" r:id="rId10"/>
    <p:sldId id="379" r:id="rId11"/>
    <p:sldId id="298" r:id="rId12"/>
    <p:sldId id="378" r:id="rId13"/>
    <p:sldId id="299" r:id="rId14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00"/>
            <p14:sldId id="425"/>
            <p14:sldId id="427"/>
            <p14:sldId id="428"/>
            <p14:sldId id="429"/>
            <p14:sldId id="311"/>
            <p14:sldId id="426"/>
            <p14:sldId id="310"/>
            <p14:sldId id="379"/>
          </p14:sldIdLst>
        </p14:section>
        <p14:section name="Untitled Section" id="{FBA9ED2F-54F1-4A74-B6C4-CF000303B1BB}">
          <p14:sldIdLst>
            <p14:sldId id="298"/>
            <p14:sldId id="37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5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F7B996-65DE-4CA2-9A0C-A0625298D958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0F04369-74F2-4E47-A7B6-521817BE7144}">
      <dgm:prSet phldrT="[Text]" custT="1"/>
      <dgm:spPr/>
      <dgm:t>
        <a:bodyPr/>
        <a:lstStyle/>
        <a:p>
          <a:r>
            <a:rPr lang="en-GB" sz="1800" b="1" dirty="0"/>
            <a:t>Competitive pressure</a:t>
          </a:r>
          <a:r>
            <a:rPr lang="en-GB" sz="1800" dirty="0"/>
            <a:t> </a:t>
          </a:r>
        </a:p>
      </dgm:t>
    </dgm:pt>
    <dgm:pt modelId="{186D40E5-C321-438A-A850-35B5862F4EDB}" type="parTrans" cxnId="{DBF246EF-7535-47C0-AD07-2345BAF014C3}">
      <dgm:prSet/>
      <dgm:spPr/>
      <dgm:t>
        <a:bodyPr/>
        <a:lstStyle/>
        <a:p>
          <a:endParaRPr lang="en-GB" sz="2400"/>
        </a:p>
      </dgm:t>
    </dgm:pt>
    <dgm:pt modelId="{58E2D9D6-EFA5-4708-A15F-0AA442C259E6}" type="sibTrans" cxnId="{DBF246EF-7535-47C0-AD07-2345BAF014C3}">
      <dgm:prSet/>
      <dgm:spPr/>
      <dgm:t>
        <a:bodyPr/>
        <a:lstStyle/>
        <a:p>
          <a:endParaRPr lang="en-GB" sz="2400"/>
        </a:p>
      </dgm:t>
    </dgm:pt>
    <dgm:pt modelId="{4BBDAE22-E1AB-49C9-A6C5-5A089C8EEB2C}">
      <dgm:prSet phldrT="[Text]" custT="1"/>
      <dgm:spPr/>
      <dgm:t>
        <a:bodyPr/>
        <a:lstStyle/>
        <a:p>
          <a:r>
            <a:rPr lang="en-GB" sz="1800" dirty="0"/>
            <a:t>may force organisations to innovate or change culture</a:t>
          </a:r>
        </a:p>
      </dgm:t>
    </dgm:pt>
    <dgm:pt modelId="{CC5820A0-4EA8-4A38-9737-61966BBD0798}" type="parTrans" cxnId="{15A6193C-650D-4895-BB17-D96786D843D5}">
      <dgm:prSet/>
      <dgm:spPr/>
      <dgm:t>
        <a:bodyPr/>
        <a:lstStyle/>
        <a:p>
          <a:endParaRPr lang="en-GB" sz="2400"/>
        </a:p>
      </dgm:t>
    </dgm:pt>
    <dgm:pt modelId="{8C5469C3-4818-4F05-8769-2B417E3914CA}" type="sibTrans" cxnId="{15A6193C-650D-4895-BB17-D96786D843D5}">
      <dgm:prSet/>
      <dgm:spPr/>
      <dgm:t>
        <a:bodyPr/>
        <a:lstStyle/>
        <a:p>
          <a:endParaRPr lang="en-GB" sz="2400"/>
        </a:p>
      </dgm:t>
    </dgm:pt>
    <dgm:pt modelId="{B66A05E1-63D7-4D0D-81B8-E270CC81231B}">
      <dgm:prSet phldrT="[Text]" custT="1"/>
      <dgm:spPr/>
      <dgm:t>
        <a:bodyPr/>
        <a:lstStyle/>
        <a:p>
          <a:r>
            <a:rPr lang="en-GB" sz="1800" b="1" dirty="0"/>
            <a:t>Market trends</a:t>
          </a:r>
          <a:r>
            <a:rPr lang="en-GB" sz="1800" dirty="0"/>
            <a:t> </a:t>
          </a:r>
        </a:p>
      </dgm:t>
    </dgm:pt>
    <dgm:pt modelId="{5F0C4DBD-A662-4566-BDF0-CE5FC338F4A4}" type="parTrans" cxnId="{DCA5CA17-6D1F-42D8-80DC-E11CB3ED84EB}">
      <dgm:prSet/>
      <dgm:spPr/>
      <dgm:t>
        <a:bodyPr/>
        <a:lstStyle/>
        <a:p>
          <a:endParaRPr lang="en-GB" sz="2400"/>
        </a:p>
      </dgm:t>
    </dgm:pt>
    <dgm:pt modelId="{38129146-3D16-4E1F-A74D-7C782007C37E}" type="sibTrans" cxnId="{DCA5CA17-6D1F-42D8-80DC-E11CB3ED84EB}">
      <dgm:prSet/>
      <dgm:spPr/>
      <dgm:t>
        <a:bodyPr/>
        <a:lstStyle/>
        <a:p>
          <a:endParaRPr lang="en-GB" sz="2400"/>
        </a:p>
      </dgm:t>
    </dgm:pt>
    <dgm:pt modelId="{DCE0DBC6-63B1-4A75-A43D-52050680878D}">
      <dgm:prSet phldrT="[Text]" custT="1"/>
      <dgm:spPr/>
      <dgm:t>
        <a:bodyPr/>
        <a:lstStyle/>
        <a:p>
          <a:r>
            <a:rPr lang="en-GB" sz="1800" dirty="0"/>
            <a:t>(e.g., digital transformation) influence expectations and behaviours</a:t>
          </a:r>
        </a:p>
      </dgm:t>
    </dgm:pt>
    <dgm:pt modelId="{4675CBAF-ACD9-4921-84A3-4BCBA72CF893}" type="parTrans" cxnId="{9C49BD49-1963-42F4-85A1-2BDD7B97B9DF}">
      <dgm:prSet/>
      <dgm:spPr/>
      <dgm:t>
        <a:bodyPr/>
        <a:lstStyle/>
        <a:p>
          <a:endParaRPr lang="en-GB" sz="2400"/>
        </a:p>
      </dgm:t>
    </dgm:pt>
    <dgm:pt modelId="{65831E22-E3E0-40F3-BC70-2C24A578AD80}" type="sibTrans" cxnId="{9C49BD49-1963-42F4-85A1-2BDD7B97B9DF}">
      <dgm:prSet/>
      <dgm:spPr/>
      <dgm:t>
        <a:bodyPr/>
        <a:lstStyle/>
        <a:p>
          <a:endParaRPr lang="en-GB" sz="2400"/>
        </a:p>
      </dgm:t>
    </dgm:pt>
    <dgm:pt modelId="{B029CFA1-5FE1-4648-A114-2C75D7278F62}">
      <dgm:prSet phldrT="[Text]" custT="1"/>
      <dgm:spPr/>
      <dgm:t>
        <a:bodyPr/>
        <a:lstStyle/>
        <a:p>
          <a:r>
            <a:rPr lang="en-GB" sz="1800" b="1" dirty="0"/>
            <a:t>Regulatory changes</a:t>
          </a:r>
          <a:r>
            <a:rPr lang="en-GB" sz="1800" dirty="0"/>
            <a:t> </a:t>
          </a:r>
        </a:p>
      </dgm:t>
    </dgm:pt>
    <dgm:pt modelId="{3EE117CF-3188-4EC8-BB4C-2A54CA0E83AE}" type="parTrans" cxnId="{A5C14352-9009-4999-BFE4-1A221DD2CC55}">
      <dgm:prSet/>
      <dgm:spPr/>
      <dgm:t>
        <a:bodyPr/>
        <a:lstStyle/>
        <a:p>
          <a:endParaRPr lang="en-GB" sz="2400"/>
        </a:p>
      </dgm:t>
    </dgm:pt>
    <dgm:pt modelId="{D1892A76-D1CC-4B9A-AB7A-7677C2D6F0C9}" type="sibTrans" cxnId="{A5C14352-9009-4999-BFE4-1A221DD2CC55}">
      <dgm:prSet/>
      <dgm:spPr/>
      <dgm:t>
        <a:bodyPr/>
        <a:lstStyle/>
        <a:p>
          <a:endParaRPr lang="en-GB" sz="2400"/>
        </a:p>
      </dgm:t>
    </dgm:pt>
    <dgm:pt modelId="{88CC3010-5B4F-47CD-8195-898B9DDB95D5}">
      <dgm:prSet phldrT="[Text]" custT="1"/>
      <dgm:spPr/>
      <dgm:t>
        <a:bodyPr/>
        <a:lstStyle/>
        <a:p>
          <a:r>
            <a:rPr lang="en-GB" sz="1800" dirty="0"/>
            <a:t>can require cultural shifts in compliance or ethics</a:t>
          </a:r>
        </a:p>
      </dgm:t>
    </dgm:pt>
    <dgm:pt modelId="{1EBD55CB-B16F-469E-81A2-B33AE8C88507}" type="parTrans" cxnId="{526302F2-627A-482A-869A-A32E82745A79}">
      <dgm:prSet/>
      <dgm:spPr/>
      <dgm:t>
        <a:bodyPr/>
        <a:lstStyle/>
        <a:p>
          <a:endParaRPr lang="en-GB" sz="2400"/>
        </a:p>
      </dgm:t>
    </dgm:pt>
    <dgm:pt modelId="{B6AE1142-8B69-4E08-9633-CE9FCA7A4D3C}" type="sibTrans" cxnId="{526302F2-627A-482A-869A-A32E82745A79}">
      <dgm:prSet/>
      <dgm:spPr/>
      <dgm:t>
        <a:bodyPr/>
        <a:lstStyle/>
        <a:p>
          <a:endParaRPr lang="en-GB" sz="2400"/>
        </a:p>
      </dgm:t>
    </dgm:pt>
    <dgm:pt modelId="{BC32C834-5FE7-404B-9D24-5FCC22042336}">
      <dgm:prSet phldrT="[Text]" custT="1"/>
      <dgm:spPr/>
      <dgm:t>
        <a:bodyPr/>
        <a:lstStyle/>
        <a:p>
          <a:r>
            <a:rPr lang="en-GB" sz="1800" b="1" dirty="0"/>
            <a:t>Customer expectations</a:t>
          </a:r>
          <a:r>
            <a:rPr lang="en-GB" sz="1800" dirty="0"/>
            <a:t> </a:t>
          </a:r>
        </a:p>
      </dgm:t>
    </dgm:pt>
    <dgm:pt modelId="{7B7FC682-A728-40FE-B158-E067359D3C16}" type="parTrans" cxnId="{7144D510-5A87-4370-85AF-44C1E6B94842}">
      <dgm:prSet/>
      <dgm:spPr/>
      <dgm:t>
        <a:bodyPr/>
        <a:lstStyle/>
        <a:p>
          <a:endParaRPr lang="en-GB" sz="2400"/>
        </a:p>
      </dgm:t>
    </dgm:pt>
    <dgm:pt modelId="{72BA6174-0091-4ECF-B2DE-3DF515D0A8FF}" type="sibTrans" cxnId="{7144D510-5A87-4370-85AF-44C1E6B94842}">
      <dgm:prSet/>
      <dgm:spPr/>
      <dgm:t>
        <a:bodyPr/>
        <a:lstStyle/>
        <a:p>
          <a:endParaRPr lang="en-GB" sz="2400"/>
        </a:p>
      </dgm:t>
    </dgm:pt>
    <dgm:pt modelId="{C61D5F94-528D-4060-9C95-9FE1C22A0396}">
      <dgm:prSet phldrT="[Text]" custT="1"/>
      <dgm:spPr/>
      <dgm:t>
        <a:bodyPr/>
        <a:lstStyle/>
        <a:p>
          <a:r>
            <a:rPr lang="en-GB" sz="1800" b="1" dirty="0"/>
            <a:t>Economic conditions</a:t>
          </a:r>
          <a:r>
            <a:rPr lang="en-GB" sz="1800" dirty="0"/>
            <a:t> </a:t>
          </a:r>
        </a:p>
      </dgm:t>
    </dgm:pt>
    <dgm:pt modelId="{8362EAE0-D46C-481E-A783-5EA65DAE7F78}" type="parTrans" cxnId="{F03527F3-BB8E-4A9A-995E-14434C948AA1}">
      <dgm:prSet/>
      <dgm:spPr/>
      <dgm:t>
        <a:bodyPr/>
        <a:lstStyle/>
        <a:p>
          <a:endParaRPr lang="en-GB" sz="2400"/>
        </a:p>
      </dgm:t>
    </dgm:pt>
    <dgm:pt modelId="{083D6143-3B00-4FCC-9905-8AE6DD5C1ADE}" type="sibTrans" cxnId="{F03527F3-BB8E-4A9A-995E-14434C948AA1}">
      <dgm:prSet/>
      <dgm:spPr/>
      <dgm:t>
        <a:bodyPr/>
        <a:lstStyle/>
        <a:p>
          <a:endParaRPr lang="en-GB" sz="2400"/>
        </a:p>
      </dgm:t>
    </dgm:pt>
    <dgm:pt modelId="{8BB484A2-64FB-496D-8A32-1E674BADB485}">
      <dgm:prSet phldrT="[Text]" custT="1"/>
      <dgm:spPr/>
      <dgm:t>
        <a:bodyPr/>
        <a:lstStyle/>
        <a:p>
          <a:r>
            <a:rPr lang="en-GB" sz="1800" dirty="0"/>
            <a:t>shape service culture and performance standards</a:t>
          </a:r>
        </a:p>
      </dgm:t>
    </dgm:pt>
    <dgm:pt modelId="{F7538E54-696B-4C59-B72F-6E68C7710B29}" type="parTrans" cxnId="{D9C3B1E0-DC6F-4E50-9BA2-696E926D4E21}">
      <dgm:prSet/>
      <dgm:spPr/>
      <dgm:t>
        <a:bodyPr/>
        <a:lstStyle/>
        <a:p>
          <a:endParaRPr lang="en-GB" sz="2400"/>
        </a:p>
      </dgm:t>
    </dgm:pt>
    <dgm:pt modelId="{DA6AA274-26E1-4037-921D-8C471EDB25A0}" type="sibTrans" cxnId="{D9C3B1E0-DC6F-4E50-9BA2-696E926D4E21}">
      <dgm:prSet/>
      <dgm:spPr/>
      <dgm:t>
        <a:bodyPr/>
        <a:lstStyle/>
        <a:p>
          <a:endParaRPr lang="en-GB" sz="2400"/>
        </a:p>
      </dgm:t>
    </dgm:pt>
    <dgm:pt modelId="{60E70338-8932-4755-98B5-57290E21917D}">
      <dgm:prSet phldrT="[Text]" custT="1"/>
      <dgm:spPr/>
      <dgm:t>
        <a:bodyPr/>
        <a:lstStyle/>
        <a:p>
          <a:r>
            <a:rPr lang="en-GB" sz="1800" dirty="0"/>
            <a:t>affect morale, investment, and strategic priorities</a:t>
          </a:r>
        </a:p>
      </dgm:t>
    </dgm:pt>
    <dgm:pt modelId="{F5C7F326-DC8B-4385-AFD6-BC47721292D0}" type="parTrans" cxnId="{17E6E4E9-FA9E-4050-B6C0-15F717C9AD68}">
      <dgm:prSet/>
      <dgm:spPr/>
      <dgm:t>
        <a:bodyPr/>
        <a:lstStyle/>
        <a:p>
          <a:endParaRPr lang="en-GB" sz="2400"/>
        </a:p>
      </dgm:t>
    </dgm:pt>
    <dgm:pt modelId="{7BBCF8EC-F64A-4F89-B1A6-5DD906A90451}" type="sibTrans" cxnId="{17E6E4E9-FA9E-4050-B6C0-15F717C9AD68}">
      <dgm:prSet/>
      <dgm:spPr/>
      <dgm:t>
        <a:bodyPr/>
        <a:lstStyle/>
        <a:p>
          <a:endParaRPr lang="en-GB" sz="2400"/>
        </a:p>
      </dgm:t>
    </dgm:pt>
    <dgm:pt modelId="{DC7F671F-8FEB-429C-99E3-78F2490FB095}" type="pres">
      <dgm:prSet presAssocID="{A9F7B996-65DE-4CA2-9A0C-A0625298D958}" presName="Name0" presStyleCnt="0">
        <dgm:presLayoutVars>
          <dgm:dir/>
          <dgm:animLvl val="lvl"/>
          <dgm:resizeHandles val="exact"/>
        </dgm:presLayoutVars>
      </dgm:prSet>
      <dgm:spPr/>
    </dgm:pt>
    <dgm:pt modelId="{AA2125FA-400B-49EB-8C54-A9005F5C4094}" type="pres">
      <dgm:prSet presAssocID="{90F04369-74F2-4E47-A7B6-521817BE7144}" presName="composite" presStyleCnt="0"/>
      <dgm:spPr/>
    </dgm:pt>
    <dgm:pt modelId="{0E531412-BD07-4ABE-8777-A21B3D3F1892}" type="pres">
      <dgm:prSet presAssocID="{90F04369-74F2-4E47-A7B6-521817BE7144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D93FBF70-2D39-4BF4-A151-6EEDB3B7543A}" type="pres">
      <dgm:prSet presAssocID="{90F04369-74F2-4E47-A7B6-521817BE7144}" presName="desTx" presStyleLbl="alignAccFollowNode1" presStyleIdx="0" presStyleCnt="5">
        <dgm:presLayoutVars>
          <dgm:bulletEnabled val="1"/>
        </dgm:presLayoutVars>
      </dgm:prSet>
      <dgm:spPr/>
    </dgm:pt>
    <dgm:pt modelId="{12D911E2-45B6-4AEA-8A25-0BABDBAED011}" type="pres">
      <dgm:prSet presAssocID="{58E2D9D6-EFA5-4708-A15F-0AA442C259E6}" presName="space" presStyleCnt="0"/>
      <dgm:spPr/>
    </dgm:pt>
    <dgm:pt modelId="{C1E0A435-753D-4200-A10A-B49D34352C9E}" type="pres">
      <dgm:prSet presAssocID="{B66A05E1-63D7-4D0D-81B8-E270CC81231B}" presName="composite" presStyleCnt="0"/>
      <dgm:spPr/>
    </dgm:pt>
    <dgm:pt modelId="{42D1D829-393F-436E-B7BB-B5AEDC21D644}" type="pres">
      <dgm:prSet presAssocID="{B66A05E1-63D7-4D0D-81B8-E270CC81231B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5A3FCFF5-DE9D-403B-B7C1-3D790314649E}" type="pres">
      <dgm:prSet presAssocID="{B66A05E1-63D7-4D0D-81B8-E270CC81231B}" presName="desTx" presStyleLbl="alignAccFollowNode1" presStyleIdx="1" presStyleCnt="5">
        <dgm:presLayoutVars>
          <dgm:bulletEnabled val="1"/>
        </dgm:presLayoutVars>
      </dgm:prSet>
      <dgm:spPr/>
    </dgm:pt>
    <dgm:pt modelId="{55AC5C76-94F4-4025-84AE-E7AD7FD6D4EC}" type="pres">
      <dgm:prSet presAssocID="{38129146-3D16-4E1F-A74D-7C782007C37E}" presName="space" presStyleCnt="0"/>
      <dgm:spPr/>
    </dgm:pt>
    <dgm:pt modelId="{428979D9-EE48-4643-9406-5A4459C36862}" type="pres">
      <dgm:prSet presAssocID="{B029CFA1-5FE1-4648-A114-2C75D7278F62}" presName="composite" presStyleCnt="0"/>
      <dgm:spPr/>
    </dgm:pt>
    <dgm:pt modelId="{32ED91D4-1CB8-4234-8A41-2DC9F8C0EBA2}" type="pres">
      <dgm:prSet presAssocID="{B029CFA1-5FE1-4648-A114-2C75D7278F62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3F7C5BA1-9C76-486B-A348-1EF66722603F}" type="pres">
      <dgm:prSet presAssocID="{B029CFA1-5FE1-4648-A114-2C75D7278F62}" presName="desTx" presStyleLbl="alignAccFollowNode1" presStyleIdx="2" presStyleCnt="5">
        <dgm:presLayoutVars>
          <dgm:bulletEnabled val="1"/>
        </dgm:presLayoutVars>
      </dgm:prSet>
      <dgm:spPr/>
    </dgm:pt>
    <dgm:pt modelId="{F9F568E7-08EA-49EC-8CA4-9653ADE548BF}" type="pres">
      <dgm:prSet presAssocID="{D1892A76-D1CC-4B9A-AB7A-7677C2D6F0C9}" presName="space" presStyleCnt="0"/>
      <dgm:spPr/>
    </dgm:pt>
    <dgm:pt modelId="{047C4F93-25D8-4FFC-9A19-F807831B1093}" type="pres">
      <dgm:prSet presAssocID="{BC32C834-5FE7-404B-9D24-5FCC22042336}" presName="composite" presStyleCnt="0"/>
      <dgm:spPr/>
    </dgm:pt>
    <dgm:pt modelId="{82EF1E37-6C52-492A-B197-19BA5DC717EE}" type="pres">
      <dgm:prSet presAssocID="{BC32C834-5FE7-404B-9D24-5FCC22042336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BA77B04F-FA56-465A-BEBF-4128BAC3E1F9}" type="pres">
      <dgm:prSet presAssocID="{BC32C834-5FE7-404B-9D24-5FCC22042336}" presName="desTx" presStyleLbl="alignAccFollowNode1" presStyleIdx="3" presStyleCnt="5">
        <dgm:presLayoutVars>
          <dgm:bulletEnabled val="1"/>
        </dgm:presLayoutVars>
      </dgm:prSet>
      <dgm:spPr/>
    </dgm:pt>
    <dgm:pt modelId="{343D69B8-148A-4C6D-BD7E-2616D9F1E603}" type="pres">
      <dgm:prSet presAssocID="{72BA6174-0091-4ECF-B2DE-3DF515D0A8FF}" presName="space" presStyleCnt="0"/>
      <dgm:spPr/>
    </dgm:pt>
    <dgm:pt modelId="{7DA481E6-B1E9-43A3-B46C-0CDF220338F1}" type="pres">
      <dgm:prSet presAssocID="{C61D5F94-528D-4060-9C95-9FE1C22A0396}" presName="composite" presStyleCnt="0"/>
      <dgm:spPr/>
    </dgm:pt>
    <dgm:pt modelId="{BDBCDE72-F277-4DC4-9F92-92E4F3188882}" type="pres">
      <dgm:prSet presAssocID="{C61D5F94-528D-4060-9C95-9FE1C22A0396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882E8AA2-2E10-470C-BFA4-FA06482FB8FB}" type="pres">
      <dgm:prSet presAssocID="{C61D5F94-528D-4060-9C95-9FE1C22A0396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CDD35103-2B1B-4AA2-83EC-9E927D485E4F}" type="presOf" srcId="{4BBDAE22-E1AB-49C9-A6C5-5A089C8EEB2C}" destId="{D93FBF70-2D39-4BF4-A151-6EEDB3B7543A}" srcOrd="0" destOrd="0" presId="urn:microsoft.com/office/officeart/2005/8/layout/hList1"/>
    <dgm:cxn modelId="{0343D80B-A4DF-4D75-A94C-0B1258A3005F}" type="presOf" srcId="{B029CFA1-5FE1-4648-A114-2C75D7278F62}" destId="{32ED91D4-1CB8-4234-8A41-2DC9F8C0EBA2}" srcOrd="0" destOrd="0" presId="urn:microsoft.com/office/officeart/2005/8/layout/hList1"/>
    <dgm:cxn modelId="{7144D510-5A87-4370-85AF-44C1E6B94842}" srcId="{A9F7B996-65DE-4CA2-9A0C-A0625298D958}" destId="{BC32C834-5FE7-404B-9D24-5FCC22042336}" srcOrd="3" destOrd="0" parTransId="{7B7FC682-A728-40FE-B158-E067359D3C16}" sibTransId="{72BA6174-0091-4ECF-B2DE-3DF515D0A8FF}"/>
    <dgm:cxn modelId="{DCA5CA17-6D1F-42D8-80DC-E11CB3ED84EB}" srcId="{A9F7B996-65DE-4CA2-9A0C-A0625298D958}" destId="{B66A05E1-63D7-4D0D-81B8-E270CC81231B}" srcOrd="1" destOrd="0" parTransId="{5F0C4DBD-A662-4566-BDF0-CE5FC338F4A4}" sibTransId="{38129146-3D16-4E1F-A74D-7C782007C37E}"/>
    <dgm:cxn modelId="{CD1B9E2D-9C4E-4D95-BF6C-F8BB8F618FEE}" type="presOf" srcId="{DCE0DBC6-63B1-4A75-A43D-52050680878D}" destId="{5A3FCFF5-DE9D-403B-B7C1-3D790314649E}" srcOrd="0" destOrd="0" presId="urn:microsoft.com/office/officeart/2005/8/layout/hList1"/>
    <dgm:cxn modelId="{15A6193C-650D-4895-BB17-D96786D843D5}" srcId="{90F04369-74F2-4E47-A7B6-521817BE7144}" destId="{4BBDAE22-E1AB-49C9-A6C5-5A089C8EEB2C}" srcOrd="0" destOrd="0" parTransId="{CC5820A0-4EA8-4A38-9737-61966BBD0798}" sibTransId="{8C5469C3-4818-4F05-8769-2B417E3914CA}"/>
    <dgm:cxn modelId="{6F7EFE45-CA9A-4A14-BA56-9D1F9991E317}" type="presOf" srcId="{A9F7B996-65DE-4CA2-9A0C-A0625298D958}" destId="{DC7F671F-8FEB-429C-99E3-78F2490FB095}" srcOrd="0" destOrd="0" presId="urn:microsoft.com/office/officeart/2005/8/layout/hList1"/>
    <dgm:cxn modelId="{9C49BD49-1963-42F4-85A1-2BDD7B97B9DF}" srcId="{B66A05E1-63D7-4D0D-81B8-E270CC81231B}" destId="{DCE0DBC6-63B1-4A75-A43D-52050680878D}" srcOrd="0" destOrd="0" parTransId="{4675CBAF-ACD9-4921-84A3-4BCBA72CF893}" sibTransId="{65831E22-E3E0-40F3-BC70-2C24A578AD80}"/>
    <dgm:cxn modelId="{A5C14352-9009-4999-BFE4-1A221DD2CC55}" srcId="{A9F7B996-65DE-4CA2-9A0C-A0625298D958}" destId="{B029CFA1-5FE1-4648-A114-2C75D7278F62}" srcOrd="2" destOrd="0" parTransId="{3EE117CF-3188-4EC8-BB4C-2A54CA0E83AE}" sibTransId="{D1892A76-D1CC-4B9A-AB7A-7677C2D6F0C9}"/>
    <dgm:cxn modelId="{21086E76-3E5B-4AB9-A43E-BD2171343DD2}" type="presOf" srcId="{90F04369-74F2-4E47-A7B6-521817BE7144}" destId="{0E531412-BD07-4ABE-8777-A21B3D3F1892}" srcOrd="0" destOrd="0" presId="urn:microsoft.com/office/officeart/2005/8/layout/hList1"/>
    <dgm:cxn modelId="{B1D98293-2CFD-46EC-A1AA-25C34295E8E9}" type="presOf" srcId="{60E70338-8932-4755-98B5-57290E21917D}" destId="{882E8AA2-2E10-470C-BFA4-FA06482FB8FB}" srcOrd="0" destOrd="0" presId="urn:microsoft.com/office/officeart/2005/8/layout/hList1"/>
    <dgm:cxn modelId="{DE6E4F9A-ABE1-49D0-99A1-59873454C67A}" type="presOf" srcId="{BC32C834-5FE7-404B-9D24-5FCC22042336}" destId="{82EF1E37-6C52-492A-B197-19BA5DC717EE}" srcOrd="0" destOrd="0" presId="urn:microsoft.com/office/officeart/2005/8/layout/hList1"/>
    <dgm:cxn modelId="{495317AC-0DC9-40B6-8398-6A03CFBD2E14}" type="presOf" srcId="{B66A05E1-63D7-4D0D-81B8-E270CC81231B}" destId="{42D1D829-393F-436E-B7BB-B5AEDC21D644}" srcOrd="0" destOrd="0" presId="urn:microsoft.com/office/officeart/2005/8/layout/hList1"/>
    <dgm:cxn modelId="{0B4657D1-C9F6-458D-A3CE-D36ABA9E94C4}" type="presOf" srcId="{88CC3010-5B4F-47CD-8195-898B9DDB95D5}" destId="{3F7C5BA1-9C76-486B-A348-1EF66722603F}" srcOrd="0" destOrd="0" presId="urn:microsoft.com/office/officeart/2005/8/layout/hList1"/>
    <dgm:cxn modelId="{D9C3B1E0-DC6F-4E50-9BA2-696E926D4E21}" srcId="{BC32C834-5FE7-404B-9D24-5FCC22042336}" destId="{8BB484A2-64FB-496D-8A32-1E674BADB485}" srcOrd="0" destOrd="0" parTransId="{F7538E54-696B-4C59-B72F-6E68C7710B29}" sibTransId="{DA6AA274-26E1-4037-921D-8C471EDB25A0}"/>
    <dgm:cxn modelId="{379186E2-5BD7-43B8-BE0A-02B8049C580F}" type="presOf" srcId="{8BB484A2-64FB-496D-8A32-1E674BADB485}" destId="{BA77B04F-FA56-465A-BEBF-4128BAC3E1F9}" srcOrd="0" destOrd="0" presId="urn:microsoft.com/office/officeart/2005/8/layout/hList1"/>
    <dgm:cxn modelId="{17E6E4E9-FA9E-4050-B6C0-15F717C9AD68}" srcId="{C61D5F94-528D-4060-9C95-9FE1C22A0396}" destId="{60E70338-8932-4755-98B5-57290E21917D}" srcOrd="0" destOrd="0" parTransId="{F5C7F326-DC8B-4385-AFD6-BC47721292D0}" sibTransId="{7BBCF8EC-F64A-4F89-B1A6-5DD906A90451}"/>
    <dgm:cxn modelId="{DBF246EF-7535-47C0-AD07-2345BAF014C3}" srcId="{A9F7B996-65DE-4CA2-9A0C-A0625298D958}" destId="{90F04369-74F2-4E47-A7B6-521817BE7144}" srcOrd="0" destOrd="0" parTransId="{186D40E5-C321-438A-A850-35B5862F4EDB}" sibTransId="{58E2D9D6-EFA5-4708-A15F-0AA442C259E6}"/>
    <dgm:cxn modelId="{7651BAF1-9F87-46B2-9BE3-12C16DFCE79F}" type="presOf" srcId="{C61D5F94-528D-4060-9C95-9FE1C22A0396}" destId="{BDBCDE72-F277-4DC4-9F92-92E4F3188882}" srcOrd="0" destOrd="0" presId="urn:microsoft.com/office/officeart/2005/8/layout/hList1"/>
    <dgm:cxn modelId="{526302F2-627A-482A-869A-A32E82745A79}" srcId="{B029CFA1-5FE1-4648-A114-2C75D7278F62}" destId="{88CC3010-5B4F-47CD-8195-898B9DDB95D5}" srcOrd="0" destOrd="0" parTransId="{1EBD55CB-B16F-469E-81A2-B33AE8C88507}" sibTransId="{B6AE1142-8B69-4E08-9633-CE9FCA7A4D3C}"/>
    <dgm:cxn modelId="{F03527F3-BB8E-4A9A-995E-14434C948AA1}" srcId="{A9F7B996-65DE-4CA2-9A0C-A0625298D958}" destId="{C61D5F94-528D-4060-9C95-9FE1C22A0396}" srcOrd="4" destOrd="0" parTransId="{8362EAE0-D46C-481E-A783-5EA65DAE7F78}" sibTransId="{083D6143-3B00-4FCC-9905-8AE6DD5C1ADE}"/>
    <dgm:cxn modelId="{0CB8EBF6-EF89-4CD5-AAA6-1DF0431EE898}" type="presParOf" srcId="{DC7F671F-8FEB-429C-99E3-78F2490FB095}" destId="{AA2125FA-400B-49EB-8C54-A9005F5C4094}" srcOrd="0" destOrd="0" presId="urn:microsoft.com/office/officeart/2005/8/layout/hList1"/>
    <dgm:cxn modelId="{F4D50DD0-0CFD-4106-8E86-A1198DD1574F}" type="presParOf" srcId="{AA2125FA-400B-49EB-8C54-A9005F5C4094}" destId="{0E531412-BD07-4ABE-8777-A21B3D3F1892}" srcOrd="0" destOrd="0" presId="urn:microsoft.com/office/officeart/2005/8/layout/hList1"/>
    <dgm:cxn modelId="{C5DCB010-E31E-4DE9-929D-D227666EFF5F}" type="presParOf" srcId="{AA2125FA-400B-49EB-8C54-A9005F5C4094}" destId="{D93FBF70-2D39-4BF4-A151-6EEDB3B7543A}" srcOrd="1" destOrd="0" presId="urn:microsoft.com/office/officeart/2005/8/layout/hList1"/>
    <dgm:cxn modelId="{A6B73626-2A53-4183-B3C0-EF237B2B3445}" type="presParOf" srcId="{DC7F671F-8FEB-429C-99E3-78F2490FB095}" destId="{12D911E2-45B6-4AEA-8A25-0BABDBAED011}" srcOrd="1" destOrd="0" presId="urn:microsoft.com/office/officeart/2005/8/layout/hList1"/>
    <dgm:cxn modelId="{069CC962-5B0A-432F-BBE2-2A76E684A56E}" type="presParOf" srcId="{DC7F671F-8FEB-429C-99E3-78F2490FB095}" destId="{C1E0A435-753D-4200-A10A-B49D34352C9E}" srcOrd="2" destOrd="0" presId="urn:microsoft.com/office/officeart/2005/8/layout/hList1"/>
    <dgm:cxn modelId="{0D7E7F08-61AD-490B-83CD-FB3E747D85E7}" type="presParOf" srcId="{C1E0A435-753D-4200-A10A-B49D34352C9E}" destId="{42D1D829-393F-436E-B7BB-B5AEDC21D644}" srcOrd="0" destOrd="0" presId="urn:microsoft.com/office/officeart/2005/8/layout/hList1"/>
    <dgm:cxn modelId="{4B66F12E-8B1C-4294-9B84-F75C194A6EF1}" type="presParOf" srcId="{C1E0A435-753D-4200-A10A-B49D34352C9E}" destId="{5A3FCFF5-DE9D-403B-B7C1-3D790314649E}" srcOrd="1" destOrd="0" presId="urn:microsoft.com/office/officeart/2005/8/layout/hList1"/>
    <dgm:cxn modelId="{271ABFDE-6D60-423F-AAE1-D33A4D5C8827}" type="presParOf" srcId="{DC7F671F-8FEB-429C-99E3-78F2490FB095}" destId="{55AC5C76-94F4-4025-84AE-E7AD7FD6D4EC}" srcOrd="3" destOrd="0" presId="urn:microsoft.com/office/officeart/2005/8/layout/hList1"/>
    <dgm:cxn modelId="{8D1F2F5F-186C-431E-AE4C-A0645E7FE267}" type="presParOf" srcId="{DC7F671F-8FEB-429C-99E3-78F2490FB095}" destId="{428979D9-EE48-4643-9406-5A4459C36862}" srcOrd="4" destOrd="0" presId="urn:microsoft.com/office/officeart/2005/8/layout/hList1"/>
    <dgm:cxn modelId="{196D3554-5016-4A92-BFA0-1EDDCD9738EA}" type="presParOf" srcId="{428979D9-EE48-4643-9406-5A4459C36862}" destId="{32ED91D4-1CB8-4234-8A41-2DC9F8C0EBA2}" srcOrd="0" destOrd="0" presId="urn:microsoft.com/office/officeart/2005/8/layout/hList1"/>
    <dgm:cxn modelId="{750D614C-9546-450B-B627-188D97BE582B}" type="presParOf" srcId="{428979D9-EE48-4643-9406-5A4459C36862}" destId="{3F7C5BA1-9C76-486B-A348-1EF66722603F}" srcOrd="1" destOrd="0" presId="urn:microsoft.com/office/officeart/2005/8/layout/hList1"/>
    <dgm:cxn modelId="{21B440BC-FBD8-44F3-A484-CD11DF85F6D8}" type="presParOf" srcId="{DC7F671F-8FEB-429C-99E3-78F2490FB095}" destId="{F9F568E7-08EA-49EC-8CA4-9653ADE548BF}" srcOrd="5" destOrd="0" presId="urn:microsoft.com/office/officeart/2005/8/layout/hList1"/>
    <dgm:cxn modelId="{1F5A4B84-5A77-4B8F-B1CE-B2E13B207AAF}" type="presParOf" srcId="{DC7F671F-8FEB-429C-99E3-78F2490FB095}" destId="{047C4F93-25D8-4FFC-9A19-F807831B1093}" srcOrd="6" destOrd="0" presId="urn:microsoft.com/office/officeart/2005/8/layout/hList1"/>
    <dgm:cxn modelId="{DD3C0C73-6CDD-4A71-86F7-16B7194340B2}" type="presParOf" srcId="{047C4F93-25D8-4FFC-9A19-F807831B1093}" destId="{82EF1E37-6C52-492A-B197-19BA5DC717EE}" srcOrd="0" destOrd="0" presId="urn:microsoft.com/office/officeart/2005/8/layout/hList1"/>
    <dgm:cxn modelId="{661FB4EE-B4EE-4EA3-B02A-AF5DBBE4AEF3}" type="presParOf" srcId="{047C4F93-25D8-4FFC-9A19-F807831B1093}" destId="{BA77B04F-FA56-465A-BEBF-4128BAC3E1F9}" srcOrd="1" destOrd="0" presId="urn:microsoft.com/office/officeart/2005/8/layout/hList1"/>
    <dgm:cxn modelId="{6982E118-989F-4B91-A4E6-11BF1CC975EB}" type="presParOf" srcId="{DC7F671F-8FEB-429C-99E3-78F2490FB095}" destId="{343D69B8-148A-4C6D-BD7E-2616D9F1E603}" srcOrd="7" destOrd="0" presId="urn:microsoft.com/office/officeart/2005/8/layout/hList1"/>
    <dgm:cxn modelId="{4A52A848-2871-41D0-8054-2E9BB48F9665}" type="presParOf" srcId="{DC7F671F-8FEB-429C-99E3-78F2490FB095}" destId="{7DA481E6-B1E9-43A3-B46C-0CDF220338F1}" srcOrd="8" destOrd="0" presId="urn:microsoft.com/office/officeart/2005/8/layout/hList1"/>
    <dgm:cxn modelId="{91A58DE7-D214-4B23-96B0-7E560F0A3884}" type="presParOf" srcId="{7DA481E6-B1E9-43A3-B46C-0CDF220338F1}" destId="{BDBCDE72-F277-4DC4-9F92-92E4F3188882}" srcOrd="0" destOrd="0" presId="urn:microsoft.com/office/officeart/2005/8/layout/hList1"/>
    <dgm:cxn modelId="{4F5E11C4-BF64-4BD8-A4AA-06362DE8CED7}" type="presParOf" srcId="{7DA481E6-B1E9-43A3-B46C-0CDF220338F1}" destId="{882E8AA2-2E10-470C-BFA4-FA06482FB8F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31412-BD07-4ABE-8777-A21B3D3F1892}">
      <dsp:nvSpPr>
        <dsp:cNvPr id="0" name=""/>
        <dsp:cNvSpPr/>
      </dsp:nvSpPr>
      <dsp:spPr>
        <a:xfrm>
          <a:off x="4034" y="1091318"/>
          <a:ext cx="1546532" cy="6186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Competitive pressure</a:t>
          </a:r>
          <a:r>
            <a:rPr lang="en-GB" sz="1800" kern="1200" dirty="0"/>
            <a:t> </a:t>
          </a:r>
        </a:p>
      </dsp:txBody>
      <dsp:txXfrm>
        <a:off x="4034" y="1091318"/>
        <a:ext cx="1546532" cy="618613"/>
      </dsp:txXfrm>
    </dsp:sp>
    <dsp:sp modelId="{D93FBF70-2D39-4BF4-A151-6EEDB3B7543A}">
      <dsp:nvSpPr>
        <dsp:cNvPr id="0" name=""/>
        <dsp:cNvSpPr/>
      </dsp:nvSpPr>
      <dsp:spPr>
        <a:xfrm>
          <a:off x="4034" y="1709931"/>
          <a:ext cx="1546532" cy="281088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may force organisations to innovate or change culture</a:t>
          </a:r>
        </a:p>
      </dsp:txBody>
      <dsp:txXfrm>
        <a:off x="4034" y="1709931"/>
        <a:ext cx="1546532" cy="2810880"/>
      </dsp:txXfrm>
    </dsp:sp>
    <dsp:sp modelId="{42D1D829-393F-436E-B7BB-B5AEDC21D644}">
      <dsp:nvSpPr>
        <dsp:cNvPr id="0" name=""/>
        <dsp:cNvSpPr/>
      </dsp:nvSpPr>
      <dsp:spPr>
        <a:xfrm>
          <a:off x="1767081" y="1091318"/>
          <a:ext cx="1546532" cy="618613"/>
        </a:xfrm>
        <a:prstGeom prst="rect">
          <a:avLst/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25400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Market trends</a:t>
          </a:r>
          <a:r>
            <a:rPr lang="en-GB" sz="1800" kern="1200" dirty="0"/>
            <a:t> </a:t>
          </a:r>
        </a:p>
      </dsp:txBody>
      <dsp:txXfrm>
        <a:off x="1767081" y="1091318"/>
        <a:ext cx="1546532" cy="618613"/>
      </dsp:txXfrm>
    </dsp:sp>
    <dsp:sp modelId="{5A3FCFF5-DE9D-403B-B7C1-3D790314649E}">
      <dsp:nvSpPr>
        <dsp:cNvPr id="0" name=""/>
        <dsp:cNvSpPr/>
      </dsp:nvSpPr>
      <dsp:spPr>
        <a:xfrm>
          <a:off x="1767081" y="1709931"/>
          <a:ext cx="1546532" cy="2810880"/>
        </a:xfrm>
        <a:prstGeom prst="rect">
          <a:avLst/>
        </a:prstGeom>
        <a:solidFill>
          <a:schemeClr val="accent4">
            <a:tint val="40000"/>
            <a:alpha val="90000"/>
            <a:hueOff val="-986427"/>
            <a:satOff val="5539"/>
            <a:lumOff val="35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986427"/>
              <a:satOff val="5539"/>
              <a:lumOff val="3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(e.g., digital transformation) influence expectations and behaviours</a:t>
          </a:r>
        </a:p>
      </dsp:txBody>
      <dsp:txXfrm>
        <a:off x="1767081" y="1709931"/>
        <a:ext cx="1546532" cy="2810880"/>
      </dsp:txXfrm>
    </dsp:sp>
    <dsp:sp modelId="{32ED91D4-1CB8-4234-8A41-2DC9F8C0EBA2}">
      <dsp:nvSpPr>
        <dsp:cNvPr id="0" name=""/>
        <dsp:cNvSpPr/>
      </dsp:nvSpPr>
      <dsp:spPr>
        <a:xfrm>
          <a:off x="3530128" y="1091318"/>
          <a:ext cx="1546532" cy="618613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Regulatory changes</a:t>
          </a:r>
          <a:r>
            <a:rPr lang="en-GB" sz="1800" kern="1200" dirty="0"/>
            <a:t> </a:t>
          </a:r>
        </a:p>
      </dsp:txBody>
      <dsp:txXfrm>
        <a:off x="3530128" y="1091318"/>
        <a:ext cx="1546532" cy="618613"/>
      </dsp:txXfrm>
    </dsp:sp>
    <dsp:sp modelId="{3F7C5BA1-9C76-486B-A348-1EF66722603F}">
      <dsp:nvSpPr>
        <dsp:cNvPr id="0" name=""/>
        <dsp:cNvSpPr/>
      </dsp:nvSpPr>
      <dsp:spPr>
        <a:xfrm>
          <a:off x="3530128" y="1709931"/>
          <a:ext cx="1546532" cy="2810880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can require cultural shifts in compliance or ethics</a:t>
          </a:r>
        </a:p>
      </dsp:txBody>
      <dsp:txXfrm>
        <a:off x="3530128" y="1709931"/>
        <a:ext cx="1546532" cy="2810880"/>
      </dsp:txXfrm>
    </dsp:sp>
    <dsp:sp modelId="{82EF1E37-6C52-492A-B197-19BA5DC717EE}">
      <dsp:nvSpPr>
        <dsp:cNvPr id="0" name=""/>
        <dsp:cNvSpPr/>
      </dsp:nvSpPr>
      <dsp:spPr>
        <a:xfrm>
          <a:off x="5293175" y="1091318"/>
          <a:ext cx="1546532" cy="618613"/>
        </a:xfrm>
        <a:prstGeom prst="rect">
          <a:avLst/>
        </a:prstGeom>
        <a:solidFill>
          <a:schemeClr val="accent4">
            <a:hueOff val="-3348577"/>
            <a:satOff val="20174"/>
            <a:lumOff val="1617"/>
            <a:alphaOff val="0"/>
          </a:schemeClr>
        </a:solidFill>
        <a:ln w="25400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Customer expectations</a:t>
          </a:r>
          <a:r>
            <a:rPr lang="en-GB" sz="1800" kern="1200" dirty="0"/>
            <a:t> </a:t>
          </a:r>
        </a:p>
      </dsp:txBody>
      <dsp:txXfrm>
        <a:off x="5293175" y="1091318"/>
        <a:ext cx="1546532" cy="618613"/>
      </dsp:txXfrm>
    </dsp:sp>
    <dsp:sp modelId="{BA77B04F-FA56-465A-BEBF-4128BAC3E1F9}">
      <dsp:nvSpPr>
        <dsp:cNvPr id="0" name=""/>
        <dsp:cNvSpPr/>
      </dsp:nvSpPr>
      <dsp:spPr>
        <a:xfrm>
          <a:off x="5293175" y="1709931"/>
          <a:ext cx="1546532" cy="2810880"/>
        </a:xfrm>
        <a:prstGeom prst="rect">
          <a:avLst/>
        </a:prstGeom>
        <a:solidFill>
          <a:schemeClr val="accent4">
            <a:tint val="40000"/>
            <a:alpha val="90000"/>
            <a:hueOff val="-2959282"/>
            <a:satOff val="16618"/>
            <a:lumOff val="1056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959282"/>
              <a:satOff val="16618"/>
              <a:lumOff val="10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shape service culture and performance standards</a:t>
          </a:r>
        </a:p>
      </dsp:txBody>
      <dsp:txXfrm>
        <a:off x="5293175" y="1709931"/>
        <a:ext cx="1546532" cy="2810880"/>
      </dsp:txXfrm>
    </dsp:sp>
    <dsp:sp modelId="{BDBCDE72-F277-4DC4-9F92-92E4F3188882}">
      <dsp:nvSpPr>
        <dsp:cNvPr id="0" name=""/>
        <dsp:cNvSpPr/>
      </dsp:nvSpPr>
      <dsp:spPr>
        <a:xfrm>
          <a:off x="7056222" y="1091318"/>
          <a:ext cx="1546532" cy="618613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Economic conditions</a:t>
          </a:r>
          <a:r>
            <a:rPr lang="en-GB" sz="1800" kern="1200" dirty="0"/>
            <a:t> </a:t>
          </a:r>
        </a:p>
      </dsp:txBody>
      <dsp:txXfrm>
        <a:off x="7056222" y="1091318"/>
        <a:ext cx="1546532" cy="618613"/>
      </dsp:txXfrm>
    </dsp:sp>
    <dsp:sp modelId="{882E8AA2-2E10-470C-BFA4-FA06482FB8FB}">
      <dsp:nvSpPr>
        <dsp:cNvPr id="0" name=""/>
        <dsp:cNvSpPr/>
      </dsp:nvSpPr>
      <dsp:spPr>
        <a:xfrm>
          <a:off x="7056222" y="1709931"/>
          <a:ext cx="1546532" cy="2810880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affect morale, investment, and strategic priorities</a:t>
          </a:r>
        </a:p>
      </dsp:txBody>
      <dsp:txXfrm>
        <a:off x="7056222" y="1709931"/>
        <a:ext cx="1546532" cy="2810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ultur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c/cultur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431515" y="2578813"/>
            <a:ext cx="8399402" cy="344063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dirty="0"/>
              <a:t>LCLM 5005</a:t>
            </a:r>
            <a:br>
              <a:rPr sz="3600" dirty="0"/>
            </a:br>
            <a:r>
              <a:rPr sz="3600" dirty="0">
                <a:solidFill>
                  <a:srgbClr val="000000"/>
                </a:solidFill>
              </a:rPr>
              <a:t> </a:t>
            </a:r>
            <a:r>
              <a:rPr lang="en-GB" sz="3600" dirty="0"/>
              <a:t>Organisational Culture</a:t>
            </a:r>
            <a:br>
              <a:rPr lang="en-GB" sz="3600" dirty="0"/>
            </a:br>
            <a:endParaRPr sz="36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3</a:t>
            </a:r>
            <a:r>
              <a:rPr lang="en-GB" sz="36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600" dirty="0"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US" altLang="en-US" sz="3600" dirty="0"/>
              <a:t>rganisational Culture: Case Studies </a:t>
            </a:r>
            <a:br>
              <a:rPr lang="en-US" altLang="en-US" sz="3600" dirty="0"/>
            </a:br>
            <a:br>
              <a:rPr lang="en-GB" sz="3100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65771"/>
            <a:ext cx="8748724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49320" y="1880172"/>
            <a:ext cx="8428919" cy="367767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SzTx/>
              <a:buNone/>
              <a:defRPr sz="3300" b="1"/>
            </a:pPr>
            <a:r>
              <a:rPr lang="en-GB" sz="3600" b="1" dirty="0">
                <a:solidFill>
                  <a:srgbClr val="FF0000"/>
                </a:solidFill>
              </a:rPr>
              <a:t>Analysis of External Environment on Organisational Culture:</a:t>
            </a:r>
          </a:p>
          <a:p>
            <a:pPr marL="0" indent="0">
              <a:spcBef>
                <a:spcPts val="0"/>
              </a:spcBef>
              <a:buSzTx/>
              <a:buNone/>
              <a:defRPr sz="3300" b="1"/>
            </a:pPr>
            <a:endParaRPr lang="en-GB" sz="36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200" dirty="0"/>
              <a:t>The external environment of organizations.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The Elements of the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200" dirty="0"/>
              <a:t>Analysing the organizations external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200" dirty="0"/>
              <a:t>Uncertainty in </a:t>
            </a:r>
            <a:r>
              <a:rPr lang="en-US" altLang="en-US" sz="3200" dirty="0" err="1"/>
              <a:t>organisational</a:t>
            </a:r>
            <a:r>
              <a:rPr lang="en-US" altLang="en-US" sz="3200" dirty="0"/>
              <a:t>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200" dirty="0"/>
              <a:t>Practical examples of external environment and organization culture.</a:t>
            </a:r>
          </a:p>
          <a:p>
            <a:endParaRPr lang="en-GB" sz="3200" dirty="0"/>
          </a:p>
          <a:p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Last Week (i.e.,</a:t>
            </a:r>
            <a:r>
              <a:rPr dirty="0"/>
              <a:t> </a:t>
            </a:r>
            <a:r>
              <a:rPr lang="en-GB" dirty="0"/>
              <a:t>W</a:t>
            </a:r>
            <a:r>
              <a:rPr dirty="0"/>
              <a:t>eek </a:t>
            </a:r>
            <a:r>
              <a:rPr lang="en-GB" dirty="0"/>
              <a:t>2)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33565" y="1300158"/>
            <a:ext cx="8213256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examined the following: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40478138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49321" y="1880172"/>
            <a:ext cx="8421464" cy="364162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SzTx/>
              <a:buNone/>
              <a:defRPr sz="3300" b="1"/>
            </a:pPr>
            <a:r>
              <a:rPr lang="en-GB" sz="3600" b="1" dirty="0">
                <a:solidFill>
                  <a:srgbClr val="FF0000"/>
                </a:solidFill>
              </a:rPr>
              <a:t>Read the following article:</a:t>
            </a:r>
            <a:endParaRPr lang="en-GB" sz="36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b="1" i="1" dirty="0"/>
              <a:t>“Organisational Culture and Performance - The Case of Google” </a:t>
            </a:r>
            <a:r>
              <a:rPr lang="en-GB" altLang="en-US" sz="3600" dirty="0"/>
              <a:t>by </a:t>
            </a:r>
            <a:r>
              <a:rPr lang="en-GB" sz="3600" dirty="0" err="1"/>
              <a:t>Dimitrakaki</a:t>
            </a:r>
            <a:r>
              <a:rPr lang="en-GB" sz="3600" b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36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&amp;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/>
              <a:t>“</a:t>
            </a:r>
            <a:r>
              <a:rPr lang="en-GB" altLang="en-US" sz="3600" b="1" i="1" dirty="0"/>
              <a:t>Influences on Business Decisions – Corporate Culture</a:t>
            </a:r>
            <a:r>
              <a:rPr lang="en-GB" altLang="en-US" sz="3600" dirty="0"/>
              <a:t>”</a:t>
            </a:r>
            <a:r>
              <a:rPr lang="en-GB" altLang="en-US" sz="3600" b="1" i="1" dirty="0"/>
              <a:t>.</a:t>
            </a:r>
            <a:endParaRPr lang="en-GB" sz="3600" b="1" i="1" dirty="0"/>
          </a:p>
          <a:p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This Week (i.e.,</a:t>
            </a:r>
            <a:r>
              <a:rPr dirty="0"/>
              <a:t> </a:t>
            </a:r>
            <a:r>
              <a:rPr lang="en-GB" dirty="0"/>
              <a:t>W</a:t>
            </a:r>
            <a:r>
              <a:rPr dirty="0"/>
              <a:t>eek </a:t>
            </a:r>
            <a:r>
              <a:rPr lang="en-GB" dirty="0"/>
              <a:t>3)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33565" y="1300158"/>
            <a:ext cx="8213256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aim t</a:t>
            </a:r>
            <a:r>
              <a:rPr sz="3200" dirty="0"/>
              <a:t>o</a:t>
            </a:r>
            <a:r>
              <a:rPr lang="en-GB" sz="3200" dirty="0"/>
              <a:t>: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3308186432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A171F-C4D0-364D-A505-A3E2FD336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</p:spPr>
        <p:txBody>
          <a:bodyPr anchor="ctr">
            <a:normAutofit/>
          </a:bodyPr>
          <a:lstStyle/>
          <a:p>
            <a:r>
              <a:rPr lang="en-GB" b="1" dirty="0"/>
              <a:t>Why Culture Matters for Performance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A9296-E966-27A6-CCCC-46B0039D006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1558928"/>
            <a:ext cx="4434840" cy="4352544"/>
          </a:xfr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anchor="t">
            <a:normAutofit/>
          </a:bodyPr>
          <a:lstStyle/>
          <a:p>
            <a:pPr defTabSz="914400" hangingPunct="0"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b="1" i="0" u="none" strike="noStrike" cap="none" spc="0" normalizeH="0" baseline="0" dirty="0">
                <a:ln>
                  <a:noFill/>
                </a:ln>
                <a:effectLst/>
                <a:uFillTx/>
              </a:rPr>
              <a:t>Drives employee motivation and engagement</a:t>
            </a:r>
          </a:p>
          <a:p>
            <a:pPr defTabSz="914400" hangingPunct="0"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b="1" i="0" u="none" strike="noStrike" cap="none" spc="0" normalizeH="0" baseline="0" dirty="0">
                <a:ln>
                  <a:noFill/>
                </a:ln>
                <a:effectLst/>
                <a:uFillTx/>
              </a:rPr>
              <a:t>Shapes decision‑making and problem‑solving</a:t>
            </a:r>
          </a:p>
          <a:p>
            <a:pPr defTabSz="914400" hangingPunct="0"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b="1" i="0" u="none" strike="noStrike" cap="none" spc="0" normalizeH="0" baseline="0" dirty="0">
                <a:ln>
                  <a:noFill/>
                </a:ln>
                <a:effectLst/>
                <a:uFillTx/>
              </a:rPr>
              <a:t>Impacts customer experience and brand reputation</a:t>
            </a:r>
          </a:p>
          <a:p>
            <a:pPr defTabSz="914400" hangingPunct="0"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b="1" i="0" u="none" strike="noStrike" cap="none" spc="0" normalizeH="0" baseline="0" dirty="0">
                <a:ln>
                  <a:noFill/>
                </a:ln>
                <a:effectLst/>
                <a:uFillTx/>
              </a:rPr>
              <a:t>Supports (or blocks) strategic change and innovation</a:t>
            </a:r>
          </a:p>
          <a:p>
            <a:pPr defTabSz="914400" hangingPunct="0">
              <a:spcBef>
                <a:spcPts val="0"/>
              </a:spcBef>
              <a:spcAft>
                <a:spcPts val="600"/>
              </a:spcAft>
              <a:buSzTx/>
            </a:pPr>
            <a:endParaRPr kumimoji="0" lang="en-US" b="1" i="0" u="none" strike="noStrike" cap="none" spc="0" normalizeH="0" baseline="0" dirty="0">
              <a:ln>
                <a:noFill/>
              </a:ln>
              <a:effectLst/>
              <a:uFillTx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105D41-6F54-F632-E371-DA6D6C9A1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32" r="31605" b="2"/>
          <a:stretch>
            <a:fillRect/>
          </a:stretch>
        </p:blipFill>
        <p:spPr>
          <a:xfrm>
            <a:off x="5002530" y="1703070"/>
            <a:ext cx="3924300" cy="3863340"/>
          </a:xfrm>
          <a:prstGeom prst="rect">
            <a:avLst/>
          </a:prstGeom>
          <a:noFill/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52014607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3BF3-C3FB-3AC8-C419-B75848F37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Elements of Culture That Influence Performance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7AEF27-00D4-20DA-796B-E50724188939}"/>
              </a:ext>
            </a:extLst>
          </p:cNvPr>
          <p:cNvSpPr txBox="1"/>
          <p:nvPr/>
        </p:nvSpPr>
        <p:spPr>
          <a:xfrm>
            <a:off x="148590" y="1711842"/>
            <a:ext cx="4834890" cy="409342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Leadership Style</a:t>
            </a:r>
            <a:r>
              <a:rPr lang="en-GB" sz="2000" b="1" dirty="0"/>
              <a:t>:</a:t>
            </a:r>
            <a:r>
              <a:rPr lang="en-GB" sz="2000" dirty="0">
                <a:effectLst/>
              </a:rPr>
              <a:t> sets tone for behaviour, trust, and communication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Values and Norms</a:t>
            </a:r>
            <a:r>
              <a:rPr lang="en-GB" sz="2000" b="1" dirty="0"/>
              <a:t>: </a:t>
            </a:r>
            <a:r>
              <a:rPr lang="en-GB" sz="2000" dirty="0">
                <a:effectLst/>
              </a:rPr>
              <a:t>guide expected behaviour and priorities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Communication Patterns</a:t>
            </a:r>
            <a:r>
              <a:rPr lang="en-GB" sz="2000" b="1" dirty="0"/>
              <a:t>: </a:t>
            </a:r>
            <a:r>
              <a:rPr lang="en-GB" sz="2000" dirty="0">
                <a:effectLst/>
              </a:rPr>
              <a:t>open vs. closed communication affects collaboration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Employee Behaviour</a:t>
            </a:r>
            <a:r>
              <a:rPr lang="en-GB" sz="2000" b="1" dirty="0"/>
              <a:t>:</a:t>
            </a:r>
            <a:r>
              <a:rPr lang="en-GB" sz="2000" dirty="0">
                <a:effectLst/>
              </a:rPr>
              <a:t> attitudes, motivation, and accountability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Workplace Practices</a:t>
            </a:r>
            <a:r>
              <a:rPr lang="en-GB" sz="2000" dirty="0">
                <a:effectLst/>
              </a:rPr>
              <a:t>: policies, rituals, recognition systems</a:t>
            </a: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External Factors</a:t>
            </a:r>
            <a:r>
              <a:rPr lang="en-GB" sz="2000" b="1" dirty="0"/>
              <a:t>: </a:t>
            </a:r>
            <a:r>
              <a:rPr lang="en-GB" sz="2000" dirty="0">
                <a:effectLst/>
              </a:rPr>
              <a:t>competitors, market trends, regulation</a:t>
            </a: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335879-77DC-795E-B0B9-266879D115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4930" y="1803282"/>
            <a:ext cx="3840480" cy="3820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46597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1DA4F-F8F9-C79C-CA2F-4494E831E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0B-F95C-2767-BB9A-17F2164D9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58"/>
            <a:ext cx="8229600" cy="1143001"/>
          </a:xfrm>
        </p:spPr>
        <p:txBody>
          <a:bodyPr/>
          <a:lstStyle/>
          <a:p>
            <a:r>
              <a:rPr lang="en-GB" b="1" dirty="0"/>
              <a:t>Competitors and External Factors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2C63E8C-EB9D-8CFA-2135-ACAA65A843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6007650"/>
              </p:ext>
            </p:extLst>
          </p:nvPr>
        </p:nvGraphicFramePr>
        <p:xfrm>
          <a:off x="354330" y="457200"/>
          <a:ext cx="8606790" cy="5612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627602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2"/>
            <a:ext cx="8229600" cy="106851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Article 1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4400" b="1" i="1" dirty="0"/>
              <a:t>“</a:t>
            </a:r>
            <a:r>
              <a:rPr lang="en-GB" altLang="en-US" sz="4400" b="1" i="1" dirty="0"/>
              <a:t>Organisational Culture and Performance - The Case of Google</a:t>
            </a:r>
            <a:r>
              <a:rPr lang="en-US" altLang="en-US" sz="4400" b="1" i="1" dirty="0"/>
              <a:t>” </a:t>
            </a:r>
            <a:r>
              <a:rPr lang="en-US" altLang="en-US" sz="4400" dirty="0"/>
              <a:t>by </a:t>
            </a:r>
            <a:r>
              <a:rPr lang="en-GB" sz="4400" dirty="0" err="1"/>
              <a:t>Dimitrakaki</a:t>
            </a:r>
            <a:r>
              <a:rPr lang="en-GB" sz="4400" b="1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116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2"/>
            <a:ext cx="8229600" cy="113528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Exercise Based on Article 1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Read the article </a:t>
            </a:r>
            <a:r>
              <a:rPr lang="en-GB" altLang="en-US" sz="4400" b="1" i="1" dirty="0"/>
              <a:t>“Organisational Culture and Performance - The Case of Google” </a:t>
            </a:r>
            <a:r>
              <a:rPr lang="en-GB" altLang="en-US" sz="4400" dirty="0"/>
              <a:t>by </a:t>
            </a:r>
            <a:r>
              <a:rPr lang="en-GB" sz="4400" dirty="0" err="1"/>
              <a:t>Dimitrakaki</a:t>
            </a: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4400" dirty="0">
              <a:solidFill>
                <a:srgbClr val="FF0000"/>
              </a:solidFill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 lang="en-GB" sz="4400" b="1" i="1" dirty="0"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Summarise your key findings, email it to your lecturer in MS Word format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Key Theories, 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Your critical analysis of the points discussed in the article and;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Y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our perceived impact of organisational culture(s) in organisation(s).</a:t>
            </a:r>
            <a:endParaRPr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2988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sz="3600" b="1" dirty="0"/>
              <a:t>Article 2</a:t>
            </a:r>
            <a:endParaRPr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dirty="0"/>
          </a:p>
          <a:p>
            <a:pPr marL="0" indent="0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dirty="0">
                <a:solidFill>
                  <a:schemeClr val="tx1"/>
                </a:solidFill>
              </a:rPr>
              <a:t>Read…..</a:t>
            </a:r>
          </a:p>
          <a:p>
            <a:pPr marL="0" indent="0">
              <a:spcBef>
                <a:spcPts val="0"/>
              </a:spcBef>
              <a:buSzTx/>
              <a:buFontTx/>
              <a:buNone/>
              <a:defRPr sz="3300" b="1"/>
            </a:pPr>
            <a:endParaRPr lang="en-GB" sz="3600" dirty="0">
              <a:solidFill>
                <a:schemeClr val="tx1"/>
              </a:solidFill>
            </a:endParaRPr>
          </a:p>
          <a:p>
            <a:pPr algn="ctr"/>
            <a:r>
              <a:rPr lang="en-GB" altLang="en-US" sz="4000" dirty="0"/>
              <a:t>“</a:t>
            </a:r>
            <a:r>
              <a:rPr lang="en-GB" altLang="en-US" sz="4000" b="1" i="1" dirty="0"/>
              <a:t>Influences on Business Decisions – Corporate Culture</a:t>
            </a:r>
            <a:r>
              <a:rPr lang="en-GB" altLang="en-US" sz="4000" dirty="0"/>
              <a:t>”</a:t>
            </a:r>
            <a:r>
              <a:rPr lang="en-GB" altLang="en-US" sz="4000" b="1" i="1" dirty="0"/>
              <a:t>.</a:t>
            </a:r>
            <a:endParaRPr lang="en-GB" sz="4000" b="1" i="1" dirty="0"/>
          </a:p>
          <a:p>
            <a:pPr marL="0" indent="0" algn="ctr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1965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2"/>
            <a:ext cx="8229600" cy="113528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Exercise Based on Article 2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3" y="1273996"/>
            <a:ext cx="8846049" cy="424323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105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Article: </a:t>
            </a:r>
            <a:r>
              <a:rPr lang="en-GB" altLang="en-US" sz="10500" dirty="0"/>
              <a:t>“</a:t>
            </a:r>
            <a:r>
              <a:rPr lang="en-GB" altLang="en-US" sz="10500" b="1" i="1" dirty="0"/>
              <a:t>Influences on Business Decisions – Corporate Culture</a:t>
            </a:r>
            <a:r>
              <a:rPr lang="en-GB" altLang="en-US" sz="10500" dirty="0"/>
              <a:t>”</a:t>
            </a:r>
            <a:r>
              <a:rPr lang="en-GB" altLang="en-US" sz="10500" b="1" i="1" dirty="0"/>
              <a:t>.</a:t>
            </a:r>
            <a:endParaRPr lang="en-GB" sz="10500" b="1" i="1" dirty="0"/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 lang="en-GB" sz="105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 lang="en-GB" sz="105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105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Summarise your key findings, email it to your lecturer in MS Word format.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105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Key Theory, 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105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Your critical analysis of the points discussed in the article and;</a:t>
            </a:r>
          </a:p>
          <a:p>
            <a:pPr>
              <a:spcBef>
                <a:spcPts val="0"/>
              </a:spcBef>
              <a:buSzTx/>
              <a:buFont typeface="Wingdings" panose="05000000000000000000" pitchFamily="2" charset="2"/>
              <a:buChar char="Ø"/>
              <a:defRPr sz="3300" b="1"/>
            </a:pPr>
            <a:r>
              <a:rPr lang="en-GB" sz="105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Y</a:t>
            </a:r>
            <a:r>
              <a:rPr lang="en-GB" sz="105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our perceived impact of organisational culture(s) in the organisations mentioned in the article.</a:t>
            </a:r>
            <a:endParaRPr sz="10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2787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143838" y="236307"/>
            <a:ext cx="8722760" cy="791110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dirty="0"/>
              <a:t>Summary</a:t>
            </a:r>
            <a:r>
              <a:rPr lang="en-GB" dirty="0"/>
              <a:t>…Today we have…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92467" y="1027416"/>
            <a:ext cx="8907695" cy="448981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two articles…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b="1" i="1" dirty="0"/>
              <a:t>“Organisational Culture and Performance - The Case of Google” </a:t>
            </a:r>
            <a:r>
              <a:rPr lang="en-GB" altLang="en-US" sz="3600" dirty="0"/>
              <a:t>by </a:t>
            </a:r>
            <a:r>
              <a:rPr lang="en-GB" sz="3600" dirty="0" err="1"/>
              <a:t>Dimitrakaki</a:t>
            </a:r>
            <a:r>
              <a:rPr lang="en-GB" sz="36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6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&amp;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/>
              <a:t>“</a:t>
            </a:r>
            <a:r>
              <a:rPr lang="en-GB" altLang="en-US" sz="3600" b="1" i="1" dirty="0"/>
              <a:t>Influences on Business Decisions – Corporate Culture”.</a:t>
            </a:r>
            <a:endParaRPr lang="en-GB" sz="3600" b="1" i="1" dirty="0"/>
          </a:p>
          <a:p>
            <a:endParaRPr lang="en-GB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23635" y="184935"/>
            <a:ext cx="8481317" cy="97604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/>
              <a:t>Next Week, …We will examine… </a:t>
            </a:r>
            <a:endParaRPr sz="40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05483" y="1068512"/>
            <a:ext cx="8733034" cy="444872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400" b="1" dirty="0">
                <a:solidFill>
                  <a:srgbClr val="FF0000"/>
                </a:solidFill>
              </a:rPr>
              <a:t>Theories of Organisational Culture:</a:t>
            </a:r>
            <a:endParaRPr lang="en-GB" sz="4400" dirty="0">
              <a:solidFill>
                <a:srgbClr val="FF0000"/>
              </a:solidFill>
            </a:endParaRPr>
          </a:p>
          <a:p>
            <a:pPr lvl="0"/>
            <a:r>
              <a:rPr lang="en-GB" sz="4000" dirty="0"/>
              <a:t>The Hofstede’s Cultural Dimension.</a:t>
            </a:r>
          </a:p>
          <a:p>
            <a:pPr lvl="0"/>
            <a:r>
              <a:rPr lang="en-GB" sz="4000" dirty="0"/>
              <a:t>Schein and the Three Levels of Organisational Culture.</a:t>
            </a:r>
          </a:p>
          <a:p>
            <a:pPr lvl="0"/>
            <a:r>
              <a:rPr lang="en-GB" sz="4000" dirty="0"/>
              <a:t>Johnson and Scholes developed the Cultural Web </a:t>
            </a:r>
          </a:p>
          <a:p>
            <a:pPr lvl="0"/>
            <a:r>
              <a:rPr lang="en-GB" sz="4000" dirty="0"/>
              <a:t>Handy’s Culture Types.</a:t>
            </a:r>
          </a:p>
          <a:p>
            <a:pPr lvl="0"/>
            <a:r>
              <a:rPr lang="en-GB" sz="4000" dirty="0"/>
              <a:t>The Deal and Kennedy’s Cultural Types.</a:t>
            </a:r>
          </a:p>
          <a:p>
            <a:pPr lvl="0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091069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80414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33565" y="1078788"/>
            <a:ext cx="8917968" cy="443844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dirty="0" err="1"/>
              <a:t>Dimitrakaki</a:t>
            </a:r>
            <a:r>
              <a:rPr lang="en-GB" dirty="0"/>
              <a:t>, I., (2022). Organizational Culture and Performance-  The Case of Google, Global Research Review in Business and Economics, Vol,8, Issue 05,</a:t>
            </a:r>
          </a:p>
          <a:p>
            <a:endParaRPr lang="en-GB" dirty="0"/>
          </a:p>
          <a:p>
            <a:r>
              <a:rPr lang="en-GB" dirty="0" err="1"/>
              <a:t>Dongxuan</a:t>
            </a:r>
            <a:r>
              <a:rPr lang="en-GB" dirty="0"/>
              <a:t>, F., (2020). “Research on General Electric Organizational Structure Reform Based on Hofstede's Cultural Dimension Theory”, Advances in Social Science, Education and Humanities Research, volume 466, </a:t>
            </a:r>
          </a:p>
          <a:p>
            <a:pPr algn="just"/>
            <a:endParaRPr lang="en-GB" dirty="0"/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9570</TotalTime>
  <Words>594</Words>
  <Application>Microsoft Office PowerPoint</Application>
  <PresentationFormat>On-screen Show (4:3)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LCLM 5005  Organisational Culture  Week 3:  Organisational Culture: Case Studies     </vt:lpstr>
      <vt:lpstr>Last Week (i.e., Week 2)</vt:lpstr>
      <vt:lpstr>This Week (i.e., Week 3)</vt:lpstr>
      <vt:lpstr>Why Culture Matters for Performance</vt:lpstr>
      <vt:lpstr>Elements of Culture That Influence Performance</vt:lpstr>
      <vt:lpstr>Competitors and External Factors</vt:lpstr>
      <vt:lpstr>Article 1</vt:lpstr>
      <vt:lpstr>Exercise Based on Article 1</vt:lpstr>
      <vt:lpstr>Article 2</vt:lpstr>
      <vt:lpstr>Exercise Based on Article 2</vt:lpstr>
      <vt:lpstr>Summary…Today we have…</vt:lpstr>
      <vt:lpstr>Next Week, …We will examine…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Eric Osei</cp:lastModifiedBy>
  <cp:revision>267</cp:revision>
  <dcterms:modified xsi:type="dcterms:W3CDTF">2026-09-23T08:34:42Z</dcterms:modified>
</cp:coreProperties>
</file>