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2" r:id="rId6"/>
    <p:sldId id="263" r:id="rId7"/>
    <p:sldId id="261" r:id="rId8"/>
    <p:sldId id="260" r:id="rId9"/>
    <p:sldId id="264" r:id="rId10"/>
    <p:sldId id="265" r:id="rId11"/>
    <p:sldId id="266" r:id="rId12"/>
    <p:sldId id="268" r:id="rId13"/>
    <p:sldId id="272" r:id="rId14"/>
    <p:sldId id="269" r:id="rId15"/>
    <p:sldId id="270" r:id="rId16"/>
    <p:sldId id="271" r:id="rId17"/>
    <p:sldId id="274" r:id="rId18"/>
    <p:sldId id="275" r:id="rId19"/>
    <p:sldId id="276" r:id="rId20"/>
    <p:sldId id="277" r:id="rId21"/>
    <p:sldId id="278" r:id="rId22"/>
    <p:sldId id="279"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7"/>
  </p:normalViewPr>
  <p:slideViewPr>
    <p:cSldViewPr snapToObjects="1">
      <p:cViewPr varScale="1">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10/25/15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10/25/15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20E05BA-8DD3-1D40-BC0E-71996AC817C1}" type="datetimeFigureOut">
              <a:rPr lang="en-US" smtClean="0"/>
              <a:t>10/25/15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20E05BA-8DD3-1D40-BC0E-71996AC817C1}" type="datetimeFigureOut">
              <a:rPr lang="en-US" smtClean="0"/>
              <a:t>10/25/15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20E05BA-8DD3-1D40-BC0E-71996AC817C1}" type="datetimeFigureOut">
              <a:rPr lang="en-US" smtClean="0"/>
              <a:t>10/25/15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20E05BA-8DD3-1D40-BC0E-71996AC817C1}" type="datetimeFigureOut">
              <a:rPr lang="en-US" smtClean="0"/>
              <a:t>10/25/15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0E05BA-8DD3-1D40-BC0E-71996AC817C1}" type="datetimeFigureOut">
              <a:rPr lang="en-US" smtClean="0"/>
              <a:t>10/25/15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20E05BA-8DD3-1D40-BC0E-71996AC817C1}" type="datetimeFigureOut">
              <a:rPr lang="en-US" smtClean="0"/>
              <a:t>10/25/15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20E05BA-8DD3-1D40-BC0E-71996AC817C1}" type="datetimeFigureOut">
              <a:rPr lang="en-US" smtClean="0"/>
              <a:t>10/25/15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10/25/15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10/25/15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0E05BA-8DD3-1D40-BC0E-71996AC817C1}" type="datetimeFigureOut">
              <a:rPr lang="en-US" smtClean="0"/>
              <a:t>10/25/15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023A92-FDB0-CC4C-A916-B72C7A5EF4FB}"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 Id="rId3"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 Id="rId3" Type="http://schemas.openxmlformats.org/officeDocument/2006/relationships/image" Target="../media/image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4" Type="http://schemas.openxmlformats.org/officeDocument/2006/relationships/image" Target="../media/image14.jpeg"/><Relationship Id="rId5" Type="http://schemas.openxmlformats.org/officeDocument/2006/relationships/image" Target="../media/image15.jpeg"/><Relationship Id="rId6" Type="http://schemas.openxmlformats.org/officeDocument/2006/relationships/image" Target="../media/image16.jpeg"/><Relationship Id="rId1" Type="http://schemas.openxmlformats.org/officeDocument/2006/relationships/slideLayout" Target="../slideLayouts/slideLayout7.xml"/><Relationship Id="rId2" Type="http://schemas.openxmlformats.org/officeDocument/2006/relationships/image" Target="../media/image1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4" Type="http://schemas.openxmlformats.org/officeDocument/2006/relationships/image" Target="../media/image20.jpeg"/><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959129"/>
            <a:ext cx="7772400" cy="1155671"/>
          </a:xfrm>
        </p:spPr>
        <p:txBody>
          <a:bodyPr>
            <a:normAutofit/>
          </a:bodyPr>
          <a:lstStyle/>
          <a:p>
            <a:r>
              <a:rPr lang="en-US" dirty="0" err="1" smtClean="0"/>
              <a:t>Cyflwyniad</a:t>
            </a:r>
            <a:r>
              <a:rPr lang="en-US" dirty="0" smtClean="0"/>
              <a:t> </a:t>
            </a:r>
            <a:r>
              <a:rPr lang="en-US" dirty="0" err="1" smtClean="0"/>
              <a:t>i</a:t>
            </a:r>
            <a:r>
              <a:rPr lang="en-US" dirty="0" smtClean="0"/>
              <a:t> </a:t>
            </a:r>
            <a:r>
              <a:rPr lang="en-US" dirty="0" err="1" smtClean="0"/>
              <a:t>Iddewiaeth</a:t>
            </a:r>
            <a:endParaRPr lang="en-US" dirty="0"/>
          </a:p>
        </p:txBody>
      </p:sp>
      <p:sp>
        <p:nvSpPr>
          <p:cNvPr id="3" name="Subtitle 2"/>
          <p:cNvSpPr>
            <a:spLocks noGrp="1"/>
          </p:cNvSpPr>
          <p:nvPr>
            <p:ph type="subTitle" idx="1"/>
          </p:nvPr>
        </p:nvSpPr>
        <p:spPr>
          <a:xfrm>
            <a:off x="3276600" y="4876800"/>
            <a:ext cx="4495800" cy="1143000"/>
          </a:xfrm>
        </p:spPr>
        <p:txBody>
          <a:bodyPr>
            <a:normAutofit fontScale="92500"/>
          </a:bodyPr>
          <a:lstStyle/>
          <a:p>
            <a:r>
              <a:rPr lang="en-US" dirty="0" smtClean="0"/>
              <a:t>Y Shoah </a:t>
            </a:r>
            <a:r>
              <a:rPr lang="en-US" dirty="0" err="1" smtClean="0"/>
              <a:t>a’r</a:t>
            </a:r>
            <a:r>
              <a:rPr lang="en-US" dirty="0" smtClean="0"/>
              <a:t> </a:t>
            </a:r>
            <a:r>
              <a:rPr lang="en-US" dirty="0" err="1" smtClean="0"/>
              <a:t>Ddeialog</a:t>
            </a:r>
            <a:r>
              <a:rPr lang="en-US" dirty="0" smtClean="0"/>
              <a:t> </a:t>
            </a:r>
            <a:r>
              <a:rPr lang="en-US" dirty="0" err="1" smtClean="0"/>
              <a:t>rhwng</a:t>
            </a:r>
            <a:r>
              <a:rPr lang="en-US" dirty="0" smtClean="0"/>
              <a:t> </a:t>
            </a:r>
            <a:r>
              <a:rPr lang="en-US" dirty="0" err="1" smtClean="0"/>
              <a:t>Cristnogion</a:t>
            </a:r>
            <a:r>
              <a:rPr lang="en-US" dirty="0" smtClean="0"/>
              <a:t> ac </a:t>
            </a:r>
            <a:r>
              <a:rPr lang="en-US" dirty="0" err="1" smtClean="0"/>
              <a:t>Iddewon</a:t>
            </a:r>
            <a:endParaRPr lang="en-US" dirty="0"/>
          </a:p>
        </p:txBody>
      </p:sp>
      <p:pic>
        <p:nvPicPr>
          <p:cNvPr id="4" name="Picture 3" descr="images.jpeg"/>
          <p:cNvPicPr>
            <a:picLocks noChangeAspect="1"/>
          </p:cNvPicPr>
          <p:nvPr/>
        </p:nvPicPr>
        <p:blipFill>
          <a:blip r:embed="rId2"/>
          <a:stretch>
            <a:fillRect/>
          </a:stretch>
        </p:blipFill>
        <p:spPr>
          <a:xfrm>
            <a:off x="357929" y="4495800"/>
            <a:ext cx="2400336" cy="1940428"/>
          </a:xfrm>
          <a:prstGeom prst="rect">
            <a:avLst/>
          </a:prstGeom>
        </p:spPr>
      </p:pic>
      <p:pic>
        <p:nvPicPr>
          <p:cNvPr id="5" name="Picture 4" descr="03b.jpg"/>
          <p:cNvPicPr>
            <a:picLocks noChangeAspect="1"/>
          </p:cNvPicPr>
          <p:nvPr/>
        </p:nvPicPr>
        <p:blipFill>
          <a:blip r:embed="rId3"/>
          <a:stretch>
            <a:fillRect/>
          </a:stretch>
        </p:blipFill>
        <p:spPr>
          <a:xfrm>
            <a:off x="6324600" y="314379"/>
            <a:ext cx="2540000" cy="26447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Ar</a:t>
            </a:r>
            <a:r>
              <a:rPr lang="en-US" dirty="0" smtClean="0"/>
              <a:t> </a:t>
            </a:r>
            <a:r>
              <a:rPr lang="en-US" dirty="0" err="1" smtClean="0"/>
              <a:t>ôl</a:t>
            </a:r>
            <a:r>
              <a:rPr lang="en-US" dirty="0" smtClean="0"/>
              <a:t> y Shoah</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Y </a:t>
            </a:r>
            <a:r>
              <a:rPr lang="en-US" dirty="0" err="1" smtClean="0"/>
              <a:t>ddeialog</a:t>
            </a:r>
            <a:r>
              <a:rPr lang="en-US" dirty="0" smtClean="0"/>
              <a:t> </a:t>
            </a:r>
            <a:r>
              <a:rPr lang="en-US" dirty="0" err="1" smtClean="0"/>
              <a:t>gyfoes</a:t>
            </a:r>
            <a:r>
              <a:rPr lang="en-US" dirty="0" smtClean="0"/>
              <a:t> </a:t>
            </a:r>
            <a:r>
              <a:rPr lang="en-US" dirty="0" err="1" smtClean="0"/>
              <a:t>rhwng</a:t>
            </a:r>
            <a:r>
              <a:rPr lang="en-US" dirty="0" smtClean="0"/>
              <a:t> </a:t>
            </a:r>
            <a:r>
              <a:rPr lang="en-US" dirty="0" err="1" smtClean="0"/>
              <a:t>Iddewon</a:t>
            </a:r>
            <a:r>
              <a:rPr lang="en-US" dirty="0" smtClean="0"/>
              <a:t> a </a:t>
            </a:r>
            <a:r>
              <a:rPr lang="en-US" dirty="0" err="1" smtClean="0"/>
              <a:t>Christnogion</a:t>
            </a:r>
            <a:r>
              <a:rPr lang="en-US" dirty="0" smtClean="0"/>
              <a:t>.</a:t>
            </a:r>
            <a:endParaRPr lang="en-US" dirty="0" smtClean="0"/>
          </a:p>
          <a:p>
            <a:pPr>
              <a:buNone/>
            </a:pPr>
            <a:endParaRPr lang="en-US" dirty="0" smtClean="0"/>
          </a:p>
          <a:p>
            <a:pPr>
              <a:buNone/>
            </a:pPr>
            <a:r>
              <a:rPr lang="en-US" dirty="0" smtClean="0"/>
              <a:t>	‘It is not enough merely to assert some kind of continuity between the present-day Jews – whether religious or not – and ancient Israel, but that they are still Israel</a:t>
            </a:r>
            <a:r>
              <a:rPr lang="en-US" dirty="0" smtClean="0"/>
              <a:t>’ (</a:t>
            </a:r>
            <a:r>
              <a:rPr lang="en-US" dirty="0" err="1" smtClean="0"/>
              <a:t>Cyngor</a:t>
            </a:r>
            <a:r>
              <a:rPr lang="en-US" dirty="0" smtClean="0"/>
              <a:t> </a:t>
            </a:r>
            <a:r>
              <a:rPr lang="en-US" dirty="0" err="1" smtClean="0"/>
              <a:t>Eglwysi’r</a:t>
            </a:r>
            <a:r>
              <a:rPr lang="en-US" dirty="0" smtClean="0"/>
              <a:t> </a:t>
            </a:r>
            <a:r>
              <a:rPr lang="en-US" dirty="0" err="1" smtClean="0"/>
              <a:t>Byd</a:t>
            </a:r>
            <a:r>
              <a:rPr lang="en-US" dirty="0" smtClean="0"/>
              <a:t>, </a:t>
            </a:r>
            <a:r>
              <a:rPr lang="en-US" dirty="0" smtClean="0"/>
              <a:t>1967). </a:t>
            </a:r>
          </a:p>
          <a:p>
            <a:pPr>
              <a:buNone/>
            </a:pPr>
            <a:endParaRPr lang="en-US" dirty="0"/>
          </a:p>
        </p:txBody>
      </p:sp>
      <p:sp>
        <p:nvSpPr>
          <p:cNvPr id="4" name="Content Placeholder 3"/>
          <p:cNvSpPr>
            <a:spLocks noGrp="1"/>
          </p:cNvSpPr>
          <p:nvPr>
            <p:ph sz="half" idx="2"/>
          </p:nvPr>
        </p:nvSpPr>
        <p:spPr/>
        <p:txBody>
          <a:bodyPr>
            <a:normAutofit fontScale="92500" lnSpcReduction="20000"/>
          </a:bodyPr>
          <a:lstStyle/>
          <a:p>
            <a:pPr>
              <a:buNone/>
            </a:pPr>
            <a:r>
              <a:rPr lang="en-US" dirty="0" smtClean="0"/>
              <a:t>	</a:t>
            </a:r>
            <a:r>
              <a:rPr lang="en-US" dirty="0" smtClean="0">
                <a:solidFill>
                  <a:srgbClr val="FFFF00"/>
                </a:solidFill>
              </a:rPr>
              <a:t>Christianity, so long an instigator of violence against Jews, rediscovered a respect and admiration for Judaism, and the once close relationship, which had become a distant memory, has been to a large extent restored’ (Edward </a:t>
            </a:r>
            <a:r>
              <a:rPr lang="en-US" dirty="0" smtClean="0">
                <a:solidFill>
                  <a:srgbClr val="FFFF00"/>
                </a:solidFill>
              </a:rPr>
              <a:t>Kessler).</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t>Datblygiadau</a:t>
            </a:r>
            <a:r>
              <a:rPr lang="en-US" dirty="0" smtClean="0"/>
              <a:t> o </a:t>
            </a:r>
            <a:r>
              <a:rPr lang="en-US" dirty="0" err="1" smtClean="0"/>
              <a:t>fewn</a:t>
            </a:r>
            <a:r>
              <a:rPr lang="en-US" dirty="0" smtClean="0"/>
              <a:t> </a:t>
            </a:r>
            <a:r>
              <a:rPr lang="en-US" dirty="0" err="1" smtClean="0"/>
              <a:t>Cristnogaeth</a:t>
            </a:r>
            <a:endParaRPr lang="en-US" dirty="0"/>
          </a:p>
        </p:txBody>
      </p:sp>
      <p:sp>
        <p:nvSpPr>
          <p:cNvPr id="6" name="Content Placeholder 5"/>
          <p:cNvSpPr>
            <a:spLocks noGrp="1"/>
          </p:cNvSpPr>
          <p:nvPr>
            <p:ph idx="1"/>
          </p:nvPr>
        </p:nvSpPr>
        <p:spPr/>
        <p:txBody>
          <a:bodyPr>
            <a:normAutofit/>
          </a:bodyPr>
          <a:lstStyle/>
          <a:p>
            <a:r>
              <a:rPr lang="en-US" dirty="0" err="1" smtClean="0"/>
              <a:t>Cristnogion</a:t>
            </a:r>
            <a:r>
              <a:rPr lang="en-US" dirty="0" smtClean="0"/>
              <a:t> </a:t>
            </a:r>
            <a:r>
              <a:rPr lang="en-US" dirty="0" err="1" smtClean="0"/>
              <a:t>yn</a:t>
            </a:r>
            <a:r>
              <a:rPr lang="en-US" dirty="0" smtClean="0"/>
              <a:t> </a:t>
            </a:r>
            <a:r>
              <a:rPr lang="en-US" dirty="0" err="1" smtClean="0"/>
              <a:t>cydnabod</a:t>
            </a:r>
            <a:r>
              <a:rPr lang="en-US" dirty="0" smtClean="0"/>
              <a:t> </a:t>
            </a:r>
            <a:r>
              <a:rPr lang="en-US" dirty="0" err="1" smtClean="0"/>
              <a:t>rhan</a:t>
            </a:r>
            <a:r>
              <a:rPr lang="en-US" dirty="0" smtClean="0"/>
              <a:t> </a:t>
            </a:r>
            <a:r>
              <a:rPr lang="en-US" dirty="0" err="1" smtClean="0"/>
              <a:t>yr</a:t>
            </a:r>
            <a:r>
              <a:rPr lang="en-US" dirty="0" smtClean="0"/>
              <a:t> </a:t>
            </a:r>
            <a:r>
              <a:rPr lang="en-US" dirty="0" err="1" smtClean="0"/>
              <a:t>Eglwys</a:t>
            </a:r>
            <a:r>
              <a:rPr lang="en-US" dirty="0" smtClean="0"/>
              <a:t> </a:t>
            </a:r>
            <a:r>
              <a:rPr lang="en-US" dirty="0" err="1" smtClean="0"/>
              <a:t>yn</a:t>
            </a:r>
            <a:r>
              <a:rPr lang="en-US" dirty="0" smtClean="0"/>
              <a:t> </a:t>
            </a:r>
            <a:r>
              <a:rPr lang="en-US" dirty="0" err="1" smtClean="0"/>
              <a:t>natblygiad</a:t>
            </a:r>
            <a:r>
              <a:rPr lang="en-US" dirty="0" smtClean="0"/>
              <a:t> </a:t>
            </a:r>
            <a:r>
              <a:rPr lang="en-US" dirty="0" err="1" smtClean="0"/>
              <a:t>llenyddiaeth</a:t>
            </a:r>
            <a:r>
              <a:rPr lang="en-US" dirty="0" smtClean="0"/>
              <a:t> </a:t>
            </a:r>
            <a:r>
              <a:rPr lang="en-US" i="1" dirty="0" err="1" smtClean="0"/>
              <a:t>Adversus</a:t>
            </a:r>
            <a:r>
              <a:rPr lang="en-US" i="1" dirty="0" smtClean="0"/>
              <a:t> </a:t>
            </a:r>
            <a:r>
              <a:rPr lang="en-US" i="1" dirty="0" err="1" smtClean="0"/>
              <a:t>Iudaeos</a:t>
            </a:r>
            <a:r>
              <a:rPr lang="en-US" i="1" dirty="0" smtClean="0"/>
              <a:t> </a:t>
            </a:r>
            <a:r>
              <a:rPr lang="en-US" dirty="0" smtClean="0"/>
              <a:t>(</a:t>
            </a:r>
            <a:r>
              <a:rPr lang="en-US" dirty="0" err="1" smtClean="0"/>
              <a:t>llenyddiaeth</a:t>
            </a:r>
            <a:r>
              <a:rPr lang="en-US" dirty="0" smtClean="0"/>
              <a:t> </a:t>
            </a:r>
            <a:r>
              <a:rPr lang="en-US" dirty="0" err="1" smtClean="0"/>
              <a:t>gwrth-Iddewig</a:t>
            </a:r>
            <a:r>
              <a:rPr lang="en-US" dirty="0" smtClean="0"/>
              <a:t>).</a:t>
            </a:r>
            <a:endParaRPr lang="en-US" dirty="0" smtClean="0"/>
          </a:p>
          <a:p>
            <a:r>
              <a:rPr lang="en-US" dirty="0" err="1" smtClean="0"/>
              <a:t>Cydnabod</a:t>
            </a:r>
            <a:r>
              <a:rPr lang="en-US" dirty="0" smtClean="0"/>
              <a:t> </a:t>
            </a:r>
            <a:r>
              <a:rPr lang="en-US" dirty="0" err="1" smtClean="0"/>
              <a:t>gwerth</a:t>
            </a:r>
            <a:r>
              <a:rPr lang="en-US" dirty="0" smtClean="0"/>
              <a:t> ac </a:t>
            </a:r>
            <a:r>
              <a:rPr lang="en-US" dirty="0" err="1" smtClean="0"/>
              <a:t>arwyddocâd</a:t>
            </a:r>
            <a:r>
              <a:rPr lang="en-US" dirty="0" smtClean="0"/>
              <a:t> </a:t>
            </a:r>
            <a:r>
              <a:rPr lang="en-US" dirty="0" err="1" smtClean="0"/>
              <a:t>dehongliadau</a:t>
            </a:r>
            <a:r>
              <a:rPr lang="en-US" dirty="0" smtClean="0"/>
              <a:t> </a:t>
            </a:r>
            <a:r>
              <a:rPr lang="en-US" dirty="0" err="1" smtClean="0"/>
              <a:t>Iddewig</a:t>
            </a:r>
            <a:r>
              <a:rPr lang="en-US" dirty="0" smtClean="0"/>
              <a:t> </a:t>
            </a:r>
            <a:r>
              <a:rPr lang="en-US" dirty="0" err="1" smtClean="0"/>
              <a:t>o’r</a:t>
            </a:r>
            <a:r>
              <a:rPr lang="en-US" dirty="0" smtClean="0"/>
              <a:t> </a:t>
            </a:r>
            <a:r>
              <a:rPr lang="en-US" dirty="0" err="1" smtClean="0"/>
              <a:t>Ysgrythurau</a:t>
            </a:r>
            <a:r>
              <a:rPr lang="en-US" dirty="0" smtClean="0"/>
              <a:t> (‘Hen </a:t>
            </a:r>
            <a:r>
              <a:rPr lang="en-US" dirty="0" err="1" smtClean="0"/>
              <a:t>Destament</a:t>
            </a:r>
            <a:r>
              <a:rPr lang="en-US" dirty="0" smtClean="0"/>
              <a:t>’ &gt; </a:t>
            </a:r>
            <a:r>
              <a:rPr lang="en-US" dirty="0" err="1" smtClean="0"/>
              <a:t>Beibl</a:t>
            </a:r>
            <a:r>
              <a:rPr lang="en-US" dirty="0" smtClean="0"/>
              <a:t> </a:t>
            </a:r>
            <a:r>
              <a:rPr lang="en-US" dirty="0" err="1" smtClean="0"/>
              <a:t>Hebraeg</a:t>
            </a:r>
            <a:r>
              <a:rPr lang="en-US" dirty="0" smtClean="0"/>
              <a:t> / </a:t>
            </a:r>
            <a:r>
              <a:rPr lang="en-US" dirty="0" err="1" smtClean="0"/>
              <a:t>Tanakh</a:t>
            </a:r>
            <a:r>
              <a:rPr lang="en-US" dirty="0" smtClean="0"/>
              <a:t>).</a:t>
            </a:r>
          </a:p>
          <a:p>
            <a:r>
              <a:rPr lang="en-US" dirty="0" err="1" smtClean="0"/>
              <a:t>Deall</a:t>
            </a:r>
            <a:r>
              <a:rPr lang="en-US" dirty="0" smtClean="0"/>
              <a:t> </a:t>
            </a:r>
            <a:r>
              <a:rPr lang="en-US" dirty="0" err="1" smtClean="0"/>
              <a:t>pwysigrwydd</a:t>
            </a:r>
            <a:r>
              <a:rPr lang="en-US" dirty="0" smtClean="0"/>
              <a:t> </a:t>
            </a:r>
            <a:r>
              <a:rPr lang="en-US" dirty="0" err="1" smtClean="0"/>
              <a:t>datblygiadau</a:t>
            </a:r>
            <a:r>
              <a:rPr lang="en-US" dirty="0" smtClean="0"/>
              <a:t> o </a:t>
            </a:r>
            <a:r>
              <a:rPr lang="en-US" dirty="0" err="1" smtClean="0"/>
              <a:t>fewn</a:t>
            </a:r>
            <a:r>
              <a:rPr lang="en-US" dirty="0" smtClean="0"/>
              <a:t> </a:t>
            </a:r>
            <a:r>
              <a:rPr lang="en-US" dirty="0" err="1" smtClean="0"/>
              <a:t>Iddewiaeth</a:t>
            </a:r>
            <a:r>
              <a:rPr lang="en-US" dirty="0" smtClean="0"/>
              <a:t> </a:t>
            </a:r>
            <a:r>
              <a:rPr lang="en-US" dirty="0" err="1" smtClean="0"/>
              <a:t>ar</a:t>
            </a:r>
            <a:r>
              <a:rPr lang="en-US" dirty="0" smtClean="0"/>
              <a:t> </a:t>
            </a:r>
            <a:r>
              <a:rPr lang="en-US" dirty="0" err="1" smtClean="0"/>
              <a:t>hyd</a:t>
            </a:r>
            <a:r>
              <a:rPr lang="en-US" dirty="0" smtClean="0"/>
              <a:t> y </a:t>
            </a:r>
            <a:r>
              <a:rPr lang="en-US" dirty="0" err="1" smtClean="0"/>
              <a:t>canrifoedd</a:t>
            </a:r>
            <a:r>
              <a:rPr lang="en-US" dirty="0" smtClean="0"/>
              <a: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Datblygiadau</a:t>
            </a:r>
            <a:r>
              <a:rPr lang="en-US" dirty="0" smtClean="0"/>
              <a:t> o </a:t>
            </a:r>
            <a:r>
              <a:rPr lang="en-US" dirty="0" err="1" smtClean="0"/>
              <a:t>fewn</a:t>
            </a:r>
            <a:r>
              <a:rPr lang="en-US" dirty="0" smtClean="0"/>
              <a:t> </a:t>
            </a:r>
            <a:r>
              <a:rPr lang="en-US" dirty="0" err="1" smtClean="0"/>
              <a:t>Cristnogaeth</a:t>
            </a:r>
            <a:endParaRPr lang="en-US" dirty="0"/>
          </a:p>
        </p:txBody>
      </p:sp>
      <p:sp>
        <p:nvSpPr>
          <p:cNvPr id="4" name="Content Placeholder 3"/>
          <p:cNvSpPr>
            <a:spLocks noGrp="1"/>
          </p:cNvSpPr>
          <p:nvPr>
            <p:ph sz="half" idx="1"/>
          </p:nvPr>
        </p:nvSpPr>
        <p:spPr/>
        <p:txBody>
          <a:bodyPr/>
          <a:lstStyle/>
          <a:p>
            <a:endParaRPr lang="en-US" dirty="0" smtClean="0"/>
          </a:p>
          <a:p>
            <a:r>
              <a:rPr lang="en-US" dirty="0" err="1" smtClean="0"/>
              <a:t>Pwysigrwydd</a:t>
            </a:r>
            <a:r>
              <a:rPr lang="en-US" dirty="0" smtClean="0"/>
              <a:t> </a:t>
            </a:r>
            <a:r>
              <a:rPr lang="en-US" dirty="0" err="1" smtClean="0"/>
              <a:t>Iddewiaeth</a:t>
            </a:r>
            <a:r>
              <a:rPr lang="en-US" dirty="0" smtClean="0"/>
              <a:t> o </a:t>
            </a:r>
            <a:r>
              <a:rPr lang="en-US" dirty="0" err="1" smtClean="0"/>
              <a:t>berspectif</a:t>
            </a:r>
            <a:r>
              <a:rPr lang="en-US" dirty="0" smtClean="0"/>
              <a:t> </a:t>
            </a:r>
            <a:r>
              <a:rPr lang="en-US" dirty="0" err="1" smtClean="0"/>
              <a:t>Cristnogol</a:t>
            </a:r>
            <a:r>
              <a:rPr lang="en-US" dirty="0" smtClean="0"/>
              <a:t>.</a:t>
            </a:r>
            <a:endParaRPr lang="en-US" dirty="0" smtClean="0"/>
          </a:p>
          <a:p>
            <a:pPr>
              <a:buNone/>
            </a:pPr>
            <a:endParaRPr lang="en-US" dirty="0" smtClean="0"/>
          </a:p>
          <a:p>
            <a:r>
              <a:rPr lang="en-US" dirty="0" err="1" smtClean="0"/>
              <a:t>Ailddarganfod</a:t>
            </a:r>
            <a:r>
              <a:rPr lang="en-US" dirty="0" smtClean="0"/>
              <a:t> ‘</a:t>
            </a:r>
            <a:r>
              <a:rPr lang="en-US" dirty="0" err="1" smtClean="0"/>
              <a:t>Iesu’r</a:t>
            </a:r>
            <a:r>
              <a:rPr lang="en-US" dirty="0" smtClean="0"/>
              <a:t> </a:t>
            </a:r>
            <a:r>
              <a:rPr lang="en-US" dirty="0" err="1" smtClean="0"/>
              <a:t>Iddew</a:t>
            </a:r>
            <a:r>
              <a:rPr lang="en-US" dirty="0" smtClean="0"/>
              <a:t>’.</a:t>
            </a:r>
            <a:endParaRPr lang="en-US" dirty="0"/>
          </a:p>
        </p:txBody>
      </p:sp>
      <p:sp>
        <p:nvSpPr>
          <p:cNvPr id="5" name="Content Placeholder 4"/>
          <p:cNvSpPr>
            <a:spLocks noGrp="1"/>
          </p:cNvSpPr>
          <p:nvPr>
            <p:ph sz="half" idx="2"/>
          </p:nvPr>
        </p:nvSpPr>
        <p:spPr>
          <a:xfrm>
            <a:off x="5257800" y="1600200"/>
            <a:ext cx="3048000" cy="4525963"/>
          </a:xfrm>
        </p:spPr>
        <p:txBody>
          <a:bodyPr/>
          <a:lstStyle/>
          <a:p>
            <a:endParaRPr lang="en-US" dirty="0"/>
          </a:p>
        </p:txBody>
      </p:sp>
      <p:pic>
        <p:nvPicPr>
          <p:cNvPr id="6" name="Picture 5" descr="images-1.jpeg"/>
          <p:cNvPicPr>
            <a:picLocks noChangeAspect="1"/>
          </p:cNvPicPr>
          <p:nvPr/>
        </p:nvPicPr>
        <p:blipFill>
          <a:blip r:embed="rId2"/>
          <a:stretch>
            <a:fillRect/>
          </a:stretch>
        </p:blipFill>
        <p:spPr>
          <a:xfrm>
            <a:off x="4876800" y="1417638"/>
            <a:ext cx="3429000" cy="2444485"/>
          </a:xfrm>
          <a:prstGeom prst="rect">
            <a:avLst/>
          </a:prstGeom>
        </p:spPr>
      </p:pic>
      <p:pic>
        <p:nvPicPr>
          <p:cNvPr id="7" name="Picture 6" descr="images.jpeg"/>
          <p:cNvPicPr>
            <a:picLocks noChangeAspect="1"/>
          </p:cNvPicPr>
          <p:nvPr/>
        </p:nvPicPr>
        <p:blipFill>
          <a:blip r:embed="rId3"/>
          <a:stretch>
            <a:fillRect/>
          </a:stretch>
        </p:blipFill>
        <p:spPr>
          <a:xfrm>
            <a:off x="4876800" y="3862123"/>
            <a:ext cx="3429000" cy="227938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t>Iesu’r</a:t>
            </a:r>
            <a:r>
              <a:rPr lang="en-US" dirty="0" smtClean="0"/>
              <a:t> </a:t>
            </a:r>
            <a:r>
              <a:rPr lang="en-US" dirty="0" err="1" smtClean="0"/>
              <a:t>Iddew</a:t>
            </a:r>
            <a:endParaRPr lang="en-US" dirty="0"/>
          </a:p>
        </p:txBody>
      </p:sp>
      <p:sp>
        <p:nvSpPr>
          <p:cNvPr id="7" name="Content Placeholder 6"/>
          <p:cNvSpPr>
            <a:spLocks noGrp="1"/>
          </p:cNvSpPr>
          <p:nvPr>
            <p:ph sz="half" idx="1"/>
          </p:nvPr>
        </p:nvSpPr>
        <p:spPr/>
        <p:txBody>
          <a:bodyPr>
            <a:normAutofit/>
          </a:bodyPr>
          <a:lstStyle/>
          <a:p>
            <a:endParaRPr lang="en-US"/>
          </a:p>
        </p:txBody>
      </p:sp>
      <p:sp>
        <p:nvSpPr>
          <p:cNvPr id="8" name="Content Placeholder 7"/>
          <p:cNvSpPr>
            <a:spLocks noGrp="1"/>
          </p:cNvSpPr>
          <p:nvPr>
            <p:ph sz="half" idx="2"/>
          </p:nvPr>
        </p:nvSpPr>
        <p:spPr/>
        <p:txBody>
          <a:bodyPr>
            <a:normAutofit/>
          </a:bodyPr>
          <a:lstStyle/>
          <a:p>
            <a:r>
              <a:rPr lang="en-US" dirty="0" err="1" smtClean="0"/>
              <a:t>Gosod</a:t>
            </a:r>
            <a:r>
              <a:rPr lang="en-US" dirty="0" smtClean="0"/>
              <a:t> </a:t>
            </a:r>
            <a:r>
              <a:rPr lang="en-US" dirty="0" err="1" smtClean="0"/>
              <a:t>Iesu</a:t>
            </a:r>
            <a:r>
              <a:rPr lang="en-US" dirty="0" smtClean="0"/>
              <a:t> o </a:t>
            </a:r>
            <a:r>
              <a:rPr lang="en-US" dirty="0" err="1" smtClean="0"/>
              <a:t>fewn</a:t>
            </a:r>
            <a:r>
              <a:rPr lang="en-US" dirty="0" smtClean="0"/>
              <a:t> </a:t>
            </a:r>
            <a:r>
              <a:rPr lang="en-US" dirty="0" err="1" smtClean="0"/>
              <a:t>ei</a:t>
            </a:r>
            <a:r>
              <a:rPr lang="en-US" dirty="0" smtClean="0"/>
              <a:t> </a:t>
            </a:r>
            <a:r>
              <a:rPr lang="en-US" dirty="0" err="1" smtClean="0"/>
              <a:t>gyd-destun</a:t>
            </a:r>
            <a:r>
              <a:rPr lang="en-US" dirty="0" smtClean="0"/>
              <a:t> </a:t>
            </a:r>
            <a:r>
              <a:rPr lang="en-US" dirty="0" err="1" smtClean="0"/>
              <a:t>Iddewig</a:t>
            </a:r>
            <a:r>
              <a:rPr lang="en-US" dirty="0" smtClean="0"/>
              <a:t>.</a:t>
            </a:r>
            <a:endParaRPr lang="en-US" dirty="0" smtClean="0"/>
          </a:p>
          <a:p>
            <a:r>
              <a:rPr lang="en-US" dirty="0" err="1" smtClean="0"/>
              <a:t>Tystiolaeth</a:t>
            </a:r>
            <a:r>
              <a:rPr lang="en-US" dirty="0" smtClean="0"/>
              <a:t> o </a:t>
            </a:r>
            <a:r>
              <a:rPr lang="en-US" dirty="0" err="1" smtClean="0"/>
              <a:t>gymeriad</a:t>
            </a:r>
            <a:r>
              <a:rPr lang="en-US" dirty="0" smtClean="0"/>
              <a:t> </a:t>
            </a:r>
            <a:r>
              <a:rPr lang="en-US" dirty="0" err="1" smtClean="0"/>
              <a:t>Iddewig</a:t>
            </a:r>
            <a:r>
              <a:rPr lang="en-US" dirty="0" smtClean="0"/>
              <a:t> </a:t>
            </a:r>
            <a:r>
              <a:rPr lang="en-US" dirty="0" err="1" smtClean="0"/>
              <a:t>Iesu</a:t>
            </a:r>
            <a:r>
              <a:rPr lang="en-US" dirty="0" smtClean="0"/>
              <a:t>:</a:t>
            </a:r>
            <a:endParaRPr lang="en-US" dirty="0" smtClean="0"/>
          </a:p>
          <a:p>
            <a:r>
              <a:rPr lang="en-US" sz="2162" dirty="0" err="1" smtClean="0">
                <a:solidFill>
                  <a:srgbClr val="FFFF00"/>
                </a:solidFill>
              </a:rPr>
              <a:t>Yr</a:t>
            </a:r>
            <a:r>
              <a:rPr lang="en-US" sz="2162" dirty="0" smtClean="0">
                <a:solidFill>
                  <a:srgbClr val="FFFF00"/>
                </a:solidFill>
              </a:rPr>
              <a:t> </a:t>
            </a:r>
            <a:r>
              <a:rPr lang="en-US" sz="2162" dirty="0" err="1" smtClean="0">
                <a:solidFill>
                  <a:srgbClr val="FFFF00"/>
                </a:solidFill>
              </a:rPr>
              <a:t>Efengylau</a:t>
            </a:r>
            <a:endParaRPr lang="en-US" sz="2162" dirty="0" smtClean="0">
              <a:solidFill>
                <a:srgbClr val="FFFF00"/>
              </a:solidFill>
            </a:endParaRPr>
          </a:p>
          <a:p>
            <a:r>
              <a:rPr lang="en-US" sz="2162" dirty="0" err="1" smtClean="0">
                <a:solidFill>
                  <a:srgbClr val="FFFF00"/>
                </a:solidFill>
              </a:rPr>
              <a:t>Llythyrau</a:t>
            </a:r>
            <a:r>
              <a:rPr lang="en-US" sz="2162" dirty="0" smtClean="0">
                <a:solidFill>
                  <a:srgbClr val="FFFF00"/>
                </a:solidFill>
              </a:rPr>
              <a:t> Paul</a:t>
            </a:r>
            <a:endParaRPr lang="en-US" sz="2162" dirty="0" smtClean="0">
              <a:solidFill>
                <a:srgbClr val="FFFF00"/>
              </a:solidFill>
            </a:endParaRPr>
          </a:p>
          <a:p>
            <a:r>
              <a:rPr lang="en-US" sz="2162" dirty="0" err="1" smtClean="0">
                <a:solidFill>
                  <a:srgbClr val="FFFF00"/>
                </a:solidFill>
              </a:rPr>
              <a:t>Yr</a:t>
            </a:r>
            <a:r>
              <a:rPr lang="en-US" sz="2162" dirty="0" smtClean="0">
                <a:solidFill>
                  <a:srgbClr val="FFFF00"/>
                </a:solidFill>
              </a:rPr>
              <a:t> </a:t>
            </a:r>
            <a:r>
              <a:rPr lang="en-US" sz="2162" dirty="0" err="1" smtClean="0">
                <a:solidFill>
                  <a:srgbClr val="FFFF00"/>
                </a:solidFill>
              </a:rPr>
              <a:t>hanesydd</a:t>
            </a:r>
            <a:r>
              <a:rPr lang="en-US" sz="2162" dirty="0" smtClean="0">
                <a:solidFill>
                  <a:srgbClr val="FFFF00"/>
                </a:solidFill>
              </a:rPr>
              <a:t> </a:t>
            </a:r>
            <a:r>
              <a:rPr lang="en-US" sz="2162" dirty="0" err="1" smtClean="0">
                <a:solidFill>
                  <a:srgbClr val="FFFF00"/>
                </a:solidFill>
              </a:rPr>
              <a:t>Rhufeinig</a:t>
            </a:r>
            <a:r>
              <a:rPr lang="en-US" sz="2162" dirty="0" smtClean="0">
                <a:solidFill>
                  <a:srgbClr val="FFFF00"/>
                </a:solidFill>
              </a:rPr>
              <a:t> Tacitus (‘</a:t>
            </a:r>
            <a:r>
              <a:rPr lang="en-US" sz="2162" dirty="0" err="1" smtClean="0">
                <a:solidFill>
                  <a:srgbClr val="FFFF00"/>
                </a:solidFill>
              </a:rPr>
              <a:t>Chrestus</a:t>
            </a:r>
            <a:r>
              <a:rPr lang="en-US" sz="2162" dirty="0" smtClean="0">
                <a:solidFill>
                  <a:srgbClr val="FFFF00"/>
                </a:solidFill>
              </a:rPr>
              <a:t>, </a:t>
            </a:r>
            <a:r>
              <a:rPr lang="en-US" sz="2162" dirty="0" smtClean="0">
                <a:solidFill>
                  <a:srgbClr val="FFFF00"/>
                </a:solidFill>
              </a:rPr>
              <a:t>a </a:t>
            </a:r>
            <a:r>
              <a:rPr lang="en-US" sz="2162" dirty="0" err="1" smtClean="0">
                <a:solidFill>
                  <a:srgbClr val="FFFF00"/>
                </a:solidFill>
              </a:rPr>
              <a:t>groeshoeliwyd</a:t>
            </a:r>
            <a:r>
              <a:rPr lang="en-US" sz="2162" dirty="0" smtClean="0">
                <a:solidFill>
                  <a:srgbClr val="FFFF00"/>
                </a:solidFill>
              </a:rPr>
              <a:t> </a:t>
            </a:r>
            <a:r>
              <a:rPr lang="en-US" sz="2162" dirty="0" err="1" smtClean="0">
                <a:solidFill>
                  <a:srgbClr val="FFFF00"/>
                </a:solidFill>
              </a:rPr>
              <a:t>gan</a:t>
            </a:r>
            <a:r>
              <a:rPr lang="en-US" sz="2162" dirty="0" smtClean="0">
                <a:solidFill>
                  <a:srgbClr val="FFFF00"/>
                </a:solidFill>
              </a:rPr>
              <a:t> Pontius </a:t>
            </a:r>
            <a:r>
              <a:rPr lang="en-US" sz="2162" dirty="0" err="1" smtClean="0">
                <a:solidFill>
                  <a:srgbClr val="FFFF00"/>
                </a:solidFill>
              </a:rPr>
              <a:t>Pilat</a:t>
            </a:r>
            <a:r>
              <a:rPr lang="en-US" sz="2162" dirty="0" smtClean="0">
                <a:solidFill>
                  <a:srgbClr val="FFFF00"/>
                </a:solidFill>
              </a:rPr>
              <a:t>’)</a:t>
            </a:r>
            <a:endParaRPr lang="en-US" sz="2162" dirty="0" smtClean="0">
              <a:solidFill>
                <a:srgbClr val="FFFF00"/>
              </a:solidFill>
            </a:endParaRPr>
          </a:p>
          <a:p>
            <a:r>
              <a:rPr lang="en-US" sz="2162" dirty="0" err="1" smtClean="0">
                <a:solidFill>
                  <a:srgbClr val="FFFF00"/>
                </a:solidFill>
              </a:rPr>
              <a:t>Joseffws</a:t>
            </a:r>
            <a:r>
              <a:rPr lang="en-US" sz="2162" dirty="0" smtClean="0">
                <a:solidFill>
                  <a:srgbClr val="FFFF00"/>
                </a:solidFill>
              </a:rPr>
              <a:t> </a:t>
            </a:r>
            <a:r>
              <a:rPr lang="en-US" sz="2162" dirty="0" smtClean="0">
                <a:solidFill>
                  <a:srgbClr val="FFFF00"/>
                </a:solidFill>
              </a:rPr>
              <a:t>(37-100 </a:t>
            </a:r>
            <a:r>
              <a:rPr lang="en-US" sz="2162" dirty="0" smtClean="0">
                <a:solidFill>
                  <a:srgbClr val="FFFF00"/>
                </a:solidFill>
              </a:rPr>
              <a:t>OC</a:t>
            </a:r>
            <a:r>
              <a:rPr lang="en-US" sz="2162" dirty="0" smtClean="0">
                <a:solidFill>
                  <a:srgbClr val="FFFF00"/>
                </a:solidFill>
              </a:rPr>
              <a:t>)</a:t>
            </a:r>
            <a:endParaRPr lang="en-US" sz="2162" dirty="0">
              <a:solidFill>
                <a:srgbClr val="FFFF00"/>
              </a:solidFill>
            </a:endParaRPr>
          </a:p>
        </p:txBody>
      </p:sp>
      <p:pic>
        <p:nvPicPr>
          <p:cNvPr id="6" name="Content Placeholder 3" descr="Jew-Chagall.jpg"/>
          <p:cNvPicPr>
            <a:picLocks noGrp="1" noChangeAspect="1"/>
          </p:cNvPicPr>
          <p:nvPr/>
        </p:nvPicPr>
        <p:blipFill>
          <a:blip r:embed="rId2"/>
          <a:stretch>
            <a:fillRect/>
          </a:stretch>
        </p:blipFill>
        <p:spPr>
          <a:xfrm>
            <a:off x="457200" y="1600200"/>
            <a:ext cx="4038600" cy="483076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p:cNvSpPr>
            <a:spLocks noGrp="1"/>
          </p:cNvSpPr>
          <p:nvPr>
            <p:ph type="title"/>
          </p:nvPr>
        </p:nvSpPr>
        <p:spPr/>
        <p:txBody>
          <a:bodyPr/>
          <a:lstStyle/>
          <a:p>
            <a:r>
              <a:rPr lang="en-US" dirty="0" err="1" smtClean="0"/>
              <a:t>Polemig</a:t>
            </a:r>
            <a:r>
              <a:rPr lang="en-US" dirty="0" smtClean="0"/>
              <a:t> </a:t>
            </a:r>
            <a:r>
              <a:rPr lang="en-US" dirty="0" err="1" smtClean="0"/>
              <a:t>yn</a:t>
            </a:r>
            <a:r>
              <a:rPr lang="en-US" dirty="0" smtClean="0"/>
              <a:t> y Testament </a:t>
            </a:r>
            <a:r>
              <a:rPr lang="en-US" dirty="0" err="1" smtClean="0"/>
              <a:t>Newydd</a:t>
            </a:r>
            <a:r>
              <a:rPr lang="en-US" dirty="0" smtClean="0"/>
              <a:t>?</a:t>
            </a:r>
            <a:endParaRPr lang="en-US" dirty="0"/>
          </a:p>
        </p:txBody>
      </p:sp>
      <p:sp>
        <p:nvSpPr>
          <p:cNvPr id="16" name="Content Placeholder 15"/>
          <p:cNvSpPr>
            <a:spLocks noGrp="1"/>
          </p:cNvSpPr>
          <p:nvPr>
            <p:ph sz="half" idx="1"/>
          </p:nvPr>
        </p:nvSpPr>
        <p:spPr/>
        <p:txBody>
          <a:bodyPr>
            <a:normAutofit fontScale="85000" lnSpcReduction="10000"/>
          </a:bodyPr>
          <a:lstStyle/>
          <a:p>
            <a:r>
              <a:rPr lang="en-US" dirty="0" smtClean="0"/>
              <a:t>A </a:t>
            </a:r>
            <a:r>
              <a:rPr lang="en-US" dirty="0" err="1" smtClean="0"/>
              <a:t>yw</a:t>
            </a:r>
            <a:r>
              <a:rPr lang="en-US" dirty="0" smtClean="0"/>
              <a:t> </a:t>
            </a:r>
            <a:r>
              <a:rPr lang="en-US" dirty="0" err="1" smtClean="0"/>
              <a:t>iaith</a:t>
            </a:r>
            <a:r>
              <a:rPr lang="en-US" dirty="0" smtClean="0"/>
              <a:t> </a:t>
            </a:r>
            <a:r>
              <a:rPr lang="en-US" dirty="0" err="1" smtClean="0"/>
              <a:t>polemig</a:t>
            </a:r>
            <a:r>
              <a:rPr lang="en-US" dirty="0" smtClean="0"/>
              <a:t> y </a:t>
            </a:r>
            <a:r>
              <a:rPr lang="en-US" dirty="0" err="1" smtClean="0"/>
              <a:t>testunau</a:t>
            </a:r>
            <a:r>
              <a:rPr lang="en-US" dirty="0" smtClean="0"/>
              <a:t> </a:t>
            </a:r>
            <a:r>
              <a:rPr lang="en-US" dirty="0" err="1" smtClean="0"/>
              <a:t>Cristnogol</a:t>
            </a:r>
            <a:r>
              <a:rPr lang="en-US" dirty="0" smtClean="0"/>
              <a:t> </a:t>
            </a:r>
            <a:r>
              <a:rPr lang="en-US" dirty="0" err="1" smtClean="0"/>
              <a:t>wedi</a:t>
            </a:r>
            <a:r>
              <a:rPr lang="en-US" dirty="0" smtClean="0"/>
              <a:t> </a:t>
            </a:r>
            <a:r>
              <a:rPr lang="en-US" dirty="0" err="1" smtClean="0"/>
              <a:t>ysgogi</a:t>
            </a:r>
            <a:r>
              <a:rPr lang="en-US" dirty="0" smtClean="0"/>
              <a:t> </a:t>
            </a:r>
            <a:r>
              <a:rPr lang="en-US" dirty="0" err="1" smtClean="0"/>
              <a:t>casineb</a:t>
            </a:r>
            <a:r>
              <a:rPr lang="en-US" dirty="0" smtClean="0"/>
              <a:t> </a:t>
            </a:r>
            <a:r>
              <a:rPr lang="en-US" dirty="0" err="1" smtClean="0"/>
              <a:t>yn</a:t>
            </a:r>
            <a:r>
              <a:rPr lang="en-US" dirty="0" smtClean="0"/>
              <a:t> </a:t>
            </a:r>
            <a:r>
              <a:rPr lang="en-US" dirty="0" err="1" smtClean="0"/>
              <a:t>erbyn</a:t>
            </a:r>
            <a:r>
              <a:rPr lang="en-US" dirty="0" smtClean="0"/>
              <a:t> </a:t>
            </a:r>
            <a:r>
              <a:rPr lang="en-US" dirty="0" err="1" smtClean="0"/>
              <a:t>yr</a:t>
            </a:r>
            <a:r>
              <a:rPr lang="en-US" dirty="0" smtClean="0"/>
              <a:t> </a:t>
            </a:r>
            <a:r>
              <a:rPr lang="en-US" dirty="0" err="1" smtClean="0"/>
              <a:t>Iddewon</a:t>
            </a:r>
            <a:r>
              <a:rPr lang="en-US" dirty="0" smtClean="0"/>
              <a:t>?</a:t>
            </a:r>
            <a:endParaRPr lang="en-US" dirty="0" smtClean="0"/>
          </a:p>
          <a:p>
            <a:r>
              <a:rPr lang="en-US" dirty="0" smtClean="0"/>
              <a:t>A </a:t>
            </a:r>
            <a:r>
              <a:rPr lang="en-US" dirty="0" err="1" smtClean="0"/>
              <a:t>ellir</a:t>
            </a:r>
            <a:r>
              <a:rPr lang="en-US" dirty="0" smtClean="0"/>
              <a:t> </a:t>
            </a:r>
            <a:r>
              <a:rPr lang="en-US" dirty="0" err="1" smtClean="0"/>
              <a:t>canfod</a:t>
            </a:r>
            <a:r>
              <a:rPr lang="en-US" dirty="0" smtClean="0"/>
              <a:t> </a:t>
            </a:r>
            <a:r>
              <a:rPr lang="en-US" dirty="0" err="1" smtClean="0"/>
              <a:t>gwreiddiau</a:t>
            </a:r>
            <a:r>
              <a:rPr lang="en-US" dirty="0" smtClean="0"/>
              <a:t> </a:t>
            </a:r>
            <a:r>
              <a:rPr lang="en-US" dirty="0" err="1" smtClean="0"/>
              <a:t>gwrth-Semitiaeth</a:t>
            </a:r>
            <a:r>
              <a:rPr lang="en-US" dirty="0" smtClean="0"/>
              <a:t> o </a:t>
            </a:r>
            <a:r>
              <a:rPr lang="en-US" dirty="0" err="1" smtClean="0"/>
              <a:t>fewn</a:t>
            </a:r>
            <a:r>
              <a:rPr lang="en-US" dirty="0" smtClean="0"/>
              <a:t> </a:t>
            </a:r>
            <a:r>
              <a:rPr lang="en-US" dirty="0" err="1" smtClean="0"/>
              <a:t>cloriau’r</a:t>
            </a:r>
            <a:r>
              <a:rPr lang="en-US" dirty="0" smtClean="0"/>
              <a:t> Testament </a:t>
            </a:r>
            <a:r>
              <a:rPr lang="en-US" dirty="0" err="1" smtClean="0"/>
              <a:t>Newydd</a:t>
            </a:r>
            <a:r>
              <a:rPr lang="en-US" dirty="0" smtClean="0"/>
              <a:t>?</a:t>
            </a:r>
            <a:endParaRPr lang="en-US" dirty="0"/>
          </a:p>
        </p:txBody>
      </p:sp>
      <p:sp>
        <p:nvSpPr>
          <p:cNvPr id="17" name="Content Placeholder 16"/>
          <p:cNvSpPr>
            <a:spLocks noGrp="1"/>
          </p:cNvSpPr>
          <p:nvPr>
            <p:ph sz="half" idx="2"/>
          </p:nvPr>
        </p:nvSpPr>
        <p:spPr/>
        <p:txBody>
          <a:bodyPr>
            <a:normAutofit fontScale="85000" lnSpcReduction="10000"/>
          </a:bodyPr>
          <a:lstStyle/>
          <a:p>
            <a:r>
              <a:rPr lang="en-US" dirty="0" err="1" smtClean="0"/>
              <a:t>Cweryla</a:t>
            </a:r>
            <a:r>
              <a:rPr lang="en-US" dirty="0" smtClean="0"/>
              <a:t> </a:t>
            </a:r>
            <a:r>
              <a:rPr lang="en-US" i="1" dirty="0" err="1" smtClean="0"/>
              <a:t>rhwng</a:t>
            </a:r>
            <a:r>
              <a:rPr lang="en-US" i="1" dirty="0" smtClean="0"/>
              <a:t> </a:t>
            </a:r>
            <a:r>
              <a:rPr lang="en-US" dirty="0" err="1" smtClean="0"/>
              <a:t>Iddewon</a:t>
            </a:r>
            <a:r>
              <a:rPr lang="en-US" dirty="0" smtClean="0"/>
              <a:t> </a:t>
            </a:r>
            <a:r>
              <a:rPr lang="en-US" dirty="0" err="1" smtClean="0"/>
              <a:t>ar</a:t>
            </a:r>
            <a:r>
              <a:rPr lang="en-US" dirty="0" smtClean="0"/>
              <a:t> </a:t>
            </a:r>
            <a:r>
              <a:rPr lang="en-US" dirty="0" err="1" smtClean="0"/>
              <a:t>faterion</a:t>
            </a:r>
            <a:r>
              <a:rPr lang="en-US" dirty="0" smtClean="0"/>
              <a:t> </a:t>
            </a:r>
            <a:r>
              <a:rPr lang="en-US" dirty="0" err="1" smtClean="0"/>
              <a:t>Iddewig</a:t>
            </a:r>
            <a:r>
              <a:rPr lang="en-US" dirty="0" smtClean="0"/>
              <a:t>. </a:t>
            </a:r>
            <a:endParaRPr lang="en-US" dirty="0" smtClean="0"/>
          </a:p>
          <a:p>
            <a:r>
              <a:rPr lang="en-US" dirty="0" err="1" smtClean="0"/>
              <a:t>Dadleuon</a:t>
            </a:r>
            <a:r>
              <a:rPr lang="en-US" dirty="0" smtClean="0"/>
              <a:t> </a:t>
            </a:r>
            <a:r>
              <a:rPr lang="en-US" dirty="0" err="1" smtClean="0"/>
              <a:t>Cristnogol</a:t>
            </a:r>
            <a:r>
              <a:rPr lang="en-US" dirty="0" smtClean="0"/>
              <a:t> </a:t>
            </a:r>
            <a:r>
              <a:rPr lang="en-US" dirty="0" err="1" smtClean="0"/>
              <a:t>cynnar</a:t>
            </a:r>
            <a:r>
              <a:rPr lang="en-US" dirty="0" smtClean="0"/>
              <a:t> </a:t>
            </a:r>
            <a:r>
              <a:rPr lang="en-US" dirty="0" err="1" smtClean="0"/>
              <a:t>ynghylch</a:t>
            </a:r>
            <a:r>
              <a:rPr lang="en-US" dirty="0" smtClean="0"/>
              <a:t> </a:t>
            </a:r>
            <a:r>
              <a:rPr lang="en-US" dirty="0" err="1" smtClean="0"/>
              <a:t>pobl</a:t>
            </a:r>
            <a:r>
              <a:rPr lang="en-US" dirty="0" smtClean="0"/>
              <a:t> ‘</a:t>
            </a:r>
            <a:r>
              <a:rPr lang="en-US" dirty="0" err="1" smtClean="0"/>
              <a:t>alltud</a:t>
            </a:r>
            <a:r>
              <a:rPr lang="en-US" dirty="0" smtClean="0"/>
              <a:t>’.</a:t>
            </a:r>
          </a:p>
          <a:p>
            <a:r>
              <a:rPr lang="en-US" dirty="0" err="1" smtClean="0"/>
              <a:t>Angen</a:t>
            </a:r>
            <a:r>
              <a:rPr lang="en-US" dirty="0" smtClean="0"/>
              <a:t> </a:t>
            </a:r>
            <a:r>
              <a:rPr lang="en-US" dirty="0" err="1" smtClean="0"/>
              <a:t>darllen</a:t>
            </a:r>
            <a:r>
              <a:rPr lang="en-US" dirty="0" smtClean="0"/>
              <a:t> y </a:t>
            </a:r>
            <a:r>
              <a:rPr lang="en-US" dirty="0" err="1" smtClean="0"/>
              <a:t>testunau</a:t>
            </a:r>
            <a:r>
              <a:rPr lang="en-US" dirty="0" smtClean="0"/>
              <a:t> o </a:t>
            </a:r>
            <a:r>
              <a:rPr lang="en-US" dirty="0" err="1" smtClean="0"/>
              <a:t>fewn</a:t>
            </a:r>
            <a:r>
              <a:rPr lang="en-US" dirty="0" smtClean="0"/>
              <a:t> </a:t>
            </a:r>
            <a:r>
              <a:rPr lang="en-US" dirty="0" err="1" smtClean="0"/>
              <a:t>eu</a:t>
            </a:r>
            <a:r>
              <a:rPr lang="en-US" dirty="0" smtClean="0"/>
              <a:t> </a:t>
            </a:r>
            <a:r>
              <a:rPr lang="en-US" dirty="0" err="1" smtClean="0"/>
              <a:t>cyd-destun</a:t>
            </a:r>
            <a:r>
              <a:rPr lang="en-US" dirty="0" smtClean="0"/>
              <a:t> </a:t>
            </a:r>
            <a:r>
              <a:rPr lang="en-US" dirty="0" err="1" smtClean="0"/>
              <a:t>hanesyddol</a:t>
            </a:r>
            <a:r>
              <a:rPr lang="en-US" dirty="0" smtClean="0"/>
              <a:t>.</a:t>
            </a:r>
            <a:endParaRPr lang="en-US" dirty="0" smtClean="0"/>
          </a:p>
          <a:p>
            <a:r>
              <a:rPr lang="en-US" dirty="0" err="1" smtClean="0"/>
              <a:t>Perthynas</a:t>
            </a:r>
            <a:r>
              <a:rPr lang="en-US" dirty="0" smtClean="0"/>
              <a:t> </a:t>
            </a:r>
            <a:r>
              <a:rPr lang="en-US" dirty="0" err="1" smtClean="0"/>
              <a:t>rhwng</a:t>
            </a:r>
            <a:r>
              <a:rPr lang="en-US" dirty="0" smtClean="0"/>
              <a:t> </a:t>
            </a:r>
            <a:r>
              <a:rPr lang="en-US" dirty="0" err="1" smtClean="0"/>
              <a:t>cyd-destun</a:t>
            </a:r>
            <a:r>
              <a:rPr lang="en-US" dirty="0" smtClean="0"/>
              <a:t> ac </a:t>
            </a:r>
            <a:r>
              <a:rPr lang="en-US" dirty="0" err="1" smtClean="0"/>
              <a:t>effaith</a:t>
            </a:r>
            <a:r>
              <a:rPr lang="en-US" dirty="0" smtClean="0"/>
              <a:t>.</a:t>
            </a:r>
            <a:endParaRPr lang="en-US" dirty="0" smtClean="0"/>
          </a:p>
          <a:p>
            <a:r>
              <a:rPr lang="en-US" dirty="0" err="1" smtClean="0"/>
              <a:t>Testunau</a:t>
            </a:r>
            <a:r>
              <a:rPr lang="en-US" dirty="0" smtClean="0"/>
              <a:t> </a:t>
            </a:r>
            <a:r>
              <a:rPr lang="en-US" dirty="0" err="1" smtClean="0"/>
              <a:t>awdurdodedig</a:t>
            </a:r>
            <a:r>
              <a:rPr lang="en-US" dirty="0" smtClean="0"/>
              <a:t> </a:t>
            </a:r>
            <a:r>
              <a:rPr lang="en-US" dirty="0" err="1" smtClean="0"/>
              <a:t>yn</a:t>
            </a:r>
            <a:r>
              <a:rPr lang="en-US" dirty="0" smtClean="0"/>
              <a:t> </a:t>
            </a:r>
            <a:r>
              <a:rPr lang="en-US" dirty="0" err="1" smtClean="0"/>
              <a:t>agored</a:t>
            </a:r>
            <a:r>
              <a:rPr lang="en-US" dirty="0" smtClean="0"/>
              <a:t> I </a:t>
            </a:r>
            <a:r>
              <a:rPr lang="en-US" dirty="0" err="1" smtClean="0"/>
              <a:t>lurguniad</a:t>
            </a:r>
            <a:r>
              <a:rPr lang="en-US" dirty="0" smtClean="0"/>
              <a:t> a </a:t>
            </a:r>
            <a:r>
              <a:rPr lang="en-US" dirty="0" err="1" smtClean="0"/>
              <a:t>chamddefnydd</a:t>
            </a:r>
            <a:r>
              <a:rPr lang="en-US" dirty="0" smtClean="0"/>
              <a:t>.</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Ail </a:t>
            </a:r>
            <a:r>
              <a:rPr lang="en-US" dirty="0" err="1" smtClean="0"/>
              <a:t>Gyngor</a:t>
            </a:r>
            <a:r>
              <a:rPr lang="en-US" dirty="0" smtClean="0"/>
              <a:t> y </a:t>
            </a:r>
            <a:r>
              <a:rPr lang="en-US" dirty="0" err="1" smtClean="0"/>
              <a:t>Fatican</a:t>
            </a:r>
            <a:r>
              <a:rPr lang="en-US" dirty="0" smtClean="0"/>
              <a:t/>
            </a:r>
            <a:br>
              <a:rPr lang="en-US" dirty="0" smtClean="0"/>
            </a:br>
            <a:endParaRPr lang="en-US" dirty="0"/>
          </a:p>
        </p:txBody>
      </p:sp>
      <p:sp>
        <p:nvSpPr>
          <p:cNvPr id="3" name="Content Placeholder 2"/>
          <p:cNvSpPr>
            <a:spLocks noGrp="1"/>
          </p:cNvSpPr>
          <p:nvPr>
            <p:ph sz="half" idx="1"/>
          </p:nvPr>
        </p:nvSpPr>
        <p:spPr/>
        <p:txBody>
          <a:bodyPr>
            <a:normAutofit/>
          </a:bodyPr>
          <a:lstStyle/>
          <a:p>
            <a:r>
              <a:rPr lang="en-US" dirty="0" err="1" smtClean="0"/>
              <a:t>Ailasesu</a:t>
            </a:r>
            <a:r>
              <a:rPr lang="en-US" dirty="0" smtClean="0"/>
              <a:t> </a:t>
            </a:r>
            <a:r>
              <a:rPr lang="en-US" dirty="0" err="1" smtClean="0"/>
              <a:t>agwedd</a:t>
            </a:r>
            <a:r>
              <a:rPr lang="en-US" dirty="0" smtClean="0"/>
              <a:t> </a:t>
            </a:r>
            <a:r>
              <a:rPr lang="en-US" dirty="0" err="1" smtClean="0"/>
              <a:t>yr</a:t>
            </a:r>
            <a:r>
              <a:rPr lang="en-US" dirty="0" smtClean="0"/>
              <a:t> </a:t>
            </a:r>
            <a:r>
              <a:rPr lang="en-US" dirty="0" err="1" smtClean="0"/>
              <a:t>Eglwys</a:t>
            </a:r>
            <a:r>
              <a:rPr lang="en-US" dirty="0" smtClean="0"/>
              <a:t> at y </a:t>
            </a:r>
            <a:r>
              <a:rPr lang="en-US" dirty="0" err="1" smtClean="0"/>
              <a:t>genedl</a:t>
            </a:r>
            <a:r>
              <a:rPr lang="en-US" dirty="0" smtClean="0"/>
              <a:t> </a:t>
            </a:r>
            <a:r>
              <a:rPr lang="en-US" dirty="0" err="1" smtClean="0"/>
              <a:t>Iddewig</a:t>
            </a:r>
            <a:r>
              <a:rPr lang="en-US" dirty="0" smtClean="0"/>
              <a:t>.</a:t>
            </a:r>
            <a:endParaRPr lang="en-US" dirty="0" smtClean="0"/>
          </a:p>
          <a:p>
            <a:r>
              <a:rPr lang="en-US" dirty="0" err="1" smtClean="0"/>
              <a:t>Pab</a:t>
            </a:r>
            <a:r>
              <a:rPr lang="en-US" dirty="0" smtClean="0"/>
              <a:t> </a:t>
            </a:r>
            <a:r>
              <a:rPr lang="en-US" dirty="0" err="1" smtClean="0"/>
              <a:t>Ioan</a:t>
            </a:r>
            <a:r>
              <a:rPr lang="en-US" dirty="0" smtClean="0"/>
              <a:t> XXIII </a:t>
            </a:r>
            <a:r>
              <a:rPr lang="en-US" dirty="0" smtClean="0"/>
              <a:t>(1881-1963).</a:t>
            </a:r>
          </a:p>
          <a:p>
            <a:r>
              <a:rPr lang="en-US" dirty="0" smtClean="0"/>
              <a:t>Abraham Joshua </a:t>
            </a:r>
            <a:r>
              <a:rPr lang="en-US" dirty="0" err="1" smtClean="0"/>
              <a:t>Heschel</a:t>
            </a:r>
            <a:r>
              <a:rPr lang="en-US" dirty="0" smtClean="0"/>
              <a:t> (1907-1972) </a:t>
            </a:r>
            <a:r>
              <a:rPr lang="en-US" dirty="0" smtClean="0"/>
              <a:t>a </a:t>
            </a:r>
            <a:r>
              <a:rPr lang="en-US" dirty="0" smtClean="0"/>
              <a:t>Jules Isaac (1877-1963).</a:t>
            </a:r>
            <a:endParaRPr lang="en-US" dirty="0"/>
          </a:p>
        </p:txBody>
      </p:sp>
      <p:sp>
        <p:nvSpPr>
          <p:cNvPr id="4" name="Content Placeholder 3"/>
          <p:cNvSpPr>
            <a:spLocks noGrp="1"/>
          </p:cNvSpPr>
          <p:nvPr>
            <p:ph sz="half" idx="2"/>
          </p:nvPr>
        </p:nvSpPr>
        <p:spPr/>
        <p:txBody>
          <a:bodyPr>
            <a:normAutofit/>
          </a:bodyPr>
          <a:lstStyle/>
          <a:p>
            <a:r>
              <a:rPr lang="en-US" i="1" dirty="0" smtClean="0"/>
              <a:t>Nostra </a:t>
            </a:r>
            <a:r>
              <a:rPr lang="en-US" i="1" dirty="0" err="1" smtClean="0"/>
              <a:t>Aetate</a:t>
            </a:r>
            <a:r>
              <a:rPr lang="en-US" i="1" dirty="0" smtClean="0"/>
              <a:t> </a:t>
            </a:r>
            <a:r>
              <a:rPr lang="en-US" dirty="0" smtClean="0"/>
              <a:t>(‘</a:t>
            </a:r>
            <a:r>
              <a:rPr lang="en-US" dirty="0" err="1" smtClean="0"/>
              <a:t>Yn</a:t>
            </a:r>
            <a:r>
              <a:rPr lang="en-US" dirty="0" smtClean="0"/>
              <a:t> </a:t>
            </a:r>
            <a:r>
              <a:rPr lang="en-US" dirty="0" err="1" smtClean="0"/>
              <a:t>ein</a:t>
            </a:r>
            <a:r>
              <a:rPr lang="en-US" dirty="0" smtClean="0"/>
              <a:t> </a:t>
            </a:r>
            <a:r>
              <a:rPr lang="en-US" dirty="0" err="1" smtClean="0"/>
              <a:t>Hamser</a:t>
            </a:r>
            <a:r>
              <a:rPr lang="en-US" dirty="0" smtClean="0"/>
              <a:t> Ni’, </a:t>
            </a:r>
            <a:r>
              <a:rPr lang="en-US" dirty="0" smtClean="0"/>
              <a:t>1965): </a:t>
            </a:r>
            <a:r>
              <a:rPr lang="en-US" dirty="0" err="1" smtClean="0"/>
              <a:t>condemnio</a:t>
            </a:r>
            <a:r>
              <a:rPr lang="en-US" dirty="0" smtClean="0"/>
              <a:t> </a:t>
            </a:r>
            <a:r>
              <a:rPr lang="en-US" dirty="0" err="1" smtClean="0"/>
              <a:t>gwrth-Semitiaeth</a:t>
            </a:r>
            <a:r>
              <a:rPr lang="en-US" dirty="0" smtClean="0"/>
              <a:t>, </a:t>
            </a:r>
            <a:r>
              <a:rPr lang="en-US" dirty="0" err="1" smtClean="0"/>
              <a:t>dileu</a:t>
            </a:r>
            <a:r>
              <a:rPr lang="en-US" dirty="0" smtClean="0"/>
              <a:t> </a:t>
            </a:r>
            <a:r>
              <a:rPr lang="en-US" dirty="0" err="1" smtClean="0"/>
              <a:t>gwrth-Iddewiaeth</a:t>
            </a:r>
            <a:r>
              <a:rPr lang="en-US" dirty="0" smtClean="0"/>
              <a:t>, </a:t>
            </a:r>
            <a:r>
              <a:rPr lang="en-US" dirty="0" err="1" smtClean="0"/>
              <a:t>cydnabod</a:t>
            </a:r>
            <a:r>
              <a:rPr lang="en-US" dirty="0" smtClean="0"/>
              <a:t> </a:t>
            </a:r>
            <a:r>
              <a:rPr lang="en-US" dirty="0" err="1" smtClean="0"/>
              <a:t>gwerth</a:t>
            </a:r>
            <a:r>
              <a:rPr lang="en-US" dirty="0" smtClean="0"/>
              <a:t> </a:t>
            </a:r>
            <a:r>
              <a:rPr lang="en-US" dirty="0" err="1" smtClean="0"/>
              <a:t>Iddewiaeth</a:t>
            </a:r>
            <a:r>
              <a:rPr lang="en-US" dirty="0" smtClean="0"/>
              <a:t>.</a:t>
            </a:r>
            <a:endParaRPr lang="en-US" i="1" dirty="0" smtClean="0"/>
          </a:p>
          <a:p>
            <a:r>
              <a:rPr lang="en-US" dirty="0" err="1" smtClean="0"/>
              <a:t>Pab</a:t>
            </a:r>
            <a:r>
              <a:rPr lang="en-US" dirty="0" smtClean="0"/>
              <a:t> </a:t>
            </a:r>
            <a:r>
              <a:rPr lang="en-US" dirty="0" err="1" smtClean="0"/>
              <a:t>Ioan</a:t>
            </a:r>
            <a:r>
              <a:rPr lang="en-US" dirty="0" smtClean="0"/>
              <a:t> Paul </a:t>
            </a:r>
            <a:r>
              <a:rPr lang="en-US" dirty="0" smtClean="0"/>
              <a:t>II (1920-2005): </a:t>
            </a:r>
            <a:r>
              <a:rPr lang="en-US" dirty="0" err="1" smtClean="0"/>
              <a:t>galw</a:t>
            </a:r>
            <a:r>
              <a:rPr lang="en-US" dirty="0" smtClean="0"/>
              <a:t> </a:t>
            </a:r>
            <a:r>
              <a:rPr lang="en-US" dirty="0" err="1" smtClean="0"/>
              <a:t>ar</a:t>
            </a:r>
            <a:r>
              <a:rPr lang="en-US" dirty="0" smtClean="0"/>
              <a:t> </a:t>
            </a:r>
            <a:r>
              <a:rPr lang="en-US" dirty="0" err="1" smtClean="0"/>
              <a:t>yr</a:t>
            </a:r>
            <a:r>
              <a:rPr lang="en-US" dirty="0" smtClean="0"/>
              <a:t> </a:t>
            </a:r>
            <a:r>
              <a:rPr lang="en-US" dirty="0" err="1" smtClean="0"/>
              <a:t>Eglwys</a:t>
            </a:r>
            <a:r>
              <a:rPr lang="en-US" dirty="0" smtClean="0"/>
              <a:t> </a:t>
            </a:r>
            <a:r>
              <a:rPr lang="en-US" dirty="0" err="1" smtClean="0"/>
              <a:t>Gatholig</a:t>
            </a:r>
            <a:r>
              <a:rPr lang="en-US" dirty="0" smtClean="0"/>
              <a:t> </a:t>
            </a:r>
            <a:r>
              <a:rPr lang="en-US" dirty="0" err="1" smtClean="0"/>
              <a:t>i</a:t>
            </a:r>
            <a:r>
              <a:rPr lang="en-US" dirty="0" smtClean="0"/>
              <a:t> </a:t>
            </a:r>
            <a:r>
              <a:rPr lang="en-US" dirty="0" err="1" smtClean="0"/>
              <a:t>gydnabod</a:t>
            </a:r>
            <a:r>
              <a:rPr lang="en-US" dirty="0" smtClean="0"/>
              <a:t> </a:t>
            </a:r>
            <a:r>
              <a:rPr lang="en-US" dirty="0" err="1" smtClean="0"/>
              <a:t>bodolaeth</a:t>
            </a:r>
            <a:r>
              <a:rPr lang="en-US" dirty="0" smtClean="0"/>
              <a:t> Israel </a:t>
            </a:r>
            <a:r>
              <a:rPr lang="en-US" dirty="0" smtClean="0"/>
              <a:t>(1994).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Datblygiadau</a:t>
            </a:r>
            <a:r>
              <a:rPr lang="en-US" dirty="0" smtClean="0"/>
              <a:t> o </a:t>
            </a:r>
            <a:r>
              <a:rPr lang="en-US" dirty="0" err="1" smtClean="0"/>
              <a:t>fewn</a:t>
            </a:r>
            <a:r>
              <a:rPr lang="en-US" dirty="0" smtClean="0"/>
              <a:t> </a:t>
            </a:r>
            <a:r>
              <a:rPr lang="en-US" dirty="0" err="1" smtClean="0"/>
              <a:t>Iddewiaeth</a:t>
            </a:r>
            <a:endParaRPr lang="en-US" dirty="0"/>
          </a:p>
        </p:txBody>
      </p:sp>
      <p:sp>
        <p:nvSpPr>
          <p:cNvPr id="3" name="Content Placeholder 2"/>
          <p:cNvSpPr>
            <a:spLocks noGrp="1"/>
          </p:cNvSpPr>
          <p:nvPr>
            <p:ph sz="half" idx="1"/>
          </p:nvPr>
        </p:nvSpPr>
        <p:spPr/>
        <p:txBody>
          <a:bodyPr>
            <a:normAutofit/>
          </a:bodyPr>
          <a:lstStyle/>
          <a:p>
            <a:r>
              <a:rPr lang="en-US" dirty="0" err="1" smtClean="0"/>
              <a:t>Sefydlu</a:t>
            </a:r>
            <a:r>
              <a:rPr lang="en-US" dirty="0" smtClean="0"/>
              <a:t> </a:t>
            </a:r>
            <a:r>
              <a:rPr lang="en-US" dirty="0" err="1" smtClean="0"/>
              <a:t>deialog</a:t>
            </a:r>
            <a:r>
              <a:rPr lang="en-US" dirty="0" smtClean="0"/>
              <a:t> </a:t>
            </a:r>
            <a:r>
              <a:rPr lang="en-US" dirty="0" err="1" smtClean="0"/>
              <a:t>gyda</a:t>
            </a:r>
            <a:r>
              <a:rPr lang="en-US" dirty="0" smtClean="0"/>
              <a:t> </a:t>
            </a:r>
            <a:r>
              <a:rPr lang="en-US" dirty="0" err="1" smtClean="0"/>
              <a:t>Christnogion</a:t>
            </a:r>
            <a:r>
              <a:rPr lang="en-US" dirty="0" smtClean="0"/>
              <a:t> </a:t>
            </a:r>
            <a:r>
              <a:rPr lang="en-US" dirty="0" err="1" smtClean="0"/>
              <a:t>Iddewig</a:t>
            </a:r>
            <a:r>
              <a:rPr lang="en-US" dirty="0" smtClean="0"/>
              <a:t> </a:t>
            </a:r>
            <a:r>
              <a:rPr lang="en-US" dirty="0" err="1" smtClean="0"/>
              <a:t>er</a:t>
            </a:r>
            <a:r>
              <a:rPr lang="en-US" dirty="0" smtClean="0"/>
              <a:t> </a:t>
            </a:r>
            <a:r>
              <a:rPr lang="en-US" dirty="0" err="1" smtClean="0"/>
              <a:t>mwyn</a:t>
            </a:r>
            <a:r>
              <a:rPr lang="en-US" dirty="0" smtClean="0"/>
              <a:t> </a:t>
            </a:r>
            <a:r>
              <a:rPr lang="en-US" dirty="0" err="1" smtClean="0"/>
              <a:t>dileu</a:t>
            </a:r>
            <a:r>
              <a:rPr lang="en-US" dirty="0" smtClean="0"/>
              <a:t> </a:t>
            </a:r>
            <a:r>
              <a:rPr lang="en-US" dirty="0" err="1" smtClean="0"/>
              <a:t>gwrth-Semitiaeth</a:t>
            </a:r>
            <a:r>
              <a:rPr lang="en-US" dirty="0" smtClean="0"/>
              <a:t>.</a:t>
            </a:r>
            <a:endParaRPr lang="en-US" dirty="0" smtClean="0"/>
          </a:p>
          <a:p>
            <a:r>
              <a:rPr lang="en-US" dirty="0" err="1" smtClean="0"/>
              <a:t>Pwyslais</a:t>
            </a:r>
            <a:r>
              <a:rPr lang="en-US" dirty="0" smtClean="0"/>
              <a:t> </a:t>
            </a:r>
            <a:r>
              <a:rPr lang="en-US" dirty="0" err="1" smtClean="0"/>
              <a:t>ar</a:t>
            </a:r>
            <a:r>
              <a:rPr lang="en-US" dirty="0" smtClean="0"/>
              <a:t> </a:t>
            </a:r>
            <a:r>
              <a:rPr lang="en-US" dirty="0" err="1" smtClean="0"/>
              <a:t>gymeriad</a:t>
            </a:r>
            <a:r>
              <a:rPr lang="en-US" dirty="0" smtClean="0"/>
              <a:t> </a:t>
            </a:r>
            <a:r>
              <a:rPr lang="en-US" dirty="0" err="1" smtClean="0"/>
              <a:t>Iddewig</a:t>
            </a:r>
            <a:r>
              <a:rPr lang="en-US" dirty="0" smtClean="0"/>
              <a:t> </a:t>
            </a:r>
            <a:r>
              <a:rPr lang="en-US" dirty="0" err="1" smtClean="0"/>
              <a:t>Iesu</a:t>
            </a:r>
            <a:r>
              <a:rPr lang="en-US" dirty="0" smtClean="0"/>
              <a:t>: ‘</a:t>
            </a:r>
            <a:r>
              <a:rPr lang="en-US" dirty="0" err="1" smtClean="0"/>
              <a:t>ein</a:t>
            </a:r>
            <a:r>
              <a:rPr lang="en-US" dirty="0" smtClean="0"/>
              <a:t> </a:t>
            </a:r>
            <a:r>
              <a:rPr lang="en-US" dirty="0" err="1" smtClean="0"/>
              <a:t>cyd-Iddew</a:t>
            </a:r>
            <a:r>
              <a:rPr lang="en-US" dirty="0" smtClean="0"/>
              <a:t>’, ‘</a:t>
            </a:r>
            <a:r>
              <a:rPr lang="en-US" dirty="0" err="1" smtClean="0"/>
              <a:t>ein</a:t>
            </a:r>
            <a:r>
              <a:rPr lang="en-US" dirty="0" smtClean="0"/>
              <a:t> </a:t>
            </a:r>
            <a:r>
              <a:rPr lang="en-US" dirty="0" err="1" smtClean="0"/>
              <a:t>brawd</a:t>
            </a:r>
            <a:r>
              <a:rPr lang="en-US" dirty="0" smtClean="0"/>
              <a:t> </a:t>
            </a:r>
            <a:r>
              <a:rPr lang="en-US" dirty="0" err="1" smtClean="0"/>
              <a:t>hyn</a:t>
            </a:r>
            <a:r>
              <a:rPr lang="en-US" dirty="0" smtClean="0"/>
              <a:t>’ </a:t>
            </a:r>
            <a:r>
              <a:rPr lang="en-US" dirty="0" smtClean="0"/>
              <a:t>(Martin Buber, 1878-1965)</a:t>
            </a:r>
            <a:endParaRPr lang="en-US" dirty="0"/>
          </a:p>
        </p:txBody>
      </p:sp>
      <p:sp>
        <p:nvSpPr>
          <p:cNvPr id="4" name="Content Placeholder 3"/>
          <p:cNvSpPr>
            <a:spLocks noGrp="1"/>
          </p:cNvSpPr>
          <p:nvPr>
            <p:ph sz="half" idx="2"/>
          </p:nvPr>
        </p:nvSpPr>
        <p:spPr>
          <a:xfrm>
            <a:off x="4648200" y="1600200"/>
            <a:ext cx="4038600" cy="4876799"/>
          </a:xfrm>
        </p:spPr>
        <p:txBody>
          <a:bodyPr>
            <a:normAutofit/>
          </a:bodyPr>
          <a:lstStyle/>
          <a:p>
            <a:pPr>
              <a:buNone/>
            </a:pPr>
            <a:r>
              <a:rPr lang="en-US" dirty="0" smtClean="0"/>
              <a:t>	</a:t>
            </a:r>
            <a:r>
              <a:rPr lang="en-US" sz="2000" dirty="0" err="1" smtClean="0">
                <a:solidFill>
                  <a:srgbClr val="FFFF00"/>
                </a:solidFill>
              </a:rPr>
              <a:t>Iddewon</a:t>
            </a:r>
            <a:r>
              <a:rPr lang="en-US" sz="2000" dirty="0" smtClean="0">
                <a:solidFill>
                  <a:srgbClr val="FFFF00"/>
                </a:solidFill>
              </a:rPr>
              <a:t> a </a:t>
            </a:r>
            <a:r>
              <a:rPr lang="en-US" sz="2000" dirty="0" err="1" smtClean="0">
                <a:solidFill>
                  <a:srgbClr val="FFFF00"/>
                </a:solidFill>
              </a:rPr>
              <a:t>Christnogion</a:t>
            </a:r>
            <a:r>
              <a:rPr lang="en-US" sz="2000" dirty="0" smtClean="0">
                <a:solidFill>
                  <a:srgbClr val="FFFF00"/>
                </a:solidFill>
              </a:rPr>
              <a:t> </a:t>
            </a:r>
            <a:r>
              <a:rPr lang="en-US" sz="2000" dirty="0" err="1" smtClean="0">
                <a:solidFill>
                  <a:srgbClr val="FFFF00"/>
                </a:solidFill>
              </a:rPr>
              <a:t>yn</a:t>
            </a:r>
            <a:r>
              <a:rPr lang="en-US" sz="2000" dirty="0" smtClean="0">
                <a:solidFill>
                  <a:srgbClr val="FFFF00"/>
                </a:solidFill>
              </a:rPr>
              <a:t> </a:t>
            </a:r>
            <a:r>
              <a:rPr lang="en-US" sz="2000" dirty="0" err="1" smtClean="0">
                <a:solidFill>
                  <a:srgbClr val="FFFF00"/>
                </a:solidFill>
              </a:rPr>
              <a:t>ceisio</a:t>
            </a:r>
            <a:r>
              <a:rPr lang="en-US" sz="2000" dirty="0" smtClean="0">
                <a:solidFill>
                  <a:srgbClr val="FFFF00"/>
                </a:solidFill>
              </a:rPr>
              <a:t> </a:t>
            </a:r>
            <a:r>
              <a:rPr lang="en-US" sz="2000" dirty="0" err="1" smtClean="0">
                <a:solidFill>
                  <a:srgbClr val="FFFF00"/>
                </a:solidFill>
              </a:rPr>
              <a:t>awdurdod</a:t>
            </a:r>
            <a:r>
              <a:rPr lang="en-US" sz="2000" dirty="0" smtClean="0">
                <a:solidFill>
                  <a:srgbClr val="FFFF00"/>
                </a:solidFill>
              </a:rPr>
              <a:t> </a:t>
            </a:r>
            <a:r>
              <a:rPr lang="en-US" sz="2000" dirty="0" err="1" smtClean="0">
                <a:solidFill>
                  <a:srgbClr val="FFFF00"/>
                </a:solidFill>
              </a:rPr>
              <a:t>o’r</a:t>
            </a:r>
            <a:r>
              <a:rPr lang="en-US" sz="2000" dirty="0" smtClean="0">
                <a:solidFill>
                  <a:srgbClr val="FFFF00"/>
                </a:solidFill>
              </a:rPr>
              <a:t> un </a:t>
            </a:r>
            <a:r>
              <a:rPr lang="en-US" sz="2000" dirty="0" err="1" smtClean="0">
                <a:solidFill>
                  <a:srgbClr val="FFFF00"/>
                </a:solidFill>
              </a:rPr>
              <a:t>llyfr</a:t>
            </a:r>
            <a:r>
              <a:rPr lang="en-US" sz="2000" dirty="0" smtClean="0">
                <a:solidFill>
                  <a:srgbClr val="FFFF00"/>
                </a:solidFill>
              </a:rPr>
              <a:t> – y </a:t>
            </a:r>
            <a:r>
              <a:rPr lang="en-US" sz="2000" dirty="0" err="1" smtClean="0">
                <a:solidFill>
                  <a:srgbClr val="FFFF00"/>
                </a:solidFill>
              </a:rPr>
              <a:t>Beibl</a:t>
            </a:r>
            <a:r>
              <a:rPr lang="en-US" sz="2000" dirty="0" smtClean="0">
                <a:solidFill>
                  <a:srgbClr val="FFFF00"/>
                </a:solidFill>
              </a:rPr>
              <a:t> [</a:t>
            </a:r>
            <a:r>
              <a:rPr lang="en-US" sz="2000" dirty="0" err="1" smtClean="0">
                <a:solidFill>
                  <a:srgbClr val="FFFF00"/>
                </a:solidFill>
              </a:rPr>
              <a:t>yr</a:t>
            </a:r>
            <a:r>
              <a:rPr lang="en-US" sz="2000" dirty="0" smtClean="0">
                <a:solidFill>
                  <a:srgbClr val="FFFF00"/>
                </a:solidFill>
              </a:rPr>
              <a:t> </a:t>
            </a:r>
            <a:r>
              <a:rPr lang="en-US" sz="2000" dirty="0" err="1" smtClean="0">
                <a:solidFill>
                  <a:srgbClr val="FFFF00"/>
                </a:solidFill>
              </a:rPr>
              <a:t>hyn</a:t>
            </a:r>
            <a:r>
              <a:rPr lang="en-US" sz="2000" dirty="0" smtClean="0">
                <a:solidFill>
                  <a:srgbClr val="FFFF00"/>
                </a:solidFill>
              </a:rPr>
              <a:t> a </a:t>
            </a:r>
            <a:r>
              <a:rPr lang="en-US" sz="2000" dirty="0" err="1" smtClean="0">
                <a:solidFill>
                  <a:srgbClr val="FFFF00"/>
                </a:solidFill>
              </a:rPr>
              <a:t>eilw</a:t>
            </a:r>
            <a:r>
              <a:rPr lang="en-US" sz="2000" dirty="0" smtClean="0">
                <a:solidFill>
                  <a:srgbClr val="FFFF00"/>
                </a:solidFill>
              </a:rPr>
              <a:t> </a:t>
            </a:r>
            <a:r>
              <a:rPr lang="en-US" sz="2000" dirty="0" err="1" smtClean="0">
                <a:solidFill>
                  <a:srgbClr val="FFFF00"/>
                </a:solidFill>
              </a:rPr>
              <a:t>Iddewon</a:t>
            </a:r>
            <a:r>
              <a:rPr lang="en-US" sz="2000" dirty="0" smtClean="0">
                <a:solidFill>
                  <a:srgbClr val="FFFF00"/>
                </a:solidFill>
              </a:rPr>
              <a:t> </a:t>
            </a:r>
            <a:r>
              <a:rPr lang="en-US" sz="2000" dirty="0" err="1" smtClean="0">
                <a:solidFill>
                  <a:srgbClr val="FFFF00"/>
                </a:solidFill>
              </a:rPr>
              <a:t>yn</a:t>
            </a:r>
            <a:r>
              <a:rPr lang="en-US" sz="2000" dirty="0" smtClean="0">
                <a:solidFill>
                  <a:srgbClr val="FFFF00"/>
                </a:solidFill>
              </a:rPr>
              <a:t> “</a:t>
            </a:r>
            <a:r>
              <a:rPr lang="en-US" sz="2000" dirty="0" err="1" smtClean="0">
                <a:solidFill>
                  <a:srgbClr val="FFFF00"/>
                </a:solidFill>
              </a:rPr>
              <a:t>Tanakh</a:t>
            </a:r>
            <a:r>
              <a:rPr lang="en-US" sz="2000" dirty="0" smtClean="0">
                <a:solidFill>
                  <a:srgbClr val="FFFF00"/>
                </a:solidFill>
              </a:rPr>
              <a:t>” </a:t>
            </a:r>
            <a:r>
              <a:rPr lang="en-US" sz="2000" dirty="0" smtClean="0">
                <a:solidFill>
                  <a:srgbClr val="FFFF00"/>
                </a:solidFill>
              </a:rPr>
              <a:t>a </a:t>
            </a:r>
            <a:r>
              <a:rPr lang="en-US" sz="2000" dirty="0" err="1" smtClean="0">
                <a:solidFill>
                  <a:srgbClr val="FFFF00"/>
                </a:solidFill>
              </a:rPr>
              <a:t>Christnogion</a:t>
            </a:r>
            <a:r>
              <a:rPr lang="en-US" sz="2000" dirty="0" smtClean="0">
                <a:solidFill>
                  <a:srgbClr val="FFFF00"/>
                </a:solidFill>
              </a:rPr>
              <a:t> </a:t>
            </a:r>
            <a:r>
              <a:rPr lang="en-US" sz="2000" dirty="0" err="1" smtClean="0">
                <a:solidFill>
                  <a:srgbClr val="FFFF00"/>
                </a:solidFill>
              </a:rPr>
              <a:t>yn</a:t>
            </a:r>
            <a:r>
              <a:rPr lang="en-US" sz="2000" dirty="0" smtClean="0">
                <a:solidFill>
                  <a:srgbClr val="FFFF00"/>
                </a:solidFill>
              </a:rPr>
              <a:t> </a:t>
            </a:r>
            <a:r>
              <a:rPr lang="en-US" sz="2000" dirty="0" err="1" smtClean="0">
                <a:solidFill>
                  <a:srgbClr val="FFFF00"/>
                </a:solidFill>
              </a:rPr>
              <a:t>ei</a:t>
            </a:r>
            <a:r>
              <a:rPr lang="en-US" sz="2000" dirty="0" smtClean="0">
                <a:solidFill>
                  <a:srgbClr val="FFFF00"/>
                </a:solidFill>
              </a:rPr>
              <a:t> </a:t>
            </a:r>
            <a:r>
              <a:rPr lang="en-US" sz="2000" dirty="0" err="1" smtClean="0">
                <a:solidFill>
                  <a:srgbClr val="FFFF00"/>
                </a:solidFill>
              </a:rPr>
              <a:t>alw</a:t>
            </a:r>
            <a:r>
              <a:rPr lang="en-US" sz="2000" dirty="0" smtClean="0">
                <a:solidFill>
                  <a:srgbClr val="FFFF00"/>
                </a:solidFill>
              </a:rPr>
              <a:t> </a:t>
            </a:r>
            <a:r>
              <a:rPr lang="en-US" sz="2000" dirty="0" err="1" smtClean="0">
                <a:solidFill>
                  <a:srgbClr val="FFFF00"/>
                </a:solidFill>
              </a:rPr>
              <a:t>yn</a:t>
            </a:r>
            <a:r>
              <a:rPr lang="en-US" sz="2000" dirty="0" smtClean="0">
                <a:solidFill>
                  <a:srgbClr val="FFFF00"/>
                </a:solidFill>
              </a:rPr>
              <a:t> “Hen </a:t>
            </a:r>
            <a:r>
              <a:rPr lang="en-US" sz="2000" dirty="0" err="1" smtClean="0">
                <a:solidFill>
                  <a:srgbClr val="FFFF00"/>
                </a:solidFill>
              </a:rPr>
              <a:t>Destament</a:t>
            </a:r>
            <a:r>
              <a:rPr lang="en-US" sz="2000" dirty="0" smtClean="0">
                <a:solidFill>
                  <a:srgbClr val="FFFF00"/>
                </a:solidFill>
              </a:rPr>
              <a:t>”]’</a:t>
            </a:r>
          </a:p>
          <a:p>
            <a:pPr>
              <a:buNone/>
            </a:pPr>
            <a:r>
              <a:rPr lang="en-US" sz="2000" dirty="0" smtClean="0">
                <a:solidFill>
                  <a:srgbClr val="FFFF00"/>
                </a:solidFill>
              </a:rPr>
              <a:t>	</a:t>
            </a:r>
            <a:r>
              <a:rPr lang="en-US" sz="2000" i="1" dirty="0" err="1" smtClean="0">
                <a:solidFill>
                  <a:srgbClr val="FFFF00"/>
                </a:solidFill>
              </a:rPr>
              <a:t>Dabru</a:t>
            </a:r>
            <a:r>
              <a:rPr lang="en-US" sz="2000" i="1" dirty="0" smtClean="0">
                <a:solidFill>
                  <a:srgbClr val="FFFF00"/>
                </a:solidFill>
              </a:rPr>
              <a:t> </a:t>
            </a:r>
            <a:r>
              <a:rPr lang="en-US" sz="2000" i="1" dirty="0" err="1" smtClean="0">
                <a:solidFill>
                  <a:srgbClr val="FFFF00"/>
                </a:solidFill>
              </a:rPr>
              <a:t>Emet</a:t>
            </a:r>
            <a:r>
              <a:rPr lang="en-US" sz="2000" i="1" dirty="0" smtClean="0">
                <a:solidFill>
                  <a:srgbClr val="FFFF00"/>
                </a:solidFill>
              </a:rPr>
              <a:t> – </a:t>
            </a:r>
            <a:r>
              <a:rPr lang="en-US" sz="2000" dirty="0" err="1" smtClean="0">
                <a:solidFill>
                  <a:srgbClr val="FFFF00"/>
                </a:solidFill>
              </a:rPr>
              <a:t>Llefarwch</a:t>
            </a:r>
            <a:r>
              <a:rPr lang="en-US" sz="2000" dirty="0" smtClean="0">
                <a:solidFill>
                  <a:srgbClr val="FFFF00"/>
                </a:solidFill>
              </a:rPr>
              <a:t> y </a:t>
            </a:r>
            <a:r>
              <a:rPr lang="en-US" sz="2000" dirty="0" err="1" smtClean="0">
                <a:solidFill>
                  <a:srgbClr val="FFFF00"/>
                </a:solidFill>
              </a:rPr>
              <a:t>Gwirionedds</a:t>
            </a:r>
            <a:r>
              <a:rPr lang="en-US" sz="2000" dirty="0" smtClean="0">
                <a:solidFill>
                  <a:srgbClr val="FFFF00"/>
                </a:solidFill>
              </a:rPr>
              <a:t>, </a:t>
            </a:r>
            <a:r>
              <a:rPr lang="en-US" sz="2000" dirty="0" smtClean="0">
                <a:solidFill>
                  <a:srgbClr val="FFFF00"/>
                </a:solidFill>
              </a:rPr>
              <a:t>2000</a:t>
            </a:r>
            <a:endParaRPr lang="en-US" sz="2000" dirty="0">
              <a:solidFill>
                <a:srgbClr val="FFFF00"/>
              </a:solidFill>
            </a:endParaRPr>
          </a:p>
        </p:txBody>
      </p:sp>
      <p:pic>
        <p:nvPicPr>
          <p:cNvPr id="6" name="Picture 5" descr="images.jpeg"/>
          <p:cNvPicPr>
            <a:picLocks noChangeAspect="1"/>
          </p:cNvPicPr>
          <p:nvPr/>
        </p:nvPicPr>
        <p:blipFill>
          <a:blip r:embed="rId2"/>
          <a:stretch>
            <a:fillRect/>
          </a:stretch>
        </p:blipFill>
        <p:spPr>
          <a:xfrm>
            <a:off x="4648200" y="4313237"/>
            <a:ext cx="4038600" cy="216376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t>Cwestiynau</a:t>
            </a:r>
            <a:r>
              <a:rPr lang="en-US" dirty="0" smtClean="0"/>
              <a:t> </a:t>
            </a:r>
            <a:r>
              <a:rPr lang="en-US" dirty="0" err="1" smtClean="0"/>
              <a:t>Iddewig</a:t>
            </a:r>
            <a:r>
              <a:rPr lang="en-US" dirty="0" smtClean="0"/>
              <a:t> </a:t>
            </a:r>
            <a:r>
              <a:rPr lang="en-US" dirty="0" err="1" smtClean="0"/>
              <a:t>ar</a:t>
            </a:r>
            <a:r>
              <a:rPr lang="en-US" dirty="0" smtClean="0"/>
              <a:t> </a:t>
            </a:r>
            <a:r>
              <a:rPr lang="en-US" dirty="0" err="1" smtClean="0"/>
              <a:t>ôl</a:t>
            </a:r>
            <a:r>
              <a:rPr lang="en-US" dirty="0" smtClean="0"/>
              <a:t> y </a:t>
            </a:r>
            <a:r>
              <a:rPr lang="en-US" dirty="0" smtClean="0"/>
              <a:t>Shoah</a:t>
            </a:r>
            <a:endParaRPr lang="en-US" dirty="0"/>
          </a:p>
        </p:txBody>
      </p:sp>
      <p:sp>
        <p:nvSpPr>
          <p:cNvPr id="6" name="Content Placeholder 5"/>
          <p:cNvSpPr>
            <a:spLocks noGrp="1"/>
          </p:cNvSpPr>
          <p:nvPr>
            <p:ph idx="1"/>
          </p:nvPr>
        </p:nvSpPr>
        <p:spPr/>
        <p:txBody>
          <a:bodyPr/>
          <a:lstStyle/>
          <a:p>
            <a:r>
              <a:rPr lang="en-US" dirty="0" err="1" smtClean="0"/>
              <a:t>Paham</a:t>
            </a:r>
            <a:r>
              <a:rPr lang="en-US" dirty="0" smtClean="0"/>
              <a:t> y </a:t>
            </a:r>
            <a:r>
              <a:rPr lang="en-US" dirty="0" err="1" smtClean="0"/>
              <a:t>caniataodd</a:t>
            </a:r>
            <a:r>
              <a:rPr lang="en-US" dirty="0" smtClean="0"/>
              <a:t> </a:t>
            </a:r>
            <a:r>
              <a:rPr lang="en-US" dirty="0" err="1" smtClean="0"/>
              <a:t>Duw</a:t>
            </a:r>
            <a:r>
              <a:rPr lang="en-US" dirty="0" smtClean="0"/>
              <a:t> </a:t>
            </a:r>
            <a:r>
              <a:rPr lang="en-US" dirty="0" err="1"/>
              <a:t>i</a:t>
            </a:r>
            <a:r>
              <a:rPr lang="en-US" dirty="0" err="1" smtClean="0"/>
              <a:t>’r</a:t>
            </a:r>
            <a:r>
              <a:rPr lang="en-US" dirty="0" smtClean="0"/>
              <a:t> Shoah </a:t>
            </a:r>
            <a:r>
              <a:rPr lang="en-US" dirty="0" err="1" smtClean="0"/>
              <a:t>ddigwydd</a:t>
            </a:r>
            <a:r>
              <a:rPr lang="en-US" dirty="0" smtClean="0"/>
              <a:t>?</a:t>
            </a:r>
            <a:endParaRPr lang="en-US" dirty="0" smtClean="0"/>
          </a:p>
          <a:p>
            <a:r>
              <a:rPr lang="en-US" dirty="0" smtClean="0"/>
              <a:t>Beth a </a:t>
            </a:r>
            <a:r>
              <a:rPr lang="en-US" dirty="0" err="1" smtClean="0"/>
              <a:t>ddywed</a:t>
            </a:r>
            <a:r>
              <a:rPr lang="en-US" dirty="0" smtClean="0"/>
              <a:t> </a:t>
            </a:r>
            <a:r>
              <a:rPr lang="en-US" dirty="0" err="1" smtClean="0"/>
              <a:t>hyn</a:t>
            </a:r>
            <a:r>
              <a:rPr lang="en-US" dirty="0" smtClean="0"/>
              <a:t> am </a:t>
            </a:r>
            <a:r>
              <a:rPr lang="en-US" dirty="0" err="1" smtClean="0"/>
              <a:t>natur</a:t>
            </a:r>
            <a:r>
              <a:rPr lang="en-US" dirty="0" smtClean="0"/>
              <a:t> </a:t>
            </a:r>
            <a:r>
              <a:rPr lang="en-US" dirty="0" err="1" smtClean="0"/>
              <a:t>Duw</a:t>
            </a:r>
            <a:r>
              <a:rPr lang="en-US" dirty="0" smtClean="0"/>
              <a:t>?</a:t>
            </a:r>
            <a:endParaRPr lang="en-US" dirty="0" smtClean="0"/>
          </a:p>
          <a:p>
            <a:r>
              <a:rPr lang="en-US" dirty="0" err="1" smtClean="0"/>
              <a:t>Diflaniad</a:t>
            </a:r>
            <a:r>
              <a:rPr lang="en-US" dirty="0" smtClean="0"/>
              <a:t> y </a:t>
            </a:r>
            <a:r>
              <a:rPr lang="en-US" dirty="0" err="1" smtClean="0"/>
              <a:t>Duw</a:t>
            </a:r>
            <a:r>
              <a:rPr lang="en-US" dirty="0" smtClean="0"/>
              <a:t> </a:t>
            </a:r>
            <a:r>
              <a:rPr lang="en-US" dirty="0" err="1" smtClean="0"/>
              <a:t>hollalluog</a:t>
            </a:r>
            <a:r>
              <a:rPr lang="en-US" dirty="0" smtClean="0"/>
              <a:t> a </a:t>
            </a:r>
            <a:r>
              <a:rPr lang="en-US" dirty="0" err="1" smtClean="0"/>
              <a:t>thrugarog</a:t>
            </a:r>
            <a:r>
              <a:rPr lang="en-US" dirty="0" smtClean="0"/>
              <a:t>?</a:t>
            </a:r>
            <a:endParaRPr lang="en-US" dirty="0" smtClean="0"/>
          </a:p>
          <a:p>
            <a:r>
              <a:rPr lang="en-US" dirty="0" smtClean="0"/>
              <a:t>A </a:t>
            </a:r>
            <a:r>
              <a:rPr lang="en-US" dirty="0" err="1" smtClean="0"/>
              <a:t>ddioddefodd</a:t>
            </a:r>
            <a:r>
              <a:rPr lang="en-US" dirty="0" smtClean="0"/>
              <a:t> </a:t>
            </a:r>
            <a:r>
              <a:rPr lang="en-US" dirty="0" err="1" smtClean="0"/>
              <a:t>Duw</a:t>
            </a:r>
            <a:r>
              <a:rPr lang="en-US" dirty="0" smtClean="0"/>
              <a:t> </a:t>
            </a:r>
            <a:r>
              <a:rPr lang="en-US" dirty="0" err="1" smtClean="0"/>
              <a:t>gyda’i</a:t>
            </a:r>
            <a:r>
              <a:rPr lang="en-US" dirty="0" smtClean="0"/>
              <a:t> </a:t>
            </a:r>
            <a:r>
              <a:rPr lang="en-US" dirty="0" err="1" smtClean="0"/>
              <a:t>bobl</a:t>
            </a:r>
            <a:r>
              <a:rPr lang="en-US" dirty="0" smtClean="0"/>
              <a:t> </a:t>
            </a:r>
            <a:r>
              <a:rPr lang="en-US" dirty="0" err="1" smtClean="0"/>
              <a:t>yn</a:t>
            </a:r>
            <a:r>
              <a:rPr lang="en-US" dirty="0" smtClean="0"/>
              <a:t> Auschwitz</a:t>
            </a:r>
            <a:r>
              <a:rPr lang="en-US" dirty="0" smtClean="0"/>
              <a:t>?</a:t>
            </a:r>
          </a:p>
          <a:p>
            <a:r>
              <a:rPr lang="en-US" dirty="0" err="1" smtClean="0"/>
              <a:t>Cosb</a:t>
            </a:r>
            <a:r>
              <a:rPr lang="en-US" dirty="0" smtClean="0"/>
              <a:t> am </a:t>
            </a:r>
            <a:r>
              <a:rPr lang="en-US" dirty="0" err="1" smtClean="0"/>
              <a:t>bechodau</a:t>
            </a:r>
            <a:r>
              <a:rPr lang="en-US" dirty="0" smtClean="0"/>
              <a:t> </a:t>
            </a:r>
            <a:r>
              <a:rPr lang="en-US" dirty="0" err="1" smtClean="0"/>
              <a:t>Iddewon</a:t>
            </a:r>
            <a:r>
              <a:rPr lang="en-US" dirty="0" smtClean="0"/>
              <a:t> </a:t>
            </a:r>
            <a:r>
              <a:rPr lang="en-US" dirty="0" err="1" smtClean="0"/>
              <a:t>Ewrop</a:t>
            </a:r>
            <a:r>
              <a:rPr lang="en-US" dirty="0" smtClean="0"/>
              <a:t>?</a:t>
            </a:r>
            <a:endParaRPr lang="en-US" dirty="0" smtClean="0"/>
          </a:p>
          <a:p>
            <a:r>
              <a:rPr lang="en-US" dirty="0" err="1" smtClean="0"/>
              <a:t>Ai’r</a:t>
            </a:r>
            <a:r>
              <a:rPr lang="en-US" dirty="0" smtClean="0"/>
              <a:t> </a:t>
            </a:r>
            <a:r>
              <a:rPr lang="en-US" dirty="0" err="1" smtClean="0"/>
              <a:t>diafol</a:t>
            </a:r>
            <a:r>
              <a:rPr lang="en-US" dirty="0" smtClean="0"/>
              <a:t> – </a:t>
            </a:r>
            <a:r>
              <a:rPr lang="en-US" dirty="0" err="1" smtClean="0"/>
              <a:t>ynteu</a:t>
            </a:r>
            <a:r>
              <a:rPr lang="en-US" dirty="0" smtClean="0"/>
              <a:t> </a:t>
            </a:r>
            <a:r>
              <a:rPr lang="en-US" dirty="0" err="1" smtClean="0"/>
              <a:t>Duw</a:t>
            </a:r>
            <a:r>
              <a:rPr lang="en-US" dirty="0" smtClean="0"/>
              <a:t> – </a:t>
            </a:r>
            <a:r>
              <a:rPr lang="en-US" dirty="0" err="1" smtClean="0"/>
              <a:t>oedd</a:t>
            </a:r>
            <a:r>
              <a:rPr lang="en-US" dirty="0" smtClean="0"/>
              <a:t> </a:t>
            </a:r>
            <a:r>
              <a:rPr lang="en-US" dirty="0" err="1" smtClean="0"/>
              <a:t>yn</a:t>
            </a:r>
            <a:r>
              <a:rPr lang="en-US" dirty="0" smtClean="0"/>
              <a:t> </a:t>
            </a:r>
            <a:r>
              <a:rPr lang="en-US" dirty="0" err="1" smtClean="0"/>
              <a:t>gyfrifol</a:t>
            </a:r>
            <a:r>
              <a:rPr lang="en-US" dirty="0" smtClean="0"/>
              <a:t> am y </a:t>
            </a:r>
            <a:r>
              <a:rPr lang="en-US" dirty="0" err="1" smtClean="0"/>
              <a:t>gwersylloedd</a:t>
            </a:r>
            <a:r>
              <a:rPr lang="en-US" dirty="0" smtClean="0"/>
              <a:t> </a:t>
            </a:r>
            <a:r>
              <a:rPr lang="en-US" dirty="0" err="1" smtClean="0"/>
              <a:t>cadw</a:t>
            </a:r>
            <a:r>
              <a:rPr lang="en-US" dirty="0" smtClean="0"/>
              <a:t>?</a:t>
            </a:r>
            <a:endParaRPr lang="en-US" dirty="0" smtClean="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Seioniaeth</a:t>
            </a:r>
            <a:r>
              <a:rPr lang="en-US" dirty="0" smtClean="0"/>
              <a:t> a </a:t>
            </a:r>
            <a:r>
              <a:rPr lang="en-US" dirty="0" err="1" smtClean="0"/>
              <a:t>Gwladwriaeth</a:t>
            </a:r>
            <a:r>
              <a:rPr lang="en-US" dirty="0" smtClean="0"/>
              <a:t> Israel</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Cred </a:t>
            </a:r>
            <a:r>
              <a:rPr lang="en-US" dirty="0" err="1" smtClean="0"/>
              <a:t>yn</a:t>
            </a:r>
            <a:r>
              <a:rPr lang="en-US" dirty="0" smtClean="0"/>
              <a:t> </a:t>
            </a:r>
            <a:r>
              <a:rPr lang="en-US" dirty="0" err="1" smtClean="0"/>
              <a:t>hawl</a:t>
            </a:r>
            <a:r>
              <a:rPr lang="en-US" dirty="0" smtClean="0"/>
              <a:t> </a:t>
            </a:r>
            <a:r>
              <a:rPr lang="en-US" dirty="0" err="1" smtClean="0"/>
              <a:t>yr</a:t>
            </a:r>
            <a:r>
              <a:rPr lang="en-US" dirty="0" smtClean="0"/>
              <a:t> </a:t>
            </a:r>
            <a:r>
              <a:rPr lang="en-US" dirty="0" err="1" smtClean="0"/>
              <a:t>Iddewon</a:t>
            </a:r>
            <a:r>
              <a:rPr lang="en-US" dirty="0" smtClean="0"/>
              <a:t> </a:t>
            </a:r>
            <a:r>
              <a:rPr lang="en-US" dirty="0" err="1" smtClean="0"/>
              <a:t>i</a:t>
            </a:r>
            <a:r>
              <a:rPr lang="en-US" dirty="0" smtClean="0"/>
              <a:t> </a:t>
            </a:r>
            <a:r>
              <a:rPr lang="en-US" dirty="0" err="1" smtClean="0"/>
              <a:t>ddychwelyd</a:t>
            </a:r>
            <a:r>
              <a:rPr lang="en-US" dirty="0" smtClean="0"/>
              <a:t> a </a:t>
            </a:r>
            <a:r>
              <a:rPr lang="en-US" dirty="0" err="1" smtClean="0"/>
              <a:t>chymryd</a:t>
            </a:r>
            <a:r>
              <a:rPr lang="en-US" dirty="0" smtClean="0"/>
              <a:t> </a:t>
            </a:r>
            <a:r>
              <a:rPr lang="en-US" dirty="0" err="1" smtClean="0"/>
              <a:t>meddiant</a:t>
            </a:r>
            <a:r>
              <a:rPr lang="en-US" dirty="0" smtClean="0"/>
              <a:t> o </a:t>
            </a:r>
            <a:r>
              <a:rPr lang="en-US" dirty="0" err="1" smtClean="0"/>
              <a:t>wlad</a:t>
            </a:r>
            <a:r>
              <a:rPr lang="en-US" dirty="0" smtClean="0"/>
              <a:t> </a:t>
            </a:r>
            <a:r>
              <a:rPr lang="en-US" dirty="0" smtClean="0"/>
              <a:t>Israel </a:t>
            </a:r>
            <a:r>
              <a:rPr lang="en-US" dirty="0" smtClean="0"/>
              <a:t>(</a:t>
            </a:r>
            <a:r>
              <a:rPr lang="en-US" dirty="0" err="1" smtClean="0"/>
              <a:t>cymh</a:t>
            </a:r>
            <a:r>
              <a:rPr lang="en-US" dirty="0" smtClean="0"/>
              <a:t>. </a:t>
            </a:r>
            <a:r>
              <a:rPr lang="en-US" dirty="0" smtClean="0"/>
              <a:t>Genesis 17).</a:t>
            </a:r>
          </a:p>
          <a:p>
            <a:r>
              <a:rPr lang="en-US" dirty="0" err="1" smtClean="0"/>
              <a:t>Seioniaeth</a:t>
            </a:r>
            <a:r>
              <a:rPr lang="en-US" dirty="0" smtClean="0"/>
              <a:t>: </a:t>
            </a:r>
            <a:r>
              <a:rPr lang="en-US" dirty="0" err="1" smtClean="0"/>
              <a:t>delfrydiaeth</a:t>
            </a:r>
            <a:r>
              <a:rPr lang="en-US" dirty="0" smtClean="0"/>
              <a:t> </a:t>
            </a:r>
            <a:r>
              <a:rPr lang="en-US" dirty="0" err="1" smtClean="0"/>
              <a:t>grefyddol</a:t>
            </a:r>
            <a:r>
              <a:rPr lang="en-US" dirty="0" smtClean="0"/>
              <a:t> a </a:t>
            </a:r>
            <a:r>
              <a:rPr lang="en-US" dirty="0" err="1" smtClean="0"/>
              <a:t>mudiad</a:t>
            </a:r>
            <a:r>
              <a:rPr lang="en-US" dirty="0" smtClean="0"/>
              <a:t> </a:t>
            </a:r>
            <a:r>
              <a:rPr lang="en-US" dirty="0" err="1" smtClean="0"/>
              <a:t>gwleidyddol</a:t>
            </a:r>
            <a:r>
              <a:rPr lang="en-US" dirty="0" smtClean="0"/>
              <a:t>.</a:t>
            </a:r>
            <a:endParaRPr lang="en-US" dirty="0" smtClean="0"/>
          </a:p>
          <a:p>
            <a:r>
              <a:rPr lang="en-US" dirty="0" err="1" smtClean="0"/>
              <a:t>Cyn</a:t>
            </a:r>
            <a:r>
              <a:rPr lang="en-US" dirty="0" smtClean="0"/>
              <a:t> y </a:t>
            </a:r>
            <a:r>
              <a:rPr lang="en-US" dirty="0" err="1" smtClean="0"/>
              <a:t>Rhyfel</a:t>
            </a:r>
            <a:r>
              <a:rPr lang="en-US" dirty="0" smtClean="0"/>
              <a:t> </a:t>
            </a:r>
            <a:r>
              <a:rPr lang="en-US" dirty="0" err="1" smtClean="0"/>
              <a:t>Byd</a:t>
            </a:r>
            <a:r>
              <a:rPr lang="en-US" dirty="0" smtClean="0"/>
              <a:t> </a:t>
            </a:r>
            <a:r>
              <a:rPr lang="en-US" dirty="0" err="1" smtClean="0"/>
              <a:t>Cyntaf</a:t>
            </a:r>
            <a:r>
              <a:rPr lang="en-US" dirty="0" smtClean="0"/>
              <a:t> </a:t>
            </a:r>
            <a:r>
              <a:rPr lang="en-US" dirty="0" err="1" smtClean="0"/>
              <a:t>adwaith</a:t>
            </a:r>
            <a:r>
              <a:rPr lang="en-US" dirty="0" smtClean="0"/>
              <a:t> </a:t>
            </a:r>
            <a:r>
              <a:rPr lang="en-US" dirty="0" err="1" smtClean="0"/>
              <a:t>ydoedd</a:t>
            </a:r>
            <a:r>
              <a:rPr lang="en-US" dirty="0" smtClean="0"/>
              <a:t> </a:t>
            </a:r>
            <a:r>
              <a:rPr lang="en-US" dirty="0" err="1" smtClean="0"/>
              <a:t>i</a:t>
            </a:r>
            <a:r>
              <a:rPr lang="en-US" dirty="0" smtClean="0"/>
              <a:t> </a:t>
            </a:r>
            <a:r>
              <a:rPr lang="en-US" dirty="0" err="1" smtClean="0"/>
              <a:t>ddiffyg</a:t>
            </a:r>
            <a:r>
              <a:rPr lang="en-US" dirty="0" smtClean="0"/>
              <a:t> </a:t>
            </a:r>
            <a:r>
              <a:rPr lang="en-US" dirty="0" err="1" smtClean="0"/>
              <a:t>rhyddid</a:t>
            </a:r>
            <a:r>
              <a:rPr lang="en-US" dirty="0" smtClean="0"/>
              <a:t> </a:t>
            </a:r>
            <a:r>
              <a:rPr lang="en-US" dirty="0" err="1" smtClean="0"/>
              <a:t>yn</a:t>
            </a:r>
            <a:r>
              <a:rPr lang="en-US" dirty="0" smtClean="0"/>
              <a:t> y ghettos </a:t>
            </a:r>
            <a:r>
              <a:rPr lang="en-US" dirty="0" err="1" smtClean="0"/>
              <a:t>yn</a:t>
            </a:r>
            <a:r>
              <a:rPr lang="en-US" dirty="0" smtClean="0"/>
              <a:t> </a:t>
            </a:r>
            <a:r>
              <a:rPr lang="en-US" dirty="0" err="1" smtClean="0"/>
              <a:t>Ewrop</a:t>
            </a:r>
            <a:r>
              <a:rPr lang="en-US" dirty="0" smtClean="0"/>
              <a:t>.</a:t>
            </a:r>
            <a:endParaRPr lang="en-US" dirty="0" smtClean="0"/>
          </a:p>
          <a:p>
            <a:r>
              <a:rPr lang="en-US" dirty="0" smtClean="0"/>
              <a:t>Theodor Herzl (1860-1904) </a:t>
            </a:r>
            <a:r>
              <a:rPr lang="en-US" dirty="0" err="1" smtClean="0"/>
              <a:t>ysgrifennodd</a:t>
            </a:r>
            <a:r>
              <a:rPr lang="en-US" dirty="0" smtClean="0"/>
              <a:t> </a:t>
            </a:r>
            <a:r>
              <a:rPr lang="en-US" i="1" dirty="0" smtClean="0"/>
              <a:t>Y </a:t>
            </a:r>
            <a:r>
              <a:rPr lang="en-US" i="1" dirty="0" err="1" smtClean="0"/>
              <a:t>Wladwriaeth</a:t>
            </a:r>
            <a:r>
              <a:rPr lang="en-US" i="1" dirty="0" smtClean="0"/>
              <a:t> </a:t>
            </a:r>
            <a:r>
              <a:rPr lang="en-US" i="1" dirty="0" err="1" smtClean="0"/>
              <a:t>Iddewig</a:t>
            </a:r>
            <a:r>
              <a:rPr lang="en-US" i="1" dirty="0" smtClean="0"/>
              <a:t> </a:t>
            </a:r>
            <a:r>
              <a:rPr lang="en-US" dirty="0" smtClean="0"/>
              <a:t>(1896</a:t>
            </a:r>
            <a:r>
              <a:rPr lang="en-US" dirty="0" smtClean="0"/>
              <a:t>) </a:t>
            </a:r>
            <a:r>
              <a:rPr lang="en-US" dirty="0" err="1" smtClean="0"/>
              <a:t>gan</a:t>
            </a:r>
            <a:r>
              <a:rPr lang="en-US" dirty="0" smtClean="0"/>
              <a:t> </a:t>
            </a:r>
            <a:r>
              <a:rPr lang="en-US" dirty="0" err="1" smtClean="0"/>
              <a:t>alw</a:t>
            </a:r>
            <a:r>
              <a:rPr lang="en-US" dirty="0" smtClean="0"/>
              <a:t> am </a:t>
            </a:r>
            <a:r>
              <a:rPr lang="en-US" dirty="0" err="1" smtClean="0"/>
              <a:t>wladwriaeth</a:t>
            </a:r>
            <a:r>
              <a:rPr lang="en-US" dirty="0" smtClean="0"/>
              <a:t> </a:t>
            </a:r>
            <a:r>
              <a:rPr lang="en-US" dirty="0" err="1" smtClean="0"/>
              <a:t>annibynnol</a:t>
            </a:r>
            <a:r>
              <a:rPr lang="en-US" dirty="0" smtClean="0"/>
              <a:t> </a:t>
            </a:r>
            <a:r>
              <a:rPr lang="en-US" dirty="0" err="1" smtClean="0"/>
              <a:t>I’r</a:t>
            </a:r>
            <a:r>
              <a:rPr lang="en-US" dirty="0" smtClean="0"/>
              <a:t> </a:t>
            </a:r>
            <a:r>
              <a:rPr lang="en-US" dirty="0" err="1" smtClean="0"/>
              <a:t>Iddewon</a:t>
            </a:r>
            <a:r>
              <a:rPr lang="en-US" dirty="0"/>
              <a:t>.</a:t>
            </a:r>
            <a:endParaRPr lang="en-US" dirty="0" smtClean="0"/>
          </a:p>
          <a:p>
            <a:r>
              <a:rPr lang="en-US" dirty="0" err="1" smtClean="0"/>
              <a:t>Gwreiddio’r</a:t>
            </a:r>
            <a:r>
              <a:rPr lang="en-US" dirty="0" smtClean="0"/>
              <a:t> </a:t>
            </a:r>
            <a:r>
              <a:rPr lang="en-US" dirty="0" err="1" smtClean="0"/>
              <a:t>genedl</a:t>
            </a:r>
            <a:r>
              <a:rPr lang="en-US" dirty="0" smtClean="0"/>
              <a:t> </a:t>
            </a:r>
            <a:r>
              <a:rPr lang="en-US" dirty="0" err="1" smtClean="0"/>
              <a:t>mewn</a:t>
            </a:r>
            <a:r>
              <a:rPr lang="en-US" dirty="0" smtClean="0"/>
              <a:t> un </a:t>
            </a:r>
            <a:r>
              <a:rPr lang="en-US" dirty="0" err="1" smtClean="0"/>
              <a:t>gwlad</a:t>
            </a:r>
            <a:r>
              <a:rPr lang="en-US" dirty="0" smtClean="0"/>
              <a:t>.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err="1" smtClean="0"/>
              <a:t>Cyfraniad</a:t>
            </a:r>
            <a:r>
              <a:rPr lang="en-US" dirty="0" smtClean="0"/>
              <a:t> Theodor </a:t>
            </a:r>
            <a:r>
              <a:rPr lang="en-US" dirty="0" smtClean="0"/>
              <a:t>Herzl</a:t>
            </a:r>
            <a:endParaRPr lang="en-US" dirty="0"/>
          </a:p>
        </p:txBody>
      </p:sp>
      <p:sp>
        <p:nvSpPr>
          <p:cNvPr id="5" name="Content Placeholder 4"/>
          <p:cNvSpPr>
            <a:spLocks noGrp="1"/>
          </p:cNvSpPr>
          <p:nvPr>
            <p:ph sz="half" idx="1"/>
          </p:nvPr>
        </p:nvSpPr>
        <p:spPr/>
        <p:txBody>
          <a:bodyPr>
            <a:normAutofit fontScale="85000" lnSpcReduction="20000"/>
          </a:bodyPr>
          <a:lstStyle/>
          <a:p>
            <a:endParaRPr lang="en-US"/>
          </a:p>
        </p:txBody>
      </p:sp>
      <p:sp>
        <p:nvSpPr>
          <p:cNvPr id="6" name="Content Placeholder 5"/>
          <p:cNvSpPr>
            <a:spLocks noGrp="1"/>
          </p:cNvSpPr>
          <p:nvPr>
            <p:ph sz="half" idx="2"/>
          </p:nvPr>
        </p:nvSpPr>
        <p:spPr>
          <a:xfrm>
            <a:off x="4648200" y="1600200"/>
            <a:ext cx="4038600" cy="4708526"/>
          </a:xfrm>
        </p:spPr>
        <p:txBody>
          <a:bodyPr>
            <a:normAutofit fontScale="85000" lnSpcReduction="20000"/>
          </a:bodyPr>
          <a:lstStyle/>
          <a:p>
            <a:pPr>
              <a:buNone/>
            </a:pPr>
            <a:r>
              <a:rPr lang="en-US" dirty="0" smtClean="0"/>
              <a:t>	</a:t>
            </a:r>
            <a:r>
              <a:rPr lang="en-US" dirty="0" smtClean="0"/>
              <a:t>‘</a:t>
            </a:r>
            <a:r>
              <a:rPr lang="en-US" dirty="0" err="1" smtClean="0"/>
              <a:t>Yr</a:t>
            </a:r>
            <a:r>
              <a:rPr lang="en-US" dirty="0" smtClean="0"/>
              <a:t> </a:t>
            </a:r>
            <a:r>
              <a:rPr lang="en-US" dirty="0" err="1" smtClean="0"/>
              <a:t>wyf</a:t>
            </a:r>
            <a:r>
              <a:rPr lang="en-US" dirty="0" smtClean="0"/>
              <a:t> </a:t>
            </a:r>
            <a:r>
              <a:rPr lang="en-US" dirty="0" err="1" smtClean="0"/>
              <a:t>wedi</a:t>
            </a:r>
            <a:r>
              <a:rPr lang="en-US" dirty="0" smtClean="0"/>
              <a:t> </a:t>
            </a:r>
            <a:r>
              <a:rPr lang="en-US" dirty="0" err="1" smtClean="0"/>
              <a:t>sefydlu</a:t>
            </a:r>
            <a:r>
              <a:rPr lang="en-US" dirty="0" smtClean="0"/>
              <a:t> </a:t>
            </a:r>
            <a:r>
              <a:rPr lang="en-US" dirty="0" err="1" smtClean="0"/>
              <a:t>gwladwriaeth</a:t>
            </a:r>
            <a:r>
              <a:rPr lang="en-US" dirty="0" smtClean="0"/>
              <a:t> Israel</a:t>
            </a:r>
            <a:r>
              <a:rPr lang="en-US" dirty="0" smtClean="0"/>
              <a:t>. </a:t>
            </a:r>
            <a:r>
              <a:rPr lang="en-US" dirty="0" err="1" smtClean="0"/>
              <a:t>Pe</a:t>
            </a:r>
            <a:r>
              <a:rPr lang="en-US" dirty="0" smtClean="0"/>
              <a:t> </a:t>
            </a:r>
            <a:r>
              <a:rPr lang="en-US" dirty="0" err="1" smtClean="0"/>
              <a:t>bawn</a:t>
            </a:r>
            <a:r>
              <a:rPr lang="en-US" dirty="0" smtClean="0"/>
              <a:t> </a:t>
            </a:r>
            <a:r>
              <a:rPr lang="en-US" dirty="0" err="1" smtClean="0"/>
              <a:t>yn</a:t>
            </a:r>
            <a:r>
              <a:rPr lang="en-US" dirty="0" smtClean="0"/>
              <a:t> </a:t>
            </a:r>
            <a:r>
              <a:rPr lang="en-US" dirty="0" err="1" smtClean="0"/>
              <a:t>dweud</a:t>
            </a:r>
            <a:r>
              <a:rPr lang="en-US" dirty="0" smtClean="0"/>
              <a:t> </a:t>
            </a:r>
            <a:r>
              <a:rPr lang="en-US" dirty="0" err="1" smtClean="0"/>
              <a:t>hynny</a:t>
            </a:r>
            <a:r>
              <a:rPr lang="en-US" dirty="0" smtClean="0"/>
              <a:t> </a:t>
            </a:r>
            <a:r>
              <a:rPr lang="en-US" dirty="0" err="1" smtClean="0"/>
              <a:t>heddiw</a:t>
            </a:r>
            <a:r>
              <a:rPr lang="en-US" dirty="0" smtClean="0"/>
              <a:t> </a:t>
            </a:r>
            <a:r>
              <a:rPr lang="en-US" dirty="0" err="1" smtClean="0"/>
              <a:t>byddai</a:t>
            </a:r>
            <a:r>
              <a:rPr lang="en-US" dirty="0" smtClean="0"/>
              <a:t> </a:t>
            </a:r>
            <a:r>
              <a:rPr lang="en-US" dirty="0" err="1" smtClean="0"/>
              <a:t>pobl</a:t>
            </a:r>
            <a:r>
              <a:rPr lang="en-US" dirty="0" smtClean="0"/>
              <a:t> </a:t>
            </a:r>
            <a:r>
              <a:rPr lang="en-US" dirty="0" err="1" smtClean="0"/>
              <a:t>yn</a:t>
            </a:r>
            <a:r>
              <a:rPr lang="en-US" dirty="0" smtClean="0"/>
              <a:t> </a:t>
            </a:r>
            <a:r>
              <a:rPr lang="en-US" dirty="0" err="1" smtClean="0"/>
              <a:t>fy</a:t>
            </a:r>
            <a:r>
              <a:rPr lang="en-US" dirty="0" smtClean="0"/>
              <a:t> </a:t>
            </a:r>
            <a:r>
              <a:rPr lang="en-US" dirty="0" err="1" smtClean="0"/>
              <a:t>nghasau</a:t>
            </a:r>
            <a:r>
              <a:rPr lang="en-US" dirty="0" smtClean="0"/>
              <a:t>. </a:t>
            </a:r>
            <a:r>
              <a:rPr lang="en-US" dirty="0" err="1" smtClean="0"/>
              <a:t>Ond</a:t>
            </a:r>
            <a:r>
              <a:rPr lang="en-US" dirty="0" smtClean="0"/>
              <a:t> </a:t>
            </a:r>
            <a:r>
              <a:rPr lang="en-US" dirty="0" err="1" smtClean="0"/>
              <a:t>mewn</a:t>
            </a:r>
            <a:r>
              <a:rPr lang="en-US" dirty="0" smtClean="0"/>
              <a:t> </a:t>
            </a:r>
            <a:r>
              <a:rPr lang="en-US" dirty="0" err="1" smtClean="0"/>
              <a:t>pum</a:t>
            </a:r>
            <a:r>
              <a:rPr lang="en-US" dirty="0" smtClean="0"/>
              <a:t> </a:t>
            </a:r>
            <a:r>
              <a:rPr lang="en-US" dirty="0" err="1" smtClean="0"/>
              <a:t>mlynedd</a:t>
            </a:r>
            <a:r>
              <a:rPr lang="en-US" dirty="0" smtClean="0"/>
              <a:t> – </a:t>
            </a:r>
            <a:r>
              <a:rPr lang="en-US" dirty="0" err="1" smtClean="0"/>
              <a:t>yn</a:t>
            </a:r>
            <a:r>
              <a:rPr lang="en-US" dirty="0" smtClean="0"/>
              <a:t> </a:t>
            </a:r>
            <a:r>
              <a:rPr lang="en-US" dirty="0" err="1" smtClean="0"/>
              <a:t>sicr</a:t>
            </a:r>
            <a:r>
              <a:rPr lang="en-US" dirty="0" smtClean="0"/>
              <a:t> </a:t>
            </a:r>
            <a:r>
              <a:rPr lang="en-US" dirty="0" err="1" smtClean="0"/>
              <a:t>mewn</a:t>
            </a:r>
            <a:r>
              <a:rPr lang="en-US" dirty="0" smtClean="0"/>
              <a:t> </a:t>
            </a:r>
            <a:r>
              <a:rPr lang="en-US" dirty="0" err="1" smtClean="0"/>
              <a:t>hanner</a:t>
            </a:r>
            <a:r>
              <a:rPr lang="en-US" dirty="0" smtClean="0"/>
              <a:t> can </a:t>
            </a:r>
            <a:r>
              <a:rPr lang="en-US" dirty="0" err="1" smtClean="0"/>
              <a:t>mlynedd</a:t>
            </a:r>
            <a:r>
              <a:rPr lang="en-US" dirty="0" smtClean="0"/>
              <a:t> – </a:t>
            </a:r>
            <a:r>
              <a:rPr lang="en-US" dirty="0" err="1" smtClean="0"/>
              <a:t>byddaf</a:t>
            </a:r>
            <a:r>
              <a:rPr lang="en-US" dirty="0" smtClean="0"/>
              <a:t> </a:t>
            </a:r>
            <a:r>
              <a:rPr lang="en-US" dirty="0" err="1" smtClean="0"/>
              <a:t>yn</a:t>
            </a:r>
            <a:r>
              <a:rPr lang="en-US" dirty="0" smtClean="0"/>
              <a:t> </a:t>
            </a:r>
            <a:r>
              <a:rPr lang="en-US" dirty="0" err="1" smtClean="0"/>
              <a:t>dweud</a:t>
            </a:r>
            <a:r>
              <a:rPr lang="en-US" dirty="0" smtClean="0"/>
              <a:t> y </a:t>
            </a:r>
            <a:r>
              <a:rPr lang="en-US" dirty="0" err="1" smtClean="0"/>
              <a:t>gwir</a:t>
            </a:r>
            <a:r>
              <a:rPr lang="en-US" dirty="0" smtClean="0"/>
              <a:t>’ </a:t>
            </a:r>
            <a:r>
              <a:rPr lang="en-US" dirty="0" smtClean="0"/>
              <a:t>(31 </a:t>
            </a:r>
            <a:r>
              <a:rPr lang="en-US" dirty="0" err="1" smtClean="0"/>
              <a:t>Awst</a:t>
            </a:r>
            <a:r>
              <a:rPr lang="en-US" dirty="0" smtClean="0"/>
              <a:t>, </a:t>
            </a:r>
            <a:r>
              <a:rPr lang="en-US" dirty="0" smtClean="0"/>
              <a:t>1897, </a:t>
            </a:r>
            <a:r>
              <a:rPr lang="en-US" dirty="0" err="1" smtClean="0"/>
              <a:t>yn</a:t>
            </a:r>
            <a:r>
              <a:rPr lang="en-US" dirty="0" smtClean="0"/>
              <a:t> </a:t>
            </a:r>
            <a:r>
              <a:rPr lang="en-US" dirty="0" err="1" smtClean="0"/>
              <a:t>ei</a:t>
            </a:r>
            <a:r>
              <a:rPr lang="en-US" dirty="0" smtClean="0"/>
              <a:t> </a:t>
            </a:r>
            <a:r>
              <a:rPr lang="en-US" dirty="0" err="1" smtClean="0"/>
              <a:t>ddyddiadur</a:t>
            </a:r>
            <a:r>
              <a:rPr lang="en-US" dirty="0" smtClean="0"/>
              <a:t>). </a:t>
            </a:r>
            <a:endParaRPr lang="en-US" dirty="0" smtClean="0"/>
          </a:p>
          <a:p>
            <a:pPr>
              <a:buNone/>
            </a:pPr>
            <a:r>
              <a:rPr lang="en-US" dirty="0" smtClean="0"/>
              <a:t>	</a:t>
            </a:r>
            <a:r>
              <a:rPr lang="en-US" dirty="0" err="1" smtClean="0"/>
              <a:t>Ar</a:t>
            </a:r>
            <a:r>
              <a:rPr lang="en-US" dirty="0" smtClean="0"/>
              <a:t> </a:t>
            </a:r>
            <a:r>
              <a:rPr lang="en-US" dirty="0" smtClean="0"/>
              <a:t>28 </a:t>
            </a:r>
            <a:r>
              <a:rPr lang="en-US" dirty="0" err="1" smtClean="0"/>
              <a:t>Tachwedd</a:t>
            </a:r>
            <a:r>
              <a:rPr lang="en-US" dirty="0" smtClean="0"/>
              <a:t> </a:t>
            </a:r>
            <a:r>
              <a:rPr lang="en-US" dirty="0" smtClean="0"/>
              <a:t>1947 </a:t>
            </a:r>
            <a:r>
              <a:rPr lang="en-US" dirty="0" err="1" smtClean="0"/>
              <a:t>cytunodd</a:t>
            </a:r>
            <a:r>
              <a:rPr lang="en-US" dirty="0" smtClean="0"/>
              <a:t> y </a:t>
            </a:r>
            <a:r>
              <a:rPr lang="en-US" dirty="0" err="1" smtClean="0"/>
              <a:t>Cenhedloedd</a:t>
            </a:r>
            <a:r>
              <a:rPr lang="en-US" dirty="0" smtClean="0"/>
              <a:t> </a:t>
            </a:r>
            <a:r>
              <a:rPr lang="en-US" dirty="0" err="1" smtClean="0"/>
              <a:t>Unedig</a:t>
            </a:r>
            <a:r>
              <a:rPr lang="en-US" dirty="0" smtClean="0"/>
              <a:t> I </a:t>
            </a:r>
            <a:r>
              <a:rPr lang="en-US" dirty="0" err="1" smtClean="0"/>
              <a:t>ganiatau</a:t>
            </a:r>
            <a:r>
              <a:rPr lang="en-US" dirty="0" smtClean="0"/>
              <a:t> </a:t>
            </a:r>
            <a:r>
              <a:rPr lang="en-US" dirty="0" err="1" smtClean="0"/>
              <a:t>i’r</a:t>
            </a:r>
            <a:r>
              <a:rPr lang="en-US" dirty="0" smtClean="0"/>
              <a:t> </a:t>
            </a:r>
            <a:r>
              <a:rPr lang="en-US" dirty="0" err="1" smtClean="0"/>
              <a:t>Iddewon</a:t>
            </a:r>
            <a:r>
              <a:rPr lang="en-US" dirty="0" smtClean="0"/>
              <a:t> </a:t>
            </a:r>
            <a:r>
              <a:rPr lang="en-US" dirty="0" err="1" smtClean="0"/>
              <a:t>sefydlu</a:t>
            </a:r>
            <a:r>
              <a:rPr lang="en-US" dirty="0" smtClean="0"/>
              <a:t> </a:t>
            </a:r>
            <a:r>
              <a:rPr lang="en-US" dirty="0" err="1" smtClean="0"/>
              <a:t>gwladwriaeth</a:t>
            </a:r>
            <a:r>
              <a:rPr lang="en-US" dirty="0" smtClean="0"/>
              <a:t> Israel.  </a:t>
            </a:r>
            <a:endParaRPr lang="en-US" dirty="0"/>
          </a:p>
        </p:txBody>
      </p:sp>
      <p:pic>
        <p:nvPicPr>
          <p:cNvPr id="7" name="Picture 6" descr="200px-Herzl_retouched.jpg"/>
          <p:cNvPicPr>
            <a:picLocks noChangeAspect="1"/>
          </p:cNvPicPr>
          <p:nvPr/>
        </p:nvPicPr>
        <p:blipFill>
          <a:blip r:embed="rId2"/>
          <a:stretch>
            <a:fillRect/>
          </a:stretch>
        </p:blipFill>
        <p:spPr>
          <a:xfrm>
            <a:off x="457200" y="1600201"/>
            <a:ext cx="4191000" cy="452596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Gwrthwynebiad</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a:bodyPr>
          <a:lstStyle/>
          <a:p>
            <a:r>
              <a:rPr lang="en-US" dirty="0" err="1" smtClean="0"/>
              <a:t>Seioniaeth</a:t>
            </a:r>
            <a:r>
              <a:rPr lang="en-US" dirty="0" smtClean="0"/>
              <a:t> </a:t>
            </a:r>
            <a:r>
              <a:rPr lang="en-US" dirty="0" err="1" smtClean="0"/>
              <a:t>yn</a:t>
            </a:r>
            <a:r>
              <a:rPr lang="en-US" dirty="0" smtClean="0"/>
              <a:t> </a:t>
            </a:r>
            <a:r>
              <a:rPr lang="en-US" dirty="0" err="1" smtClean="0"/>
              <a:t>hybu</a:t>
            </a:r>
            <a:r>
              <a:rPr lang="en-US" dirty="0" smtClean="0"/>
              <a:t> </a:t>
            </a:r>
            <a:r>
              <a:rPr lang="en-US" dirty="0" err="1" smtClean="0"/>
              <a:t>gwrth-Semitiaeth</a:t>
            </a:r>
            <a:r>
              <a:rPr lang="en-US" dirty="0" smtClean="0"/>
              <a:t>, </a:t>
            </a:r>
            <a:r>
              <a:rPr lang="en-US" dirty="0" err="1" smtClean="0"/>
              <a:t>oherwydd</a:t>
            </a:r>
            <a:r>
              <a:rPr lang="en-US" dirty="0" smtClean="0"/>
              <a:t> </a:t>
            </a:r>
            <a:r>
              <a:rPr lang="en-US" dirty="0" err="1" smtClean="0"/>
              <a:t>mae’n</a:t>
            </a:r>
            <a:r>
              <a:rPr lang="en-US" dirty="0" smtClean="0"/>
              <a:t> </a:t>
            </a:r>
            <a:r>
              <a:rPr lang="en-US" dirty="0" err="1" smtClean="0"/>
              <a:t>arwydd</a:t>
            </a:r>
            <a:r>
              <a:rPr lang="en-US" dirty="0" smtClean="0"/>
              <a:t> o </a:t>
            </a:r>
            <a:r>
              <a:rPr lang="en-US" dirty="0" err="1" smtClean="0"/>
              <a:t>ddiffyg</a:t>
            </a:r>
            <a:r>
              <a:rPr lang="en-US" dirty="0" smtClean="0"/>
              <a:t> </a:t>
            </a:r>
            <a:r>
              <a:rPr lang="en-US" dirty="0" err="1" smtClean="0"/>
              <a:t>ymrwymiad</a:t>
            </a:r>
            <a:r>
              <a:rPr lang="en-US" dirty="0" smtClean="0"/>
              <a:t> </a:t>
            </a:r>
            <a:r>
              <a:rPr lang="en-US" dirty="0" err="1" smtClean="0"/>
              <a:t>i’w</a:t>
            </a:r>
            <a:r>
              <a:rPr lang="en-US" dirty="0" smtClean="0"/>
              <a:t> </a:t>
            </a:r>
            <a:r>
              <a:rPr lang="en-US" dirty="0" err="1" smtClean="0"/>
              <a:t>gwlad</a:t>
            </a:r>
            <a:r>
              <a:rPr lang="en-US" dirty="0" smtClean="0"/>
              <a:t> </a:t>
            </a:r>
            <a:r>
              <a:rPr lang="en-US" dirty="0" err="1" smtClean="0"/>
              <a:t>mabwysiedig</a:t>
            </a:r>
            <a:r>
              <a:rPr lang="en-US" dirty="0" smtClean="0"/>
              <a:t>. </a:t>
            </a:r>
          </a:p>
          <a:p>
            <a:r>
              <a:rPr lang="en-US" dirty="0" err="1" smtClean="0"/>
              <a:t>Iddewon</a:t>
            </a:r>
            <a:r>
              <a:rPr lang="en-US" dirty="0" smtClean="0"/>
              <a:t> </a:t>
            </a:r>
            <a:r>
              <a:rPr lang="en-US" dirty="0" err="1" smtClean="0"/>
              <a:t>uchel-uniongred</a:t>
            </a:r>
            <a:r>
              <a:rPr lang="en-US" dirty="0" smtClean="0"/>
              <a:t>: </a:t>
            </a:r>
            <a:r>
              <a:rPr lang="en-US" dirty="0" err="1" smtClean="0"/>
              <a:t>gwrthod</a:t>
            </a:r>
            <a:r>
              <a:rPr lang="en-US" dirty="0" smtClean="0"/>
              <a:t> Israel </a:t>
            </a:r>
            <a:r>
              <a:rPr lang="en-US" dirty="0" err="1" smtClean="0"/>
              <a:t>oherwydd</a:t>
            </a:r>
            <a:r>
              <a:rPr lang="en-US" dirty="0" smtClean="0"/>
              <a:t> </a:t>
            </a:r>
            <a:r>
              <a:rPr lang="en-US" dirty="0" err="1" smtClean="0"/>
              <a:t>Duw</a:t>
            </a:r>
            <a:r>
              <a:rPr lang="en-US" dirty="0" smtClean="0"/>
              <a:t> </a:t>
            </a:r>
            <a:r>
              <a:rPr lang="en-US" dirty="0" err="1" smtClean="0"/>
              <a:t>yn</a:t>
            </a:r>
            <a:r>
              <a:rPr lang="en-US" dirty="0" smtClean="0"/>
              <a:t> </a:t>
            </a:r>
            <a:r>
              <a:rPr lang="en-US" dirty="0" err="1" smtClean="0"/>
              <a:t>unig</a:t>
            </a:r>
            <a:r>
              <a:rPr lang="en-US" dirty="0" smtClean="0"/>
              <a:t> all </a:t>
            </a:r>
            <a:r>
              <a:rPr lang="en-US" dirty="0" err="1" smtClean="0"/>
              <a:t>greu</a:t>
            </a:r>
            <a:r>
              <a:rPr lang="en-US" dirty="0" smtClean="0"/>
              <a:t> </a:t>
            </a:r>
            <a:r>
              <a:rPr lang="en-US" dirty="0" err="1" smtClean="0"/>
              <a:t>gwlad</a:t>
            </a:r>
            <a:r>
              <a:rPr lang="en-US" dirty="0" smtClean="0"/>
              <a:t> </a:t>
            </a:r>
            <a:r>
              <a:rPr lang="en-US" dirty="0" err="1" smtClean="0"/>
              <a:t>ar</a:t>
            </a:r>
            <a:r>
              <a:rPr lang="en-US" dirty="0" smtClean="0"/>
              <a:t> </a:t>
            </a:r>
            <a:r>
              <a:rPr lang="en-US" dirty="0" err="1" smtClean="0"/>
              <a:t>gyfer</a:t>
            </a:r>
            <a:r>
              <a:rPr lang="en-US" dirty="0" smtClean="0"/>
              <a:t> y </a:t>
            </a:r>
            <a:r>
              <a:rPr lang="en-US" dirty="0" err="1" smtClean="0"/>
              <a:t>genedl</a:t>
            </a:r>
            <a:r>
              <a:rPr lang="en-US" dirty="0" smtClean="0"/>
              <a:t>. </a:t>
            </a:r>
            <a:r>
              <a:rPr lang="en-US" dirty="0" err="1" smtClean="0"/>
              <a:t>Bydd</a:t>
            </a:r>
            <a:r>
              <a:rPr lang="en-US" dirty="0" smtClean="0"/>
              <a:t> </a:t>
            </a:r>
            <a:r>
              <a:rPr lang="en-US" dirty="0" err="1" smtClean="0"/>
              <a:t>yn</a:t>
            </a:r>
            <a:r>
              <a:rPr lang="en-US" dirty="0" smtClean="0"/>
              <a:t> </a:t>
            </a:r>
            <a:r>
              <a:rPr lang="en-US" dirty="0" err="1" smtClean="0"/>
              <a:t>ymyrryd</a:t>
            </a:r>
            <a:r>
              <a:rPr lang="en-US" dirty="0"/>
              <a:t> </a:t>
            </a:r>
            <a:r>
              <a:rPr lang="en-US" dirty="0" err="1" smtClean="0"/>
              <a:t>yn</a:t>
            </a:r>
            <a:r>
              <a:rPr lang="en-US" dirty="0" smtClean="0"/>
              <a:t> y </a:t>
            </a:r>
            <a:r>
              <a:rPr lang="en-US" dirty="0" err="1" smtClean="0"/>
              <a:t>dyfodol</a:t>
            </a:r>
            <a:r>
              <a:rPr lang="en-US" dirty="0" smtClean="0"/>
              <a:t> </a:t>
            </a:r>
            <a:r>
              <a:rPr lang="en-US" dirty="0" err="1" smtClean="0"/>
              <a:t>drwy</a:t>
            </a:r>
            <a:r>
              <a:rPr lang="en-US" dirty="0" smtClean="0"/>
              <a:t> </a:t>
            </a:r>
            <a:r>
              <a:rPr lang="en-US" dirty="0" err="1" smtClean="0"/>
              <a:t>law’r</a:t>
            </a:r>
            <a:r>
              <a:rPr lang="en-US" dirty="0" smtClean="0"/>
              <a:t> </a:t>
            </a:r>
            <a:r>
              <a:rPr lang="en-US" dirty="0" err="1" smtClean="0"/>
              <a:t>Meseia</a:t>
            </a:r>
            <a:r>
              <a:rPr lang="en-US" dirty="0"/>
              <a:t>.</a:t>
            </a:r>
            <a:endParaRPr lang="en-US"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
            </a:r>
            <a:r>
              <a:rPr lang="en-US" dirty="0" err="1" smtClean="0"/>
              <a:t>Seioniaeth</a:t>
            </a:r>
            <a:r>
              <a:rPr lang="en-US" dirty="0" smtClean="0"/>
              <a:t> </a:t>
            </a:r>
            <a:r>
              <a:rPr lang="en-US" dirty="0" err="1" smtClean="0"/>
              <a:t>Meseianaidd</a:t>
            </a:r>
            <a:r>
              <a:rPr lang="en-US" dirty="0" smtClean="0"/>
              <a:t>’</a:t>
            </a:r>
            <a:endParaRPr lang="en-US" dirty="0"/>
          </a:p>
        </p:txBody>
      </p:sp>
      <p:pic>
        <p:nvPicPr>
          <p:cNvPr id="4" name="Content Placeholder 3" descr="images-4.jpeg"/>
          <p:cNvPicPr>
            <a:picLocks noGrp="1" noChangeAspect="1"/>
          </p:cNvPicPr>
          <p:nvPr>
            <p:ph idx="1"/>
          </p:nvPr>
        </p:nvPicPr>
        <p:blipFill>
          <a:blip r:embed="rId2"/>
          <a:stretch>
            <a:fillRect/>
          </a:stretch>
        </p:blipFill>
        <p:spPr>
          <a:xfrm>
            <a:off x="5105400" y="1828800"/>
            <a:ext cx="3581400" cy="4191000"/>
          </a:xfrm>
        </p:spPr>
      </p:pic>
      <p:pic>
        <p:nvPicPr>
          <p:cNvPr id="5" name="Picture 4" descr="DownloadedFile-1.jpeg"/>
          <p:cNvPicPr>
            <a:picLocks noChangeAspect="1"/>
          </p:cNvPicPr>
          <p:nvPr/>
        </p:nvPicPr>
        <p:blipFill>
          <a:blip r:embed="rId3"/>
          <a:stretch>
            <a:fillRect/>
          </a:stretch>
        </p:blipFill>
        <p:spPr>
          <a:xfrm>
            <a:off x="1079500" y="2057400"/>
            <a:ext cx="4025900" cy="33528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Gwladwriaeth</a:t>
            </a:r>
            <a:r>
              <a:rPr lang="en-US" dirty="0" smtClean="0"/>
              <a:t> Israel </a:t>
            </a:r>
            <a:endParaRPr lang="en-US" dirty="0"/>
          </a:p>
        </p:txBody>
      </p:sp>
      <p:pic>
        <p:nvPicPr>
          <p:cNvPr id="4" name="Content Placeholder 3" descr="Israel-Palestine_maps.jpg"/>
          <p:cNvPicPr>
            <a:picLocks noGrp="1" noChangeAspect="1"/>
          </p:cNvPicPr>
          <p:nvPr>
            <p:ph idx="1"/>
          </p:nvPr>
        </p:nvPicPr>
        <p:blipFill>
          <a:blip r:embed="rId2"/>
          <a:stretch>
            <a:fillRect/>
          </a:stretch>
        </p:blipFill>
        <p:spPr>
          <a:xfrm>
            <a:off x="1082821" y="1600200"/>
            <a:ext cx="6978357" cy="452596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 / </a:t>
            </a:r>
            <a:r>
              <a:rPr lang="en-US" dirty="0" err="1" smtClean="0"/>
              <a:t>Palesteina</a:t>
            </a:r>
            <a:endParaRPr lang="en-US" dirty="0"/>
          </a:p>
        </p:txBody>
      </p:sp>
      <p:pic>
        <p:nvPicPr>
          <p:cNvPr id="4" name="Content Placeholder 3" descr="images.jpeg"/>
          <p:cNvPicPr>
            <a:picLocks noGrp="1" noChangeAspect="1"/>
          </p:cNvPicPr>
          <p:nvPr>
            <p:ph idx="1"/>
          </p:nvPr>
        </p:nvPicPr>
        <p:blipFill>
          <a:blip r:embed="rId2"/>
          <a:stretch>
            <a:fillRect/>
          </a:stretch>
        </p:blipFill>
        <p:spPr>
          <a:xfrm>
            <a:off x="1752600" y="1905000"/>
            <a:ext cx="5638800" cy="388620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s-1.jpeg"/>
          <p:cNvPicPr>
            <a:picLocks noGrp="1" noChangeAspect="1"/>
          </p:cNvPicPr>
          <p:nvPr>
            <p:ph idx="4294967295"/>
          </p:nvPr>
        </p:nvPicPr>
        <p:blipFill>
          <a:blip r:embed="rId2"/>
          <a:stretch>
            <a:fillRect/>
          </a:stretch>
        </p:blipFill>
        <p:spPr>
          <a:xfrm>
            <a:off x="2539206" y="2209800"/>
            <a:ext cx="4217988" cy="2362200"/>
          </a:xfrm>
        </p:spPr>
      </p:pic>
      <p:pic>
        <p:nvPicPr>
          <p:cNvPr id="5" name="Picture 4" descr="images-4.jpeg"/>
          <p:cNvPicPr>
            <a:picLocks noChangeAspect="1"/>
          </p:cNvPicPr>
          <p:nvPr/>
        </p:nvPicPr>
        <p:blipFill>
          <a:blip r:embed="rId3"/>
          <a:stretch>
            <a:fillRect/>
          </a:stretch>
        </p:blipFill>
        <p:spPr>
          <a:xfrm>
            <a:off x="615950" y="853281"/>
            <a:ext cx="2984500" cy="2717800"/>
          </a:xfrm>
          <a:prstGeom prst="rect">
            <a:avLst/>
          </a:prstGeom>
        </p:spPr>
      </p:pic>
      <p:pic>
        <p:nvPicPr>
          <p:cNvPr id="6" name="Picture 5" descr="images-3.jpeg"/>
          <p:cNvPicPr>
            <a:picLocks noChangeAspect="1"/>
          </p:cNvPicPr>
          <p:nvPr/>
        </p:nvPicPr>
        <p:blipFill>
          <a:blip r:embed="rId4"/>
          <a:stretch>
            <a:fillRect/>
          </a:stretch>
        </p:blipFill>
        <p:spPr>
          <a:xfrm>
            <a:off x="4648200" y="609600"/>
            <a:ext cx="3810000" cy="2133600"/>
          </a:xfrm>
          <a:prstGeom prst="rect">
            <a:avLst/>
          </a:prstGeom>
        </p:spPr>
      </p:pic>
      <p:pic>
        <p:nvPicPr>
          <p:cNvPr id="7" name="Picture 6" descr="images.jpeg"/>
          <p:cNvPicPr>
            <a:picLocks noChangeAspect="1"/>
          </p:cNvPicPr>
          <p:nvPr/>
        </p:nvPicPr>
        <p:blipFill>
          <a:blip r:embed="rId5"/>
          <a:stretch>
            <a:fillRect/>
          </a:stretch>
        </p:blipFill>
        <p:spPr>
          <a:xfrm>
            <a:off x="5010944" y="3409950"/>
            <a:ext cx="3492500" cy="2324100"/>
          </a:xfrm>
          <a:prstGeom prst="rect">
            <a:avLst/>
          </a:prstGeom>
        </p:spPr>
      </p:pic>
      <p:pic>
        <p:nvPicPr>
          <p:cNvPr id="8" name="Picture 7" descr="DownloadedFile.jpeg"/>
          <p:cNvPicPr>
            <a:picLocks noChangeAspect="1"/>
          </p:cNvPicPr>
          <p:nvPr/>
        </p:nvPicPr>
        <p:blipFill>
          <a:blip r:embed="rId6"/>
          <a:stretch>
            <a:fillRect/>
          </a:stretch>
        </p:blipFill>
        <p:spPr>
          <a:xfrm>
            <a:off x="792956" y="4155281"/>
            <a:ext cx="3492500" cy="23241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Dinas</a:t>
            </a:r>
            <a:r>
              <a:rPr lang="en-US" dirty="0" smtClean="0"/>
              <a:t> </a:t>
            </a:r>
            <a:r>
              <a:rPr lang="en-US" dirty="0" err="1" smtClean="0"/>
              <a:t>Jerwsalem</a:t>
            </a:r>
            <a:endParaRPr lang="en-US" dirty="0"/>
          </a:p>
        </p:txBody>
      </p:sp>
      <p:sp>
        <p:nvSpPr>
          <p:cNvPr id="3" name="Content Placeholder 2"/>
          <p:cNvSpPr>
            <a:spLocks noGrp="1"/>
          </p:cNvSpPr>
          <p:nvPr>
            <p:ph idx="1"/>
          </p:nvPr>
        </p:nvSpPr>
        <p:spPr/>
        <p:txBody>
          <a:bodyPr>
            <a:normAutofit lnSpcReduction="10000"/>
          </a:bodyPr>
          <a:lstStyle/>
          <a:p>
            <a:r>
              <a:rPr lang="en-US" dirty="0" err="1" smtClean="0"/>
              <a:t>Dinas</a:t>
            </a:r>
            <a:r>
              <a:rPr lang="en-US" dirty="0" smtClean="0"/>
              <a:t> a </a:t>
            </a:r>
            <a:r>
              <a:rPr lang="en-US" dirty="0" err="1" smtClean="0"/>
              <a:t>etholwyd</a:t>
            </a:r>
            <a:r>
              <a:rPr lang="en-US" dirty="0" smtClean="0"/>
              <a:t> </a:t>
            </a:r>
            <a:r>
              <a:rPr lang="en-US" dirty="0" err="1" smtClean="0"/>
              <a:t>gan</a:t>
            </a:r>
            <a:r>
              <a:rPr lang="en-US" dirty="0" smtClean="0"/>
              <a:t> </a:t>
            </a:r>
            <a:r>
              <a:rPr lang="en-US" dirty="0" err="1" smtClean="0"/>
              <a:t>Dduw</a:t>
            </a:r>
            <a:r>
              <a:rPr lang="en-US" dirty="0" smtClean="0"/>
              <a:t> ac a </a:t>
            </a:r>
            <a:r>
              <a:rPr lang="en-US" dirty="0" err="1" smtClean="0"/>
              <a:t>ddinistriwyd</a:t>
            </a:r>
            <a:r>
              <a:rPr lang="en-US" dirty="0" smtClean="0"/>
              <a:t> </a:t>
            </a:r>
            <a:r>
              <a:rPr lang="en-US" dirty="0" err="1" smtClean="0"/>
              <a:t>ddwywaith</a:t>
            </a:r>
            <a:r>
              <a:rPr lang="en-US" dirty="0" smtClean="0"/>
              <a:t> (587 CC, </a:t>
            </a:r>
            <a:r>
              <a:rPr lang="en-US" dirty="0" smtClean="0"/>
              <a:t>70 </a:t>
            </a:r>
            <a:r>
              <a:rPr lang="en-US" dirty="0" smtClean="0"/>
              <a:t>OC</a:t>
            </a:r>
            <a:r>
              <a:rPr lang="en-US" dirty="0" smtClean="0"/>
              <a:t>).</a:t>
            </a:r>
            <a:endParaRPr lang="en-US" dirty="0" smtClean="0"/>
          </a:p>
          <a:p>
            <a:r>
              <a:rPr lang="en-US" dirty="0" err="1" smtClean="0"/>
              <a:t>Gobaith</a:t>
            </a:r>
            <a:r>
              <a:rPr lang="en-US" dirty="0" smtClean="0"/>
              <a:t> </a:t>
            </a:r>
            <a:r>
              <a:rPr lang="en-US" dirty="0" err="1" smtClean="0"/>
              <a:t>Iddewig</a:t>
            </a:r>
            <a:r>
              <a:rPr lang="en-US" dirty="0" smtClean="0"/>
              <a:t> y </a:t>
            </a:r>
            <a:r>
              <a:rPr lang="en-US" dirty="0" err="1" smtClean="0"/>
              <a:t>bydd</a:t>
            </a:r>
            <a:r>
              <a:rPr lang="en-US" dirty="0" smtClean="0"/>
              <a:t> y </a:t>
            </a:r>
            <a:r>
              <a:rPr lang="en-US" dirty="0" err="1" smtClean="0"/>
              <a:t>ddinas</a:t>
            </a:r>
            <a:r>
              <a:rPr lang="en-US" dirty="0" smtClean="0"/>
              <a:t>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hailadeiladu</a:t>
            </a:r>
            <a:r>
              <a:rPr lang="en-US" dirty="0" smtClean="0"/>
              <a:t>.</a:t>
            </a:r>
            <a:endParaRPr lang="en-US" dirty="0" smtClean="0"/>
          </a:p>
          <a:p>
            <a:r>
              <a:rPr lang="en-US" dirty="0" smtClean="0"/>
              <a:t>O </a:t>
            </a:r>
            <a:r>
              <a:rPr lang="en-US" dirty="0" err="1" smtClean="0"/>
              <a:t>fewn</a:t>
            </a:r>
            <a:r>
              <a:rPr lang="en-US" dirty="0" smtClean="0"/>
              <a:t> </a:t>
            </a:r>
            <a:r>
              <a:rPr lang="en-US" dirty="0" smtClean="0"/>
              <a:t>Islam </a:t>
            </a:r>
            <a:r>
              <a:rPr lang="en-US" dirty="0" err="1" smtClean="0"/>
              <a:t>Jerwsalem</a:t>
            </a:r>
            <a:r>
              <a:rPr lang="en-US" dirty="0" smtClean="0"/>
              <a:t> </a:t>
            </a:r>
            <a:r>
              <a:rPr lang="en-US" dirty="0" smtClean="0"/>
              <a:t>(Al-Quds) </a:t>
            </a:r>
            <a:r>
              <a:rPr lang="en-US" dirty="0" err="1" smtClean="0"/>
              <a:t>yw’r</a:t>
            </a:r>
            <a:r>
              <a:rPr lang="en-US" dirty="0" smtClean="0"/>
              <a:t> </a:t>
            </a:r>
            <a:r>
              <a:rPr lang="en-US" dirty="0" err="1" smtClean="0"/>
              <a:t>ddinas</a:t>
            </a:r>
            <a:r>
              <a:rPr lang="en-US" dirty="0" smtClean="0"/>
              <a:t> </a:t>
            </a:r>
            <a:r>
              <a:rPr lang="en-US" dirty="0" err="1" smtClean="0"/>
              <a:t>fwyaf</a:t>
            </a:r>
            <a:r>
              <a:rPr lang="en-US" dirty="0" smtClean="0"/>
              <a:t> </a:t>
            </a:r>
            <a:r>
              <a:rPr lang="en-US" dirty="0" err="1" smtClean="0"/>
              <a:t>cysegredig</a:t>
            </a:r>
            <a:r>
              <a:rPr lang="en-US" dirty="0" smtClean="0"/>
              <a:t> </a:t>
            </a:r>
            <a:r>
              <a:rPr lang="en-US" dirty="0" err="1" smtClean="0"/>
              <a:t>ar</a:t>
            </a:r>
            <a:r>
              <a:rPr lang="en-US" dirty="0" smtClean="0"/>
              <a:t> </a:t>
            </a:r>
            <a:r>
              <a:rPr lang="en-US" dirty="0" err="1" smtClean="0"/>
              <a:t>ôl</a:t>
            </a:r>
            <a:r>
              <a:rPr lang="en-US" dirty="0" smtClean="0"/>
              <a:t> Mecca a Medina </a:t>
            </a:r>
            <a:r>
              <a:rPr lang="en-US" dirty="0" smtClean="0"/>
              <a:t>(</a:t>
            </a:r>
            <a:r>
              <a:rPr lang="en-US" dirty="0" smtClean="0"/>
              <a:t>Mohamed </a:t>
            </a:r>
            <a:r>
              <a:rPr lang="en-US" dirty="0" err="1" smtClean="0"/>
              <a:t>yn</a:t>
            </a:r>
            <a:r>
              <a:rPr lang="en-US" dirty="0" smtClean="0"/>
              <a:t> </a:t>
            </a:r>
            <a:r>
              <a:rPr lang="en-US" dirty="0" err="1" smtClean="0"/>
              <a:t>esgyn</a:t>
            </a:r>
            <a:r>
              <a:rPr lang="en-US" dirty="0" smtClean="0"/>
              <a:t> </a:t>
            </a:r>
            <a:r>
              <a:rPr lang="en-US" dirty="0" err="1" smtClean="0"/>
              <a:t>i’r</a:t>
            </a:r>
            <a:r>
              <a:rPr lang="en-US" dirty="0" smtClean="0"/>
              <a:t> </a:t>
            </a:r>
            <a:r>
              <a:rPr lang="en-US" dirty="0" err="1" smtClean="0"/>
              <a:t>nefoedd</a:t>
            </a:r>
            <a:r>
              <a:rPr lang="en-US" dirty="0" smtClean="0"/>
              <a:t> o Al-Aqsa ac </a:t>
            </a:r>
            <a:r>
              <a:rPr lang="en-US" dirty="0" err="1" smtClean="0"/>
              <a:t>yn</a:t>
            </a:r>
            <a:r>
              <a:rPr lang="en-US" dirty="0" smtClean="0"/>
              <a:t> </a:t>
            </a:r>
            <a:r>
              <a:rPr lang="en-US" dirty="0" err="1" smtClean="0"/>
              <a:t>cwrdd</a:t>
            </a:r>
            <a:r>
              <a:rPr lang="en-US" dirty="0" smtClean="0"/>
              <a:t> </a:t>
            </a:r>
            <a:r>
              <a:rPr lang="en-US" dirty="0" err="1" smtClean="0"/>
              <a:t>â</a:t>
            </a:r>
            <a:r>
              <a:rPr lang="en-US" dirty="0" smtClean="0"/>
              <a:t> Musa </a:t>
            </a:r>
            <a:r>
              <a:rPr lang="en-US" dirty="0" smtClean="0"/>
              <a:t>(Moses), Isa </a:t>
            </a:r>
            <a:r>
              <a:rPr lang="en-US" dirty="0" smtClean="0"/>
              <a:t>(</a:t>
            </a:r>
            <a:r>
              <a:rPr lang="en-US" dirty="0" err="1" smtClean="0"/>
              <a:t>Iesu</a:t>
            </a:r>
            <a:r>
              <a:rPr lang="en-US" dirty="0" smtClean="0"/>
              <a:t>) </a:t>
            </a:r>
            <a:r>
              <a:rPr lang="en-US" dirty="0" err="1" smtClean="0"/>
              <a:t>a’r</a:t>
            </a:r>
            <a:r>
              <a:rPr lang="en-US" dirty="0" smtClean="0"/>
              <a:t> </a:t>
            </a:r>
            <a:r>
              <a:rPr lang="en-US" dirty="0" err="1" smtClean="0"/>
              <a:t>wynebpryd</a:t>
            </a:r>
            <a:r>
              <a:rPr lang="en-US" dirty="0" smtClean="0"/>
              <a:t> </a:t>
            </a:r>
            <a:r>
              <a:rPr lang="en-US" dirty="0" err="1" smtClean="0"/>
              <a:t>dwyfol</a:t>
            </a:r>
            <a:r>
              <a:rPr lang="en-US" dirty="0" smtClean="0"/>
              <a:t>.</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Jerwsalem</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smtClean="0"/>
              <a:t>Gorchfygwyd</a:t>
            </a:r>
            <a:r>
              <a:rPr lang="en-US" dirty="0" smtClean="0"/>
              <a:t> y </a:t>
            </a:r>
            <a:r>
              <a:rPr lang="en-US" dirty="0" err="1" smtClean="0"/>
              <a:t>ddinas</a:t>
            </a:r>
            <a:r>
              <a:rPr lang="en-US" dirty="0" smtClean="0"/>
              <a:t> </a:t>
            </a:r>
            <a:r>
              <a:rPr lang="en-US" dirty="0" err="1" smtClean="0"/>
              <a:t>gan</a:t>
            </a:r>
            <a:r>
              <a:rPr lang="en-US" dirty="0" smtClean="0"/>
              <a:t> </a:t>
            </a:r>
            <a:r>
              <a:rPr lang="en-US" dirty="0" err="1" smtClean="0"/>
              <a:t>Groesadwyr</a:t>
            </a:r>
            <a:r>
              <a:rPr lang="en-US" dirty="0" smtClean="0"/>
              <a:t> </a:t>
            </a:r>
            <a:r>
              <a:rPr lang="en-US" dirty="0" err="1" smtClean="0"/>
              <a:t>yn</a:t>
            </a:r>
            <a:r>
              <a:rPr lang="en-US" dirty="0" smtClean="0"/>
              <a:t> 1099</a:t>
            </a:r>
            <a:r>
              <a:rPr lang="en-US" dirty="0" smtClean="0"/>
              <a:t>; </a:t>
            </a:r>
            <a:r>
              <a:rPr lang="en-US" dirty="0" err="1" smtClean="0"/>
              <a:t>ailenwyd</a:t>
            </a:r>
            <a:r>
              <a:rPr lang="en-US" dirty="0" smtClean="0"/>
              <a:t> </a:t>
            </a:r>
            <a:r>
              <a:rPr lang="en-US" dirty="0" err="1" smtClean="0"/>
              <a:t>mosg</a:t>
            </a:r>
            <a:r>
              <a:rPr lang="en-US" dirty="0" smtClean="0"/>
              <a:t> </a:t>
            </a:r>
            <a:r>
              <a:rPr lang="en-US" dirty="0" smtClean="0"/>
              <a:t>Al-Aqsa </a:t>
            </a:r>
            <a:r>
              <a:rPr lang="en-US" dirty="0" err="1" smtClean="0"/>
              <a:t>yn</a:t>
            </a:r>
            <a:r>
              <a:rPr lang="en-US" dirty="0" smtClean="0"/>
              <a:t> </a:t>
            </a:r>
            <a:r>
              <a:rPr lang="en-US" dirty="0" err="1" smtClean="0"/>
              <a:t>Deml</a:t>
            </a:r>
            <a:r>
              <a:rPr lang="en-US" dirty="0" smtClean="0"/>
              <a:t> </a:t>
            </a:r>
            <a:r>
              <a:rPr lang="en-US" dirty="0" smtClean="0"/>
              <a:t>Solomon.</a:t>
            </a:r>
          </a:p>
          <a:p>
            <a:r>
              <a:rPr lang="en-US" dirty="0" err="1" smtClean="0"/>
              <a:t>Saladdin</a:t>
            </a:r>
            <a:r>
              <a:rPr lang="en-US" dirty="0" smtClean="0"/>
              <a:t> </a:t>
            </a:r>
            <a:r>
              <a:rPr lang="en-US" dirty="0" err="1" smtClean="0"/>
              <a:t>wedi</a:t>
            </a:r>
            <a:r>
              <a:rPr lang="en-US" dirty="0" smtClean="0"/>
              <a:t> </a:t>
            </a:r>
            <a:r>
              <a:rPr lang="en-US" dirty="0" err="1" smtClean="0"/>
              <a:t>cipio’r</a:t>
            </a:r>
            <a:r>
              <a:rPr lang="en-US" dirty="0" smtClean="0"/>
              <a:t> </a:t>
            </a:r>
            <a:r>
              <a:rPr lang="en-US" dirty="0" err="1" smtClean="0"/>
              <a:t>ddinas</a:t>
            </a:r>
            <a:r>
              <a:rPr lang="en-US" dirty="0" smtClean="0"/>
              <a:t> </a:t>
            </a:r>
            <a:r>
              <a:rPr lang="en-US" dirty="0" err="1" smtClean="0"/>
              <a:t>yn</a:t>
            </a:r>
            <a:r>
              <a:rPr lang="en-US" dirty="0" smtClean="0"/>
              <a:t> 1187</a:t>
            </a:r>
            <a:r>
              <a:rPr lang="en-US" dirty="0" smtClean="0"/>
              <a:t>.</a:t>
            </a:r>
          </a:p>
          <a:p>
            <a:r>
              <a:rPr lang="en-US" dirty="0" err="1" smtClean="0"/>
              <a:t>Llawer</a:t>
            </a:r>
            <a:r>
              <a:rPr lang="en-US" dirty="0" smtClean="0"/>
              <a:t> o </a:t>
            </a:r>
            <a:r>
              <a:rPr lang="en-US" dirty="0" err="1" smtClean="0"/>
              <a:t>drafodaeth</a:t>
            </a:r>
            <a:r>
              <a:rPr lang="en-US" dirty="0" smtClean="0"/>
              <a:t> </a:t>
            </a:r>
            <a:r>
              <a:rPr lang="en-US" dirty="0" err="1" smtClean="0"/>
              <a:t>yn</a:t>
            </a:r>
            <a:r>
              <a:rPr lang="en-US" dirty="0" smtClean="0"/>
              <a:t> </a:t>
            </a:r>
            <a:r>
              <a:rPr lang="en-US" dirty="0" err="1" smtClean="0"/>
              <a:t>ystod</a:t>
            </a:r>
            <a:r>
              <a:rPr lang="en-US" dirty="0" smtClean="0"/>
              <a:t> </a:t>
            </a:r>
            <a:r>
              <a:rPr lang="en-US" dirty="0" err="1" smtClean="0"/>
              <a:t>yr</a:t>
            </a:r>
            <a:r>
              <a:rPr lang="en-US" dirty="0" smtClean="0"/>
              <a:t> </a:t>
            </a:r>
            <a:r>
              <a:rPr lang="en-US" dirty="0" smtClean="0"/>
              <a:t>20</a:t>
            </a:r>
            <a:r>
              <a:rPr lang="en-US" baseline="30000" dirty="0" smtClean="0"/>
              <a:t>fed</a:t>
            </a:r>
            <a:r>
              <a:rPr lang="en-US" dirty="0" smtClean="0"/>
              <a:t> </a:t>
            </a:r>
            <a:r>
              <a:rPr lang="en-US" dirty="0" err="1" smtClean="0"/>
              <a:t>ganrif</a:t>
            </a:r>
            <a:r>
              <a:rPr lang="en-US" dirty="0" smtClean="0"/>
              <a:t> </a:t>
            </a:r>
            <a:r>
              <a:rPr lang="en-US" dirty="0" err="1" smtClean="0"/>
              <a:t>ar</a:t>
            </a:r>
            <a:r>
              <a:rPr lang="en-US" dirty="0" smtClean="0"/>
              <a:t> </a:t>
            </a:r>
            <a:r>
              <a:rPr lang="en-US" dirty="0" err="1" smtClean="0"/>
              <a:t>gwestiwn</a:t>
            </a:r>
            <a:r>
              <a:rPr lang="en-US" dirty="0" smtClean="0"/>
              <a:t> </a:t>
            </a:r>
            <a:r>
              <a:rPr lang="en-US" dirty="0" err="1" smtClean="0"/>
              <a:t>pwy</a:t>
            </a:r>
            <a:r>
              <a:rPr lang="en-US" dirty="0" smtClean="0"/>
              <a:t> </a:t>
            </a:r>
            <a:r>
              <a:rPr lang="en-US" dirty="0" err="1" smtClean="0"/>
              <a:t>ddylai</a:t>
            </a:r>
            <a:r>
              <a:rPr lang="en-US" dirty="0" smtClean="0"/>
              <a:t> </a:t>
            </a:r>
            <a:r>
              <a:rPr lang="en-US" dirty="0" err="1" smtClean="0"/>
              <a:t>reoli</a:t>
            </a:r>
            <a:r>
              <a:rPr lang="en-US" dirty="0" smtClean="0"/>
              <a:t> </a:t>
            </a:r>
            <a:r>
              <a:rPr lang="en-US" dirty="0" err="1" smtClean="0"/>
              <a:t>rhannau</a:t>
            </a:r>
            <a:r>
              <a:rPr lang="en-US" dirty="0" smtClean="0"/>
              <a:t> o </a:t>
            </a:r>
            <a:r>
              <a:rPr lang="en-US" dirty="0" err="1" smtClean="0"/>
              <a:t>Jerwsalem</a:t>
            </a:r>
            <a:r>
              <a:rPr lang="en-US" dirty="0" smtClean="0"/>
              <a:t> (</a:t>
            </a:r>
            <a:r>
              <a:rPr lang="en-US" dirty="0" err="1" smtClean="0"/>
              <a:t>a’i</a:t>
            </a:r>
            <a:r>
              <a:rPr lang="en-US" dirty="0" smtClean="0"/>
              <a:t> </a:t>
            </a:r>
            <a:r>
              <a:rPr lang="en-US" dirty="0" err="1" smtClean="0"/>
              <a:t>ddefnydd</a:t>
            </a:r>
            <a:r>
              <a:rPr lang="en-US" dirty="0" smtClean="0"/>
              <a:t> </a:t>
            </a:r>
            <a:r>
              <a:rPr lang="en-US" dirty="0" err="1" smtClean="0"/>
              <a:t>fel</a:t>
            </a:r>
            <a:r>
              <a:rPr lang="en-US" dirty="0" smtClean="0"/>
              <a:t> </a:t>
            </a:r>
            <a:r>
              <a:rPr lang="en-US" dirty="0" err="1" smtClean="0"/>
              <a:t>prifddinas</a:t>
            </a:r>
            <a:r>
              <a:rPr lang="en-US" dirty="0" smtClean="0"/>
              <a:t> </a:t>
            </a:r>
            <a:r>
              <a:rPr lang="en-US" dirty="0" err="1" smtClean="0"/>
              <a:t>gwladwriaeth</a:t>
            </a:r>
            <a:r>
              <a:rPr lang="en-US" dirty="0" smtClean="0"/>
              <a:t> </a:t>
            </a:r>
            <a:r>
              <a:rPr lang="en-US" dirty="0" err="1" smtClean="0"/>
              <a:t>Palesteinaidd</a:t>
            </a:r>
            <a:r>
              <a:rPr lang="en-US" dirty="0" smtClean="0"/>
              <a:t>). </a:t>
            </a:r>
            <a:endParaRPr lang="en-US" dirty="0" smtClean="0"/>
          </a:p>
          <a:p>
            <a:r>
              <a:rPr lang="en-US" dirty="0" err="1" smtClean="0"/>
              <a:t>Ychydig</a:t>
            </a:r>
            <a:r>
              <a:rPr lang="en-US" dirty="0" smtClean="0"/>
              <a:t> o </a:t>
            </a:r>
            <a:r>
              <a:rPr lang="en-US" dirty="0" err="1" smtClean="0"/>
              <a:t>gynnydd</a:t>
            </a:r>
            <a:r>
              <a:rPr lang="en-US" dirty="0" smtClean="0"/>
              <a:t> a </a:t>
            </a:r>
            <a:r>
              <a:rPr lang="en-US" dirty="0" err="1" smtClean="0"/>
              <a:t>wnaethpwyd</a:t>
            </a:r>
            <a:r>
              <a:rPr lang="en-US" dirty="0" smtClean="0"/>
              <a:t> </a:t>
            </a:r>
            <a:r>
              <a:rPr lang="en-US" dirty="0" err="1" smtClean="0"/>
              <a:t>ers</a:t>
            </a:r>
            <a:r>
              <a:rPr lang="en-US" dirty="0" smtClean="0"/>
              <a:t> </a:t>
            </a:r>
            <a:r>
              <a:rPr lang="en-US" dirty="0" err="1" smtClean="0"/>
              <a:t>llofruddiaeth</a:t>
            </a:r>
            <a:r>
              <a:rPr lang="en-US" dirty="0" smtClean="0"/>
              <a:t> </a:t>
            </a:r>
            <a:r>
              <a:rPr lang="en-US" dirty="0" smtClean="0"/>
              <a:t>Yitzhak Rabin </a:t>
            </a:r>
            <a:r>
              <a:rPr lang="en-US" dirty="0" err="1" smtClean="0"/>
              <a:t>yn</a:t>
            </a:r>
            <a:r>
              <a:rPr lang="en-US" dirty="0" smtClean="0"/>
              <a:t> </a:t>
            </a:r>
            <a:r>
              <a:rPr lang="en-US" dirty="0" smtClean="0"/>
              <a:t>1995.</a:t>
            </a:r>
          </a:p>
          <a:p>
            <a:r>
              <a:rPr lang="en-US" dirty="0" err="1" smtClean="0"/>
              <a:t>Adeiladwyd</a:t>
            </a:r>
            <a:r>
              <a:rPr lang="en-US" dirty="0" smtClean="0"/>
              <a:t> </a:t>
            </a:r>
            <a:r>
              <a:rPr lang="en-US" dirty="0" err="1" smtClean="0"/>
              <a:t>mur</a:t>
            </a:r>
            <a:r>
              <a:rPr lang="en-US" dirty="0" smtClean="0"/>
              <a:t> </a:t>
            </a:r>
            <a:r>
              <a:rPr lang="en-US" dirty="0" err="1" smtClean="0"/>
              <a:t>enfawr</a:t>
            </a:r>
            <a:r>
              <a:rPr lang="en-US" dirty="0" smtClean="0"/>
              <a:t> </a:t>
            </a:r>
            <a:r>
              <a:rPr lang="en-US" dirty="0" err="1" smtClean="0"/>
              <a:t>i</a:t>
            </a:r>
            <a:r>
              <a:rPr lang="en-US" dirty="0" smtClean="0"/>
              <a:t> </a:t>
            </a:r>
            <a:r>
              <a:rPr lang="en-US" dirty="0" err="1" smtClean="0"/>
              <a:t>wahanu</a:t>
            </a:r>
            <a:r>
              <a:rPr lang="en-US" dirty="0" smtClean="0"/>
              <a:t> </a:t>
            </a:r>
            <a:r>
              <a:rPr lang="en-US" dirty="0" err="1" smtClean="0"/>
              <a:t>ardaloedd</a:t>
            </a:r>
            <a:r>
              <a:rPr lang="en-US" dirty="0" smtClean="0"/>
              <a:t> </a:t>
            </a:r>
            <a:r>
              <a:rPr lang="en-US" dirty="0" err="1" smtClean="0"/>
              <a:t>Iddewig</a:t>
            </a:r>
            <a:r>
              <a:rPr lang="en-US" dirty="0" smtClean="0"/>
              <a:t> a </a:t>
            </a:r>
            <a:r>
              <a:rPr lang="en-US" dirty="0" err="1" smtClean="0"/>
              <a:t>Phalesteinaidd</a:t>
            </a:r>
            <a:r>
              <a:rPr lang="en-US" dirty="0" smtClean="0"/>
              <a:t>. </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images.jpeg"/>
          <p:cNvPicPr>
            <a:picLocks noGrp="1" noChangeAspect="1"/>
          </p:cNvPicPr>
          <p:nvPr>
            <p:ph idx="1"/>
          </p:nvPr>
        </p:nvPicPr>
        <p:blipFill>
          <a:blip r:embed="rId2"/>
          <a:stretch>
            <a:fillRect/>
          </a:stretch>
        </p:blipFill>
        <p:spPr>
          <a:xfrm>
            <a:off x="1371600" y="685800"/>
            <a:ext cx="6172200" cy="525780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ownloadedFile.jpeg"/>
          <p:cNvPicPr>
            <a:picLocks noGrp="1" noChangeAspect="1"/>
          </p:cNvPicPr>
          <p:nvPr>
            <p:ph idx="1"/>
          </p:nvPr>
        </p:nvPicPr>
        <p:blipFill>
          <a:blip r:embed="rId2"/>
          <a:stretch>
            <a:fillRect/>
          </a:stretch>
        </p:blipFill>
        <p:spPr>
          <a:xfrm>
            <a:off x="457200" y="444500"/>
            <a:ext cx="4114800" cy="2908300"/>
          </a:xfrm>
        </p:spPr>
      </p:pic>
      <p:pic>
        <p:nvPicPr>
          <p:cNvPr id="5" name="Picture 4" descr="images-1.jpeg"/>
          <p:cNvPicPr>
            <a:picLocks noChangeAspect="1"/>
          </p:cNvPicPr>
          <p:nvPr/>
        </p:nvPicPr>
        <p:blipFill>
          <a:blip r:embed="rId3"/>
          <a:stretch>
            <a:fillRect/>
          </a:stretch>
        </p:blipFill>
        <p:spPr>
          <a:xfrm>
            <a:off x="1905000" y="3657600"/>
            <a:ext cx="3733800" cy="2895600"/>
          </a:xfrm>
          <a:prstGeom prst="rect">
            <a:avLst/>
          </a:prstGeom>
        </p:spPr>
      </p:pic>
      <p:pic>
        <p:nvPicPr>
          <p:cNvPr id="7" name="Picture 6" descr="images-3.jpeg"/>
          <p:cNvPicPr>
            <a:picLocks noChangeAspect="1"/>
          </p:cNvPicPr>
          <p:nvPr/>
        </p:nvPicPr>
        <p:blipFill>
          <a:blip r:embed="rId4"/>
          <a:stretch>
            <a:fillRect/>
          </a:stretch>
        </p:blipFill>
        <p:spPr>
          <a:xfrm>
            <a:off x="4572000" y="762000"/>
            <a:ext cx="3644900" cy="32004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allabudis.jpg"/>
          <p:cNvPicPr>
            <a:picLocks noGrp="1" noChangeAspect="1"/>
          </p:cNvPicPr>
          <p:nvPr>
            <p:ph idx="1"/>
          </p:nvPr>
        </p:nvPicPr>
        <p:blipFill>
          <a:blip r:embed="rId2"/>
          <a:stretch>
            <a:fillRect/>
          </a:stretch>
        </p:blipFill>
        <p:spPr>
          <a:xfrm>
            <a:off x="1371600" y="838200"/>
            <a:ext cx="6172200" cy="5105400"/>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70000" lnSpcReduction="20000"/>
          </a:bodyPr>
          <a:lstStyle/>
          <a:p>
            <a:pPr>
              <a:buNone/>
            </a:pPr>
            <a:r>
              <a:rPr lang="en-US" dirty="0" smtClean="0"/>
              <a:t>	</a:t>
            </a:r>
            <a:r>
              <a:rPr lang="en-US" dirty="0" smtClean="0">
                <a:solidFill>
                  <a:srgbClr val="FFFF00"/>
                </a:solidFill>
              </a:rPr>
              <a:t>We do not see consensus in the United Church of Christ or among our panel on the covenantal significance of the state of Israel. We appreciate the compelling moral argument for the creation of modern Israel as a vehicle for self-determination and as a haven for victimized people; we also recognize that this event has entailed the dispossession of Palestinians from their homes and the denial of human rights </a:t>
            </a:r>
            <a:r>
              <a:rPr lang="en-US" dirty="0" smtClean="0">
                <a:solidFill>
                  <a:srgbClr val="FFFF00"/>
                </a:solidFill>
              </a:rPr>
              <a:t>(Panel </a:t>
            </a:r>
            <a:r>
              <a:rPr lang="en-US" dirty="0" err="1" smtClean="0">
                <a:solidFill>
                  <a:srgbClr val="FFFF00"/>
                </a:solidFill>
              </a:rPr>
              <a:t>Diwinyddol</a:t>
            </a:r>
            <a:r>
              <a:rPr lang="en-US" dirty="0" smtClean="0">
                <a:solidFill>
                  <a:srgbClr val="FFFF00"/>
                </a:solidFill>
              </a:rPr>
              <a:t> </a:t>
            </a:r>
            <a:r>
              <a:rPr lang="en-US" dirty="0" err="1" smtClean="0">
                <a:solidFill>
                  <a:srgbClr val="FFFF00"/>
                </a:solidFill>
              </a:rPr>
              <a:t>ar</a:t>
            </a:r>
            <a:r>
              <a:rPr lang="en-US" dirty="0" smtClean="0">
                <a:solidFill>
                  <a:srgbClr val="FFFF00"/>
                </a:solidFill>
              </a:rPr>
              <a:t> y </a:t>
            </a:r>
            <a:r>
              <a:rPr lang="en-US" dirty="0" err="1" smtClean="0">
                <a:solidFill>
                  <a:srgbClr val="FFFF00"/>
                </a:solidFill>
              </a:rPr>
              <a:t>Berthynas</a:t>
            </a:r>
            <a:r>
              <a:rPr lang="en-US" dirty="0" smtClean="0">
                <a:solidFill>
                  <a:srgbClr val="FFFF00"/>
                </a:solidFill>
              </a:rPr>
              <a:t> </a:t>
            </a:r>
            <a:r>
              <a:rPr lang="en-US" dirty="0" err="1" smtClean="0">
                <a:solidFill>
                  <a:srgbClr val="FFFF00"/>
                </a:solidFill>
              </a:rPr>
              <a:t>rhwng</a:t>
            </a:r>
            <a:r>
              <a:rPr lang="en-US" dirty="0" smtClean="0">
                <a:solidFill>
                  <a:srgbClr val="FFFF00"/>
                </a:solidFill>
              </a:rPr>
              <a:t> </a:t>
            </a:r>
            <a:r>
              <a:rPr lang="en-US" dirty="0" err="1" smtClean="0">
                <a:solidFill>
                  <a:srgbClr val="FFFF00"/>
                </a:solidFill>
              </a:rPr>
              <a:t>Cristnogion</a:t>
            </a:r>
            <a:r>
              <a:rPr lang="en-US" dirty="0" smtClean="0">
                <a:solidFill>
                  <a:srgbClr val="FFFF00"/>
                </a:solidFill>
              </a:rPr>
              <a:t> ac </a:t>
            </a:r>
            <a:r>
              <a:rPr lang="en-US" dirty="0" err="1" smtClean="0">
                <a:solidFill>
                  <a:srgbClr val="FFFF00"/>
                </a:solidFill>
              </a:rPr>
              <a:t>Iddewig</a:t>
            </a:r>
            <a:r>
              <a:rPr lang="en-US" dirty="0" smtClean="0">
                <a:solidFill>
                  <a:srgbClr val="FFFF00"/>
                </a:solidFill>
              </a:rPr>
              <a:t>, </a:t>
            </a:r>
            <a:r>
              <a:rPr lang="en-US" dirty="0" err="1" smtClean="0">
                <a:solidFill>
                  <a:srgbClr val="FFFF00"/>
                </a:solidFill>
              </a:rPr>
              <a:t>Eglwys</a:t>
            </a:r>
            <a:r>
              <a:rPr lang="en-US" dirty="0" smtClean="0">
                <a:solidFill>
                  <a:srgbClr val="FFFF00"/>
                </a:solidFill>
              </a:rPr>
              <a:t> </a:t>
            </a:r>
            <a:r>
              <a:rPr lang="en-US" dirty="0" err="1" smtClean="0">
                <a:solidFill>
                  <a:srgbClr val="FFFF00"/>
                </a:solidFill>
              </a:rPr>
              <a:t>Unedig</a:t>
            </a:r>
            <a:r>
              <a:rPr lang="en-US" dirty="0" smtClean="0">
                <a:solidFill>
                  <a:srgbClr val="FFFF00"/>
                </a:solidFill>
              </a:rPr>
              <a:t> Crist, </a:t>
            </a:r>
            <a:r>
              <a:rPr lang="en-US" dirty="0" smtClean="0">
                <a:solidFill>
                  <a:srgbClr val="FFFF00"/>
                </a:solidFill>
              </a:rPr>
              <a:t>1990). </a:t>
            </a:r>
            <a:endParaRPr lang="en-US" dirty="0">
              <a:solidFill>
                <a:srgbClr val="FFFF00"/>
              </a:solidFill>
            </a:endParaRPr>
          </a:p>
        </p:txBody>
      </p:sp>
      <p:sp>
        <p:nvSpPr>
          <p:cNvPr id="5" name="Content Placeholder 4"/>
          <p:cNvSpPr>
            <a:spLocks noGrp="1"/>
          </p:cNvSpPr>
          <p:nvPr>
            <p:ph sz="half" idx="2"/>
          </p:nvPr>
        </p:nvSpPr>
        <p:spPr/>
        <p:txBody>
          <a:bodyPr>
            <a:normAutofit fontScale="70000" lnSpcReduction="20000"/>
          </a:bodyPr>
          <a:lstStyle/>
          <a:p>
            <a:pPr>
              <a:buNone/>
            </a:pPr>
            <a:r>
              <a:rPr lang="en-US" dirty="0" smtClean="0"/>
              <a:t>	‘The state of Israel is, whatever its limitations, a heartening adventure in nationhood. It has gathered Jews of all nations, the remnants of the victims of Hitlerism and other forms of nationalistic persecution and given them a land of their own. Whatever our political or religious positions may be, it is not possible to withhold admiration, sympathy and respect for such an achievement’ (Niebuhr, 28 </a:t>
            </a:r>
            <a:r>
              <a:rPr lang="en-US" dirty="0" smtClean="0"/>
              <a:t>Mai </a:t>
            </a:r>
            <a:r>
              <a:rPr lang="en-US" dirty="0" smtClean="0"/>
              <a:t>1956).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448</TotalTime>
  <Words>625</Words>
  <Application>Microsoft Macintosh PowerPoint</Application>
  <PresentationFormat>On-screen Show (4:3)</PresentationFormat>
  <Paragraphs>76</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Calibri</vt:lpstr>
      <vt:lpstr>Arial</vt:lpstr>
      <vt:lpstr>Office Theme</vt:lpstr>
      <vt:lpstr>Cyflwyniad i Iddewiaeth</vt:lpstr>
      <vt:lpstr>Ar ôl y Shoah</vt:lpstr>
      <vt:lpstr>Datblygiadau o fewn Cristnogaeth</vt:lpstr>
      <vt:lpstr>Datblygiadau o fewn Cristnogaeth</vt:lpstr>
      <vt:lpstr>Iesu’r Iddew</vt:lpstr>
      <vt:lpstr>Polemig yn y Testament Newydd?</vt:lpstr>
      <vt:lpstr>Ail Gyngor y Fatican </vt:lpstr>
      <vt:lpstr>Datblygiadau o fewn Iddewiaeth</vt:lpstr>
      <vt:lpstr>Cwestiynau Iddewig ar ôl y Shoah</vt:lpstr>
      <vt:lpstr>Seioniaeth a Gwladwriaeth Israel</vt:lpstr>
      <vt:lpstr>Cyfraniad Theodor Herzl</vt:lpstr>
      <vt:lpstr>Gwrthwynebiad Iddewig</vt:lpstr>
      <vt:lpstr>‘Seioniaeth Meseianaidd’</vt:lpstr>
      <vt:lpstr>Gwladwriaeth Israel </vt:lpstr>
      <vt:lpstr>Israel / Palesteina</vt:lpstr>
      <vt:lpstr>PowerPoint Presentation</vt:lpstr>
      <vt:lpstr>Dinas Jerwsalem</vt:lpstr>
      <vt:lpstr>Jerwsalem</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Judaism</dc:title>
  <dc:creator>Catrin Williams</dc:creator>
  <cp:lastModifiedBy>Catrin Williams</cp:lastModifiedBy>
  <cp:revision>30</cp:revision>
  <dcterms:created xsi:type="dcterms:W3CDTF">2013-12-09T10:44:27Z</dcterms:created>
  <dcterms:modified xsi:type="dcterms:W3CDTF">2015-10-25T22:27:13Z</dcterms:modified>
</cp:coreProperties>
</file>