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350" r:id="rId2"/>
    <p:sldId id="351" r:id="rId3"/>
    <p:sldId id="375" r:id="rId4"/>
    <p:sldId id="370" r:id="rId5"/>
    <p:sldId id="376" r:id="rId6"/>
    <p:sldId id="378" r:id="rId7"/>
    <p:sldId id="353" r:id="rId8"/>
    <p:sldId id="377" r:id="rId9"/>
    <p:sldId id="380" r:id="rId10"/>
    <p:sldId id="352" r:id="rId11"/>
    <p:sldId id="354" r:id="rId12"/>
    <p:sldId id="362" r:id="rId13"/>
    <p:sldId id="374" r:id="rId14"/>
    <p:sldId id="363" r:id="rId15"/>
    <p:sldId id="364" r:id="rId16"/>
    <p:sldId id="365" r:id="rId17"/>
    <p:sldId id="355" r:id="rId18"/>
    <p:sldId id="366" r:id="rId19"/>
    <p:sldId id="367" r:id="rId20"/>
    <p:sldId id="368" r:id="rId21"/>
    <p:sldId id="356" r:id="rId22"/>
    <p:sldId id="371" r:id="rId23"/>
    <p:sldId id="358" r:id="rId24"/>
    <p:sldId id="359" r:id="rId25"/>
    <p:sldId id="360" r:id="rId26"/>
    <p:sldId id="357" r:id="rId27"/>
    <p:sldId id="379" r:id="rId28"/>
    <p:sldId id="361" r:id="rId29"/>
    <p:sldId id="373" r:id="rId30"/>
    <p:sldId id="372" r:id="rId31"/>
    <p:sldId id="36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1413" autoAdjust="0"/>
  </p:normalViewPr>
  <p:slideViewPr>
    <p:cSldViewPr snapToGrid="0">
      <p:cViewPr varScale="1">
        <p:scale>
          <a:sx n="80" d="100"/>
          <a:sy n="80" d="100"/>
        </p:scale>
        <p:origin x="16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297975-8996-4EF7-A5AF-D4ABA1C1BA8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4FD8CE7-40BC-4C3B-9399-B1BD4C886E56}">
      <dgm:prSet/>
      <dgm:spPr/>
      <dgm:t>
        <a:bodyPr/>
        <a:lstStyle/>
        <a:p>
          <a:r>
            <a:rPr lang="en-GB"/>
            <a:t>The Act delivers a single framework for civil protection in the UK.</a:t>
          </a:r>
          <a:endParaRPr lang="en-US"/>
        </a:p>
      </dgm:t>
    </dgm:pt>
    <dgm:pt modelId="{47300884-4CC5-4B2E-B466-5EC7552A3DA5}" type="parTrans" cxnId="{E599BB19-30C2-42F5-BDD3-F92C9E72374C}">
      <dgm:prSet/>
      <dgm:spPr/>
      <dgm:t>
        <a:bodyPr/>
        <a:lstStyle/>
        <a:p>
          <a:endParaRPr lang="en-US"/>
        </a:p>
      </dgm:t>
    </dgm:pt>
    <dgm:pt modelId="{C5AEC6AC-CCFB-4938-8771-C93F8794B1B3}" type="sibTrans" cxnId="{E599BB19-30C2-42F5-BDD3-F92C9E72374C}">
      <dgm:prSet/>
      <dgm:spPr/>
      <dgm:t>
        <a:bodyPr/>
        <a:lstStyle/>
        <a:p>
          <a:endParaRPr lang="en-US"/>
        </a:p>
      </dgm:t>
    </dgm:pt>
    <dgm:pt modelId="{F9C9B4B5-B264-4FE7-A4DB-124B4D647CA1}">
      <dgm:prSet/>
      <dgm:spPr/>
      <dgm:t>
        <a:bodyPr/>
        <a:lstStyle/>
        <a:p>
          <a:r>
            <a:rPr lang="en-GB" b="0" i="0"/>
            <a:t>The Act is separated into 2 substantive parts: local arrangements for civil protection (Part 1); and emergency powers (Part 2).</a:t>
          </a:r>
          <a:endParaRPr lang="en-US"/>
        </a:p>
      </dgm:t>
    </dgm:pt>
    <dgm:pt modelId="{A0E46064-0784-41F8-959D-A4C249105E0A}" type="parTrans" cxnId="{74F9C929-E1C0-4EAA-9650-6BA1A9368B56}">
      <dgm:prSet/>
      <dgm:spPr/>
      <dgm:t>
        <a:bodyPr/>
        <a:lstStyle/>
        <a:p>
          <a:endParaRPr lang="en-US"/>
        </a:p>
      </dgm:t>
    </dgm:pt>
    <dgm:pt modelId="{7E6837FC-FD4F-4F21-8E0A-B7CA40D8CBAE}" type="sibTrans" cxnId="{74F9C929-E1C0-4EAA-9650-6BA1A9368B56}">
      <dgm:prSet/>
      <dgm:spPr/>
      <dgm:t>
        <a:bodyPr/>
        <a:lstStyle/>
        <a:p>
          <a:endParaRPr lang="en-US"/>
        </a:p>
      </dgm:t>
    </dgm:pt>
    <dgm:pt modelId="{4DD981D4-90E4-48C6-B760-ED295BA4B1C4}" type="pres">
      <dgm:prSet presAssocID="{09297975-8996-4EF7-A5AF-D4ABA1C1BA86}" presName="hierChild1" presStyleCnt="0">
        <dgm:presLayoutVars>
          <dgm:chPref val="1"/>
          <dgm:dir/>
          <dgm:animOne val="branch"/>
          <dgm:animLvl val="lvl"/>
          <dgm:resizeHandles/>
        </dgm:presLayoutVars>
      </dgm:prSet>
      <dgm:spPr/>
    </dgm:pt>
    <dgm:pt modelId="{EBDF4C39-E27A-4011-B568-9B43F8D652DA}" type="pres">
      <dgm:prSet presAssocID="{34FD8CE7-40BC-4C3B-9399-B1BD4C886E56}" presName="hierRoot1" presStyleCnt="0"/>
      <dgm:spPr/>
    </dgm:pt>
    <dgm:pt modelId="{63ADD3C8-DF60-4BB5-9CE2-1EB4AB37BB2D}" type="pres">
      <dgm:prSet presAssocID="{34FD8CE7-40BC-4C3B-9399-B1BD4C886E56}" presName="composite" presStyleCnt="0"/>
      <dgm:spPr/>
    </dgm:pt>
    <dgm:pt modelId="{E35DBA73-C8CE-4A17-8131-2B600C32A32C}" type="pres">
      <dgm:prSet presAssocID="{34FD8CE7-40BC-4C3B-9399-B1BD4C886E56}" presName="background" presStyleLbl="node0" presStyleIdx="0" presStyleCnt="2"/>
      <dgm:spPr/>
    </dgm:pt>
    <dgm:pt modelId="{0C32D15C-3631-4C9A-A428-9C3E72A2B8B1}" type="pres">
      <dgm:prSet presAssocID="{34FD8CE7-40BC-4C3B-9399-B1BD4C886E56}" presName="text" presStyleLbl="fgAcc0" presStyleIdx="0" presStyleCnt="2">
        <dgm:presLayoutVars>
          <dgm:chPref val="3"/>
        </dgm:presLayoutVars>
      </dgm:prSet>
      <dgm:spPr/>
    </dgm:pt>
    <dgm:pt modelId="{31A2A17D-B42A-4DCB-8E46-D81DF00B7846}" type="pres">
      <dgm:prSet presAssocID="{34FD8CE7-40BC-4C3B-9399-B1BD4C886E56}" presName="hierChild2" presStyleCnt="0"/>
      <dgm:spPr/>
    </dgm:pt>
    <dgm:pt modelId="{F25FB574-87BC-459E-98F1-5BF6B266593B}" type="pres">
      <dgm:prSet presAssocID="{F9C9B4B5-B264-4FE7-A4DB-124B4D647CA1}" presName="hierRoot1" presStyleCnt="0"/>
      <dgm:spPr/>
    </dgm:pt>
    <dgm:pt modelId="{9DA04E0A-6831-469D-8DFA-C7752869359A}" type="pres">
      <dgm:prSet presAssocID="{F9C9B4B5-B264-4FE7-A4DB-124B4D647CA1}" presName="composite" presStyleCnt="0"/>
      <dgm:spPr/>
    </dgm:pt>
    <dgm:pt modelId="{3A986AB7-DA53-47F3-B2DA-1F6EF08A3409}" type="pres">
      <dgm:prSet presAssocID="{F9C9B4B5-B264-4FE7-A4DB-124B4D647CA1}" presName="background" presStyleLbl="node0" presStyleIdx="1" presStyleCnt="2"/>
      <dgm:spPr/>
    </dgm:pt>
    <dgm:pt modelId="{7915BA07-2798-4849-AAD4-BB2E97859842}" type="pres">
      <dgm:prSet presAssocID="{F9C9B4B5-B264-4FE7-A4DB-124B4D647CA1}" presName="text" presStyleLbl="fgAcc0" presStyleIdx="1" presStyleCnt="2">
        <dgm:presLayoutVars>
          <dgm:chPref val="3"/>
        </dgm:presLayoutVars>
      </dgm:prSet>
      <dgm:spPr/>
    </dgm:pt>
    <dgm:pt modelId="{842773D3-FD58-4010-8784-06688426B77A}" type="pres">
      <dgm:prSet presAssocID="{F9C9B4B5-B264-4FE7-A4DB-124B4D647CA1}" presName="hierChild2" presStyleCnt="0"/>
      <dgm:spPr/>
    </dgm:pt>
  </dgm:ptLst>
  <dgm:cxnLst>
    <dgm:cxn modelId="{82A3550D-FAF3-42F2-8BE4-73B09AE4D767}" type="presOf" srcId="{34FD8CE7-40BC-4C3B-9399-B1BD4C886E56}" destId="{0C32D15C-3631-4C9A-A428-9C3E72A2B8B1}" srcOrd="0" destOrd="0" presId="urn:microsoft.com/office/officeart/2005/8/layout/hierarchy1"/>
    <dgm:cxn modelId="{E599BB19-30C2-42F5-BDD3-F92C9E72374C}" srcId="{09297975-8996-4EF7-A5AF-D4ABA1C1BA86}" destId="{34FD8CE7-40BC-4C3B-9399-B1BD4C886E56}" srcOrd="0" destOrd="0" parTransId="{47300884-4CC5-4B2E-B466-5EC7552A3DA5}" sibTransId="{C5AEC6AC-CCFB-4938-8771-C93F8794B1B3}"/>
    <dgm:cxn modelId="{74F9C929-E1C0-4EAA-9650-6BA1A9368B56}" srcId="{09297975-8996-4EF7-A5AF-D4ABA1C1BA86}" destId="{F9C9B4B5-B264-4FE7-A4DB-124B4D647CA1}" srcOrd="1" destOrd="0" parTransId="{A0E46064-0784-41F8-959D-A4C249105E0A}" sibTransId="{7E6837FC-FD4F-4F21-8E0A-B7CA40D8CBAE}"/>
    <dgm:cxn modelId="{4E81E8CA-9312-4C14-9A4F-8C5FC79498FB}" type="presOf" srcId="{09297975-8996-4EF7-A5AF-D4ABA1C1BA86}" destId="{4DD981D4-90E4-48C6-B760-ED295BA4B1C4}" srcOrd="0" destOrd="0" presId="urn:microsoft.com/office/officeart/2005/8/layout/hierarchy1"/>
    <dgm:cxn modelId="{540DBCEF-3E10-4FF2-9FFC-600F5F283ACC}" type="presOf" srcId="{F9C9B4B5-B264-4FE7-A4DB-124B4D647CA1}" destId="{7915BA07-2798-4849-AAD4-BB2E97859842}" srcOrd="0" destOrd="0" presId="urn:microsoft.com/office/officeart/2005/8/layout/hierarchy1"/>
    <dgm:cxn modelId="{A7BE4572-2B66-44FE-9382-536EE12DE446}" type="presParOf" srcId="{4DD981D4-90E4-48C6-B760-ED295BA4B1C4}" destId="{EBDF4C39-E27A-4011-B568-9B43F8D652DA}" srcOrd="0" destOrd="0" presId="urn:microsoft.com/office/officeart/2005/8/layout/hierarchy1"/>
    <dgm:cxn modelId="{866EE7CF-424B-43B6-9332-EF900467178C}" type="presParOf" srcId="{EBDF4C39-E27A-4011-B568-9B43F8D652DA}" destId="{63ADD3C8-DF60-4BB5-9CE2-1EB4AB37BB2D}" srcOrd="0" destOrd="0" presId="urn:microsoft.com/office/officeart/2005/8/layout/hierarchy1"/>
    <dgm:cxn modelId="{A876B7F1-F632-4F3C-9C5F-1AEE494F7999}" type="presParOf" srcId="{63ADD3C8-DF60-4BB5-9CE2-1EB4AB37BB2D}" destId="{E35DBA73-C8CE-4A17-8131-2B600C32A32C}" srcOrd="0" destOrd="0" presId="urn:microsoft.com/office/officeart/2005/8/layout/hierarchy1"/>
    <dgm:cxn modelId="{5262EF6B-874D-4367-8D36-6DC8DD4D28C9}" type="presParOf" srcId="{63ADD3C8-DF60-4BB5-9CE2-1EB4AB37BB2D}" destId="{0C32D15C-3631-4C9A-A428-9C3E72A2B8B1}" srcOrd="1" destOrd="0" presId="urn:microsoft.com/office/officeart/2005/8/layout/hierarchy1"/>
    <dgm:cxn modelId="{DFB21F18-F4B4-4970-B7CC-6D93D909210A}" type="presParOf" srcId="{EBDF4C39-E27A-4011-B568-9B43F8D652DA}" destId="{31A2A17D-B42A-4DCB-8E46-D81DF00B7846}" srcOrd="1" destOrd="0" presId="urn:microsoft.com/office/officeart/2005/8/layout/hierarchy1"/>
    <dgm:cxn modelId="{B69780B5-AC38-4836-9C40-7423D37EAC9F}" type="presParOf" srcId="{4DD981D4-90E4-48C6-B760-ED295BA4B1C4}" destId="{F25FB574-87BC-459E-98F1-5BF6B266593B}" srcOrd="1" destOrd="0" presId="urn:microsoft.com/office/officeart/2005/8/layout/hierarchy1"/>
    <dgm:cxn modelId="{DA8C794F-344C-4E78-A3A1-52B0D5D75781}" type="presParOf" srcId="{F25FB574-87BC-459E-98F1-5BF6B266593B}" destId="{9DA04E0A-6831-469D-8DFA-C7752869359A}" srcOrd="0" destOrd="0" presId="urn:microsoft.com/office/officeart/2005/8/layout/hierarchy1"/>
    <dgm:cxn modelId="{04FCB56E-22B4-4070-B073-1ED7CB6897DA}" type="presParOf" srcId="{9DA04E0A-6831-469D-8DFA-C7752869359A}" destId="{3A986AB7-DA53-47F3-B2DA-1F6EF08A3409}" srcOrd="0" destOrd="0" presId="urn:microsoft.com/office/officeart/2005/8/layout/hierarchy1"/>
    <dgm:cxn modelId="{BDA9E3B9-16D0-428F-818E-E406FF34AD19}" type="presParOf" srcId="{9DA04E0A-6831-469D-8DFA-C7752869359A}" destId="{7915BA07-2798-4849-AAD4-BB2E97859842}" srcOrd="1" destOrd="0" presId="urn:microsoft.com/office/officeart/2005/8/layout/hierarchy1"/>
    <dgm:cxn modelId="{4F01D78C-1FD6-49FD-B702-3076BD0FA37F}" type="presParOf" srcId="{F25FB574-87BC-459E-98F1-5BF6B266593B}" destId="{842773D3-FD58-4010-8784-06688426B77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DBA73-C8CE-4A17-8131-2B600C32A32C}">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2D15C-3631-4C9A-A428-9C3E72A2B8B1}">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Act delivers a single framework for civil protection in the UK.</a:t>
          </a:r>
          <a:endParaRPr lang="en-US" sz="3000" kern="1200"/>
        </a:p>
      </dsp:txBody>
      <dsp:txXfrm>
        <a:off x="608661" y="692298"/>
        <a:ext cx="4508047" cy="2799040"/>
      </dsp:txXfrm>
    </dsp:sp>
    <dsp:sp modelId="{3A986AB7-DA53-47F3-B2DA-1F6EF08A3409}">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5BA07-2798-4849-AAD4-BB2E97859842}">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a:t>The Act is separated into 2 substantive parts: local arrangements for civil protection (Part 1); and emergency powers (Part 2).</a:t>
          </a:r>
          <a:endParaRPr lang="en-US" sz="30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9AB53-B6D0-49F6-88E6-6EEE9922D221}"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88EDF1-2D4D-4280-A9F8-D3CF058D077D}" type="slidenum">
              <a:rPr lang="en-GB" smtClean="0"/>
              <a:t>‹#›</a:t>
            </a:fld>
            <a:endParaRPr lang="en-GB"/>
          </a:p>
        </p:txBody>
      </p:sp>
    </p:spTree>
    <p:extLst>
      <p:ext uri="{BB962C8B-B14F-4D97-AF65-F5344CB8AC3E}">
        <p14:creationId xmlns:p14="http://schemas.microsoft.com/office/powerpoint/2010/main" val="1071466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herecord.media/england-hospitals-cyberattack-nhs-wirral"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Events over recent years have shown the need for the emergency services to work together as effectively as possible during major, serious or catastrophic incidents or events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4</a:t>
            </a:fld>
            <a:endParaRPr lang="en-GB"/>
          </a:p>
        </p:txBody>
      </p:sp>
    </p:spTree>
    <p:extLst>
      <p:ext uri="{BB962C8B-B14F-4D97-AF65-F5344CB8AC3E}">
        <p14:creationId xmlns:p14="http://schemas.microsoft.com/office/powerpoint/2010/main" val="1769443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CCA – Name the 4 categories</a:t>
            </a:r>
          </a:p>
          <a:p>
            <a:r>
              <a:rPr lang="en-GB" dirty="0"/>
              <a:t>of major incident</a:t>
            </a:r>
          </a:p>
        </p:txBody>
      </p:sp>
      <p:sp>
        <p:nvSpPr>
          <p:cNvPr id="4" name="Slide Number Placeholder 3"/>
          <p:cNvSpPr>
            <a:spLocks noGrp="1"/>
          </p:cNvSpPr>
          <p:nvPr>
            <p:ph type="sldNum" sz="quarter" idx="5"/>
          </p:nvPr>
        </p:nvSpPr>
        <p:spPr/>
        <p:txBody>
          <a:bodyPr/>
          <a:lstStyle/>
          <a:p>
            <a:fld id="{6088EDF1-2D4D-4280-A9F8-D3CF058D077D}" type="slidenum">
              <a:rPr lang="en-GB" smtClean="0"/>
              <a:t>5</a:t>
            </a:fld>
            <a:endParaRPr lang="en-GB"/>
          </a:p>
        </p:txBody>
      </p:sp>
    </p:spTree>
    <p:extLst>
      <p:ext uri="{BB962C8B-B14F-4D97-AF65-F5344CB8AC3E}">
        <p14:creationId xmlns:p14="http://schemas.microsoft.com/office/powerpoint/2010/main" val="829000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6</a:t>
            </a:fld>
            <a:endParaRPr lang="en-GB"/>
          </a:p>
        </p:txBody>
      </p:sp>
    </p:spTree>
    <p:extLst>
      <p:ext uri="{BB962C8B-B14F-4D97-AF65-F5344CB8AC3E}">
        <p14:creationId xmlns:p14="http://schemas.microsoft.com/office/powerpoint/2010/main" val="2064123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7</a:t>
            </a:fld>
            <a:endParaRPr lang="en-GB"/>
          </a:p>
        </p:txBody>
      </p:sp>
    </p:spTree>
    <p:extLst>
      <p:ext uri="{BB962C8B-B14F-4D97-AF65-F5344CB8AC3E}">
        <p14:creationId xmlns:p14="http://schemas.microsoft.com/office/powerpoint/2010/main" val="1171125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41414"/>
                </a:solidFill>
                <a:effectLst/>
                <a:latin typeface="ReithSans"/>
              </a:rPr>
              <a:t>A major incident has been declared at a hospital "for cyber security reasons".</a:t>
            </a:r>
          </a:p>
          <a:p>
            <a:r>
              <a:rPr lang="en-GB" b="0" i="0" dirty="0">
                <a:solidFill>
                  <a:srgbClr val="151529"/>
                </a:solidFill>
                <a:effectLst/>
                <a:latin typeface="atlas"/>
              </a:rPr>
              <a:t>The hospital said there had been disruption to planned services, with some scheduled appointments being affected.</a:t>
            </a:r>
          </a:p>
          <a:p>
            <a:pPr algn="l">
              <a:buNone/>
            </a:pPr>
            <a:r>
              <a:rPr lang="en-GB" dirty="0">
                <a:solidFill>
                  <a:srgbClr val="151529"/>
                </a:solidFill>
                <a:effectLst/>
              </a:rPr>
              <a:t>One of the UK’s National Health Service (NHS) Trusts has declared a ‘major incident’ following a </a:t>
            </a:r>
            <a:r>
              <a:rPr lang="en-GB" u="sng" dirty="0">
                <a:solidFill>
                  <a:srgbClr val="373997"/>
                </a:solidFill>
                <a:effectLst/>
                <a:hlinkClick r:id="rId3"/>
              </a:rPr>
              <a:t>cyberattack on a teaching hospital</a:t>
            </a:r>
            <a:r>
              <a:rPr lang="en-GB" dirty="0">
                <a:solidFill>
                  <a:srgbClr val="151529"/>
                </a:solidFill>
                <a:effectLst/>
              </a:rPr>
              <a:t> in Birkenhead.</a:t>
            </a:r>
          </a:p>
          <a:p>
            <a:pPr algn="l">
              <a:buNone/>
            </a:pPr>
            <a:r>
              <a:rPr lang="en-GB" dirty="0">
                <a:solidFill>
                  <a:srgbClr val="151529"/>
                </a:solidFill>
                <a:effectLst/>
              </a:rPr>
              <a:t>Wirral University Teaching Hospital has isolated its systems after detecting ‘suspicious activity’ to prevent the problem from spreading.</a:t>
            </a:r>
          </a:p>
          <a:p>
            <a:pPr algn="l"/>
            <a:r>
              <a:rPr lang="en-GB" dirty="0">
                <a:solidFill>
                  <a:srgbClr val="151529"/>
                </a:solidFill>
                <a:effectLst/>
              </a:rPr>
              <a:t>Outpatient appointments at the hospital have been cancelled while the public has been asked to seek hospital care only for genuine emergencies.</a:t>
            </a:r>
          </a:p>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8</a:t>
            </a:fld>
            <a:endParaRPr lang="en-GB"/>
          </a:p>
        </p:txBody>
      </p:sp>
    </p:spTree>
    <p:extLst>
      <p:ext uri="{BB962C8B-B14F-4D97-AF65-F5344CB8AC3E}">
        <p14:creationId xmlns:p14="http://schemas.microsoft.com/office/powerpoint/2010/main" val="1098662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9</a:t>
            </a:fld>
            <a:endParaRPr lang="en-GB"/>
          </a:p>
        </p:txBody>
      </p:sp>
    </p:spTree>
    <p:extLst>
      <p:ext uri="{BB962C8B-B14F-4D97-AF65-F5344CB8AC3E}">
        <p14:creationId xmlns:p14="http://schemas.microsoft.com/office/powerpoint/2010/main" val="3335391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10</a:t>
            </a:fld>
            <a:endParaRPr lang="en-GB"/>
          </a:p>
        </p:txBody>
      </p:sp>
    </p:spTree>
    <p:extLst>
      <p:ext uri="{BB962C8B-B14F-4D97-AF65-F5344CB8AC3E}">
        <p14:creationId xmlns:p14="http://schemas.microsoft.com/office/powerpoint/2010/main" val="167617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ESIP as a programme formally ended in September 2014 and moved into a period of consolidation. In April 2015, it was renamed as the Joint Emergency Services Interoperability Principles.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13</a:t>
            </a:fld>
            <a:endParaRPr lang="en-GB"/>
          </a:p>
        </p:txBody>
      </p:sp>
    </p:spTree>
    <p:extLst>
      <p:ext uri="{BB962C8B-B14F-4D97-AF65-F5344CB8AC3E}">
        <p14:creationId xmlns:p14="http://schemas.microsoft.com/office/powerpoint/2010/main" val="2689694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2FD58-E7D9-1657-B323-0C89E134B0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159DE-4F22-E4BD-DEF1-81659833C4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061E0-38B5-34E9-413D-06E35F397796}"/>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345DE2E0-293A-C09E-292F-A18AC5EE4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C7D5C-F6E3-656A-14BA-8FC6AAED5B57}"/>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10879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3E0E-EC58-2A44-4724-6B54DD08A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FC3A2C-3A83-8BFA-6F57-CD516ED29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627904-45E0-095F-AC5B-D753BA887B7A}"/>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9BD26CA3-3D5A-5FAA-1616-A6066881F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90FC46-3C56-6BBB-A0CB-CAB0BA5A9EF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83627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D051-4ADF-17CD-E30C-E376DCFB07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809042-6A10-CF8A-AF18-888154FAA1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56DF37-0BE7-82A3-AA6D-2ED5C137304D}"/>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1C06C68C-F70E-F67F-2A30-5758B3A5C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BBB8A-CE9B-761C-720D-BE345E75C4E9}"/>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46993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ABC9-288E-7DF9-A14E-98B3A048F2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38DF-3A1F-C1CD-17E9-24C0E1A30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82859A-A697-D77B-25C5-F5DF341D21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D9F76-FA50-6F67-09F4-F2A608F2A231}"/>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6" name="Footer Placeholder 5">
            <a:extLst>
              <a:ext uri="{FF2B5EF4-FFF2-40B4-BE49-F238E27FC236}">
                <a16:creationId xmlns:a16="http://schemas.microsoft.com/office/drawing/2014/main" id="{5391B4D4-93FE-4246-85F9-69F3225E5F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7E3596-89D6-DAC0-25FB-5234EFC445F4}"/>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6872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A205-39D9-93B9-8BE1-2B14806D7A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B6D0E-BA5D-B2A9-512D-8D1EEFA57B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1B0BB-E2E3-B136-F9CA-4B48794B4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B3653-3F0E-1D59-F646-D1BD04611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65797-90FB-6B77-C2FD-13149C3BE7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CE2F90-7661-2EDA-F3B2-471D6BF53AA1}"/>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8" name="Footer Placeholder 7">
            <a:extLst>
              <a:ext uri="{FF2B5EF4-FFF2-40B4-BE49-F238E27FC236}">
                <a16:creationId xmlns:a16="http://schemas.microsoft.com/office/drawing/2014/main" id="{884B5E20-58C0-8CDB-138F-D40557A582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81B861-785F-07DC-D7CC-F154FBE687D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025641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B675-08D8-0EF5-17A2-92CD516111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132214-4B77-FB6D-B06B-944FE74CE9EE}"/>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4" name="Footer Placeholder 3">
            <a:extLst>
              <a:ext uri="{FF2B5EF4-FFF2-40B4-BE49-F238E27FC236}">
                <a16:creationId xmlns:a16="http://schemas.microsoft.com/office/drawing/2014/main" id="{5E734B79-93A5-4C29-42CC-1EE10368BC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68BF9A-6D31-EFF7-C2BE-E9D52E6A0DE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426811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C36F77-02DF-C33F-2924-FD0D654973B0}"/>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3" name="Footer Placeholder 2">
            <a:extLst>
              <a:ext uri="{FF2B5EF4-FFF2-40B4-BE49-F238E27FC236}">
                <a16:creationId xmlns:a16="http://schemas.microsoft.com/office/drawing/2014/main" id="{2517BC6F-8A31-3531-7C13-04F98E73C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50CBD-5B26-127B-DE8A-550DD94AA4A6}"/>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717028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1C5A-84A1-BE86-D086-3EFD7D1E6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EEB12-4B43-426E-B2A4-13C4EC155D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B3B993-7AE3-A779-13EC-0FF8FD126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4C1A9F-9D18-0B45-A953-7E1B63F4652E}"/>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6" name="Footer Placeholder 5">
            <a:extLst>
              <a:ext uri="{FF2B5EF4-FFF2-40B4-BE49-F238E27FC236}">
                <a16:creationId xmlns:a16="http://schemas.microsoft.com/office/drawing/2014/main" id="{5791DF79-F490-DFA2-93A7-66185402D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C9AA2-CE19-E8ED-312D-31BF94FC921F}"/>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45259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BB91-3843-7B80-FA03-913048068D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A35125-14EE-BA07-3B3B-D5B78F2ED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F43923-1803-DDC0-A290-2D5C0923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DBDD5-6E7B-4C83-8269-3591F427B33B}"/>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6" name="Footer Placeholder 5">
            <a:extLst>
              <a:ext uri="{FF2B5EF4-FFF2-40B4-BE49-F238E27FC236}">
                <a16:creationId xmlns:a16="http://schemas.microsoft.com/office/drawing/2014/main" id="{736721AC-BE10-95DB-CDCE-2B73A45F3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35780A-547B-8907-D577-C2C738A6A0AB}"/>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598409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9985D-F6A2-91D9-2258-6905BC6AC6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02317-E43C-264C-83E4-F61350254E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780EC-4D25-C13A-C05C-A7A6F55FE2AC}"/>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2C935DB8-620B-D053-BDB2-3A68E7E9F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7A764-E50D-700E-3CB3-FDA26F2E3F91}"/>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928171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4C9A5-5F1E-0FCA-EC39-E34E6A8FC7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5B21A6-471D-CA81-056C-AE2131982B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FB764-CF58-31CE-61CC-DC90B2D9E4F1}"/>
              </a:ext>
            </a:extLst>
          </p:cNvPr>
          <p:cNvSpPr>
            <a:spLocks noGrp="1"/>
          </p:cNvSpPr>
          <p:nvPr>
            <p:ph type="dt" sz="half" idx="10"/>
          </p:nvPr>
        </p:nvSpPr>
        <p:spPr/>
        <p:txBody>
          <a:body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7CC78E4D-8F5D-BAFF-9E06-DB3330A6A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446F2-0470-B2A5-32F5-00AEAC952CB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9154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5F2491-F7D6-BBF1-52DF-332AC0AF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1338D0-4BD7-A250-C08B-4AD97B45EB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3526-FA22-809B-0EDE-B23C863B21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9CBB94-BA33-424E-9559-EE2031B92235}" type="datetimeFigureOut">
              <a:rPr lang="en-GB" smtClean="0"/>
              <a:t>13/03/2025</a:t>
            </a:fld>
            <a:endParaRPr lang="en-GB"/>
          </a:p>
        </p:txBody>
      </p:sp>
      <p:sp>
        <p:nvSpPr>
          <p:cNvPr id="5" name="Footer Placeholder 4">
            <a:extLst>
              <a:ext uri="{FF2B5EF4-FFF2-40B4-BE49-F238E27FC236}">
                <a16:creationId xmlns:a16="http://schemas.microsoft.com/office/drawing/2014/main" id="{CA0382F6-2C13-037C-62A0-FB32EEC672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BB8463-A341-A7AC-753F-FD6310FCA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67CE16-EC0E-4F5E-BF96-891EFB70C1C7}" type="slidenum">
              <a:rPr lang="en-GB" smtClean="0"/>
              <a:t>‹#›</a:t>
            </a:fld>
            <a:endParaRPr lang="en-GB"/>
          </a:p>
        </p:txBody>
      </p:sp>
    </p:spTree>
    <p:extLst>
      <p:ext uri="{BB962C8B-B14F-4D97-AF65-F5344CB8AC3E}">
        <p14:creationId xmlns:p14="http://schemas.microsoft.com/office/powerpoint/2010/main" val="3839121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news.sky.com/story/london-bridge-terror-attack-everything-we-know-about-terrorist-usman-khan-11874250" TargetMode="External"/><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7" Type="http://schemas.openxmlformats.org/officeDocument/2006/relationships/image" Target="../media/image3.png"/><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3.png"/><Relationship Id="rId2" Type="http://schemas.microsoft.com/office/2007/relationships/media" Target="../media/media22.m4a"/><Relationship Id="rId1" Type="http://schemas.openxmlformats.org/officeDocument/2006/relationships/video" Target="https://www.youtube.com/embed/RaGcC4qZfZ0?feature=oembed" TargetMode="External"/><Relationship Id="rId6" Type="http://schemas.openxmlformats.org/officeDocument/2006/relationships/image" Target="../media/image15.jpeg"/><Relationship Id="rId5" Type="http://schemas.openxmlformats.org/officeDocument/2006/relationships/hyperlink" Target="https://www.youtube.com/watch?v=RaGcC4qZfZ0" TargetMode="External"/><Relationship Id="rId4"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media26.m4a"/><Relationship Id="rId7" Type="http://schemas.openxmlformats.org/officeDocument/2006/relationships/image" Target="../media/image19.jpeg"/><Relationship Id="rId2" Type="http://schemas.microsoft.com/office/2007/relationships/media" Target="../media/media26.m4a"/><Relationship Id="rId1" Type="http://schemas.openxmlformats.org/officeDocument/2006/relationships/tags" Target="../tags/tag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slideLayout" Target="../slideLayouts/slideLayout4.xml"/><Relationship Id="rId9"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3.pn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3.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28664" y="1422400"/>
            <a:ext cx="5505448" cy="2387600"/>
          </a:xfrm>
        </p:spPr>
        <p:txBody>
          <a:bodyPr>
            <a:normAutofit/>
          </a:bodyPr>
          <a:lstStyle/>
          <a:p>
            <a:pPr algn="l"/>
            <a:r>
              <a:rPr lang="en-GB" sz="4200" dirty="0">
                <a:solidFill>
                  <a:schemeClr val="bg1"/>
                </a:solidFill>
              </a:rPr>
              <a:t>	Introduction to JESIP</a:t>
            </a:r>
          </a:p>
        </p:txBody>
      </p:sp>
      <p:pic>
        <p:nvPicPr>
          <p:cNvPr id="7" name="Picture 6" descr="A group of people in yellow jackets&#10;&#10;Description automatically generated">
            <a:extLst>
              <a:ext uri="{FF2B5EF4-FFF2-40B4-BE49-F238E27FC236}">
                <a16:creationId xmlns:a16="http://schemas.microsoft.com/office/drawing/2014/main" id="{3C389635-9DEC-A23F-F69F-90C306708462}"/>
              </a:ext>
            </a:extLst>
          </p:cNvPr>
          <p:cNvPicPr>
            <a:picLocks noChangeAspect="1"/>
          </p:cNvPicPr>
          <p:nvPr/>
        </p:nvPicPr>
        <p:blipFill>
          <a:blip r:embed="rId4"/>
          <a:srcRect l="2298" r="2341" b="-1"/>
          <a:stretch/>
        </p:blipFill>
        <p:spPr>
          <a:xfrm>
            <a:off x="7112787" y="115194"/>
            <a:ext cx="4953007" cy="3313806"/>
          </a:xfrm>
          <a:prstGeom prst="rect">
            <a:avLst/>
          </a:prstGeom>
        </p:spPr>
      </p:pic>
      <p:pic>
        <p:nvPicPr>
          <p:cNvPr id="5" name="Picture 4" descr="A group of people standing next to a car on fire&#10;&#10;Description automatically generated">
            <a:extLst>
              <a:ext uri="{FF2B5EF4-FFF2-40B4-BE49-F238E27FC236}">
                <a16:creationId xmlns:a16="http://schemas.microsoft.com/office/drawing/2014/main" id="{A932DCAE-C27A-356C-7D3B-E64BCCCAD608}"/>
              </a:ext>
            </a:extLst>
          </p:cNvPr>
          <p:cNvPicPr>
            <a:picLocks noChangeAspect="1"/>
          </p:cNvPicPr>
          <p:nvPr/>
        </p:nvPicPr>
        <p:blipFill>
          <a:blip r:embed="rId5"/>
          <a:srcRect l="28386" r="24038" b="1"/>
          <a:stretch/>
        </p:blipFill>
        <p:spPr>
          <a:xfrm>
            <a:off x="7112786" y="3429000"/>
            <a:ext cx="4953007" cy="3313806"/>
          </a:xfrm>
          <a:prstGeom prst="rect">
            <a:avLst/>
          </a:prstGeom>
        </p:spPr>
      </p:pic>
      <p:cxnSp>
        <p:nvCxnSpPr>
          <p:cNvPr id="73" name="Straight Connector 72">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48566AFD-2441-A9BA-61FF-4B8C0C6F45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079150"/>
      </p:ext>
    </p:extLst>
  </p:cSld>
  <p:clrMapOvr>
    <a:masterClrMapping/>
  </p:clrMapOvr>
  <mc:AlternateContent xmlns:mc="http://schemas.openxmlformats.org/markup-compatibility/2006" xmlns:p14="http://schemas.microsoft.com/office/powerpoint/2010/main">
    <mc:Choice Requires="p14">
      <p:transition spd="slow" p14:dur="2000" advTm="15334"/>
    </mc:Choice>
    <mc:Fallback xmlns="">
      <p:transition spd="slow" advTm="15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pic>
        <p:nvPicPr>
          <p:cNvPr id="6" name="Audio 5">
            <a:hlinkClick r:id="" action="ppaction://media"/>
            <a:extLst>
              <a:ext uri="{FF2B5EF4-FFF2-40B4-BE49-F238E27FC236}">
                <a16:creationId xmlns:a16="http://schemas.microsoft.com/office/drawing/2014/main" id="{C3943104-A81B-DA12-1A99-7AD5ED7478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6024659"/>
      </p:ext>
    </p:extLst>
  </p:cSld>
  <p:clrMapOvr>
    <a:masterClrMapping/>
  </p:clrMapOvr>
  <mc:AlternateContent xmlns:mc="http://schemas.openxmlformats.org/markup-compatibility/2006" xmlns:p14="http://schemas.microsoft.com/office/powerpoint/2010/main">
    <mc:Choice Requires="p14">
      <p:transition spd="slow" p14:dur="2000" advTm="25514"/>
    </mc:Choice>
    <mc:Fallback xmlns="">
      <p:transition spd="slow" advTm="25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sign with white text&#10;&#10;AI-generated content may be incorrect.">
            <a:extLst>
              <a:ext uri="{FF2B5EF4-FFF2-40B4-BE49-F238E27FC236}">
                <a16:creationId xmlns:a16="http://schemas.microsoft.com/office/drawing/2014/main" id="{85CAF0E0-1052-74DA-70CD-2A90AC2F09BE}"/>
              </a:ext>
            </a:extLst>
          </p:cNvPr>
          <p:cNvPicPr>
            <a:picLocks noGrp="1" noChangeAspect="1"/>
          </p:cNvPicPr>
          <p:nvPr>
            <p:ph idx="1"/>
          </p:nvPr>
        </p:nvPicPr>
        <p:blipFill>
          <a:blip r:embed="rId4"/>
          <a:srcRect l="3842" r="2394"/>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D49EDC-E6F8-F525-796C-06EC30DC2A24}"/>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a:t>Research Task – Name 3 Major Uk Incidents</a:t>
            </a:r>
          </a:p>
        </p:txBody>
      </p:sp>
      <p:pic>
        <p:nvPicPr>
          <p:cNvPr id="8" name="Audio 7">
            <a:hlinkClick r:id="" action="ppaction://media"/>
            <a:extLst>
              <a:ext uri="{FF2B5EF4-FFF2-40B4-BE49-F238E27FC236}">
                <a16:creationId xmlns:a16="http://schemas.microsoft.com/office/drawing/2014/main" id="{5403CF7B-BAC0-3EF6-80B4-2FB2573ED1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9639485"/>
      </p:ext>
    </p:extLst>
  </p:cSld>
  <p:clrMapOvr>
    <a:masterClrMapping/>
  </p:clrMapOvr>
  <mc:AlternateContent xmlns:mc="http://schemas.openxmlformats.org/markup-compatibility/2006" xmlns:p14="http://schemas.microsoft.com/office/powerpoint/2010/main">
    <mc:Choice Requires="p14">
      <p:transition spd="slow" p14:dur="2000" advTm="21242"/>
    </mc:Choice>
    <mc:Fallback xmlns="">
      <p:transition spd="slow" advTm="21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197A-DD17-1D7F-6E00-E2C02279714D}"/>
              </a:ext>
            </a:extLst>
          </p:cNvPr>
          <p:cNvSpPr>
            <a:spLocks noGrp="1"/>
          </p:cNvSpPr>
          <p:nvPr>
            <p:ph type="title"/>
          </p:nvPr>
        </p:nvSpPr>
        <p:spPr>
          <a:xfrm>
            <a:off x="5868557" y="1138036"/>
            <a:ext cx="5444382" cy="1402470"/>
          </a:xfrm>
        </p:spPr>
        <p:txBody>
          <a:bodyPr anchor="t">
            <a:normAutofit/>
          </a:bodyPr>
          <a:lstStyle/>
          <a:p>
            <a:r>
              <a:rPr lang="en-GB" sz="3200"/>
              <a:t>Major incident examples</a:t>
            </a:r>
          </a:p>
        </p:txBody>
      </p:sp>
      <p:pic>
        <p:nvPicPr>
          <p:cNvPr id="5" name="Picture 4">
            <a:extLst>
              <a:ext uri="{FF2B5EF4-FFF2-40B4-BE49-F238E27FC236}">
                <a16:creationId xmlns:a16="http://schemas.microsoft.com/office/drawing/2014/main" id="{ED4F8576-EF6C-1706-78BB-0FC14FE4C89A}"/>
              </a:ext>
            </a:extLst>
          </p:cNvPr>
          <p:cNvPicPr>
            <a:picLocks noChangeAspect="1"/>
          </p:cNvPicPr>
          <p:nvPr/>
        </p:nvPicPr>
        <p:blipFill>
          <a:blip r:embed="rId5"/>
          <a:srcRect l="19512" r="21151" b="2"/>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C319A8-8FB0-A809-6C33-D0B9AD66B62D}"/>
              </a:ext>
            </a:extLst>
          </p:cNvPr>
          <p:cNvSpPr>
            <a:spLocks noGrp="1"/>
          </p:cNvSpPr>
          <p:nvPr>
            <p:ph idx="1"/>
          </p:nvPr>
        </p:nvSpPr>
        <p:spPr>
          <a:xfrm>
            <a:off x="5868557" y="1891146"/>
            <a:ext cx="5444382" cy="4251238"/>
          </a:xfrm>
        </p:spPr>
        <p:txBody>
          <a:bodyPr>
            <a:noAutofit/>
          </a:bodyPr>
          <a:lstStyle/>
          <a:p>
            <a:pPr marL="0" indent="0">
              <a:buNone/>
            </a:pPr>
            <a:r>
              <a:rPr lang="en-GB" sz="2400" b="1" dirty="0">
                <a:latin typeface="Arial" panose="020B0604020202020204" pitchFamily="34" charset="0"/>
                <a:cs typeface="Arial" panose="020B0604020202020204" pitchFamily="34" charset="0"/>
              </a:rPr>
              <a:t>November 2019 </a:t>
            </a:r>
            <a:r>
              <a:rPr lang="en-GB" sz="2400" dirty="0">
                <a:latin typeface="Arial" panose="020B0604020202020204" pitchFamily="34" charset="0"/>
                <a:cs typeface="Arial" panose="020B0604020202020204" pitchFamily="34" charset="0"/>
              </a:rPr>
              <a:t>– London Bridge Stabbings – 3 dead.</a:t>
            </a:r>
          </a:p>
          <a:p>
            <a:pPr marL="0" indent="0">
              <a:buNone/>
            </a:pPr>
            <a:r>
              <a:rPr lang="en-GB" sz="2400" b="0" i="0" dirty="0">
                <a:effectLst/>
                <a:latin typeface="Arial" panose="020B0604020202020204" pitchFamily="34" charset="0"/>
                <a:cs typeface="Arial" panose="020B0604020202020204" pitchFamily="34" charset="0"/>
              </a:rPr>
              <a:t>Convicted terrorist </a:t>
            </a:r>
            <a:r>
              <a:rPr lang="en-GB" sz="2400" b="1" i="0" strike="noStrik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Usman</a:t>
            </a:r>
            <a:r>
              <a:rPr lang="en-GB" sz="2400" b="1" i="0" u="none" strike="noStrik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Khan</a:t>
            </a:r>
            <a:r>
              <a:rPr lang="en-GB" sz="2400" b="0" i="0" dirty="0">
                <a:effectLst/>
                <a:latin typeface="Arial" panose="020B0604020202020204" pitchFamily="34" charset="0"/>
                <a:cs typeface="Arial" panose="020B0604020202020204" pitchFamily="34" charset="0"/>
              </a:rPr>
              <a:t> embarked on a deadly rampage armed with two knives and wearing a fake suicide vest.</a:t>
            </a:r>
          </a:p>
          <a:p>
            <a:pPr marL="0" indent="0">
              <a:buNone/>
            </a:pPr>
            <a:r>
              <a:rPr lang="en-GB" sz="2400" b="1" dirty="0">
                <a:latin typeface="Arial" panose="020B0604020202020204" pitchFamily="34" charset="0"/>
                <a:cs typeface="Arial" panose="020B0604020202020204" pitchFamily="34" charset="0"/>
              </a:rPr>
              <a:t>May 2017 </a:t>
            </a:r>
            <a:r>
              <a:rPr lang="en-GB" sz="2400" dirty="0">
                <a:latin typeface="Arial" panose="020B0604020202020204" pitchFamily="34" charset="0"/>
                <a:cs typeface="Arial" panose="020B0604020202020204" pitchFamily="34" charset="0"/>
              </a:rPr>
              <a:t>– Manchester Arena Bombing during Ariana Grande Concert – Islamic terrorist Suicide bomber – 22 concert goers killed. </a:t>
            </a:r>
          </a:p>
        </p:txBody>
      </p:sp>
      <p:pic>
        <p:nvPicPr>
          <p:cNvPr id="7" name="Audio 6">
            <a:hlinkClick r:id="" action="ppaction://media"/>
            <a:extLst>
              <a:ext uri="{FF2B5EF4-FFF2-40B4-BE49-F238E27FC236}">
                <a16:creationId xmlns:a16="http://schemas.microsoft.com/office/drawing/2014/main" id="{64DF3B1B-3693-446D-354C-AFAA3D7076F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2645746"/>
      </p:ext>
    </p:extLst>
  </p:cSld>
  <p:clrMapOvr>
    <a:masterClrMapping/>
  </p:clrMapOvr>
  <mc:AlternateContent xmlns:mc="http://schemas.openxmlformats.org/markup-compatibility/2006" xmlns:p14="http://schemas.microsoft.com/office/powerpoint/2010/main">
    <mc:Choice Requires="p14">
      <p:transition spd="slow" p14:dur="2000" advTm="67211"/>
    </mc:Choice>
    <mc:Fallback xmlns="">
      <p:transition spd="slow" advTm="67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2FDEE6-5D9A-1A31-9A82-D0B1DFB10D5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Research Task – Civil Contingencies Act 2004</a:t>
            </a:r>
          </a:p>
        </p:txBody>
      </p:sp>
      <p:pic>
        <p:nvPicPr>
          <p:cNvPr id="5" name="Content Placeholder 4">
            <a:extLst>
              <a:ext uri="{FF2B5EF4-FFF2-40B4-BE49-F238E27FC236}">
                <a16:creationId xmlns:a16="http://schemas.microsoft.com/office/drawing/2014/main" id="{C157A9D5-15E3-C145-E8D0-4CEDCEBC3FE4}"/>
              </a:ext>
            </a:extLst>
          </p:cNvPr>
          <p:cNvPicPr>
            <a:picLocks noGrp="1" noChangeAspect="1"/>
          </p:cNvPicPr>
          <p:nvPr>
            <p:ph idx="1"/>
          </p:nvPr>
        </p:nvPicPr>
        <p:blipFill>
          <a:blip r:embed="rId5"/>
          <a:stretch>
            <a:fillRect/>
          </a:stretch>
        </p:blipFill>
        <p:spPr>
          <a:xfrm>
            <a:off x="4502428" y="1026439"/>
            <a:ext cx="7225748" cy="4805122"/>
          </a:xfrm>
          <a:prstGeom prst="rect">
            <a:avLst/>
          </a:prstGeom>
        </p:spPr>
      </p:pic>
      <p:pic>
        <p:nvPicPr>
          <p:cNvPr id="24" name="Audio 23">
            <a:hlinkClick r:id="" action="ppaction://media"/>
            <a:extLst>
              <a:ext uri="{FF2B5EF4-FFF2-40B4-BE49-F238E27FC236}">
                <a16:creationId xmlns:a16="http://schemas.microsoft.com/office/drawing/2014/main" id="{50329FA3-6959-189A-3008-ED70C86445E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1594555"/>
      </p:ext>
    </p:extLst>
  </p:cSld>
  <p:clrMapOvr>
    <a:masterClrMapping/>
  </p:clrMapOvr>
  <mc:AlternateContent xmlns:mc="http://schemas.openxmlformats.org/markup-compatibility/2006" xmlns:p14="http://schemas.microsoft.com/office/powerpoint/2010/main">
    <mc:Choice Requires="p14">
      <p:transition spd="slow" p14:dur="2000" advTm="22653"/>
    </mc:Choice>
    <mc:Fallback xmlns="">
      <p:transition spd="slow" advTm="22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CC0F7B-C76F-700C-03CE-2B95570FE26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Civil Contingencies Act 2004</a:t>
            </a:r>
          </a:p>
        </p:txBody>
      </p:sp>
      <p:graphicFrame>
        <p:nvGraphicFramePr>
          <p:cNvPr id="23" name="Content Placeholder 2">
            <a:extLst>
              <a:ext uri="{FF2B5EF4-FFF2-40B4-BE49-F238E27FC236}">
                <a16:creationId xmlns:a16="http://schemas.microsoft.com/office/drawing/2014/main" id="{5733FC64-ACF8-B8CB-9EB6-8A2A4F39CD55}"/>
              </a:ext>
            </a:extLst>
          </p:cNvPr>
          <p:cNvGraphicFramePr>
            <a:graphicFrameLocks noGrp="1"/>
          </p:cNvGraphicFramePr>
          <p:nvPr>
            <p:ph idx="1"/>
            <p:extLst>
              <p:ext uri="{D42A27DB-BD31-4B8C-83A1-F6EECF244321}">
                <p14:modId xmlns:p14="http://schemas.microsoft.com/office/powerpoint/2010/main" val="32199193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6ED76CF3-8ABE-FA57-7A21-5515A5B4673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551825"/>
      </p:ext>
    </p:extLst>
  </p:cSld>
  <p:clrMapOvr>
    <a:masterClrMapping/>
  </p:clrMapOvr>
  <mc:AlternateContent xmlns:mc="http://schemas.openxmlformats.org/markup-compatibility/2006" xmlns:p14="http://schemas.microsoft.com/office/powerpoint/2010/main">
    <mc:Choice Requires="p14">
      <p:transition spd="slow" p14:dur="2000" advTm="24390"/>
    </mc:Choice>
    <mc:Fallback xmlns="">
      <p:transition spd="slow" advTm="24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8B7-F816-E9C4-3E5E-ADE3145000E8}"/>
              </a:ext>
            </a:extLst>
          </p:cNvPr>
          <p:cNvSpPr>
            <a:spLocks noGrp="1"/>
          </p:cNvSpPr>
          <p:nvPr>
            <p:ph type="title"/>
          </p:nvPr>
        </p:nvSpPr>
        <p:spPr/>
        <p:txBody>
          <a:bodyPr>
            <a:normAutofit/>
          </a:bodyPr>
          <a:lstStyle/>
          <a:p>
            <a:r>
              <a:rPr lang="en-GB" sz="4000" dirty="0"/>
              <a:t>Major incidents are covered by the….</a:t>
            </a:r>
          </a:p>
        </p:txBody>
      </p:sp>
      <p:sp>
        <p:nvSpPr>
          <p:cNvPr id="3" name="Content Placeholder 2">
            <a:extLst>
              <a:ext uri="{FF2B5EF4-FFF2-40B4-BE49-F238E27FC236}">
                <a16:creationId xmlns:a16="http://schemas.microsoft.com/office/drawing/2014/main" id="{28F89E67-A50D-C113-D82F-34AA681439BD}"/>
              </a:ext>
            </a:extLst>
          </p:cNvPr>
          <p:cNvSpPr>
            <a:spLocks noGrp="1"/>
          </p:cNvSpPr>
          <p:nvPr>
            <p:ph idx="1"/>
          </p:nvPr>
        </p:nvSpPr>
        <p:spPr/>
        <p:txBody>
          <a:bodyPr/>
          <a:lstStyle/>
          <a:p>
            <a:pPr marL="0" indent="0">
              <a:buNone/>
            </a:pPr>
            <a:r>
              <a:rPr lang="en-GB" dirty="0"/>
              <a:t>Civil Contingencies Act 2004</a:t>
            </a:r>
          </a:p>
          <a:p>
            <a:endParaRPr lang="en-GB" dirty="0"/>
          </a:p>
          <a:p>
            <a:pPr marL="0" indent="0">
              <a:buNone/>
            </a:pPr>
            <a:r>
              <a:rPr lang="en-GB" dirty="0"/>
              <a:t>There are four categories namely;</a:t>
            </a:r>
          </a:p>
          <a:p>
            <a:pPr marL="514350" indent="-514350">
              <a:buFont typeface="+mj-lt"/>
              <a:buAutoNum type="arabicPeriod"/>
              <a:defRPr/>
            </a:pPr>
            <a:r>
              <a:rPr lang="en-GB" dirty="0"/>
              <a:t>Natural</a:t>
            </a:r>
          </a:p>
          <a:p>
            <a:pPr marL="514350" indent="-514350">
              <a:buFont typeface="+mj-lt"/>
              <a:buAutoNum type="arabicPeriod"/>
              <a:defRPr/>
            </a:pPr>
            <a:r>
              <a:rPr lang="en-GB" dirty="0"/>
              <a:t>Hostile</a:t>
            </a:r>
          </a:p>
          <a:p>
            <a:pPr marL="514350" indent="-514350">
              <a:buFont typeface="+mj-lt"/>
              <a:buAutoNum type="arabicPeriod"/>
              <a:defRPr/>
            </a:pPr>
            <a:r>
              <a:rPr lang="en-GB" dirty="0"/>
              <a:t>Technological</a:t>
            </a:r>
          </a:p>
          <a:p>
            <a:pPr marL="514350" indent="-514350">
              <a:buFont typeface="+mj-lt"/>
              <a:buAutoNum type="arabicPeriod"/>
              <a:defRPr/>
            </a:pPr>
            <a:r>
              <a:rPr lang="en-GB" dirty="0"/>
              <a:t>Health related </a:t>
            </a:r>
          </a:p>
          <a:p>
            <a:endParaRPr lang="en-GB" dirty="0"/>
          </a:p>
          <a:p>
            <a:endParaRPr lang="en-GB" dirty="0"/>
          </a:p>
        </p:txBody>
      </p:sp>
      <p:pic>
        <p:nvPicPr>
          <p:cNvPr id="5" name="Picture 4">
            <a:extLst>
              <a:ext uri="{FF2B5EF4-FFF2-40B4-BE49-F238E27FC236}">
                <a16:creationId xmlns:a16="http://schemas.microsoft.com/office/drawing/2014/main" id="{B94A1D27-2606-21AA-B274-8532DCC0C999}"/>
              </a:ext>
            </a:extLst>
          </p:cNvPr>
          <p:cNvPicPr>
            <a:picLocks noChangeAspect="1"/>
          </p:cNvPicPr>
          <p:nvPr/>
        </p:nvPicPr>
        <p:blipFill>
          <a:blip r:embed="rId5"/>
          <a:stretch>
            <a:fillRect/>
          </a:stretch>
        </p:blipFill>
        <p:spPr>
          <a:xfrm>
            <a:off x="7703402" y="4256411"/>
            <a:ext cx="4334849" cy="1690446"/>
          </a:xfrm>
          <a:prstGeom prst="rect">
            <a:avLst/>
          </a:prstGeom>
        </p:spPr>
      </p:pic>
      <p:pic>
        <p:nvPicPr>
          <p:cNvPr id="19" name="Audio 18">
            <a:hlinkClick r:id="" action="ppaction://media"/>
            <a:extLst>
              <a:ext uri="{FF2B5EF4-FFF2-40B4-BE49-F238E27FC236}">
                <a16:creationId xmlns:a16="http://schemas.microsoft.com/office/drawing/2014/main" id="{4A64F572-85F1-E438-16B8-85818DF6703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5813083"/>
      </p:ext>
    </p:extLst>
  </p:cSld>
  <p:clrMapOvr>
    <a:masterClrMapping/>
  </p:clrMapOvr>
  <mc:AlternateContent xmlns:mc="http://schemas.openxmlformats.org/markup-compatibility/2006" xmlns:p14="http://schemas.microsoft.com/office/powerpoint/2010/main">
    <mc:Choice Requires="p14">
      <p:transition spd="slow" p14:dur="2000" advTm="61820"/>
    </mc:Choice>
    <mc:Fallback xmlns="">
      <p:transition spd="slow" advTm="61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CF08178-57F0-5AF2-D0D0-A8F91338616D}"/>
              </a:ext>
            </a:extLst>
          </p:cNvPr>
          <p:cNvPicPr>
            <a:picLocks noGrp="1" noChangeAspect="1"/>
          </p:cNvPicPr>
          <p:nvPr>
            <p:ph idx="1"/>
          </p:nvPr>
        </p:nvPicPr>
        <p:blipFill>
          <a:blip r:embed="rId5"/>
          <a:srcRect t="18541" b="52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33519-515B-70C3-392F-9638FBB7C8B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Case example – Wirral Hospital Cyber Attack 2024</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6" name="Audio 15">
            <a:hlinkClick r:id="" action="ppaction://media"/>
            <a:extLst>
              <a:ext uri="{FF2B5EF4-FFF2-40B4-BE49-F238E27FC236}">
                <a16:creationId xmlns:a16="http://schemas.microsoft.com/office/drawing/2014/main" id="{BEFAE5F5-EF48-AD11-25C9-BA4CFCF17E4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9161489"/>
      </p:ext>
    </p:extLst>
  </p:cSld>
  <p:clrMapOvr>
    <a:masterClrMapping/>
  </p:clrMapOvr>
  <mc:AlternateContent xmlns:mc="http://schemas.openxmlformats.org/markup-compatibility/2006" xmlns:p14="http://schemas.microsoft.com/office/powerpoint/2010/main">
    <mc:Choice Requires="p14">
      <p:transition spd="slow" p14:dur="2000" advTm="70185"/>
    </mc:Choice>
    <mc:Fallback xmlns="">
      <p:transition spd="slow" advTm="70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A7AF7-44FB-4A74-2C0D-8DEC692B92E6}"/>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a:t>Who is involved in a major incident?</a:t>
            </a:r>
          </a:p>
        </p:txBody>
      </p:sp>
      <p:pic>
        <p:nvPicPr>
          <p:cNvPr id="5" name="Content Placeholder 4" descr="A person in a yellow jacket&#10;&#10;AI-generated content may be incorrect.">
            <a:extLst>
              <a:ext uri="{FF2B5EF4-FFF2-40B4-BE49-F238E27FC236}">
                <a16:creationId xmlns:a16="http://schemas.microsoft.com/office/drawing/2014/main" id="{4ECCA622-A286-34CD-24B4-C79754F6BFC1}"/>
              </a:ext>
            </a:extLst>
          </p:cNvPr>
          <p:cNvPicPr>
            <a:picLocks noGrp="1" noChangeAspect="1"/>
          </p:cNvPicPr>
          <p:nvPr>
            <p:ph idx="1"/>
          </p:nvPr>
        </p:nvPicPr>
        <p:blipFill>
          <a:blip r:embed="rId5"/>
          <a:srcRect t="72"/>
          <a:stretch/>
        </p:blipFill>
        <p:spPr>
          <a:xfrm>
            <a:off x="20" y="-39"/>
            <a:ext cx="12191980" cy="4172740"/>
          </a:xfrm>
          <a:prstGeom prst="rect">
            <a:avLst/>
          </a:prstGeom>
        </p:spPr>
      </p:pic>
      <p:cxnSp>
        <p:nvCxnSpPr>
          <p:cNvPr id="10" name="Straight Connector 9">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9DEEDBE9-7CAC-6FF6-4E21-E22B5B6604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3870426"/>
      </p:ext>
    </p:extLst>
  </p:cSld>
  <p:clrMapOvr>
    <a:masterClrMapping/>
  </p:clrMapOvr>
  <mc:AlternateContent xmlns:mc="http://schemas.openxmlformats.org/markup-compatibility/2006" xmlns:p14="http://schemas.microsoft.com/office/powerpoint/2010/main">
    <mc:Choice Requires="p14">
      <p:transition spd="slow" p14:dur="2000" advTm="18543"/>
    </mc:Choice>
    <mc:Fallback xmlns="">
      <p:transition spd="slow" advTm="18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854E3-59BB-3E27-600B-8AF8F6CF8D45}"/>
              </a:ext>
            </a:extLst>
          </p:cNvPr>
          <p:cNvSpPr>
            <a:spLocks noGrp="1"/>
          </p:cNvSpPr>
          <p:nvPr>
            <p:ph type="title"/>
          </p:nvPr>
        </p:nvSpPr>
        <p:spPr>
          <a:xfrm>
            <a:off x="761803" y="350196"/>
            <a:ext cx="4646904" cy="1624520"/>
          </a:xfrm>
        </p:spPr>
        <p:txBody>
          <a:bodyPr anchor="ctr">
            <a:normAutofit/>
          </a:bodyPr>
          <a:lstStyle/>
          <a:p>
            <a:r>
              <a:rPr lang="en-GB" sz="4000"/>
              <a:t>Agencies that may be involved are:</a:t>
            </a:r>
          </a:p>
        </p:txBody>
      </p:sp>
      <p:sp>
        <p:nvSpPr>
          <p:cNvPr id="3" name="Content Placeholder 2">
            <a:extLst>
              <a:ext uri="{FF2B5EF4-FFF2-40B4-BE49-F238E27FC236}">
                <a16:creationId xmlns:a16="http://schemas.microsoft.com/office/drawing/2014/main" id="{E0F1DE6D-72A4-CE75-ABB0-5A84956EA02E}"/>
              </a:ext>
            </a:extLst>
          </p:cNvPr>
          <p:cNvSpPr>
            <a:spLocks noGrp="1"/>
          </p:cNvSpPr>
          <p:nvPr>
            <p:ph idx="1"/>
          </p:nvPr>
        </p:nvSpPr>
        <p:spPr>
          <a:xfrm>
            <a:off x="761802" y="2743200"/>
            <a:ext cx="4646905" cy="3613149"/>
          </a:xfrm>
        </p:spPr>
        <p:txBody>
          <a:bodyPr anchor="ctr">
            <a:normAutofit/>
          </a:bodyPr>
          <a:lstStyle/>
          <a:p>
            <a:r>
              <a:rPr lang="en-GB" sz="1700"/>
              <a:t>Police</a:t>
            </a:r>
          </a:p>
          <a:p>
            <a:r>
              <a:rPr lang="en-GB" sz="1700"/>
              <a:t>Fire</a:t>
            </a:r>
          </a:p>
          <a:p>
            <a:r>
              <a:rPr lang="en-GB" sz="1700"/>
              <a:t>Ambulance</a:t>
            </a:r>
          </a:p>
          <a:p>
            <a:r>
              <a:rPr lang="en-GB" sz="1700"/>
              <a:t>Local Authority</a:t>
            </a:r>
          </a:p>
          <a:p>
            <a:r>
              <a:rPr lang="en-GB" sz="1700"/>
              <a:t>With Gov. auth. – Armed forces (Army, RAF and Navy)</a:t>
            </a:r>
          </a:p>
          <a:p>
            <a:r>
              <a:rPr lang="en-GB" sz="1700"/>
              <a:t>Rail net works</a:t>
            </a:r>
          </a:p>
          <a:p>
            <a:r>
              <a:rPr lang="en-GB" sz="1700"/>
              <a:t>Telecoms companies</a:t>
            </a:r>
          </a:p>
          <a:p>
            <a:r>
              <a:rPr lang="en-GB" sz="1700"/>
              <a:t>Water authorities</a:t>
            </a:r>
          </a:p>
          <a:p>
            <a:r>
              <a:rPr lang="en-GB" sz="1700"/>
              <a:t>Aviation authorities</a:t>
            </a:r>
          </a:p>
          <a:p>
            <a:endParaRPr lang="en-GB" sz="1700"/>
          </a:p>
        </p:txBody>
      </p:sp>
      <p:pic>
        <p:nvPicPr>
          <p:cNvPr id="5" name="Picture 4" descr="Fire engine parked inside a fire station">
            <a:extLst>
              <a:ext uri="{FF2B5EF4-FFF2-40B4-BE49-F238E27FC236}">
                <a16:creationId xmlns:a16="http://schemas.microsoft.com/office/drawing/2014/main" id="{ECD197D2-48FE-3CB9-B072-BF2A88A77CA1}"/>
              </a:ext>
            </a:extLst>
          </p:cNvPr>
          <p:cNvPicPr>
            <a:picLocks noChangeAspect="1"/>
          </p:cNvPicPr>
          <p:nvPr/>
        </p:nvPicPr>
        <p:blipFill>
          <a:blip r:embed="rId5"/>
          <a:srcRect l="23222" r="17378" b="-2"/>
          <a:stretch/>
        </p:blipFill>
        <p:spPr>
          <a:xfrm>
            <a:off x="6096000" y="1"/>
            <a:ext cx="6102825" cy="6858000"/>
          </a:xfrm>
          <a:prstGeom prst="rect">
            <a:avLst/>
          </a:prstGeom>
        </p:spPr>
      </p:pic>
      <p:pic>
        <p:nvPicPr>
          <p:cNvPr id="10" name="Audio 9">
            <a:hlinkClick r:id="" action="ppaction://media"/>
            <a:extLst>
              <a:ext uri="{FF2B5EF4-FFF2-40B4-BE49-F238E27FC236}">
                <a16:creationId xmlns:a16="http://schemas.microsoft.com/office/drawing/2014/main" id="{09A804AE-1CB0-EAB1-1D9D-F14877D1C6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3937536"/>
      </p:ext>
    </p:extLst>
  </p:cSld>
  <p:clrMapOvr>
    <a:masterClrMapping/>
  </p:clrMapOvr>
  <mc:AlternateContent xmlns:mc="http://schemas.openxmlformats.org/markup-compatibility/2006" xmlns:p14="http://schemas.microsoft.com/office/powerpoint/2010/main">
    <mc:Choice Requires="p14">
      <p:transition spd="slow" p14:dur="2000" advTm="24351"/>
    </mc:Choice>
    <mc:Fallback xmlns="">
      <p:transition spd="slow" advTm="24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43A7-1351-DC12-4A31-7AEA0A9A2BDB}"/>
              </a:ext>
            </a:extLst>
          </p:cNvPr>
          <p:cNvSpPr>
            <a:spLocks noGrp="1"/>
          </p:cNvSpPr>
          <p:nvPr>
            <p:ph type="title"/>
          </p:nvPr>
        </p:nvSpPr>
        <p:spPr/>
        <p:txBody>
          <a:bodyPr>
            <a:normAutofit/>
          </a:bodyPr>
          <a:lstStyle/>
          <a:p>
            <a:r>
              <a:rPr lang="en-GB" sz="3600" dirty="0"/>
              <a:t>Functions are (but not limited to):</a:t>
            </a:r>
          </a:p>
        </p:txBody>
      </p:sp>
      <p:sp>
        <p:nvSpPr>
          <p:cNvPr id="3" name="Content Placeholder 2">
            <a:extLst>
              <a:ext uri="{FF2B5EF4-FFF2-40B4-BE49-F238E27FC236}">
                <a16:creationId xmlns:a16="http://schemas.microsoft.com/office/drawing/2014/main" id="{06672FA8-7968-52A2-047C-8E619F7C888E}"/>
              </a:ext>
            </a:extLst>
          </p:cNvPr>
          <p:cNvSpPr>
            <a:spLocks noGrp="1"/>
          </p:cNvSpPr>
          <p:nvPr>
            <p:ph idx="1"/>
          </p:nvPr>
        </p:nvSpPr>
        <p:spPr/>
        <p:txBody>
          <a:bodyPr>
            <a:normAutofit fontScale="77500" lnSpcReduction="20000"/>
          </a:bodyPr>
          <a:lstStyle/>
          <a:p>
            <a:r>
              <a:rPr lang="en-GB" dirty="0"/>
              <a:t>Police</a:t>
            </a:r>
          </a:p>
          <a:p>
            <a:pPr marL="0" indent="0">
              <a:buNone/>
            </a:pPr>
            <a:r>
              <a:rPr lang="en-GB" dirty="0"/>
              <a:t>Safety, cordons, scene management, identification, investigation</a:t>
            </a:r>
          </a:p>
          <a:p>
            <a:endParaRPr lang="en-GB" dirty="0"/>
          </a:p>
          <a:p>
            <a:r>
              <a:rPr lang="en-GB" dirty="0"/>
              <a:t>Fire</a:t>
            </a:r>
          </a:p>
          <a:p>
            <a:pPr marL="0" indent="0">
              <a:buNone/>
            </a:pPr>
            <a:r>
              <a:rPr lang="en-GB" dirty="0"/>
              <a:t>Fire and Rescue, unstable structures</a:t>
            </a:r>
          </a:p>
          <a:p>
            <a:endParaRPr lang="en-GB" dirty="0"/>
          </a:p>
          <a:p>
            <a:r>
              <a:rPr lang="en-GB" dirty="0"/>
              <a:t>Paramedics</a:t>
            </a:r>
          </a:p>
          <a:p>
            <a:pPr marL="0" indent="0">
              <a:buNone/>
            </a:pPr>
            <a:r>
              <a:rPr lang="en-GB" dirty="0"/>
              <a:t>Save lives, treat injuries and remove casualties</a:t>
            </a:r>
          </a:p>
          <a:p>
            <a:endParaRPr lang="en-GB" dirty="0"/>
          </a:p>
          <a:p>
            <a:r>
              <a:rPr lang="en-GB" dirty="0"/>
              <a:t>Local Authority</a:t>
            </a:r>
          </a:p>
          <a:p>
            <a:pPr marL="0" indent="0">
              <a:buNone/>
            </a:pPr>
            <a:r>
              <a:rPr lang="en-GB" dirty="0"/>
              <a:t>Road closures, building safety, access routes, support, 3</a:t>
            </a:r>
            <a:r>
              <a:rPr lang="en-GB" baseline="30000" dirty="0"/>
              <a:t>rd</a:t>
            </a:r>
            <a:r>
              <a:rPr lang="en-GB" dirty="0"/>
              <a:t> sector, immediate welfare and coordinate long term response and support for community</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6EECBFC2-5B74-D6CD-FAB1-36C20C8EFD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3942915"/>
      </p:ext>
    </p:extLst>
  </p:cSld>
  <p:clrMapOvr>
    <a:masterClrMapping/>
  </p:clrMapOvr>
  <mc:AlternateContent xmlns:mc="http://schemas.openxmlformats.org/markup-compatibility/2006">
    <mc:Choice xmlns:p14="http://schemas.microsoft.com/office/powerpoint/2010/main" Requires="p14">
      <p:transition spd="slow" p14:dur="2000" advTm="144377"/>
    </mc:Choice>
    <mc:Fallback>
      <p:transition spd="slow" advTm="144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D8BFF-9170-D4A1-DC36-E170860CFCA0}"/>
              </a:ext>
            </a:extLst>
          </p:cNvPr>
          <p:cNvSpPr>
            <a:spLocks noGrp="1"/>
          </p:cNvSpPr>
          <p:nvPr>
            <p:ph type="title"/>
          </p:nvPr>
        </p:nvSpPr>
        <p:spPr>
          <a:xfrm>
            <a:off x="761803" y="350196"/>
            <a:ext cx="4646904" cy="1624520"/>
          </a:xfrm>
        </p:spPr>
        <p:txBody>
          <a:bodyPr anchor="ctr">
            <a:normAutofit/>
          </a:bodyPr>
          <a:lstStyle/>
          <a:p>
            <a:r>
              <a:rPr lang="en-GB" sz="4000"/>
              <a:t>Research task</a:t>
            </a:r>
          </a:p>
        </p:txBody>
      </p:sp>
      <p:sp>
        <p:nvSpPr>
          <p:cNvPr id="3" name="Content Placeholder 2">
            <a:extLst>
              <a:ext uri="{FF2B5EF4-FFF2-40B4-BE49-F238E27FC236}">
                <a16:creationId xmlns:a16="http://schemas.microsoft.com/office/drawing/2014/main" id="{891910A0-A224-1450-2972-384EFB2414DB}"/>
              </a:ext>
            </a:extLst>
          </p:cNvPr>
          <p:cNvSpPr>
            <a:spLocks noGrp="1"/>
          </p:cNvSpPr>
          <p:nvPr>
            <p:ph idx="1"/>
          </p:nvPr>
        </p:nvSpPr>
        <p:spPr>
          <a:xfrm>
            <a:off x="761802" y="2743200"/>
            <a:ext cx="4646905" cy="3613149"/>
          </a:xfrm>
        </p:spPr>
        <p:txBody>
          <a:bodyPr anchor="ctr">
            <a:normAutofit/>
          </a:bodyPr>
          <a:lstStyle/>
          <a:p>
            <a:r>
              <a:rPr lang="en-GB" sz="2400" dirty="0"/>
              <a:t>What is the Joint Emergency Services Interoperability Programme (JESIP)</a:t>
            </a:r>
          </a:p>
          <a:p>
            <a:endParaRPr lang="en-GB" sz="2400" dirty="0"/>
          </a:p>
          <a:p>
            <a:r>
              <a:rPr lang="en-GB" sz="2400" dirty="0"/>
              <a:t>What does interoperability mean?</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0ADD7FF8-30FA-47A8-1252-897683183CA7}"/>
              </a:ext>
            </a:extLst>
          </p:cNvPr>
          <p:cNvPicPr>
            <a:picLocks noChangeAspect="1"/>
          </p:cNvPicPr>
          <p:nvPr/>
        </p:nvPicPr>
        <p:blipFill>
          <a:blip r:embed="rId4"/>
          <a:srcRect l="5510" r="8617" b="1"/>
          <a:stretch/>
        </p:blipFill>
        <p:spPr>
          <a:xfrm>
            <a:off x="6096000" y="1"/>
            <a:ext cx="6102825" cy="6858000"/>
          </a:xfrm>
          <a:prstGeom prst="rect">
            <a:avLst/>
          </a:prstGeom>
        </p:spPr>
      </p:pic>
      <p:pic>
        <p:nvPicPr>
          <p:cNvPr id="7" name="Audio 6">
            <a:hlinkClick r:id="" action="ppaction://media"/>
            <a:extLst>
              <a:ext uri="{FF2B5EF4-FFF2-40B4-BE49-F238E27FC236}">
                <a16:creationId xmlns:a16="http://schemas.microsoft.com/office/drawing/2014/main" id="{D1F43E53-B78A-C48A-AB65-ABF5F12CAB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4657073"/>
      </p:ext>
    </p:extLst>
  </p:cSld>
  <p:clrMapOvr>
    <a:masterClrMapping/>
  </p:clrMapOvr>
  <mc:AlternateContent xmlns:mc="http://schemas.openxmlformats.org/markup-compatibility/2006">
    <mc:Choice xmlns:p14="http://schemas.microsoft.com/office/powerpoint/2010/main" Requires="p14">
      <p:transition spd="slow" p14:dur="2000" advTm="27734"/>
    </mc:Choice>
    <mc:Fallback>
      <p:transition spd="slow" advTm="27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4B-A2A7-D28C-4B7E-8D556A6E3CAC}"/>
              </a:ext>
            </a:extLst>
          </p:cNvPr>
          <p:cNvSpPr>
            <a:spLocks noGrp="1"/>
          </p:cNvSpPr>
          <p:nvPr>
            <p:ph type="title"/>
          </p:nvPr>
        </p:nvSpPr>
        <p:spPr/>
        <p:txBody>
          <a:bodyPr/>
          <a:lstStyle/>
          <a:p>
            <a:r>
              <a:rPr lang="en-GB" dirty="0"/>
              <a:t>JESIP History</a:t>
            </a:r>
          </a:p>
        </p:txBody>
      </p:sp>
      <p:sp>
        <p:nvSpPr>
          <p:cNvPr id="3" name="Content Placeholder 2">
            <a:extLst>
              <a:ext uri="{FF2B5EF4-FFF2-40B4-BE49-F238E27FC236}">
                <a16:creationId xmlns:a16="http://schemas.microsoft.com/office/drawing/2014/main" id="{5DBCA874-683F-807A-3230-5241592B123B}"/>
              </a:ext>
            </a:extLst>
          </p:cNvPr>
          <p:cNvSpPr>
            <a:spLocks noGrp="1"/>
          </p:cNvSpPr>
          <p:nvPr>
            <p:ph idx="1"/>
          </p:nvPr>
        </p:nvSpPr>
        <p:spPr/>
        <p:txBody>
          <a:bodyPr/>
          <a:lstStyle/>
          <a:p>
            <a:pPr marL="0" indent="0">
              <a:buNone/>
            </a:pPr>
            <a:r>
              <a:rPr lang="en-GB" b="0" i="0" dirty="0">
                <a:solidFill>
                  <a:srgbClr val="282828"/>
                </a:solidFill>
                <a:effectLst/>
                <a:latin typeface="Agenda"/>
              </a:rPr>
              <a:t>Reviews following major incidents such as the July 2005 London bombings, the wide-area floods across the UK in 2014, and the shooting of 12 people in Cumbria by Derrick Bird in 2010, all reported gaps and failings in the interoperability between the services.</a:t>
            </a:r>
            <a:endParaRPr lang="en-GB" dirty="0">
              <a:solidFill>
                <a:srgbClr val="282828"/>
              </a:solidFill>
              <a:latin typeface="Agenda"/>
            </a:endParaRPr>
          </a:p>
          <a:p>
            <a:pPr marL="0" indent="0">
              <a:buNone/>
            </a:pPr>
            <a:endParaRPr lang="en-GB" b="0" i="0" dirty="0">
              <a:solidFill>
                <a:srgbClr val="282828"/>
              </a:solidFill>
              <a:effectLst/>
              <a:latin typeface="Agenda"/>
            </a:endParaRPr>
          </a:p>
          <a:p>
            <a:pPr marL="0" indent="0">
              <a:buNone/>
            </a:pPr>
            <a:r>
              <a:rPr lang="en-GB" b="0" i="0" dirty="0">
                <a:solidFill>
                  <a:srgbClr val="282828"/>
                </a:solidFill>
                <a:effectLst/>
                <a:latin typeface="Agenda"/>
              </a:rPr>
              <a:t>The Joint Emergency Services Interoperability Programme (JESIP) was established in 2012 following a report by the Association of Chief Police Officers, Chief Fire Officers Association (National Resilience) and Association of Ambulance Chief Executives (AACE). </a:t>
            </a:r>
          </a:p>
          <a:p>
            <a:endParaRPr lang="en-GB" dirty="0"/>
          </a:p>
        </p:txBody>
      </p:sp>
      <p:pic>
        <p:nvPicPr>
          <p:cNvPr id="6" name="Audio 5">
            <a:hlinkClick r:id="" action="ppaction://media"/>
            <a:extLst>
              <a:ext uri="{FF2B5EF4-FFF2-40B4-BE49-F238E27FC236}">
                <a16:creationId xmlns:a16="http://schemas.microsoft.com/office/drawing/2014/main" id="{FFD15E51-31E1-B708-49FD-63AFA24BFB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117120"/>
      </p:ext>
    </p:extLst>
  </p:cSld>
  <p:clrMapOvr>
    <a:masterClrMapping/>
  </p:clrMapOvr>
  <mc:AlternateContent xmlns:mc="http://schemas.openxmlformats.org/markup-compatibility/2006">
    <mc:Choice xmlns:p14="http://schemas.microsoft.com/office/powerpoint/2010/main" Requires="p14">
      <p:transition spd="slow" p14:dur="2000" advTm="66334"/>
    </mc:Choice>
    <mc:Fallback>
      <p:transition spd="slow" advTm="66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6E7B3A-900A-8A83-2753-08A82ACB4CD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Interoperability</a:t>
            </a:r>
          </a:p>
        </p:txBody>
      </p:sp>
      <p:sp>
        <p:nvSpPr>
          <p:cNvPr id="3" name="Content Placeholder 2">
            <a:extLst>
              <a:ext uri="{FF2B5EF4-FFF2-40B4-BE49-F238E27FC236}">
                <a16:creationId xmlns:a16="http://schemas.microsoft.com/office/drawing/2014/main" id="{635DC5B6-25C0-1B5F-D222-31179F011DA1}"/>
              </a:ext>
            </a:extLst>
          </p:cNvPr>
          <p:cNvSpPr>
            <a:spLocks noGrp="1"/>
          </p:cNvSpPr>
          <p:nvPr>
            <p:ph idx="1"/>
          </p:nvPr>
        </p:nvSpPr>
        <p:spPr>
          <a:xfrm>
            <a:off x="6503158" y="649480"/>
            <a:ext cx="4862447" cy="5546047"/>
          </a:xfrm>
        </p:spPr>
        <p:txBody>
          <a:bodyPr anchor="ctr">
            <a:normAutofit/>
          </a:bodyPr>
          <a:lstStyle/>
          <a:p>
            <a:r>
              <a:rPr lang="en-GB" sz="2000" dirty="0"/>
              <a:t>Interoperability is defined as the extent to which organisations can work together coherently as a matter of routine. </a:t>
            </a:r>
          </a:p>
          <a:p>
            <a:endParaRPr lang="en-GB" sz="2000" dirty="0"/>
          </a:p>
          <a:p>
            <a:r>
              <a:rPr lang="en-GB" sz="2000" dirty="0"/>
              <a:t>Why is this important?</a:t>
            </a:r>
          </a:p>
        </p:txBody>
      </p:sp>
      <p:pic>
        <p:nvPicPr>
          <p:cNvPr id="6" name="Audio 5">
            <a:hlinkClick r:id="" action="ppaction://media"/>
            <a:extLst>
              <a:ext uri="{FF2B5EF4-FFF2-40B4-BE49-F238E27FC236}">
                <a16:creationId xmlns:a16="http://schemas.microsoft.com/office/drawing/2014/main" id="{367FF5B7-654A-193A-32EC-3B8EF0FB9F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0655933"/>
      </p:ext>
    </p:extLst>
  </p:cSld>
  <p:clrMapOvr>
    <a:masterClrMapping/>
  </p:clrMapOvr>
  <mc:AlternateContent xmlns:mc="http://schemas.openxmlformats.org/markup-compatibility/2006">
    <mc:Choice xmlns:p14="http://schemas.microsoft.com/office/powerpoint/2010/main" Requires="p14">
      <p:transition spd="slow" p14:dur="2000" advTm="69281"/>
    </mc:Choice>
    <mc:Fallback>
      <p:transition spd="slow" advTm="69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are the aims of JESIP?</a:t>
            </a:r>
          </a:p>
        </p:txBody>
      </p:sp>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a:effectLst/>
                <a:latin typeface="Arial" panose="020B0604020202020204" pitchFamily="34" charset="0"/>
                <a:cs typeface="Arial" panose="020B0604020202020204" pitchFamily="34" charset="0"/>
              </a:rPr>
              <a:t>JESIP models and principles have become the standard for interoperability in the UK</a:t>
            </a:r>
            <a:r>
              <a:rPr lang="en-GB" sz="2000">
                <a:latin typeface="Arial" panose="020B0604020202020204" pitchFamily="34" charset="0"/>
                <a:cs typeface="Arial" panose="020B0604020202020204" pitchFamily="34" charset="0"/>
              </a:rPr>
              <a:t>.</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Sets out a standard approach to multi-agency working. </a:t>
            </a:r>
          </a:p>
          <a:p>
            <a:pPr marL="0" indent="0">
              <a:buNone/>
            </a:pPr>
            <a:r>
              <a:rPr lang="en-GB" sz="2000">
                <a:latin typeface="Arial" panose="020B0604020202020204" pitchFamily="34" charset="0"/>
                <a:cs typeface="Arial" panose="020B0604020202020204" pitchFamily="34" charset="0"/>
              </a:rPr>
              <a:t>Training and awareness – helping agencies to train staff. </a:t>
            </a:r>
          </a:p>
        </p:txBody>
      </p:sp>
      <p:pic>
        <p:nvPicPr>
          <p:cNvPr id="6" name="Audio 5">
            <a:hlinkClick r:id="" action="ppaction://media"/>
            <a:extLst>
              <a:ext uri="{FF2B5EF4-FFF2-40B4-BE49-F238E27FC236}">
                <a16:creationId xmlns:a16="http://schemas.microsoft.com/office/drawing/2014/main" id="{8703D638-BB3F-A195-8EDD-7E036128AF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0595307"/>
      </p:ext>
    </p:extLst>
  </p:cSld>
  <p:clrMapOvr>
    <a:masterClrMapping/>
  </p:clrMapOvr>
  <mc:AlternateContent xmlns:mc="http://schemas.openxmlformats.org/markup-compatibility/2006">
    <mc:Choice xmlns:p14="http://schemas.microsoft.com/office/powerpoint/2010/main" Requires="p14">
      <p:transition spd="slow" p14:dur="2000" advTm="51188"/>
    </mc:Choice>
    <mc:Fallback>
      <p:transition spd="slow" advTm="5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E2617F-A9FB-3287-DDF3-F30C4DACEEEC}"/>
              </a:ext>
            </a:extLst>
          </p:cNvPr>
          <p:cNvPicPr>
            <a:picLocks noChangeAspect="1"/>
          </p:cNvPicPr>
          <p:nvPr/>
        </p:nvPicPr>
        <p:blipFill>
          <a:blip r:embed="rId4"/>
          <a:stretch>
            <a:fillRect/>
          </a:stretch>
        </p:blipFill>
        <p:spPr>
          <a:xfrm>
            <a:off x="866422" y="787032"/>
            <a:ext cx="10459156" cy="2562493"/>
          </a:xfrm>
          <a:prstGeom prst="rect">
            <a:avLst/>
          </a:prstGeom>
        </p:spPr>
      </p:pic>
      <p:cxnSp>
        <p:nvCxnSpPr>
          <p:cNvPr id="12" name="Straight Connector 11">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E4D60C-8980-6E28-4A73-8ECF3A863E8A}"/>
              </a:ext>
            </a:extLst>
          </p:cNvPr>
          <p:cNvSpPr>
            <a:spLocks noGrp="1"/>
          </p:cNvSpPr>
          <p:nvPr>
            <p:ph idx="1"/>
          </p:nvPr>
        </p:nvSpPr>
        <p:spPr>
          <a:xfrm>
            <a:off x="5987844" y="3854885"/>
            <a:ext cx="5365955" cy="2384552"/>
          </a:xfrm>
        </p:spPr>
        <p:txBody>
          <a:bodyPr>
            <a:normAutofit/>
          </a:bodyPr>
          <a:lstStyle/>
          <a:p>
            <a:pPr marL="0" indent="0">
              <a:buNone/>
            </a:pPr>
            <a:r>
              <a:rPr lang="en-GB" sz="2000"/>
              <a:t>JESIP principles can be applied to any type of major incident. </a:t>
            </a:r>
          </a:p>
        </p:txBody>
      </p:sp>
      <p:pic>
        <p:nvPicPr>
          <p:cNvPr id="5" name="Audio 4">
            <a:hlinkClick r:id="" action="ppaction://media"/>
            <a:extLst>
              <a:ext uri="{FF2B5EF4-FFF2-40B4-BE49-F238E27FC236}">
                <a16:creationId xmlns:a16="http://schemas.microsoft.com/office/drawing/2014/main" id="{90972CAA-77D4-6EF3-EBBB-C88BC17C5E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3163321"/>
      </p:ext>
    </p:extLst>
  </p:cSld>
  <p:clrMapOvr>
    <a:masterClrMapping/>
  </p:clrMapOvr>
  <mc:AlternateContent xmlns:mc="http://schemas.openxmlformats.org/markup-compatibility/2006">
    <mc:Choice xmlns:p14="http://schemas.microsoft.com/office/powerpoint/2010/main" Requires="p14">
      <p:transition spd="slow" p14:dur="2000" advTm="19383"/>
    </mc:Choice>
    <mc:Fallback>
      <p:transition spd="slow" advTm="1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AE2-298E-62F5-E93F-C0D45441394A}"/>
              </a:ext>
            </a:extLst>
          </p:cNvPr>
          <p:cNvSpPr>
            <a:spLocks noGrp="1"/>
          </p:cNvSpPr>
          <p:nvPr>
            <p:ph type="title"/>
          </p:nvPr>
        </p:nvSpPr>
        <p:spPr/>
        <p:txBody>
          <a:bodyPr>
            <a:normAutofit fontScale="90000"/>
          </a:bodyPr>
          <a:lstStyle/>
          <a:p>
            <a:r>
              <a:rPr lang="en-GB" dirty="0"/>
              <a:t>Each agency will work together at a major incident such as a large scale RTC applying JESIP principles.</a:t>
            </a:r>
          </a:p>
        </p:txBody>
      </p:sp>
      <p:pic>
        <p:nvPicPr>
          <p:cNvPr id="7" name="Picture 2" descr="JDM-edition2.png (2762×2681)">
            <a:extLst>
              <a:ext uri="{FF2B5EF4-FFF2-40B4-BE49-F238E27FC236}">
                <a16:creationId xmlns:a16="http://schemas.microsoft.com/office/drawing/2014/main" id="{EFFD7CAA-FFAC-95F6-D80A-80F45249F75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8718" y="1690688"/>
            <a:ext cx="4482803"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120D48ED-A839-2336-3972-DA69DC654D66}"/>
              </a:ext>
            </a:extLst>
          </p:cNvPr>
          <p:cNvSpPr>
            <a:spLocks noGrp="1"/>
          </p:cNvSpPr>
          <p:nvPr>
            <p:ph sz="half" idx="1"/>
          </p:nvPr>
        </p:nvSpPr>
        <p:spPr>
          <a:xfrm>
            <a:off x="838200" y="2776451"/>
            <a:ext cx="5181600" cy="3400512"/>
          </a:xfrm>
        </p:spPr>
        <p:txBody>
          <a:bodyPr/>
          <a:lstStyle/>
          <a:p>
            <a:r>
              <a:rPr lang="en-GB" dirty="0"/>
              <a:t>The Joint Decision Model (JDM)</a:t>
            </a:r>
          </a:p>
          <a:p>
            <a:endParaRPr lang="en-GB" dirty="0"/>
          </a:p>
          <a:p>
            <a:r>
              <a:rPr lang="en-GB" sz="2000" dirty="0">
                <a:latin typeface="Arial" panose="020B0604020202020204" pitchFamily="34" charset="0"/>
                <a:cs typeface="Arial" panose="020B0604020202020204" pitchFamily="34" charset="0"/>
              </a:rPr>
              <a:t>This is used to </a:t>
            </a:r>
            <a:r>
              <a:rPr lang="en-GB" sz="2000" b="0" i="0" dirty="0">
                <a:solidFill>
                  <a:srgbClr val="000000"/>
                </a:solidFill>
                <a:effectLst/>
                <a:latin typeface="Arial" panose="020B0604020202020204" pitchFamily="34" charset="0"/>
                <a:cs typeface="Arial" panose="020B0604020202020204" pitchFamily="34" charset="0"/>
              </a:rPr>
              <a:t>help bring together the available information, reconcile objectives and make effective decisions</a:t>
            </a:r>
            <a:endParaRPr lang="en-GB" sz="20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432878FA-4166-2415-259F-72E80045DB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8796709"/>
      </p:ext>
    </p:extLst>
  </p:cSld>
  <p:clrMapOvr>
    <a:masterClrMapping/>
  </p:clrMapOvr>
  <mc:AlternateContent xmlns:mc="http://schemas.openxmlformats.org/markup-compatibility/2006">
    <mc:Choice xmlns:p14="http://schemas.microsoft.com/office/powerpoint/2010/main" Requires="p14">
      <p:transition spd="slow" p14:dur="2000" advTm="74975"/>
    </mc:Choice>
    <mc:Fallback>
      <p:transition spd="slow" advTm="74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C828-8ABB-5EB3-3BE5-074723A26F14}"/>
              </a:ext>
            </a:extLst>
          </p:cNvPr>
          <p:cNvSpPr>
            <a:spLocks noGrp="1"/>
          </p:cNvSpPr>
          <p:nvPr>
            <p:ph type="title"/>
          </p:nvPr>
        </p:nvSpPr>
        <p:spPr/>
        <p:txBody>
          <a:bodyPr/>
          <a:lstStyle/>
          <a:p>
            <a:r>
              <a:rPr lang="en-GB" dirty="0"/>
              <a:t>JDM - Explained</a:t>
            </a:r>
          </a:p>
        </p:txBody>
      </p:sp>
      <p:sp>
        <p:nvSpPr>
          <p:cNvPr id="3" name="Content Placeholder 2">
            <a:extLst>
              <a:ext uri="{FF2B5EF4-FFF2-40B4-BE49-F238E27FC236}">
                <a16:creationId xmlns:a16="http://schemas.microsoft.com/office/drawing/2014/main" id="{7153F60F-3806-55F1-7595-13CCADC7D349}"/>
              </a:ext>
            </a:extLst>
          </p:cNvPr>
          <p:cNvSpPr>
            <a:spLocks noGrp="1"/>
          </p:cNvSpPr>
          <p:nvPr>
            <p:ph sz="half" idx="1"/>
          </p:nvPr>
        </p:nvSpPr>
        <p:spPr>
          <a:xfrm>
            <a:off x="838200" y="1825625"/>
            <a:ext cx="10425545" cy="4351338"/>
          </a:xfrm>
        </p:spPr>
        <p:txBody>
          <a:bodyPr>
            <a:normAutofit/>
          </a:bodyPr>
          <a:lstStyle/>
          <a:p>
            <a:pPr marL="0" indent="0">
              <a:buNone/>
            </a:pPr>
            <a:r>
              <a:rPr lang="en-GB" sz="2000" b="1" dirty="0">
                <a:latin typeface="Arial" panose="020B0604020202020204" pitchFamily="34" charset="0"/>
                <a:cs typeface="Arial" panose="020B0604020202020204" pitchFamily="34" charset="0"/>
              </a:rPr>
              <a:t>Working together saving lives reducing harm: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The pentagon at the centre of the JDM reminds responders that all joint decisions should be made with reference to the overarching or primary aim of any response to an emergency – to save lives and reduce harm.</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1" dirty="0">
                <a:solidFill>
                  <a:srgbClr val="000000"/>
                </a:solidFill>
                <a:latin typeface="Arial" panose="020B0604020202020204" pitchFamily="34" charset="0"/>
                <a:cs typeface="Arial" panose="020B0604020202020204" pitchFamily="34" charset="0"/>
              </a:rPr>
              <a:t>Gather information and intelligence</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‘This stage involves gathering and sharing information and intelligence to establish shared situational awareness. At any incident, no single responder organisation can appreciate all the relevant dimensions of an emergency straight away.</a:t>
            </a:r>
            <a:endParaRPr lang="en-GB" sz="20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561FD3D7-21AD-15CA-F360-0413E634E7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9284949"/>
      </p:ext>
    </p:extLst>
  </p:cSld>
  <p:clrMapOvr>
    <a:masterClrMapping/>
  </p:clrMapOvr>
  <mc:AlternateContent xmlns:mc="http://schemas.openxmlformats.org/markup-compatibility/2006">
    <mc:Choice xmlns:p14="http://schemas.microsoft.com/office/powerpoint/2010/main" Requires="p14">
      <p:transition spd="slow" p14:dur="2000" advTm="79332"/>
    </mc:Choice>
    <mc:Fallback>
      <p:transition spd="slow" advTm="79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C2AA-71B7-0BA7-A826-BB84E7FC35A0}"/>
              </a:ext>
            </a:extLst>
          </p:cNvPr>
          <p:cNvSpPr>
            <a:spLocks noGrp="1"/>
          </p:cNvSpPr>
          <p:nvPr>
            <p:ph type="title"/>
          </p:nvPr>
        </p:nvSpPr>
        <p:spPr/>
        <p:txBody>
          <a:bodyPr/>
          <a:lstStyle/>
          <a:p>
            <a:r>
              <a:rPr lang="en-GB" dirty="0"/>
              <a:t>JDM continued</a:t>
            </a:r>
          </a:p>
        </p:txBody>
      </p:sp>
      <p:sp>
        <p:nvSpPr>
          <p:cNvPr id="3" name="Content Placeholder 2">
            <a:extLst>
              <a:ext uri="{FF2B5EF4-FFF2-40B4-BE49-F238E27FC236}">
                <a16:creationId xmlns:a16="http://schemas.microsoft.com/office/drawing/2014/main" id="{B3ED067A-0428-A0CC-9B4D-A12CBF156A8B}"/>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Assess threats and risks and develop a working strategy</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analytical stage involves responders jointly assessing the situation, including any specific threats, hazards and the risk of harm.</a:t>
            </a:r>
          </a:p>
          <a:p>
            <a:pPr marL="0" indent="0">
              <a:buNone/>
            </a:pP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Consider powers, policies and procedures</a:t>
            </a:r>
          </a:p>
          <a:p>
            <a:pPr marL="0" indent="0">
              <a:buNone/>
            </a:pPr>
            <a:endParaRPr lang="en-GB" sz="2400" b="1" dirty="0">
              <a:solidFill>
                <a:srgbClr val="000000"/>
              </a:solidFill>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stage relates to any relevant laws, procedures or policies that may impact on the response plan and the capabilities available to be deployed</a:t>
            </a: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F9AF4F29-AB15-4A4C-2797-C7CFB01CF76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6959836"/>
      </p:ext>
    </p:extLst>
  </p:cSld>
  <p:clrMapOvr>
    <a:masterClrMapping/>
  </p:clrMapOvr>
  <mc:AlternateContent xmlns:mc="http://schemas.openxmlformats.org/markup-compatibility/2006">
    <mc:Choice xmlns:p14="http://schemas.microsoft.com/office/powerpoint/2010/main" Requires="p14">
      <p:transition spd="slow" p14:dur="2000" advTm="32004"/>
    </mc:Choice>
    <mc:Fallback>
      <p:transition spd="slow" advTm="32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4E61-BB55-3D5D-4341-61A85BA90B43}"/>
              </a:ext>
            </a:extLst>
          </p:cNvPr>
          <p:cNvSpPr>
            <a:spLocks noGrp="1"/>
          </p:cNvSpPr>
          <p:nvPr>
            <p:ph type="title"/>
          </p:nvPr>
        </p:nvSpPr>
        <p:spPr/>
        <p:txBody>
          <a:bodyPr/>
          <a:lstStyle/>
          <a:p>
            <a:r>
              <a:rPr lang="en-GB" dirty="0"/>
              <a:t>JDM </a:t>
            </a:r>
          </a:p>
        </p:txBody>
      </p:sp>
      <p:sp>
        <p:nvSpPr>
          <p:cNvPr id="3" name="Content Placeholder 2">
            <a:extLst>
              <a:ext uri="{FF2B5EF4-FFF2-40B4-BE49-F238E27FC236}">
                <a16:creationId xmlns:a16="http://schemas.microsoft.com/office/drawing/2014/main" id="{CA056817-1BBE-A931-043B-7F8972D4A2EE}"/>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Identify options and contingencies</a:t>
            </a:r>
          </a:p>
          <a:p>
            <a:pPr marL="0" indent="0">
              <a:buNone/>
            </a:pPr>
            <a:r>
              <a:rPr lang="en-GB" sz="2400" b="0" i="0" dirty="0">
                <a:solidFill>
                  <a:srgbClr val="000000"/>
                </a:solidFill>
                <a:effectLst/>
                <a:latin typeface="Arial" panose="020B0604020202020204" pitchFamily="34" charset="0"/>
                <a:cs typeface="Arial" panose="020B0604020202020204" pitchFamily="34" charset="0"/>
              </a:rPr>
              <a:t>There will almost always be more than one way to achieve the desired outcomes. Responders should work together to evaluate the range of options and contingencies.</a:t>
            </a:r>
          </a:p>
          <a:p>
            <a:pPr marL="0" indent="0">
              <a:buNone/>
            </a:pPr>
            <a:endParaRPr lang="en-GB" sz="2400" dirty="0">
              <a:solidFill>
                <a:srgbClr val="000000"/>
              </a:solidFill>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Take action and review what happened</a:t>
            </a:r>
          </a:p>
          <a:p>
            <a:pPr marL="0" indent="0">
              <a:buNone/>
            </a:pPr>
            <a:r>
              <a:rPr lang="en-GB" sz="2400" b="0" i="0" dirty="0">
                <a:solidFill>
                  <a:srgbClr val="000000"/>
                </a:solidFill>
                <a:effectLst/>
                <a:latin typeface="Arial" panose="020B0604020202020204" pitchFamily="34" charset="0"/>
                <a:cs typeface="Arial" panose="020B0604020202020204" pitchFamily="34" charset="0"/>
              </a:rPr>
              <a:t>Actions and the subsequent outcomes should be regularly reviewed. As information or intelligence becomes available or changes during the incident, responders should use the JDM to inform their decision-making until the incident is resolved.</a:t>
            </a: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9FB6F526-FE1D-9FF8-926B-AA61EAB8773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6303861"/>
      </p:ext>
    </p:extLst>
  </p:cSld>
  <p:clrMapOvr>
    <a:masterClrMapping/>
  </p:clrMapOvr>
  <mc:AlternateContent xmlns:mc="http://schemas.openxmlformats.org/markup-compatibility/2006">
    <mc:Choice xmlns:p14="http://schemas.microsoft.com/office/powerpoint/2010/main" Requires="p14">
      <p:transition spd="slow" p14:dur="2000" advTm="67949"/>
    </mc:Choice>
    <mc:Fallback>
      <p:transition spd="slow" advTm="67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5"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6"/>
          <a:stretch>
            <a:fillRect/>
          </a:stretch>
        </p:blipFill>
        <p:spPr>
          <a:xfrm>
            <a:off x="445061" y="5604680"/>
            <a:ext cx="1294727" cy="812304"/>
          </a:xfrm>
          <a:prstGeom prst="rect">
            <a:avLst/>
          </a:prstGeom>
        </p:spPr>
      </p:pic>
      <p:pic>
        <p:nvPicPr>
          <p:cNvPr id="8" name="Audio 7">
            <a:hlinkClick r:id="" action="ppaction://media"/>
            <a:extLst>
              <a:ext uri="{FF2B5EF4-FFF2-40B4-BE49-F238E27FC236}">
                <a16:creationId xmlns:a16="http://schemas.microsoft.com/office/drawing/2014/main" id="{857306C9-9D1F-7562-071F-C15EB4719B3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32427995"/>
      </p:ext>
    </p:extLst>
  </p:cSld>
  <p:clrMapOvr>
    <a:masterClrMapping/>
  </p:clrMapOvr>
  <mc:AlternateContent xmlns:mc="http://schemas.openxmlformats.org/markup-compatibility/2006">
    <mc:Choice xmlns:p14="http://schemas.microsoft.com/office/powerpoint/2010/main" Requires="p14">
      <p:transition spd="slow" p14:dur="2000" advTm="194967"/>
    </mc:Choice>
    <mc:Fallback>
      <p:transition spd="slow" advTm="194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72D51-7345-DEF0-E31A-6B0F198EAB46}"/>
              </a:ext>
            </a:extLst>
          </p:cNvPr>
          <p:cNvSpPr>
            <a:spLocks noGrp="1"/>
          </p:cNvSpPr>
          <p:nvPr>
            <p:ph type="title"/>
          </p:nvPr>
        </p:nvSpPr>
        <p:spPr/>
        <p:txBody>
          <a:bodyPr/>
          <a:lstStyle/>
          <a:p>
            <a:r>
              <a:rPr lang="en-GB" dirty="0"/>
              <a:t>METHANE</a:t>
            </a:r>
          </a:p>
        </p:txBody>
      </p:sp>
      <p:sp>
        <p:nvSpPr>
          <p:cNvPr id="3" name="Content Placeholder 2">
            <a:extLst>
              <a:ext uri="{FF2B5EF4-FFF2-40B4-BE49-F238E27FC236}">
                <a16:creationId xmlns:a16="http://schemas.microsoft.com/office/drawing/2014/main" id="{BF9B961C-15F6-0029-53EB-56316F38C2E4}"/>
              </a:ext>
            </a:extLst>
          </p:cNvPr>
          <p:cNvSpPr>
            <a:spLocks noGrp="1"/>
          </p:cNvSpPr>
          <p:nvPr>
            <p:ph sz="half" idx="1"/>
          </p:nvPr>
        </p:nvSpPr>
        <p:spPr>
          <a:xfrm>
            <a:off x="838200" y="1825625"/>
            <a:ext cx="10317480" cy="4351338"/>
          </a:xfrm>
        </p:spPr>
        <p:txBody>
          <a:bodyPr/>
          <a:lstStyle/>
          <a:p>
            <a:r>
              <a:rPr lang="en-GB" dirty="0">
                <a:hlinkClick r:id="rId5"/>
              </a:rPr>
              <a:t>https://www.youtube.com/watch?v=RaGcC4qZfZ0</a:t>
            </a:r>
            <a:endParaRPr lang="en-GB" dirty="0"/>
          </a:p>
        </p:txBody>
      </p:sp>
      <p:pic>
        <p:nvPicPr>
          <p:cNvPr id="5" name="Online Media 4" title="2 METHANE">
            <a:hlinkClick r:id="" action="ppaction://media"/>
            <a:extLst>
              <a:ext uri="{FF2B5EF4-FFF2-40B4-BE49-F238E27FC236}">
                <a16:creationId xmlns:a16="http://schemas.microsoft.com/office/drawing/2014/main" id="{0353397D-A319-B7E0-4531-7E0EFC26809F}"/>
              </a:ext>
            </a:extLst>
          </p:cNvPr>
          <p:cNvPicPr>
            <a:picLocks noRot="1" noChangeAspect="1"/>
          </p:cNvPicPr>
          <p:nvPr>
            <a:videoFile r:link="rId1"/>
          </p:nvPr>
        </p:nvPicPr>
        <p:blipFill>
          <a:blip r:embed="rId6"/>
          <a:stretch>
            <a:fillRect/>
          </a:stretch>
        </p:blipFill>
        <p:spPr>
          <a:xfrm>
            <a:off x="22225" y="0"/>
            <a:ext cx="12147550" cy="6858000"/>
          </a:xfrm>
          <a:prstGeom prst="rect">
            <a:avLst/>
          </a:prstGeom>
        </p:spPr>
      </p:pic>
      <p:pic>
        <p:nvPicPr>
          <p:cNvPr id="8" name="Audio 7">
            <a:hlinkClick r:id="" action="ppaction://media"/>
            <a:extLst>
              <a:ext uri="{FF2B5EF4-FFF2-40B4-BE49-F238E27FC236}">
                <a16:creationId xmlns:a16="http://schemas.microsoft.com/office/drawing/2014/main" id="{E15490A2-6748-870A-BB66-7A1F63783AB0}"/>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1725370"/>
      </p:ext>
    </p:extLst>
  </p:cSld>
  <p:clrMapOvr>
    <a:masterClrMapping/>
  </p:clrMapOvr>
  <mc:AlternateContent xmlns:mc="http://schemas.openxmlformats.org/markup-compatibility/2006" xmlns:p14="http://schemas.microsoft.com/office/powerpoint/2010/main">
    <mc:Choice Requires="p14">
      <p:transition spd="slow" p14:dur="2000" advTm="14201"/>
    </mc:Choice>
    <mc:Fallback xmlns="">
      <p:transition spd="slow" advTm="14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audio isNarration="1">
              <p:cMediaNode vol="80000" showWhenStopped="0">
                <p:cTn id="1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AE4D4B-626B-36ED-A979-EB281C278896}"/>
              </a:ext>
            </a:extLst>
          </p:cNvPr>
          <p:cNvPicPr>
            <a:picLocks noChangeAspect="1"/>
          </p:cNvPicPr>
          <p:nvPr/>
        </p:nvPicPr>
        <p:blipFill>
          <a:blip r:embed="rId4"/>
          <a:stretch>
            <a:fillRect/>
          </a:stretch>
        </p:blipFill>
        <p:spPr>
          <a:xfrm>
            <a:off x="2111432" y="467497"/>
            <a:ext cx="7764087" cy="5345870"/>
          </a:xfrm>
          <a:prstGeom prst="rect">
            <a:avLst/>
          </a:prstGeom>
        </p:spPr>
      </p:pic>
      <p:pic>
        <p:nvPicPr>
          <p:cNvPr id="4" name="Audio 3">
            <a:hlinkClick r:id="" action="ppaction://media"/>
            <a:extLst>
              <a:ext uri="{FF2B5EF4-FFF2-40B4-BE49-F238E27FC236}">
                <a16:creationId xmlns:a16="http://schemas.microsoft.com/office/drawing/2014/main" id="{BF419061-FE59-F988-BA65-5E836925E6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1771040"/>
      </p:ext>
    </p:extLst>
  </p:cSld>
  <p:clrMapOvr>
    <a:masterClrMapping/>
  </p:clrMapOvr>
  <mc:AlternateContent xmlns:mc="http://schemas.openxmlformats.org/markup-compatibility/2006">
    <mc:Choice xmlns:p14="http://schemas.microsoft.com/office/powerpoint/2010/main" Requires="p14">
      <p:transition spd="slow" p14:dur="2000" advTm="60857"/>
    </mc:Choice>
    <mc:Fallback>
      <p:transition spd="slow" advTm="60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9360A-62A0-53EE-1A1A-419FF71DB266}"/>
              </a:ext>
            </a:extLst>
          </p:cNvPr>
          <p:cNvSpPr>
            <a:spLocks noGrp="1"/>
          </p:cNvSpPr>
          <p:nvPr>
            <p:ph type="title"/>
          </p:nvPr>
        </p:nvSpPr>
        <p:spPr/>
        <p:txBody>
          <a:bodyPr/>
          <a:lstStyle/>
          <a:p>
            <a:r>
              <a:rPr lang="en-GB" dirty="0"/>
              <a:t>Hazards at the scene of an RTC</a:t>
            </a:r>
          </a:p>
        </p:txBody>
      </p:sp>
      <p:sp>
        <p:nvSpPr>
          <p:cNvPr id="3" name="Content Placeholder 2">
            <a:extLst>
              <a:ext uri="{FF2B5EF4-FFF2-40B4-BE49-F238E27FC236}">
                <a16:creationId xmlns:a16="http://schemas.microsoft.com/office/drawing/2014/main" id="{82BB0A70-C027-B73A-41DC-1663FAE4E397}"/>
              </a:ext>
            </a:extLst>
          </p:cNvPr>
          <p:cNvSpPr>
            <a:spLocks noGrp="1"/>
          </p:cNvSpPr>
          <p:nvPr>
            <p:ph sz="half" idx="1"/>
          </p:nvPr>
        </p:nvSpPr>
        <p:spPr/>
        <p:txBody>
          <a:bodyPr/>
          <a:lstStyle/>
          <a:p>
            <a:r>
              <a:rPr lang="en-GB" dirty="0"/>
              <a:t>Blood and other bodily fluids</a:t>
            </a:r>
          </a:p>
          <a:p>
            <a:r>
              <a:rPr lang="en-GB" dirty="0"/>
              <a:t>Spillages from the vehicle</a:t>
            </a:r>
          </a:p>
          <a:p>
            <a:r>
              <a:rPr lang="en-GB" dirty="0"/>
              <a:t>Batteries and Electric Vehicles</a:t>
            </a:r>
          </a:p>
          <a:p>
            <a:r>
              <a:rPr lang="en-GB" dirty="0"/>
              <a:t>Drugs</a:t>
            </a:r>
          </a:p>
          <a:p>
            <a:r>
              <a:rPr lang="en-GB" dirty="0"/>
              <a:t>Sharp objects</a:t>
            </a:r>
          </a:p>
          <a:p>
            <a:r>
              <a:rPr lang="en-GB" dirty="0"/>
              <a:t>Damaged vehicles</a:t>
            </a:r>
          </a:p>
          <a:p>
            <a:r>
              <a:rPr lang="en-GB" dirty="0"/>
              <a:t>Disordered casualties</a:t>
            </a:r>
          </a:p>
          <a:p>
            <a:r>
              <a:rPr lang="en-GB" dirty="0"/>
              <a:t>Casualties</a:t>
            </a:r>
          </a:p>
          <a:p>
            <a:endParaRPr lang="en-GB" dirty="0"/>
          </a:p>
        </p:txBody>
      </p:sp>
      <p:sp>
        <p:nvSpPr>
          <p:cNvPr id="4" name="Content Placeholder 3">
            <a:extLst>
              <a:ext uri="{FF2B5EF4-FFF2-40B4-BE49-F238E27FC236}">
                <a16:creationId xmlns:a16="http://schemas.microsoft.com/office/drawing/2014/main" id="{93CD5375-E1AA-2D2D-FEB6-2862002C1648}"/>
              </a:ext>
            </a:extLst>
          </p:cNvPr>
          <p:cNvSpPr>
            <a:spLocks noGrp="1"/>
          </p:cNvSpPr>
          <p:nvPr>
            <p:ph sz="half" idx="2"/>
          </p:nvPr>
        </p:nvSpPr>
        <p:spPr/>
        <p:txBody>
          <a:bodyPr/>
          <a:lstStyle/>
          <a:p>
            <a:r>
              <a:rPr lang="en-GB" dirty="0"/>
              <a:t>Animals</a:t>
            </a:r>
          </a:p>
          <a:p>
            <a:r>
              <a:rPr lang="en-GB" dirty="0"/>
              <a:t>Children</a:t>
            </a:r>
          </a:p>
          <a:p>
            <a:r>
              <a:rPr lang="en-GB" dirty="0"/>
              <a:t>Other road users</a:t>
            </a:r>
          </a:p>
          <a:p>
            <a:r>
              <a:rPr lang="en-GB" dirty="0"/>
              <a:t>Environment</a:t>
            </a:r>
          </a:p>
          <a:p>
            <a:r>
              <a:rPr lang="en-GB" dirty="0"/>
              <a:t>Vehicles moving around, both public and emergency services</a:t>
            </a:r>
          </a:p>
        </p:txBody>
      </p:sp>
      <p:pic>
        <p:nvPicPr>
          <p:cNvPr id="7" name="Audio 6">
            <a:hlinkClick r:id="" action="ppaction://media"/>
            <a:extLst>
              <a:ext uri="{FF2B5EF4-FFF2-40B4-BE49-F238E27FC236}">
                <a16:creationId xmlns:a16="http://schemas.microsoft.com/office/drawing/2014/main" id="{C1F9AEEB-9FD9-C539-4815-4699F4E7418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9760703"/>
      </p:ext>
    </p:extLst>
  </p:cSld>
  <p:clrMapOvr>
    <a:masterClrMapping/>
  </p:clrMapOvr>
  <mc:AlternateContent xmlns:mc="http://schemas.openxmlformats.org/markup-compatibility/2006">
    <mc:Choice xmlns:p14="http://schemas.microsoft.com/office/powerpoint/2010/main" Requires="p14">
      <p:transition spd="slow" p14:dur="2000" advTm="78503"/>
    </mc:Choice>
    <mc:Fallback>
      <p:transition spd="slow" advTm="78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431C-A50F-906A-C059-9E23E2699C32}"/>
              </a:ext>
            </a:extLst>
          </p:cNvPr>
          <p:cNvSpPr>
            <a:spLocks noGrp="1"/>
          </p:cNvSpPr>
          <p:nvPr>
            <p:ph type="title"/>
          </p:nvPr>
        </p:nvSpPr>
        <p:spPr/>
        <p:txBody>
          <a:bodyPr/>
          <a:lstStyle/>
          <a:p>
            <a:r>
              <a:rPr lang="en-GB" dirty="0"/>
              <a:t>Possible control measures:</a:t>
            </a:r>
          </a:p>
        </p:txBody>
      </p:sp>
      <p:sp>
        <p:nvSpPr>
          <p:cNvPr id="3" name="Content Placeholder 2">
            <a:extLst>
              <a:ext uri="{FF2B5EF4-FFF2-40B4-BE49-F238E27FC236}">
                <a16:creationId xmlns:a16="http://schemas.microsoft.com/office/drawing/2014/main" id="{80BC5306-FE29-D562-84EF-450CB6AA12A6}"/>
              </a:ext>
            </a:extLst>
          </p:cNvPr>
          <p:cNvSpPr>
            <a:spLocks noGrp="1"/>
          </p:cNvSpPr>
          <p:nvPr>
            <p:ph sz="half" idx="1"/>
          </p:nvPr>
        </p:nvSpPr>
        <p:spPr/>
        <p:txBody>
          <a:bodyPr>
            <a:normAutofit fontScale="70000" lnSpcReduction="20000"/>
          </a:bodyPr>
          <a:lstStyle/>
          <a:p>
            <a:r>
              <a:rPr lang="en-GB" dirty="0"/>
              <a:t>Dynamic risk assessment</a:t>
            </a:r>
          </a:p>
          <a:p>
            <a:r>
              <a:rPr lang="en-GB" dirty="0"/>
              <a:t>Road closures</a:t>
            </a:r>
          </a:p>
          <a:p>
            <a:r>
              <a:rPr lang="en-GB" dirty="0"/>
              <a:t>High visibility jackets</a:t>
            </a:r>
          </a:p>
          <a:p>
            <a:r>
              <a:rPr lang="en-GB" dirty="0"/>
              <a:t>Lighting / torches</a:t>
            </a:r>
          </a:p>
          <a:p>
            <a:r>
              <a:rPr lang="en-GB" dirty="0"/>
              <a:t>Signs</a:t>
            </a:r>
          </a:p>
          <a:p>
            <a:r>
              <a:rPr lang="en-GB" dirty="0"/>
              <a:t>Limitation of staff at scene (only those that are necessary)</a:t>
            </a:r>
          </a:p>
          <a:p>
            <a:r>
              <a:rPr lang="en-GB" dirty="0"/>
              <a:t>Signage</a:t>
            </a:r>
          </a:p>
          <a:p>
            <a:r>
              <a:rPr lang="en-GB" dirty="0"/>
              <a:t>Emergency vehicles</a:t>
            </a:r>
          </a:p>
          <a:p>
            <a:r>
              <a:rPr lang="en-GB" dirty="0"/>
              <a:t>Correct casualty identification</a:t>
            </a:r>
          </a:p>
          <a:p>
            <a:r>
              <a:rPr lang="en-GB" dirty="0"/>
              <a:t>Paramedics</a:t>
            </a:r>
          </a:p>
          <a:p>
            <a:r>
              <a:rPr lang="en-GB" dirty="0"/>
              <a:t>Fire and Rescue services</a:t>
            </a:r>
          </a:p>
          <a:p>
            <a:r>
              <a:rPr lang="en-GB" dirty="0"/>
              <a:t>Casualty reception</a:t>
            </a:r>
          </a:p>
        </p:txBody>
      </p:sp>
      <p:sp>
        <p:nvSpPr>
          <p:cNvPr id="4" name="Content Placeholder 3">
            <a:extLst>
              <a:ext uri="{FF2B5EF4-FFF2-40B4-BE49-F238E27FC236}">
                <a16:creationId xmlns:a16="http://schemas.microsoft.com/office/drawing/2014/main" id="{6F5254B7-631A-59E7-CCF9-39175105F448}"/>
              </a:ext>
            </a:extLst>
          </p:cNvPr>
          <p:cNvSpPr>
            <a:spLocks noGrp="1"/>
          </p:cNvSpPr>
          <p:nvPr>
            <p:ph sz="half" idx="2"/>
          </p:nvPr>
        </p:nvSpPr>
        <p:spPr/>
        <p:txBody>
          <a:bodyPr>
            <a:normAutofit fontScale="70000" lnSpcReduction="20000"/>
          </a:bodyPr>
          <a:lstStyle/>
          <a:p>
            <a:r>
              <a:rPr lang="en-GB" dirty="0"/>
              <a:t>Local authority</a:t>
            </a:r>
          </a:p>
          <a:p>
            <a:r>
              <a:rPr lang="en-GB" dirty="0"/>
              <a:t>Application of </a:t>
            </a:r>
            <a:r>
              <a:rPr lang="en-GB" dirty="0" err="1"/>
              <a:t>Jesip</a:t>
            </a:r>
            <a:r>
              <a:rPr lang="en-GB" dirty="0"/>
              <a:t> principles</a:t>
            </a:r>
          </a:p>
          <a:p>
            <a:r>
              <a:rPr lang="en-GB" dirty="0"/>
              <a:t>Information sharing and consolidated approach</a:t>
            </a:r>
          </a:p>
          <a:p>
            <a:r>
              <a:rPr lang="en-GB" dirty="0"/>
              <a:t>Debrief and learning.</a:t>
            </a:r>
          </a:p>
        </p:txBody>
      </p:sp>
      <p:pic>
        <p:nvPicPr>
          <p:cNvPr id="7" name="Audio 6">
            <a:hlinkClick r:id="" action="ppaction://media"/>
            <a:extLst>
              <a:ext uri="{FF2B5EF4-FFF2-40B4-BE49-F238E27FC236}">
                <a16:creationId xmlns:a16="http://schemas.microsoft.com/office/drawing/2014/main" id="{8A792E71-AA54-CFA6-1377-0CD509ACF20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9158645"/>
      </p:ext>
    </p:extLst>
  </p:cSld>
  <p:clrMapOvr>
    <a:masterClrMapping/>
  </p:clrMapOvr>
  <mc:AlternateContent xmlns:mc="http://schemas.openxmlformats.org/markup-compatibility/2006">
    <mc:Choice xmlns:p14="http://schemas.microsoft.com/office/powerpoint/2010/main" Requires="p14">
      <p:transition spd="slow" p14:dur="2000" advTm="77504"/>
    </mc:Choice>
    <mc:Fallback>
      <p:transition spd="slow" advTm="77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4851-821A-F889-97F1-7586A36E7E70}"/>
              </a:ext>
            </a:extLst>
          </p:cNvPr>
          <p:cNvSpPr>
            <a:spLocks noGrp="1"/>
          </p:cNvSpPr>
          <p:nvPr>
            <p:ph type="title"/>
          </p:nvPr>
        </p:nvSpPr>
        <p:spPr/>
        <p:txBody>
          <a:bodyPr/>
          <a:lstStyle/>
          <a:p>
            <a:r>
              <a:rPr lang="en-GB" dirty="0"/>
              <a:t>Management of Major incident</a:t>
            </a:r>
          </a:p>
        </p:txBody>
      </p:sp>
      <p:pic>
        <p:nvPicPr>
          <p:cNvPr id="5" name="Picture 2" descr="IIMARCH_OCT2021.jpg (341×1000)">
            <a:extLst>
              <a:ext uri="{FF2B5EF4-FFF2-40B4-BE49-F238E27FC236}">
                <a16:creationId xmlns:a16="http://schemas.microsoft.com/office/drawing/2014/main" id="{A1AD064A-62DB-59DB-A8BC-72841828B6A5}"/>
              </a:ext>
            </a:extLst>
          </p:cNvPr>
          <p:cNvPicPr>
            <a:picLocks noGrp="1" noChangeAspect="1" noChangeArrowheads="1"/>
          </p:cNvPicPr>
          <p:nvPr>
            <p:ph sz="half" idx="1"/>
          </p:nvPr>
        </p:nvPicPr>
        <p:blipFill>
          <a:blip r:embed="rId5" cstate="print">
            <a:extLst>
              <a:ext uri="{28A0092B-C50C-407E-A947-70E740481C1C}">
                <a14:useLocalDpi xmlns:a14="http://schemas.microsoft.com/office/drawing/2010/main" val="0"/>
              </a:ext>
            </a:extLst>
          </a:blip>
          <a:srcRect/>
          <a:stretch>
            <a:fillRect/>
          </a:stretch>
        </p:blipFill>
        <p:spPr bwMode="auto">
          <a:xfrm>
            <a:off x="2687097" y="1825625"/>
            <a:ext cx="148380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ytimg.com/vi/FlzLuCRHPSM/maxresdefault.jpg">
            <a:extLst>
              <a:ext uri="{FF2B5EF4-FFF2-40B4-BE49-F238E27FC236}">
                <a16:creationId xmlns:a16="http://schemas.microsoft.com/office/drawing/2014/main" id="{0D674EFB-BED1-5626-2927-674B356465DA}"/>
              </a:ext>
            </a:extLst>
          </p:cNvPr>
          <p:cNvPicPr>
            <a:picLocks noGrp="1" noChangeAspect="1" noChangeArrowheads="1"/>
          </p:cNvPicPr>
          <p:nvPr>
            <p:ph sz="half" idx="2"/>
          </p:nvPr>
        </p:nvPicPr>
        <p:blipFill>
          <a:blip r:embed="rId6" cstate="print">
            <a:extLst>
              <a:ext uri="{28A0092B-C50C-407E-A947-70E740481C1C}">
                <a14:useLocalDpi xmlns:a14="http://schemas.microsoft.com/office/drawing/2010/main" val="0"/>
              </a:ext>
            </a:extLst>
          </a:blip>
          <a:srcRect/>
          <a:stretch>
            <a:fillRect/>
          </a:stretch>
        </p:blipFill>
        <p:spPr bwMode="auto">
          <a:xfrm>
            <a:off x="6330669" y="1165253"/>
            <a:ext cx="5181600" cy="28645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s://www.epcresilience.com/application/files/9716/5513/3093/3-Tier-Emergency-Management-Model-01-02_1.jpg">
            <a:extLst>
              <a:ext uri="{FF2B5EF4-FFF2-40B4-BE49-F238E27FC236}">
                <a16:creationId xmlns:a16="http://schemas.microsoft.com/office/drawing/2014/main" id="{F78B2288-4CBC-60F9-42FD-376365C2C4A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87184" y="4029834"/>
            <a:ext cx="3685948" cy="2550572"/>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CE0234BB-EA7D-F0E0-AA3A-37B7DF870839}"/>
              </a:ext>
            </a:extLst>
          </p:cNvPr>
          <p:cNvPicPr>
            <a:picLocks noChangeAspect="1"/>
          </p:cNvPicPr>
          <p:nvPr/>
        </p:nvPicPr>
        <p:blipFill>
          <a:blip r:embed="rId8"/>
          <a:stretch>
            <a:fillRect/>
          </a:stretch>
        </p:blipFill>
        <p:spPr>
          <a:xfrm>
            <a:off x="445061" y="5604680"/>
            <a:ext cx="1294727" cy="812304"/>
          </a:xfrm>
          <a:prstGeom prst="rect">
            <a:avLst/>
          </a:prstGeom>
        </p:spPr>
      </p:pic>
      <p:pic>
        <p:nvPicPr>
          <p:cNvPr id="7" name="Audio 6">
            <a:hlinkClick r:id="" action="ppaction://media"/>
            <a:extLst>
              <a:ext uri="{FF2B5EF4-FFF2-40B4-BE49-F238E27FC236}">
                <a16:creationId xmlns:a16="http://schemas.microsoft.com/office/drawing/2014/main" id="{756DD1A2-9384-A635-3F2C-BD538FE0E87E}"/>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9027934"/>
      </p:ext>
    </p:extLst>
  </p:cSld>
  <p:clrMapOvr>
    <a:masterClrMapping/>
  </p:clrMapOvr>
  <mc:AlternateContent xmlns:mc="http://schemas.openxmlformats.org/markup-compatibility/2006">
    <mc:Choice xmlns:p14="http://schemas.microsoft.com/office/powerpoint/2010/main" Requires="p14">
      <p:transition spd="slow" p14:dur="2000" advTm="71544"/>
    </mc:Choice>
    <mc:Fallback>
      <p:transition spd="slow" advTm="71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3879-22F1-DBD3-9E87-F0766046E72F}"/>
              </a:ext>
            </a:extLst>
          </p:cNvPr>
          <p:cNvSpPr>
            <a:spLocks noGrp="1"/>
          </p:cNvSpPr>
          <p:nvPr>
            <p:ph type="title"/>
          </p:nvPr>
        </p:nvSpPr>
        <p:spPr/>
        <p:txBody>
          <a:bodyPr/>
          <a:lstStyle/>
          <a:p>
            <a:r>
              <a:rPr lang="en-GB" dirty="0"/>
              <a:t>Debriefing</a:t>
            </a:r>
          </a:p>
        </p:txBody>
      </p:sp>
      <p:sp>
        <p:nvSpPr>
          <p:cNvPr id="3" name="Content Placeholder 2">
            <a:extLst>
              <a:ext uri="{FF2B5EF4-FFF2-40B4-BE49-F238E27FC236}">
                <a16:creationId xmlns:a16="http://schemas.microsoft.com/office/drawing/2014/main" id="{1DB687B8-D8E2-7038-0B2C-423B6CF5B796}"/>
              </a:ext>
            </a:extLst>
          </p:cNvPr>
          <p:cNvSpPr>
            <a:spLocks noGrp="1"/>
          </p:cNvSpPr>
          <p:nvPr>
            <p:ph sz="half" idx="1"/>
          </p:nvPr>
        </p:nvSpPr>
        <p:spPr>
          <a:xfrm>
            <a:off x="838200" y="1825625"/>
            <a:ext cx="10515600" cy="4351338"/>
          </a:xfrm>
        </p:spPr>
        <p:txBody>
          <a:bodyPr/>
          <a:lstStyle/>
          <a:p>
            <a:r>
              <a:rPr lang="en-GB" b="0" i="0" dirty="0">
                <a:solidFill>
                  <a:srgbClr val="000000"/>
                </a:solidFill>
                <a:effectLst/>
                <a:latin typeface="Gotham"/>
              </a:rPr>
              <a:t>The purpose of debriefing is to identify good practice and areas for improvement.</a:t>
            </a:r>
          </a:p>
          <a:p>
            <a:r>
              <a:rPr lang="en-GB" b="0" i="0" dirty="0">
                <a:solidFill>
                  <a:srgbClr val="000000"/>
                </a:solidFill>
                <a:effectLst/>
                <a:latin typeface="Gotham"/>
              </a:rPr>
              <a:t>Following the conclusion of an emergency and/or major incident, a report should be produced detailing the experiences gained by those organisations involved in it. This benefits the wider policing community, emergency services and other organisations.</a:t>
            </a:r>
          </a:p>
          <a:p>
            <a:r>
              <a:rPr lang="en-GB" b="0" i="0" dirty="0">
                <a:solidFill>
                  <a:srgbClr val="000000"/>
                </a:solidFill>
                <a:effectLst/>
                <a:latin typeface="Gotham"/>
              </a:rPr>
              <a:t>Each of the organisations and emergency services involved in an incident may conduct their own internal debriefings. Issues arising from those debriefings that are internal to an organisation should be addressed by them in an appropriate manner.</a:t>
            </a:r>
            <a:endParaRPr lang="en-GB" dirty="0"/>
          </a:p>
        </p:txBody>
      </p:sp>
      <p:pic>
        <p:nvPicPr>
          <p:cNvPr id="7" name="Audio 6">
            <a:hlinkClick r:id="" action="ppaction://media"/>
            <a:extLst>
              <a:ext uri="{FF2B5EF4-FFF2-40B4-BE49-F238E27FC236}">
                <a16:creationId xmlns:a16="http://schemas.microsoft.com/office/drawing/2014/main" id="{F39272F2-3541-51D6-5DE5-2663EBD264E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0572032"/>
      </p:ext>
    </p:extLst>
  </p:cSld>
  <p:clrMapOvr>
    <a:masterClrMapping/>
  </p:clrMapOvr>
  <mc:AlternateContent xmlns:mc="http://schemas.openxmlformats.org/markup-compatibility/2006" xmlns:p14="http://schemas.microsoft.com/office/powerpoint/2010/main">
    <mc:Choice Requires="p14">
      <p:transition spd="slow" p14:dur="2000" advTm="55321"/>
    </mc:Choice>
    <mc:Fallback xmlns="">
      <p:transition spd="slow" advTm="55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F6E97-F79D-F4C9-4E24-D34A51C566F8}"/>
              </a:ext>
            </a:extLst>
          </p:cNvPr>
          <p:cNvSpPr>
            <a:spLocks noGrp="1"/>
          </p:cNvSpPr>
          <p:nvPr>
            <p:ph sz="half" idx="1"/>
          </p:nvPr>
        </p:nvSpPr>
        <p:spPr/>
        <p:txBody>
          <a:bodyPr>
            <a:normAutofit/>
          </a:bodyPr>
          <a:lstStyle/>
          <a:p>
            <a:r>
              <a:rPr lang="en-GB" sz="3200" dirty="0"/>
              <a:t>Debrief</a:t>
            </a:r>
          </a:p>
          <a:p>
            <a:endParaRPr lang="en-GB" dirty="0"/>
          </a:p>
          <a:p>
            <a:endParaRPr lang="en-GB" dirty="0"/>
          </a:p>
          <a:p>
            <a:endParaRPr lang="en-GB"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EEECB4C5-5F71-07B0-1BE6-42A21B3AE2AC}"/>
              </a:ext>
            </a:extLst>
          </p:cNvPr>
          <p:cNvPicPr>
            <a:picLocks noGrp="1" noChangeAspect="1"/>
          </p:cNvPicPr>
          <p:nvPr>
            <p:ph sz="half" idx="2"/>
          </p:nvPr>
        </p:nvPicPr>
        <p:blipFill>
          <a:blip r:embed="rId4"/>
          <a:stretch>
            <a:fillRect/>
          </a:stretch>
        </p:blipFill>
        <p:spPr>
          <a:xfrm>
            <a:off x="6172200" y="1045968"/>
            <a:ext cx="5181600" cy="3795747"/>
          </a:xfrm>
        </p:spPr>
      </p:pic>
      <p:pic>
        <p:nvPicPr>
          <p:cNvPr id="8" name="Picture 7">
            <a:extLst>
              <a:ext uri="{FF2B5EF4-FFF2-40B4-BE49-F238E27FC236}">
                <a16:creationId xmlns:a16="http://schemas.microsoft.com/office/drawing/2014/main" id="{8647E55A-AC02-364E-5DA5-2DCB0ECBC56C}"/>
              </a:ext>
            </a:extLst>
          </p:cNvPr>
          <p:cNvPicPr>
            <a:picLocks noChangeAspect="1"/>
          </p:cNvPicPr>
          <p:nvPr/>
        </p:nvPicPr>
        <p:blipFill>
          <a:blip r:embed="rId5"/>
          <a:stretch>
            <a:fillRect/>
          </a:stretch>
        </p:blipFill>
        <p:spPr>
          <a:xfrm>
            <a:off x="8169979" y="5440211"/>
            <a:ext cx="1414776" cy="219734"/>
          </a:xfrm>
          <a:prstGeom prst="rect">
            <a:avLst/>
          </a:prstGeom>
        </p:spPr>
      </p:pic>
      <p:pic>
        <p:nvPicPr>
          <p:cNvPr id="5" name="Audio 4">
            <a:hlinkClick r:id="" action="ppaction://media"/>
            <a:extLst>
              <a:ext uri="{FF2B5EF4-FFF2-40B4-BE49-F238E27FC236}">
                <a16:creationId xmlns:a16="http://schemas.microsoft.com/office/drawing/2014/main" id="{D5E2487B-95A0-FD40-F14E-421571A8956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12085"/>
      </p:ext>
    </p:extLst>
  </p:cSld>
  <p:clrMapOvr>
    <a:masterClrMapping/>
  </p:clrMapOvr>
  <mc:AlternateContent xmlns:mc="http://schemas.openxmlformats.org/markup-compatibility/2006">
    <mc:Choice xmlns:p14="http://schemas.microsoft.com/office/powerpoint/2010/main" Requires="p14">
      <p:transition spd="slow" p14:dur="2000" advTm="91345"/>
    </mc:Choice>
    <mc:Fallback>
      <p:transition spd="slow" advTm="91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CC39B-2F62-D3AC-C09E-56908D434D4E}"/>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000" kern="1200">
                <a:solidFill>
                  <a:schemeClr val="tx1"/>
                </a:solidFill>
                <a:latin typeface="+mj-lt"/>
                <a:ea typeface="+mj-ea"/>
                <a:cs typeface="+mj-cs"/>
              </a:rPr>
              <a:t>Trauma exposure</a:t>
            </a:r>
          </a:p>
        </p:txBody>
      </p:sp>
      <p:pic>
        <p:nvPicPr>
          <p:cNvPr id="9" name="Picture 8">
            <a:extLst>
              <a:ext uri="{FF2B5EF4-FFF2-40B4-BE49-F238E27FC236}">
                <a16:creationId xmlns:a16="http://schemas.microsoft.com/office/drawing/2014/main" id="{29EE479F-F79B-808B-2F7D-C5A0E2EF85B0}"/>
              </a:ext>
            </a:extLst>
          </p:cNvPr>
          <p:cNvPicPr>
            <a:picLocks noChangeAspect="1"/>
          </p:cNvPicPr>
          <p:nvPr/>
        </p:nvPicPr>
        <p:blipFill>
          <a:blip r:embed="rId4"/>
          <a:stretch>
            <a:fillRect/>
          </a:stretch>
        </p:blipFill>
        <p:spPr>
          <a:xfrm>
            <a:off x="630936" y="1313650"/>
            <a:ext cx="5458968" cy="4230699"/>
          </a:xfrm>
          <a:prstGeom prst="rect">
            <a:avLst/>
          </a:prstGeom>
        </p:spPr>
      </p:pic>
      <p:sp>
        <p:nvSpPr>
          <p:cNvPr id="1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3">
            <a:extLst>
              <a:ext uri="{FF2B5EF4-FFF2-40B4-BE49-F238E27FC236}">
                <a16:creationId xmlns:a16="http://schemas.microsoft.com/office/drawing/2014/main" id="{55530F8C-B162-9412-BC1C-7358B9874983}"/>
              </a:ext>
            </a:extLst>
          </p:cNvPr>
          <p:cNvSpPr>
            <a:spLocks noGrp="1"/>
          </p:cNvSpPr>
          <p:nvPr>
            <p:ph sz="half" idx="1"/>
          </p:nvPr>
        </p:nvSpPr>
        <p:spPr>
          <a:xfrm>
            <a:off x="5777345" y="2664886"/>
            <a:ext cx="5780671" cy="3550789"/>
          </a:xfrm>
        </p:spPr>
        <p:txBody>
          <a:bodyPr vert="horz" lIns="91440" tIns="45720" rIns="91440" bIns="45720" rtlCol="0" anchor="t">
            <a:normAutofit/>
          </a:bodyPr>
          <a:lstStyle/>
          <a:p>
            <a:pPr marL="0" indent="0">
              <a:buNone/>
            </a:pPr>
            <a:r>
              <a:rPr lang="en-US" sz="2000" b="0" i="0" dirty="0">
                <a:effectLst/>
              </a:rPr>
              <a:t>Police officers are exposed to lots of stresses and may get injured. Most citizens will experience between three to four potentially traumatic events in their lifetime, whereas each police officer is likely to experience between 400 to 600 in their policing career (Avon and Somerset Police Federation, 2021)</a:t>
            </a:r>
          </a:p>
          <a:p>
            <a:pPr marL="0" indent="0">
              <a:buNone/>
            </a:pPr>
            <a:endParaRPr lang="en-US" sz="2000" dirty="0"/>
          </a:p>
          <a:p>
            <a:pPr marL="0" indent="0">
              <a:buNone/>
            </a:pPr>
            <a:r>
              <a:rPr lang="en-US" sz="2000" dirty="0"/>
              <a:t>This can negatively impact both mental and physical wellbeing. </a:t>
            </a:r>
          </a:p>
        </p:txBody>
      </p:sp>
      <p:pic>
        <p:nvPicPr>
          <p:cNvPr id="5" name="Audio 4">
            <a:hlinkClick r:id="" action="ppaction://media"/>
            <a:extLst>
              <a:ext uri="{FF2B5EF4-FFF2-40B4-BE49-F238E27FC236}">
                <a16:creationId xmlns:a16="http://schemas.microsoft.com/office/drawing/2014/main" id="{B09FF6C8-3350-42DE-14DB-E1AF99BCA1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8881578"/>
      </p:ext>
    </p:extLst>
  </p:cSld>
  <p:clrMapOvr>
    <a:masterClrMapping/>
  </p:clrMapOvr>
  <mc:AlternateContent xmlns:mc="http://schemas.openxmlformats.org/markup-compatibility/2006" xmlns:p14="http://schemas.microsoft.com/office/powerpoint/2010/main">
    <mc:Choice Requires="p14">
      <p:transition spd="slow" p14:dur="2000" advTm="61629"/>
    </mc:Choice>
    <mc:Fallback xmlns="">
      <p:transition spd="slow" advTm="61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D56B-D4E4-F5C3-5E82-1D7C7B69AA64}"/>
              </a:ext>
            </a:extLst>
          </p:cNvPr>
          <p:cNvSpPr>
            <a:spLocks noGrp="1"/>
          </p:cNvSpPr>
          <p:nvPr>
            <p:ph type="title"/>
          </p:nvPr>
        </p:nvSpPr>
        <p:spPr>
          <a:xfrm>
            <a:off x="5755598" y="1138036"/>
            <a:ext cx="5598202" cy="1402470"/>
          </a:xfrm>
        </p:spPr>
        <p:txBody>
          <a:bodyPr vert="horz" lIns="91440" tIns="45720" rIns="91440" bIns="45720" rtlCol="0" anchor="t">
            <a:normAutofit/>
          </a:bodyPr>
          <a:lstStyle/>
          <a:p>
            <a:r>
              <a:rPr lang="en-US" sz="3200" kern="1200">
                <a:solidFill>
                  <a:schemeClr val="tx1"/>
                </a:solidFill>
                <a:latin typeface="+mj-lt"/>
                <a:ea typeface="+mj-ea"/>
                <a:cs typeface="+mj-cs"/>
              </a:rPr>
              <a:t>TRIM</a:t>
            </a:r>
          </a:p>
        </p:txBody>
      </p:sp>
      <p:pic>
        <p:nvPicPr>
          <p:cNvPr id="6" name="Picture 5" descr="A cover of a book with a police uniform&#10;&#10;Description automatically generated">
            <a:extLst>
              <a:ext uri="{FF2B5EF4-FFF2-40B4-BE49-F238E27FC236}">
                <a16:creationId xmlns:a16="http://schemas.microsoft.com/office/drawing/2014/main" id="{A2F6AB7E-06D5-D1B5-9D8E-19ED13C5D06E}"/>
              </a:ext>
            </a:extLst>
          </p:cNvPr>
          <p:cNvPicPr>
            <a:picLocks noChangeAspect="1"/>
          </p:cNvPicPr>
          <p:nvPr/>
        </p:nvPicPr>
        <p:blipFill>
          <a:blip r:embed="rId4"/>
          <a:stretch>
            <a:fillRect/>
          </a:stretch>
        </p:blipFill>
        <p:spPr>
          <a:xfrm>
            <a:off x="979754" y="768626"/>
            <a:ext cx="3890174" cy="5459894"/>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C07254-7616-2CBF-0F1A-9F8120E927C3}"/>
              </a:ext>
            </a:extLst>
          </p:cNvPr>
          <p:cNvSpPr>
            <a:spLocks noGrp="1"/>
          </p:cNvSpPr>
          <p:nvPr>
            <p:ph sz="half" idx="1"/>
          </p:nvPr>
        </p:nvSpPr>
        <p:spPr>
          <a:xfrm>
            <a:off x="5755598" y="2551176"/>
            <a:ext cx="5444382" cy="3591207"/>
          </a:xfrm>
        </p:spPr>
        <p:txBody>
          <a:bodyPr vert="horz" lIns="91440" tIns="45720" rIns="91440" bIns="45720" rtlCol="0">
            <a:normAutofit/>
          </a:bodyPr>
          <a:lstStyle/>
          <a:p>
            <a:r>
              <a:rPr lang="en-US" sz="2000"/>
              <a:t>Trauma Risk Management (TRiM) offers a supportive environment for those who have experienced a potentially traumatic incident to acknowledge and gain some clarity on what happened and to understand the implications it may have on wellbeing.</a:t>
            </a:r>
          </a:p>
        </p:txBody>
      </p:sp>
      <p:pic>
        <p:nvPicPr>
          <p:cNvPr id="7" name="Audio 6">
            <a:hlinkClick r:id="" action="ppaction://media"/>
            <a:extLst>
              <a:ext uri="{FF2B5EF4-FFF2-40B4-BE49-F238E27FC236}">
                <a16:creationId xmlns:a16="http://schemas.microsoft.com/office/drawing/2014/main" id="{F9BB7BCB-9C1A-3289-D1A5-E133433B7AB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5337294"/>
      </p:ext>
    </p:extLst>
  </p:cSld>
  <p:clrMapOvr>
    <a:masterClrMapping/>
  </p:clrMapOvr>
  <mc:AlternateContent xmlns:mc="http://schemas.openxmlformats.org/markup-compatibility/2006" xmlns:p14="http://schemas.microsoft.com/office/powerpoint/2010/main">
    <mc:Choice Requires="p14">
      <p:transition spd="slow" p14:dur="2000" advTm="55923"/>
    </mc:Choice>
    <mc:Fallback xmlns="">
      <p:transition spd="slow" advTm="5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9DBA5299-111D-8461-AF90-3012BBF29BD9}"/>
              </a:ext>
            </a:extLst>
          </p:cNvPr>
          <p:cNvPicPr>
            <a:picLocks noChangeAspect="1"/>
          </p:cNvPicPr>
          <p:nvPr/>
        </p:nvPicPr>
        <p:blipFill>
          <a:blip r:embed="rId4">
            <a:alphaModFix/>
          </a:blip>
          <a:srcRect b="6250"/>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A2D26-81A5-223F-C8EC-1BB7BA3DC89B}"/>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Any Questions?</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37FF4538-1C3F-F815-77CB-31FD567D66C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9115577"/>
      </p:ext>
    </p:extLst>
  </p:cSld>
  <p:clrMapOvr>
    <a:masterClrMapping/>
  </p:clrMapOvr>
  <mc:AlternateContent xmlns:mc="http://schemas.openxmlformats.org/markup-compatibility/2006" xmlns:p14="http://schemas.microsoft.com/office/powerpoint/2010/main">
    <mc:Choice Requires="p14">
      <p:transition spd="slow" p14:dur="2000" advTm="9983"/>
    </mc:Choice>
    <mc:Fallback xmlns="">
      <p:transition spd="slow" advTm="9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3.3"/>
</p:tagLst>
</file>

<file path=ppt/tags/tag2.xml><?xml version="1.0" encoding="utf-8"?>
<p:tagLst xmlns:a="http://schemas.openxmlformats.org/drawingml/2006/main" xmlns:r="http://schemas.openxmlformats.org/officeDocument/2006/relationships" xmlns:p="http://schemas.openxmlformats.org/presentationml/2006/main">
  <p:tag name="TIMING" val="|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224</TotalTime>
  <Words>1424</Words>
  <Application>Microsoft Office PowerPoint</Application>
  <PresentationFormat>Widescreen</PresentationFormat>
  <Paragraphs>171</Paragraphs>
  <Slides>31</Slides>
  <Notes>8</Notes>
  <HiddenSlides>0</HiddenSlides>
  <MMClips>32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Agenda</vt:lpstr>
      <vt:lpstr>Aptos</vt:lpstr>
      <vt:lpstr>Aptos Display</vt:lpstr>
      <vt:lpstr>Arial</vt:lpstr>
      <vt:lpstr>atlas</vt:lpstr>
      <vt:lpstr>Gotham</vt:lpstr>
      <vt:lpstr>ReithSans</vt:lpstr>
      <vt:lpstr>Office Theme</vt:lpstr>
      <vt:lpstr> Introduction to JESIP</vt:lpstr>
      <vt:lpstr>What is a major incident?</vt:lpstr>
      <vt:lpstr>Research Task – Name 3 Major Uk Incidents</vt:lpstr>
      <vt:lpstr>Major incident examples</vt:lpstr>
      <vt:lpstr>Research Task – Civil Contingencies Act 2004</vt:lpstr>
      <vt:lpstr>Civil Contingencies Act 2004</vt:lpstr>
      <vt:lpstr>Major incidents are covered by the….</vt:lpstr>
      <vt:lpstr>Case example – Wirral Hospital Cyber Attack 2024</vt:lpstr>
      <vt:lpstr>Who is involved in a major incident?</vt:lpstr>
      <vt:lpstr>Agencies that may be involved are:</vt:lpstr>
      <vt:lpstr>Functions are (but not limited to):</vt:lpstr>
      <vt:lpstr>Research task</vt:lpstr>
      <vt:lpstr>JESIP History</vt:lpstr>
      <vt:lpstr>Interoperability</vt:lpstr>
      <vt:lpstr>What are the aims of JESIP?</vt:lpstr>
      <vt:lpstr>PowerPoint Presentation</vt:lpstr>
      <vt:lpstr>Each agency will work together at a major incident such as a large scale RTC applying JESIP principles.</vt:lpstr>
      <vt:lpstr>JDM - Explained</vt:lpstr>
      <vt:lpstr>JDM continued</vt:lpstr>
      <vt:lpstr>JDM </vt:lpstr>
      <vt:lpstr>Officers first actions at a scene of a major incident</vt:lpstr>
      <vt:lpstr>METHANE</vt:lpstr>
      <vt:lpstr>PowerPoint Presentation</vt:lpstr>
      <vt:lpstr>Hazards at the scene of an RTC</vt:lpstr>
      <vt:lpstr>Possible control measures:</vt:lpstr>
      <vt:lpstr>Management of Major incident</vt:lpstr>
      <vt:lpstr>Debriefing</vt:lpstr>
      <vt:lpstr>PowerPoint Presentation</vt:lpstr>
      <vt:lpstr>Trauma exposure</vt:lpstr>
      <vt:lpstr>TRIM</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11</cp:revision>
  <dcterms:created xsi:type="dcterms:W3CDTF">2024-11-06T17:30:15Z</dcterms:created>
  <dcterms:modified xsi:type="dcterms:W3CDTF">2025-03-13T10:12:25Z</dcterms:modified>
</cp:coreProperties>
</file>