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61" r:id="rId4"/>
    <p:sldId id="263" r:id="rId5"/>
    <p:sldId id="266" r:id="rId6"/>
    <p:sldId id="267" r:id="rId7"/>
    <p:sldId id="268" r:id="rId8"/>
    <p:sldId id="272" r:id="rId9"/>
    <p:sldId id="273" r:id="rId10"/>
    <p:sldId id="275" r:id="rId11"/>
    <p:sldId id="278" r:id="rId12"/>
    <p:sldId id="281" r:id="rId13"/>
    <p:sldId id="284" r:id="rId14"/>
    <p:sldId id="292"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62" autoAdjust="0"/>
    <p:restoredTop sz="94610"/>
  </p:normalViewPr>
  <p:slideViewPr>
    <p:cSldViewPr snapToGrid="0" snapToObjects="1">
      <p:cViewPr varScale="1">
        <p:scale>
          <a:sx n="118" d="100"/>
          <a:sy n="118" d="100"/>
        </p:scale>
        <p:origin x="92" y="5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7706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_slides">
    <p:bg>
      <p:bgPr>
        <a:solidFill>
          <a:srgbClr val="FFFFFF"/>
        </a:solidFill>
        <a:effectLst/>
      </p:bgPr>
    </p:bg>
    <p:spTree>
      <p:nvGrpSpPr>
        <p:cNvPr id="1" name=""/>
        <p:cNvGrpSpPr/>
        <p:nvPr/>
      </p:nvGrpSpPr>
      <p:grpSpPr>
        <a:xfrm>
          <a:off x="0" y="0"/>
          <a:ext cx="0" cy="0"/>
          <a:chOff x="0" y="0"/>
          <a:chExt cx="0" cy="0"/>
        </a:xfrm>
      </p:grpSpPr>
      <p:pic>
        <p:nvPicPr>
          <p:cNvPr id="2" name="Image 0" descr="https://assets.mindshow.fun/themes/bluewhite_curve_20220921/Cover-bg.jp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atalog_slides">
    <p:bg>
      <p:bgPr>
        <a:solidFill>
          <a:srgbClr val="FFFFFF"/>
        </a:solidFill>
        <a:effectLst/>
      </p:bgPr>
    </p:bg>
    <p:spTree>
      <p:nvGrpSpPr>
        <p:cNvPr id="1" name=""/>
        <p:cNvGrpSpPr/>
        <p:nvPr/>
      </p:nvGrpSpPr>
      <p:grpSpPr>
        <a:xfrm>
          <a:off x="0" y="0"/>
          <a:ext cx="0" cy="0"/>
          <a:chOff x="0" y="0"/>
          <a:chExt cx="0" cy="0"/>
        </a:xfrm>
      </p:grpSpPr>
      <p:pic>
        <p:nvPicPr>
          <p:cNvPr id="2" name="Image 0" descr="https://assets.mindshow.fun/themes/bluewhite_curve_20220921/Catalog-bg.jp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ssion_slides">
    <p:bg>
      <p:bgPr>
        <a:solidFill>
          <a:srgbClr val="FFFFFF"/>
        </a:solidFill>
        <a:effectLst/>
      </p:bgPr>
    </p:bg>
    <p:spTree>
      <p:nvGrpSpPr>
        <p:cNvPr id="1" name=""/>
        <p:cNvGrpSpPr/>
        <p:nvPr/>
      </p:nvGrpSpPr>
      <p:grpSpPr>
        <a:xfrm>
          <a:off x="0" y="0"/>
          <a:ext cx="0" cy="0"/>
          <a:chOff x="0" y="0"/>
          <a:chExt cx="0" cy="0"/>
        </a:xfrm>
      </p:grpSpPr>
      <p:pic>
        <p:nvPicPr>
          <p:cNvPr id="2" name="Image 0" descr="https://assets.mindshow.fun/themes/bluewhite_curve_20220921/Session-bg.jp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tent_slides">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End_slides">
    <p:bg>
      <p:bgPr>
        <a:solidFill>
          <a:srgbClr val="FFFFFF"/>
        </a:solidFill>
        <a:effectLst/>
      </p:bgPr>
    </p:bg>
    <p:spTree>
      <p:nvGrpSpPr>
        <p:cNvPr id="1" name=""/>
        <p:cNvGrpSpPr/>
        <p:nvPr/>
      </p:nvGrpSpPr>
      <p:grpSpPr>
        <a:xfrm>
          <a:off x="0" y="0"/>
          <a:ext cx="0" cy="0"/>
          <a:chOff x="0" y="0"/>
          <a:chExt cx="0" cy="0"/>
        </a:xfrm>
      </p:grpSpPr>
      <p:pic>
        <p:nvPicPr>
          <p:cNvPr id="2" name="Image 0" descr="https://assets.mindshow.fun/themes/bluewhite_curve_20220921/Cover-bg.jp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628650" y="728663"/>
            <a:ext cx="6339840" cy="962025"/>
          </a:xfrm>
          <a:prstGeom prst="rect">
            <a:avLst/>
          </a:prstGeom>
          <a:noFill/>
          <a:ln/>
        </p:spPr>
        <p:txBody>
          <a:bodyPr wrap="square" rtlCol="0" anchor="b"/>
          <a:lstStyle/>
          <a:p>
            <a:pPr marL="0" indent="0" algn="l">
              <a:buNone/>
            </a:pPr>
            <a:r>
              <a:rPr lang="en-US" sz="3936" b="1" dirty="0">
                <a:solidFill>
                  <a:srgbClr val="FFFFFF"/>
                </a:solidFill>
                <a:latin typeface="Noto Sans SC" pitchFamily="34" charset="0"/>
                <a:ea typeface="Noto Sans SC" pitchFamily="34" charset="-122"/>
                <a:cs typeface="Noto Sans SC" pitchFamily="34" charset="-120"/>
              </a:rPr>
              <a:t>PRESENTATION</a:t>
            </a:r>
            <a:endParaRPr lang="en-US" sz="3936" dirty="0"/>
          </a:p>
        </p:txBody>
      </p:sp>
      <p:sp>
        <p:nvSpPr>
          <p:cNvPr id="3" name="Text 1"/>
          <p:cNvSpPr/>
          <p:nvPr/>
        </p:nvSpPr>
        <p:spPr>
          <a:xfrm>
            <a:off x="628650" y="2000250"/>
            <a:ext cx="3629978" cy="752475"/>
          </a:xfrm>
          <a:prstGeom prst="rect">
            <a:avLst/>
          </a:prstGeom>
          <a:noFill/>
          <a:ln/>
        </p:spPr>
        <p:txBody>
          <a:bodyPr wrap="square" rtlCol="0" anchor="t"/>
          <a:lstStyle/>
          <a:p>
            <a:pPr marL="0" indent="0" algn="l">
              <a:buNone/>
            </a:pPr>
            <a:endParaRPr lang="en-US" sz="1920" dirty="0"/>
          </a:p>
        </p:txBody>
      </p:sp>
      <p:sp>
        <p:nvSpPr>
          <p:cNvPr id="4" name="Text 2"/>
          <p:cNvSpPr/>
          <p:nvPr/>
        </p:nvSpPr>
        <p:spPr>
          <a:xfrm>
            <a:off x="628650" y="3509963"/>
            <a:ext cx="1657350" cy="409575"/>
          </a:xfrm>
          <a:prstGeom prst="rect">
            <a:avLst/>
          </a:prstGeom>
          <a:noFill/>
          <a:ln/>
        </p:spPr>
        <p:txBody>
          <a:bodyPr wrap="square" rtlCol="0" anchor="t"/>
          <a:lstStyle/>
          <a:p>
            <a:pPr marL="0" indent="0" algn="l">
              <a:buNone/>
            </a:pPr>
            <a:r>
              <a:rPr lang="en-US" altLang="zh-CN" sz="1200" dirty="0">
                <a:solidFill>
                  <a:srgbClr val="FFFFFF"/>
                </a:solidFill>
                <a:latin typeface="Noto Sans SC" pitchFamily="34" charset="0"/>
                <a:ea typeface="Noto Sans SC" pitchFamily="34" charset="-122"/>
                <a:cs typeface="Noto Sans SC" pitchFamily="34" charset="-120"/>
              </a:rPr>
              <a:t>Group 5</a:t>
            </a:r>
            <a:endParaRPr lang="en-US" sz="1200" dirty="0">
              <a:solidFill>
                <a:srgbClr val="FFFFFF"/>
              </a:solidFill>
              <a:latin typeface="Noto Sans SC" pitchFamily="34" charset="0"/>
              <a:ea typeface="Noto Sans SC" pitchFamily="34" charset="-122"/>
              <a:cs typeface="Noto Sans SC" pitchFamily="34" charset="-120"/>
            </a:endParaRPr>
          </a:p>
          <a:p>
            <a:pPr marL="0" indent="0" algn="l">
              <a:buNone/>
            </a:pPr>
            <a:r>
              <a:rPr lang="en-US" sz="1200" dirty="0">
                <a:solidFill>
                  <a:srgbClr val="FFFFFF"/>
                </a:solidFill>
                <a:latin typeface="Noto Sans SC" pitchFamily="34" charset="0"/>
                <a:ea typeface="Noto Sans SC" pitchFamily="34" charset="-122"/>
                <a:cs typeface="Noto Sans SC" pitchFamily="34" charset="-120"/>
              </a:rPr>
              <a:t>2023-11-17</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1462087" y="361950"/>
            <a:ext cx="3748088" cy="828675"/>
          </a:xfrm>
          <a:prstGeom prst="rect">
            <a:avLst/>
          </a:prstGeom>
          <a:noFill/>
          <a:ln/>
        </p:spPr>
        <p:txBody>
          <a:bodyPr wrap="square" rtlCol="0" anchor="ctr"/>
          <a:lstStyle/>
          <a:p>
            <a:pPr marL="0" indent="0">
              <a:buNone/>
            </a:pPr>
            <a:r>
              <a:rPr lang="en-US" sz="3600" b="1" dirty="0">
                <a:solidFill>
                  <a:srgbClr val="FFFFFF"/>
                </a:solidFill>
                <a:latin typeface="Noto Sans SC" pitchFamily="34" charset="0"/>
                <a:ea typeface="Noto Sans SC" pitchFamily="34" charset="-122"/>
                <a:cs typeface="Noto Sans SC" pitchFamily="34" charset="-120"/>
              </a:rPr>
              <a:t> CONTENTS </a:t>
            </a:r>
            <a:endParaRPr lang="en-US" sz="3600" dirty="0"/>
          </a:p>
        </p:txBody>
      </p:sp>
      <p:sp>
        <p:nvSpPr>
          <p:cNvPr id="3" name="Text 1"/>
          <p:cNvSpPr/>
          <p:nvPr/>
        </p:nvSpPr>
        <p:spPr>
          <a:xfrm>
            <a:off x="1814513" y="1928813"/>
            <a:ext cx="6667500" cy="2433638"/>
          </a:xfrm>
          <a:prstGeom prst="rect">
            <a:avLst/>
          </a:prstGeom>
          <a:noFill/>
          <a:ln/>
        </p:spPr>
        <p:txBody>
          <a:bodyPr wrap="square" rtlCol="0" anchor="t"/>
          <a:lstStyle/>
          <a:p>
            <a:pPr marL="342900" indent="-342900" algn="l">
              <a:lnSpc>
                <a:spcPct val="150000"/>
              </a:lnSpc>
              <a:buSzPct val="100000"/>
              <a:buChar char="•"/>
            </a:pPr>
            <a:r>
              <a:rPr lang="en-US" altLang="zh-CN" sz="1600" dirty="0">
                <a:solidFill>
                  <a:srgbClr val="FFFFFF"/>
                </a:solidFill>
                <a:latin typeface="Noto Sans SC" pitchFamily="34" charset="0"/>
                <a:ea typeface="Noto Sans SC" pitchFamily="34" charset="-122"/>
                <a:cs typeface="Noto Sans SC" pitchFamily="34" charset="-120"/>
              </a:rPr>
              <a:t>Question 1</a:t>
            </a:r>
            <a:r>
              <a:rPr lang="en-US" sz="1600" dirty="0">
                <a:solidFill>
                  <a:srgbClr val="FFFFFF"/>
                </a:solidFill>
                <a:latin typeface="Noto Sans SC" pitchFamily="34" charset="0"/>
                <a:ea typeface="Noto Sans SC" pitchFamily="34" charset="-122"/>
                <a:cs typeface="Noto Sans SC" pitchFamily="34" charset="-120"/>
              </a:rPr>
              <a:t>: What is Risk Appetite?</a:t>
            </a:r>
          </a:p>
          <a:p>
            <a:pPr marL="342900" indent="-342900" algn="l">
              <a:lnSpc>
                <a:spcPct val="150000"/>
              </a:lnSpc>
              <a:buSzPct val="100000"/>
              <a:buChar char="•"/>
            </a:pPr>
            <a:r>
              <a:rPr lang="en-US" altLang="zh-CN" sz="1600" dirty="0">
                <a:solidFill>
                  <a:srgbClr val="FFFFFF"/>
                </a:solidFill>
                <a:latin typeface="Noto Sans SC" pitchFamily="34" charset="0"/>
                <a:ea typeface="Noto Sans SC" pitchFamily="34" charset="-122"/>
                <a:cs typeface="Noto Sans SC" pitchFamily="34" charset="-120"/>
              </a:rPr>
              <a:t>Question 2:</a:t>
            </a:r>
            <a:r>
              <a:rPr lang="en-US" altLang="zh-CN" sz="1600" b="1" dirty="0">
                <a:solidFill>
                  <a:srgbClr val="FFFFFF"/>
                </a:solidFill>
                <a:latin typeface="Noto Sans SC" pitchFamily="34" charset="0"/>
                <a:ea typeface="Noto Sans SC" pitchFamily="34" charset="-122"/>
                <a:cs typeface="Noto Sans SC" pitchFamily="34" charset="-120"/>
              </a:rPr>
              <a:t> What is Qualitative Risk Assessment?</a:t>
            </a:r>
            <a:endParaRPr lang="en-US" altLang="zh-CN" sz="1600" dirty="0">
              <a:solidFill>
                <a:srgbClr val="FFFFFF"/>
              </a:solidFill>
              <a:latin typeface="Noto Sans SC" pitchFamily="34" charset="0"/>
              <a:ea typeface="Noto Sans SC" pitchFamily="34" charset="-122"/>
              <a:cs typeface="Noto Sans SC" pitchFamily="34" charset="-120"/>
            </a:endParaRPr>
          </a:p>
          <a:p>
            <a:pPr marL="342900" indent="-342900" algn="l">
              <a:lnSpc>
                <a:spcPct val="150000"/>
              </a:lnSpc>
              <a:buSzPct val="100000"/>
              <a:buChar char="•"/>
            </a:pPr>
            <a:r>
              <a:rPr lang="en-US" altLang="zh-CN" sz="1600" dirty="0">
                <a:solidFill>
                  <a:srgbClr val="FFFFFF"/>
                </a:solidFill>
                <a:latin typeface="Noto Sans SC" pitchFamily="34" charset="0"/>
                <a:ea typeface="Noto Sans SC" pitchFamily="34" charset="-122"/>
                <a:cs typeface="Noto Sans SC" pitchFamily="34" charset="-120"/>
              </a:rPr>
              <a:t>Question 3:</a:t>
            </a:r>
            <a:r>
              <a:rPr lang="en-US" altLang="zh-CN" sz="1600" b="1" dirty="0">
                <a:solidFill>
                  <a:srgbClr val="FFFFFF"/>
                </a:solidFill>
                <a:latin typeface="Noto Sans SC" pitchFamily="34" charset="0"/>
                <a:ea typeface="Noto Sans SC" pitchFamily="34" charset="-122"/>
                <a:cs typeface="Noto Sans SC" pitchFamily="34" charset="-120"/>
              </a:rPr>
              <a:t> Microsoft's Risk Management Approach</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3667125" y="1243013"/>
            <a:ext cx="1452563" cy="1243013"/>
          </a:xfrm>
          <a:prstGeom prst="rect">
            <a:avLst/>
          </a:prstGeom>
          <a:noFill/>
          <a:ln/>
        </p:spPr>
        <p:txBody>
          <a:bodyPr wrap="square" rtlCol="0" anchor="t"/>
          <a:lstStyle/>
          <a:p>
            <a:pPr marL="0" indent="0">
              <a:buNone/>
            </a:pPr>
            <a:r>
              <a:rPr lang="en-US" sz="5400" b="1" dirty="0">
                <a:solidFill>
                  <a:srgbClr val="FFFFFF"/>
                </a:solidFill>
                <a:latin typeface="Noto Sans SC" pitchFamily="34" charset="0"/>
                <a:ea typeface="Noto Sans SC" pitchFamily="34" charset="-122"/>
                <a:cs typeface="Noto Sans SC" pitchFamily="34" charset="-120"/>
              </a:rPr>
              <a:t>01</a:t>
            </a:r>
            <a:endParaRPr lang="en-US" sz="5400" dirty="0"/>
          </a:p>
        </p:txBody>
      </p:sp>
      <p:sp>
        <p:nvSpPr>
          <p:cNvPr id="3" name="Text 1"/>
          <p:cNvSpPr/>
          <p:nvPr/>
        </p:nvSpPr>
        <p:spPr>
          <a:xfrm>
            <a:off x="3667125" y="2486025"/>
            <a:ext cx="4406265" cy="1676400"/>
          </a:xfrm>
          <a:prstGeom prst="rect">
            <a:avLst/>
          </a:prstGeom>
          <a:noFill/>
          <a:ln/>
        </p:spPr>
        <p:txBody>
          <a:bodyPr wrap="square" rtlCol="0" anchor="t"/>
          <a:lstStyle/>
          <a:p>
            <a:pPr marL="0" indent="0">
              <a:buNone/>
            </a:pPr>
            <a:r>
              <a:rPr lang="en-US" altLang="zh-CN" sz="3712" b="1" dirty="0">
                <a:solidFill>
                  <a:srgbClr val="FFFFFF"/>
                </a:solidFill>
                <a:latin typeface="Noto Sans SC" pitchFamily="34" charset="0"/>
                <a:ea typeface="Noto Sans SC" pitchFamily="34" charset="-122"/>
                <a:cs typeface="Noto Sans SC" pitchFamily="34" charset="-120"/>
              </a:rPr>
              <a:t>Question 1</a:t>
            </a:r>
            <a:r>
              <a:rPr lang="en-US" sz="3712" b="1" dirty="0">
                <a:solidFill>
                  <a:srgbClr val="FFFFFF"/>
                </a:solidFill>
                <a:latin typeface="Noto Sans SC" pitchFamily="34" charset="0"/>
                <a:ea typeface="Noto Sans SC" pitchFamily="34" charset="-122"/>
                <a:cs typeface="Noto Sans SC" pitchFamily="34" charset="-120"/>
              </a:rPr>
              <a:t>: What is Risk Appetite?</a:t>
            </a:r>
            <a:endParaRPr lang="en-US" sz="3712"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https://assets.mindshow.fun/themes/bluewhite_curve_20220921/content_header.sv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0"/>
            <a:ext cx="9144000" cy="781050"/>
          </a:xfrm>
          <a:prstGeom prst="rect">
            <a:avLst/>
          </a:prstGeom>
        </p:spPr>
      </p:pic>
      <p:sp>
        <p:nvSpPr>
          <p:cNvPr id="3" name="Text 0"/>
          <p:cNvSpPr/>
          <p:nvPr/>
        </p:nvSpPr>
        <p:spPr>
          <a:xfrm>
            <a:off x="762000" y="114300"/>
            <a:ext cx="7973377" cy="552450"/>
          </a:xfrm>
          <a:prstGeom prst="rect">
            <a:avLst/>
          </a:prstGeom>
          <a:noFill/>
          <a:ln/>
        </p:spPr>
        <p:txBody>
          <a:bodyPr wrap="square" rtlCol="0" anchor="ctr"/>
          <a:lstStyle/>
          <a:p>
            <a:pPr marL="0" indent="0">
              <a:buNone/>
            </a:pPr>
            <a:r>
              <a:rPr lang="en-US" altLang="zh-CN" sz="2400" b="1" dirty="0">
                <a:solidFill>
                  <a:srgbClr val="FFFFFF"/>
                </a:solidFill>
                <a:latin typeface="Noto Sans SC" pitchFamily="34" charset="0"/>
                <a:ea typeface="Noto Sans SC" pitchFamily="34" charset="-122"/>
                <a:cs typeface="Noto Sans SC" pitchFamily="34" charset="-120"/>
              </a:rPr>
              <a:t>Question 1: What is Risk Appetite?</a:t>
            </a:r>
            <a:endParaRPr lang="en-US" altLang="zh-CN" sz="2400" dirty="0"/>
          </a:p>
        </p:txBody>
      </p:sp>
      <p:sp>
        <p:nvSpPr>
          <p:cNvPr id="4" name="Text 1"/>
          <p:cNvSpPr/>
          <p:nvPr/>
        </p:nvSpPr>
        <p:spPr>
          <a:xfrm>
            <a:off x="762000" y="1176338"/>
            <a:ext cx="7715250" cy="3581400"/>
          </a:xfrm>
          <a:prstGeom prst="rect">
            <a:avLst/>
          </a:prstGeom>
          <a:noFill/>
          <a:ln/>
        </p:spPr>
        <p:txBody>
          <a:bodyPr wrap="square" rtlCol="0" anchor="t"/>
          <a:lstStyle/>
          <a:p>
            <a:pPr marL="342900" indent="-342900" algn="l">
              <a:lnSpc>
                <a:spcPct val="150000"/>
              </a:lnSpc>
              <a:buSzPct val="100000"/>
              <a:buChar char="•"/>
            </a:pPr>
            <a:r>
              <a:rPr lang="en-US" sz="1536" b="1" dirty="0">
                <a:solidFill>
                  <a:srgbClr val="383838"/>
                </a:solidFill>
                <a:latin typeface="Noto Sans SC" pitchFamily="34" charset="0"/>
                <a:ea typeface="Noto Sans SC" pitchFamily="34" charset="-122"/>
                <a:cs typeface="Noto Sans SC" pitchFamily="34" charset="-120"/>
              </a:rPr>
              <a:t>Definition</a:t>
            </a:r>
            <a:br/>
            <a:r>
              <a:rPr lang="en-US" sz="1536" dirty="0">
                <a:solidFill>
                  <a:srgbClr val="383838"/>
                </a:solidFill>
                <a:latin typeface="Noto Sans SC" pitchFamily="34" charset="0"/>
                <a:ea typeface="Noto Sans SC" pitchFamily="34" charset="-122"/>
                <a:cs typeface="Noto Sans SC" pitchFamily="34" charset="-120"/>
              </a:rPr>
              <a:t>The level of risk an organization is willing to pursue, retain, or take on.</a:t>
            </a:r>
            <a:endParaRPr lang="en-US" sz="1536" dirty="0"/>
          </a:p>
          <a:p>
            <a:pPr marL="342900" indent="-342900" algn="l">
              <a:lnSpc>
                <a:spcPct val="150000"/>
              </a:lnSpc>
              <a:buSzPct val="100000"/>
              <a:buChar char="•"/>
            </a:pPr>
            <a:r>
              <a:rPr lang="en-US" sz="1536" b="1" dirty="0">
                <a:solidFill>
                  <a:srgbClr val="383838"/>
                </a:solidFill>
                <a:latin typeface="Noto Sans SC" pitchFamily="34" charset="0"/>
                <a:ea typeface="Noto Sans SC" pitchFamily="34" charset="-122"/>
                <a:cs typeface="Noto Sans SC" pitchFamily="34" charset="-120"/>
              </a:rPr>
              <a:t>Factors Influencing Variability</a:t>
            </a:r>
            <a:br/>
            <a:r>
              <a:rPr lang="en-US" sz="1536" dirty="0">
                <a:solidFill>
                  <a:srgbClr val="383838"/>
                </a:solidFill>
                <a:latin typeface="Noto Sans SC" pitchFamily="34" charset="0"/>
                <a:ea typeface="Noto Sans SC" pitchFamily="34" charset="-122"/>
                <a:cs typeface="Noto Sans SC" pitchFamily="34" charset="-120"/>
              </a:rPr>
              <a:t>Organizational Goals</a:t>
            </a:r>
            <a:br/>
            <a:r>
              <a:rPr lang="en-US" sz="1536" dirty="0">
                <a:solidFill>
                  <a:srgbClr val="383838"/>
                </a:solidFill>
                <a:latin typeface="Noto Sans SC" pitchFamily="34" charset="0"/>
                <a:ea typeface="Noto Sans SC" pitchFamily="34" charset="-122"/>
                <a:cs typeface="Noto Sans SC" pitchFamily="34" charset="-120"/>
              </a:rPr>
              <a:t>Industry Dynamics</a:t>
            </a:r>
            <a:br/>
            <a:r>
              <a:rPr lang="en-US" sz="1536" dirty="0">
                <a:solidFill>
                  <a:srgbClr val="383838"/>
                </a:solidFill>
                <a:latin typeface="Noto Sans SC" pitchFamily="34" charset="0"/>
                <a:ea typeface="Noto Sans SC" pitchFamily="34" charset="-122"/>
                <a:cs typeface="Noto Sans SC" pitchFamily="34" charset="-120"/>
              </a:rPr>
              <a:t>Financial Position</a:t>
            </a:r>
            <a:br/>
            <a:r>
              <a:rPr lang="en-US" sz="1536" dirty="0">
                <a:solidFill>
                  <a:srgbClr val="383838"/>
                </a:solidFill>
                <a:latin typeface="Noto Sans SC" pitchFamily="34" charset="0"/>
                <a:ea typeface="Noto Sans SC" pitchFamily="34" charset="-122"/>
                <a:cs typeface="Noto Sans SC" pitchFamily="34" charset="-120"/>
              </a:rPr>
              <a:t>Organizational Culture</a:t>
            </a:r>
            <a:endParaRPr lang="en-US" sz="1536"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https://assets.mindshow.fun/themes/bluewhite_curve_20220921/content_header.sv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0"/>
            <a:ext cx="9144000" cy="781050"/>
          </a:xfrm>
          <a:prstGeom prst="rect">
            <a:avLst/>
          </a:prstGeom>
        </p:spPr>
      </p:pic>
      <p:sp>
        <p:nvSpPr>
          <p:cNvPr id="3" name="Text 0"/>
          <p:cNvSpPr/>
          <p:nvPr/>
        </p:nvSpPr>
        <p:spPr>
          <a:xfrm>
            <a:off x="762000" y="114300"/>
            <a:ext cx="7973377" cy="552450"/>
          </a:xfrm>
          <a:prstGeom prst="rect">
            <a:avLst/>
          </a:prstGeom>
          <a:noFill/>
          <a:ln/>
        </p:spPr>
        <p:txBody>
          <a:bodyPr wrap="square" rtlCol="0" anchor="ctr"/>
          <a:lstStyle/>
          <a:p>
            <a:pPr marL="0" indent="0">
              <a:buNone/>
            </a:pPr>
            <a:r>
              <a:rPr lang="en-US" altLang="zh-CN" sz="2400" b="1" dirty="0">
                <a:solidFill>
                  <a:srgbClr val="FFFFFF"/>
                </a:solidFill>
                <a:latin typeface="Noto Sans SC" pitchFamily="34" charset="0"/>
                <a:ea typeface="Noto Sans SC" pitchFamily="34" charset="-122"/>
                <a:cs typeface="Noto Sans SC" pitchFamily="34" charset="-120"/>
              </a:rPr>
              <a:t>Question 1 </a:t>
            </a:r>
            <a:r>
              <a:rPr lang="en-US" sz="2400" b="1" dirty="0">
                <a:solidFill>
                  <a:srgbClr val="FFFFFF"/>
                </a:solidFill>
                <a:latin typeface="Noto Sans SC" pitchFamily="34" charset="0"/>
                <a:ea typeface="Noto Sans SC" pitchFamily="34" charset="-122"/>
                <a:cs typeface="Noto Sans SC" pitchFamily="34" charset="-120"/>
              </a:rPr>
              <a:t>: Factors Affecting Risk Appetite</a:t>
            </a:r>
            <a:endParaRPr lang="en-US" sz="2400" dirty="0"/>
          </a:p>
        </p:txBody>
      </p:sp>
      <p:sp>
        <p:nvSpPr>
          <p:cNvPr id="4" name="Text 1"/>
          <p:cNvSpPr/>
          <p:nvPr/>
        </p:nvSpPr>
        <p:spPr>
          <a:xfrm>
            <a:off x="762000" y="1176338"/>
            <a:ext cx="7715250" cy="3581400"/>
          </a:xfrm>
          <a:prstGeom prst="rect">
            <a:avLst/>
          </a:prstGeom>
          <a:noFill/>
          <a:ln/>
        </p:spPr>
        <p:txBody>
          <a:bodyPr wrap="square" rtlCol="0" anchor="t"/>
          <a:lstStyle/>
          <a:p>
            <a:pPr algn="l">
              <a:lnSpc>
                <a:spcPct val="150000"/>
              </a:lnSpc>
              <a:buSzPct val="100000"/>
            </a:pPr>
            <a:br>
              <a:rPr dirty="0"/>
            </a:br>
            <a:r>
              <a:rPr lang="en-US" dirty="0"/>
              <a:t>1. </a:t>
            </a:r>
            <a:r>
              <a:rPr lang="en-US" sz="1536" dirty="0">
                <a:solidFill>
                  <a:srgbClr val="383838"/>
                </a:solidFill>
                <a:latin typeface="Noto Sans SC" pitchFamily="34" charset="0"/>
                <a:ea typeface="Noto Sans SC" pitchFamily="34" charset="-122"/>
                <a:cs typeface="Noto Sans SC" pitchFamily="34" charset="-120"/>
              </a:rPr>
              <a:t>Organizational Goals</a:t>
            </a:r>
            <a:br>
              <a:rPr dirty="0"/>
            </a:br>
            <a:r>
              <a:rPr lang="en-US" dirty="0"/>
              <a:t>2. </a:t>
            </a:r>
            <a:r>
              <a:rPr lang="en-US" sz="1536" dirty="0">
                <a:solidFill>
                  <a:srgbClr val="383838"/>
                </a:solidFill>
                <a:latin typeface="Noto Sans SC" pitchFamily="34" charset="0"/>
                <a:ea typeface="Noto Sans SC" pitchFamily="34" charset="-122"/>
                <a:cs typeface="Noto Sans SC" pitchFamily="34" charset="-120"/>
              </a:rPr>
              <a:t>Industry Dynamics</a:t>
            </a:r>
            <a:br>
              <a:rPr dirty="0"/>
            </a:br>
            <a:r>
              <a:rPr lang="en-US" dirty="0"/>
              <a:t>3. </a:t>
            </a:r>
            <a:r>
              <a:rPr lang="en-US" sz="1536" dirty="0">
                <a:solidFill>
                  <a:srgbClr val="383838"/>
                </a:solidFill>
                <a:latin typeface="Noto Sans SC" pitchFamily="34" charset="0"/>
                <a:ea typeface="Noto Sans SC" pitchFamily="34" charset="-122"/>
                <a:cs typeface="Noto Sans SC" pitchFamily="34" charset="-120"/>
              </a:rPr>
              <a:t>Financial Position</a:t>
            </a:r>
            <a:br>
              <a:rPr dirty="0"/>
            </a:br>
            <a:r>
              <a:rPr lang="en-US" dirty="0"/>
              <a:t>4. </a:t>
            </a:r>
            <a:r>
              <a:rPr lang="en-US" sz="1536" dirty="0">
                <a:solidFill>
                  <a:srgbClr val="383838"/>
                </a:solidFill>
                <a:latin typeface="Noto Sans SC" pitchFamily="34" charset="0"/>
                <a:ea typeface="Noto Sans SC" pitchFamily="34" charset="-122"/>
                <a:cs typeface="Noto Sans SC" pitchFamily="34" charset="-120"/>
              </a:rPr>
              <a:t>Organizational Culture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3667125" y="1243013"/>
            <a:ext cx="1452563" cy="1243013"/>
          </a:xfrm>
          <a:prstGeom prst="rect">
            <a:avLst/>
          </a:prstGeom>
          <a:noFill/>
          <a:ln/>
        </p:spPr>
        <p:txBody>
          <a:bodyPr wrap="square" rtlCol="0" anchor="t"/>
          <a:lstStyle/>
          <a:p>
            <a:pPr marL="0" indent="0">
              <a:buNone/>
            </a:pPr>
            <a:r>
              <a:rPr lang="en-US" sz="5400" b="1" dirty="0">
                <a:solidFill>
                  <a:srgbClr val="FFFFFF"/>
                </a:solidFill>
                <a:latin typeface="Noto Sans SC" pitchFamily="34" charset="0"/>
                <a:ea typeface="Noto Sans SC" pitchFamily="34" charset="-122"/>
                <a:cs typeface="Noto Sans SC" pitchFamily="34" charset="-120"/>
              </a:rPr>
              <a:t>02</a:t>
            </a:r>
            <a:endParaRPr lang="en-US" sz="5400" dirty="0"/>
          </a:p>
        </p:txBody>
      </p:sp>
      <p:sp>
        <p:nvSpPr>
          <p:cNvPr id="3" name="Text 1"/>
          <p:cNvSpPr/>
          <p:nvPr/>
        </p:nvSpPr>
        <p:spPr>
          <a:xfrm>
            <a:off x="3667125" y="2486025"/>
            <a:ext cx="4406265" cy="1676400"/>
          </a:xfrm>
          <a:prstGeom prst="rect">
            <a:avLst/>
          </a:prstGeom>
          <a:noFill/>
          <a:ln/>
        </p:spPr>
        <p:txBody>
          <a:bodyPr wrap="square" rtlCol="0" anchor="t"/>
          <a:lstStyle/>
          <a:p>
            <a:pPr marL="0" indent="0">
              <a:buNone/>
            </a:pPr>
            <a:r>
              <a:rPr lang="en-US" altLang="zh-CN" sz="2464" b="1" dirty="0">
                <a:solidFill>
                  <a:srgbClr val="FFFFFF"/>
                </a:solidFill>
                <a:latin typeface="Noto Sans SC" pitchFamily="34" charset="0"/>
                <a:ea typeface="Noto Sans SC" pitchFamily="34" charset="-122"/>
                <a:cs typeface="Noto Sans SC" pitchFamily="34" charset="-120"/>
              </a:rPr>
              <a:t>Question 2 </a:t>
            </a:r>
            <a:r>
              <a:rPr lang="en-US" sz="2464" b="1" dirty="0">
                <a:solidFill>
                  <a:srgbClr val="FFFFFF"/>
                </a:solidFill>
                <a:latin typeface="Noto Sans SC" pitchFamily="34" charset="0"/>
                <a:ea typeface="Noto Sans SC" pitchFamily="34" charset="-122"/>
                <a:cs typeface="Noto Sans SC" pitchFamily="34" charset="-120"/>
              </a:rPr>
              <a:t>: What is Qualitative Risk Assessment?</a:t>
            </a:r>
            <a:endParaRPr lang="en-US" sz="2464"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https://assets.mindshow.fun/themes/bluewhite_curve_20220921/content_header.sv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0"/>
            <a:ext cx="9144000" cy="781050"/>
          </a:xfrm>
          <a:prstGeom prst="rect">
            <a:avLst/>
          </a:prstGeom>
        </p:spPr>
      </p:pic>
      <p:sp>
        <p:nvSpPr>
          <p:cNvPr id="3" name="Text 0"/>
          <p:cNvSpPr/>
          <p:nvPr/>
        </p:nvSpPr>
        <p:spPr>
          <a:xfrm>
            <a:off x="762000" y="114300"/>
            <a:ext cx="7973377" cy="552450"/>
          </a:xfrm>
          <a:prstGeom prst="rect">
            <a:avLst/>
          </a:prstGeom>
          <a:noFill/>
          <a:ln/>
        </p:spPr>
        <p:txBody>
          <a:bodyPr wrap="square" rtlCol="0" anchor="ctr"/>
          <a:lstStyle/>
          <a:p>
            <a:r>
              <a:rPr lang="en-US" altLang="zh-CN" sz="2400" b="1" dirty="0">
                <a:solidFill>
                  <a:srgbClr val="FFFFFF"/>
                </a:solidFill>
                <a:latin typeface="Noto Sans SC" pitchFamily="34" charset="0"/>
                <a:ea typeface="Noto Sans SC" pitchFamily="34" charset="-122"/>
              </a:rPr>
              <a:t>Question 2: </a:t>
            </a:r>
            <a:r>
              <a:rPr lang="en-US" sz="2400" b="1" dirty="0">
                <a:solidFill>
                  <a:srgbClr val="FFFFFF"/>
                </a:solidFill>
                <a:latin typeface="Noto Sans SC" pitchFamily="34" charset="0"/>
                <a:ea typeface="Noto Sans SC" pitchFamily="34" charset="-122"/>
              </a:rPr>
              <a:t>What is Qualitative Risk Assessment?</a:t>
            </a:r>
          </a:p>
        </p:txBody>
      </p:sp>
      <p:sp>
        <p:nvSpPr>
          <p:cNvPr id="4" name="Text 1"/>
          <p:cNvSpPr/>
          <p:nvPr/>
        </p:nvSpPr>
        <p:spPr>
          <a:xfrm>
            <a:off x="762000" y="1176338"/>
            <a:ext cx="7715250" cy="3581400"/>
          </a:xfrm>
          <a:prstGeom prst="rect">
            <a:avLst/>
          </a:prstGeom>
          <a:noFill/>
          <a:ln/>
        </p:spPr>
        <p:txBody>
          <a:bodyPr wrap="square" rtlCol="0" anchor="t"/>
          <a:lstStyle/>
          <a:p>
            <a:pPr marL="342900" indent="-342900" algn="l">
              <a:lnSpc>
                <a:spcPct val="150000"/>
              </a:lnSpc>
              <a:buSzPct val="100000"/>
              <a:buChar char="•"/>
            </a:pPr>
            <a:r>
              <a:rPr lang="en-US" altLang="zh-CN" sz="1536" b="1" dirty="0">
                <a:solidFill>
                  <a:srgbClr val="383838"/>
                </a:solidFill>
                <a:latin typeface="Noto Sans SC" pitchFamily="34" charset="0"/>
                <a:ea typeface="Noto Sans SC" pitchFamily="34" charset="-122"/>
                <a:cs typeface="Noto Sans SC" pitchFamily="34" charset="-120"/>
              </a:rPr>
              <a:t>Definition</a:t>
            </a:r>
            <a:br>
              <a:rPr lang="en-US" altLang="zh-CN" sz="1600" dirty="0"/>
            </a:br>
            <a:r>
              <a:rPr lang="en-US" altLang="zh-CN" sz="1536" dirty="0">
                <a:solidFill>
                  <a:srgbClr val="383838"/>
                </a:solidFill>
                <a:latin typeface="Noto Sans SC" pitchFamily="34" charset="0"/>
                <a:ea typeface="Noto Sans SC" pitchFamily="34" charset="-122"/>
                <a:cs typeface="Noto Sans SC" pitchFamily="34" charset="-120"/>
              </a:rPr>
              <a:t>Subjective evaluation of risks using non-numerical values.</a:t>
            </a:r>
            <a:endParaRPr lang="en-US" altLang="zh-CN" sz="1536" dirty="0"/>
          </a:p>
          <a:p>
            <a:pPr marL="342900" indent="-342900">
              <a:lnSpc>
                <a:spcPct val="150000"/>
              </a:lnSpc>
              <a:buSzPct val="100000"/>
              <a:buFontTx/>
              <a:buChar char="•"/>
            </a:pPr>
            <a:r>
              <a:rPr lang="en-US" altLang="zh-CN" sz="1536" b="1" dirty="0">
                <a:solidFill>
                  <a:srgbClr val="383838"/>
                </a:solidFill>
                <a:latin typeface="Noto Sans SC" pitchFamily="34" charset="0"/>
                <a:ea typeface="Noto Sans SC" pitchFamily="34" charset="-122"/>
                <a:cs typeface="Noto Sans SC" pitchFamily="34" charset="-120"/>
              </a:rPr>
              <a:t>Key Steps</a:t>
            </a:r>
            <a:endParaRPr lang="en-US" altLang="zh-CN" sz="1600" b="1" dirty="0">
              <a:solidFill>
                <a:srgbClr val="383838"/>
              </a:solidFill>
              <a:latin typeface="Noto Sans SC" pitchFamily="34" charset="0"/>
              <a:ea typeface="Noto Sans SC" pitchFamily="34" charset="-122"/>
              <a:cs typeface="Noto Sans SC" pitchFamily="34" charset="-120"/>
            </a:endParaRPr>
          </a:p>
          <a:p>
            <a:pPr>
              <a:lnSpc>
                <a:spcPct val="150000"/>
              </a:lnSpc>
              <a:buSzPct val="100000"/>
            </a:pPr>
            <a:r>
              <a:rPr lang="en-US" altLang="zh-CN" sz="1600" b="1" dirty="0">
                <a:solidFill>
                  <a:srgbClr val="383838"/>
                </a:solidFill>
                <a:latin typeface="Noto Sans SC" pitchFamily="34" charset="0"/>
                <a:ea typeface="Noto Sans SC" pitchFamily="34" charset="-122"/>
              </a:rPr>
              <a:t>	</a:t>
            </a:r>
            <a:r>
              <a:rPr lang="en-US" altLang="zh-CN" sz="1600" dirty="0"/>
              <a:t>1. </a:t>
            </a:r>
            <a:r>
              <a:rPr lang="en-US" altLang="zh-CN" sz="1536" dirty="0">
                <a:solidFill>
                  <a:srgbClr val="383838"/>
                </a:solidFill>
                <a:latin typeface="Noto Sans SC" pitchFamily="34" charset="0"/>
                <a:ea typeface="Noto Sans SC" pitchFamily="34" charset="-122"/>
              </a:rPr>
              <a:t>Identify Risks</a:t>
            </a:r>
            <a:endParaRPr lang="en-US" altLang="zh-CN" sz="1600" dirty="0">
              <a:solidFill>
                <a:srgbClr val="383838"/>
              </a:solidFill>
              <a:latin typeface="Noto Sans SC" pitchFamily="34" charset="0"/>
              <a:ea typeface="Noto Sans SC" pitchFamily="34" charset="-122"/>
            </a:endParaRPr>
          </a:p>
          <a:p>
            <a:pPr>
              <a:lnSpc>
                <a:spcPct val="150000"/>
              </a:lnSpc>
              <a:buSzPct val="100000"/>
            </a:pPr>
            <a:r>
              <a:rPr lang="en-US" altLang="zh-CN" sz="1600" dirty="0">
                <a:solidFill>
                  <a:srgbClr val="383838"/>
                </a:solidFill>
                <a:latin typeface="Noto Sans SC" pitchFamily="34" charset="0"/>
                <a:ea typeface="Noto Sans SC" pitchFamily="34" charset="-122"/>
              </a:rPr>
              <a:t>	</a:t>
            </a:r>
            <a:r>
              <a:rPr lang="en-US" altLang="zh-CN" sz="1600" dirty="0"/>
              <a:t>2. Assess Impact and Likelihood</a:t>
            </a:r>
            <a:endParaRPr lang="zh-CN" altLang="zh-CN" sz="1600" dirty="0"/>
          </a:p>
          <a:p>
            <a:pPr>
              <a:lnSpc>
                <a:spcPct val="150000"/>
              </a:lnSpc>
              <a:buSzPct val="100000"/>
            </a:pPr>
            <a:r>
              <a:rPr lang="en-US" altLang="zh-CN" sz="1600" dirty="0"/>
              <a:t>	3. Assign Risk Ratings</a:t>
            </a:r>
          </a:p>
          <a:p>
            <a:pPr>
              <a:lnSpc>
                <a:spcPct val="150000"/>
              </a:lnSpc>
              <a:buSzPct val="100000"/>
            </a:pPr>
            <a:r>
              <a:rPr lang="en-US" altLang="zh-CN" sz="1600" dirty="0"/>
              <a:t>	4.Prioritize Risks</a:t>
            </a:r>
          </a:p>
          <a:p>
            <a:pPr>
              <a:lnSpc>
                <a:spcPct val="150000"/>
              </a:lnSpc>
              <a:buSzPct val="100000"/>
            </a:pPr>
            <a:r>
              <a:rPr lang="en-US" altLang="zh-CN" sz="1600" dirty="0"/>
              <a:t>	5.Develop Risk Response Plans</a:t>
            </a:r>
          </a:p>
          <a:p>
            <a:pPr>
              <a:lnSpc>
                <a:spcPct val="150000"/>
              </a:lnSpc>
              <a:buSzPct val="100000"/>
            </a:pPr>
            <a:r>
              <a:rPr lang="en-US" altLang="zh-CN" sz="1600" dirty="0"/>
              <a:t>	6.Monitor and Review</a:t>
            </a:r>
            <a:endParaRPr lang="zh-CN" altLang="zh-CN"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https://assets.mindshow.fun/themes/bluewhite_curve_20220921/content_header.sv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0"/>
            <a:ext cx="9144000" cy="781050"/>
          </a:xfrm>
          <a:prstGeom prst="rect">
            <a:avLst/>
          </a:prstGeom>
        </p:spPr>
      </p:pic>
      <p:sp>
        <p:nvSpPr>
          <p:cNvPr id="3" name="Text 0"/>
          <p:cNvSpPr/>
          <p:nvPr/>
        </p:nvSpPr>
        <p:spPr>
          <a:xfrm>
            <a:off x="762000" y="114300"/>
            <a:ext cx="7973377" cy="552450"/>
          </a:xfrm>
          <a:prstGeom prst="rect">
            <a:avLst/>
          </a:prstGeom>
          <a:noFill/>
          <a:ln/>
        </p:spPr>
        <p:txBody>
          <a:bodyPr wrap="square" rtlCol="0" anchor="ctr"/>
          <a:lstStyle/>
          <a:p>
            <a:pPr marL="0" indent="0">
              <a:buNone/>
            </a:pPr>
            <a:r>
              <a:rPr lang="en-US" altLang="zh-CN" sz="2400" b="1" dirty="0">
                <a:solidFill>
                  <a:srgbClr val="FFFFFF"/>
                </a:solidFill>
                <a:latin typeface="Noto Sans SC" pitchFamily="34" charset="0"/>
                <a:ea typeface="Noto Sans SC" pitchFamily="34" charset="-122"/>
                <a:cs typeface="Noto Sans SC" pitchFamily="34" charset="-120"/>
              </a:rPr>
              <a:t>Question 2</a:t>
            </a:r>
            <a:r>
              <a:rPr lang="en-US" altLang="zh-CN" sz="2800" b="1" dirty="0">
                <a:solidFill>
                  <a:srgbClr val="FFFFFF"/>
                </a:solidFill>
                <a:latin typeface="Noto Sans SC" pitchFamily="34" charset="0"/>
                <a:ea typeface="Noto Sans SC" pitchFamily="34" charset="-122"/>
                <a:cs typeface="Noto Sans SC" pitchFamily="34" charset="-120"/>
              </a:rPr>
              <a:t>: </a:t>
            </a:r>
            <a:r>
              <a:rPr lang="en-US" sz="2400" b="1" dirty="0">
                <a:solidFill>
                  <a:srgbClr val="FFFFFF"/>
                </a:solidFill>
                <a:latin typeface="Noto Sans SC" pitchFamily="34" charset="0"/>
                <a:ea typeface="Noto Sans SC" pitchFamily="34" charset="-122"/>
                <a:cs typeface="Noto Sans SC" pitchFamily="34" charset="-120"/>
              </a:rPr>
              <a:t>Purpose of Qualitative Assessment</a:t>
            </a:r>
            <a:endParaRPr lang="en-US" sz="2400" dirty="0"/>
          </a:p>
        </p:txBody>
      </p:sp>
      <p:sp>
        <p:nvSpPr>
          <p:cNvPr id="4" name="Text 1"/>
          <p:cNvSpPr/>
          <p:nvPr/>
        </p:nvSpPr>
        <p:spPr>
          <a:xfrm>
            <a:off x="762000" y="1176338"/>
            <a:ext cx="7715250" cy="3581400"/>
          </a:xfrm>
          <a:prstGeom prst="rect">
            <a:avLst/>
          </a:prstGeom>
          <a:noFill/>
          <a:ln/>
        </p:spPr>
        <p:txBody>
          <a:bodyPr wrap="square" rtlCol="0" anchor="t"/>
          <a:lstStyle/>
          <a:p>
            <a:pPr marL="342900" indent="-342900" algn="l">
              <a:lnSpc>
                <a:spcPct val="150000"/>
              </a:lnSpc>
              <a:buSzPct val="100000"/>
              <a:buChar char="•"/>
            </a:pPr>
            <a:endParaRPr lang="en-US" sz="1536" dirty="0"/>
          </a:p>
        </p:txBody>
      </p:sp>
      <p:sp>
        <p:nvSpPr>
          <p:cNvPr id="6" name="文本框 5">
            <a:extLst>
              <a:ext uri="{FF2B5EF4-FFF2-40B4-BE49-F238E27FC236}">
                <a16:creationId xmlns:a16="http://schemas.microsoft.com/office/drawing/2014/main" id="{7FFD7197-3C06-9832-CB0F-4D0BD9F8BB65}"/>
              </a:ext>
            </a:extLst>
          </p:cNvPr>
          <p:cNvSpPr txBox="1"/>
          <p:nvPr/>
        </p:nvSpPr>
        <p:spPr>
          <a:xfrm>
            <a:off x="933337" y="1351612"/>
            <a:ext cx="7388244" cy="2957861"/>
          </a:xfrm>
          <a:prstGeom prst="rect">
            <a:avLst/>
          </a:prstGeom>
          <a:noFill/>
        </p:spPr>
        <p:txBody>
          <a:bodyPr wrap="square">
            <a:spAutoFit/>
          </a:bodyPr>
          <a:lstStyle/>
          <a:p>
            <a:pPr>
              <a:lnSpc>
                <a:spcPct val="150000"/>
              </a:lnSpc>
              <a:buSzPct val="100000"/>
            </a:pPr>
            <a:r>
              <a:rPr lang="en-US" altLang="zh-CN" dirty="0"/>
              <a:t>The primary purpose of qualitative risk assessment is to provide a quick, practical, and cost-effective means of identifying, prioritizing, and managing risks. It helps organizations make informed decisions about how to allocate resources and implement risk management strategies, even in situations where precise quantitative data is not readily available or feasible to obtain. Additionally, qualitative risk assessment facilitates communication and understanding of risks among stakeholders with varying levels of expertise.</a:t>
            </a:r>
            <a:endParaRPr lang="zh-CN" altLang="zh-C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3667125" y="1243013"/>
            <a:ext cx="1452563" cy="1243013"/>
          </a:xfrm>
          <a:prstGeom prst="rect">
            <a:avLst/>
          </a:prstGeom>
          <a:noFill/>
          <a:ln/>
        </p:spPr>
        <p:txBody>
          <a:bodyPr wrap="square" rtlCol="0" anchor="t"/>
          <a:lstStyle/>
          <a:p>
            <a:pPr marL="0" indent="0">
              <a:buNone/>
            </a:pPr>
            <a:r>
              <a:rPr lang="en-US" sz="5400" b="1" dirty="0">
                <a:solidFill>
                  <a:srgbClr val="FFFFFF"/>
                </a:solidFill>
                <a:latin typeface="Noto Sans SC" pitchFamily="34" charset="0"/>
                <a:ea typeface="Noto Sans SC" pitchFamily="34" charset="-122"/>
                <a:cs typeface="Noto Sans SC" pitchFamily="34" charset="-120"/>
              </a:rPr>
              <a:t>03</a:t>
            </a:r>
            <a:endParaRPr lang="en-US" sz="5400" dirty="0"/>
          </a:p>
        </p:txBody>
      </p:sp>
      <p:sp>
        <p:nvSpPr>
          <p:cNvPr id="3" name="Text 1"/>
          <p:cNvSpPr/>
          <p:nvPr/>
        </p:nvSpPr>
        <p:spPr>
          <a:xfrm>
            <a:off x="3667125" y="2486025"/>
            <a:ext cx="4406265" cy="1676400"/>
          </a:xfrm>
          <a:prstGeom prst="rect">
            <a:avLst/>
          </a:prstGeom>
          <a:noFill/>
          <a:ln/>
        </p:spPr>
        <p:txBody>
          <a:bodyPr wrap="square" rtlCol="0" anchor="t"/>
          <a:lstStyle/>
          <a:p>
            <a:pPr marL="0" indent="0">
              <a:buNone/>
            </a:pPr>
            <a:r>
              <a:rPr lang="en-US" altLang="zh-CN" sz="2464" b="1" dirty="0">
                <a:solidFill>
                  <a:srgbClr val="FFFFFF"/>
                </a:solidFill>
                <a:latin typeface="Noto Sans SC" pitchFamily="34" charset="0"/>
                <a:ea typeface="Noto Sans SC" pitchFamily="34" charset="-122"/>
                <a:cs typeface="Noto Sans SC" pitchFamily="34" charset="-120"/>
              </a:rPr>
              <a:t>Question 3</a:t>
            </a:r>
            <a:r>
              <a:rPr lang="en-US" sz="2464" b="1" dirty="0">
                <a:solidFill>
                  <a:srgbClr val="FFFFFF"/>
                </a:solidFill>
                <a:latin typeface="Noto Sans SC" pitchFamily="34" charset="0"/>
                <a:ea typeface="Noto Sans SC" pitchFamily="34" charset="-122"/>
                <a:cs typeface="Noto Sans SC" pitchFamily="34" charset="-120"/>
              </a:rPr>
              <a:t>: Microsoft's Risk Management Approach</a:t>
            </a:r>
            <a:endParaRPr lang="en-US" sz="2464"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https://assets.mindshow.fun/themes/bluewhite_curve_20220921/content_header.sv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0"/>
            <a:ext cx="9144000" cy="781050"/>
          </a:xfrm>
          <a:prstGeom prst="rect">
            <a:avLst/>
          </a:prstGeom>
        </p:spPr>
      </p:pic>
      <p:sp>
        <p:nvSpPr>
          <p:cNvPr id="3" name="Text 0"/>
          <p:cNvSpPr/>
          <p:nvPr/>
        </p:nvSpPr>
        <p:spPr>
          <a:xfrm>
            <a:off x="762000" y="114300"/>
            <a:ext cx="7973377" cy="552450"/>
          </a:xfrm>
          <a:prstGeom prst="rect">
            <a:avLst/>
          </a:prstGeom>
          <a:noFill/>
          <a:ln/>
        </p:spPr>
        <p:txBody>
          <a:bodyPr wrap="square" rtlCol="0" anchor="ctr"/>
          <a:lstStyle/>
          <a:p>
            <a:pPr marL="0" indent="0">
              <a:buNone/>
            </a:pPr>
            <a:r>
              <a:rPr lang="en-US" altLang="zh-CN" sz="2400" b="1" dirty="0">
                <a:solidFill>
                  <a:srgbClr val="FFFFFF"/>
                </a:solidFill>
                <a:latin typeface="Noto Sans SC" pitchFamily="34" charset="0"/>
                <a:ea typeface="Noto Sans SC" pitchFamily="34" charset="-122"/>
                <a:cs typeface="Noto Sans SC" pitchFamily="34" charset="-120"/>
              </a:rPr>
              <a:t>Question 3: Microsoft's Risk Management Approach</a:t>
            </a:r>
            <a:endParaRPr lang="en-US" altLang="zh-CN" sz="2400" dirty="0"/>
          </a:p>
        </p:txBody>
      </p:sp>
      <p:sp>
        <p:nvSpPr>
          <p:cNvPr id="4" name="Text 1"/>
          <p:cNvSpPr/>
          <p:nvPr/>
        </p:nvSpPr>
        <p:spPr>
          <a:xfrm>
            <a:off x="762000" y="1176338"/>
            <a:ext cx="7715250" cy="3581400"/>
          </a:xfrm>
          <a:prstGeom prst="rect">
            <a:avLst/>
          </a:prstGeom>
          <a:noFill/>
          <a:ln/>
        </p:spPr>
        <p:txBody>
          <a:bodyPr wrap="square" rtlCol="0" anchor="t"/>
          <a:lstStyle/>
          <a:p>
            <a:pPr marL="342900" indent="-342900" algn="l">
              <a:lnSpc>
                <a:spcPct val="150000"/>
              </a:lnSpc>
              <a:buSzPct val="100000"/>
              <a:buChar char="•"/>
            </a:pPr>
            <a:r>
              <a:rPr lang="en-US" sz="1536" b="1" dirty="0">
                <a:solidFill>
                  <a:srgbClr val="383838"/>
                </a:solidFill>
                <a:latin typeface="Noto Sans SC" pitchFamily="34" charset="0"/>
                <a:ea typeface="Noto Sans SC" pitchFamily="34" charset="-122"/>
                <a:cs typeface="Noto Sans SC" pitchFamily="34" charset="-120"/>
              </a:rPr>
              <a:t>Definition</a:t>
            </a:r>
            <a:br>
              <a:rPr dirty="0"/>
            </a:br>
            <a:r>
              <a:rPr lang="en-US" sz="1536" dirty="0">
                <a:solidFill>
                  <a:srgbClr val="383838"/>
                </a:solidFill>
                <a:latin typeface="Noto Sans SC" pitchFamily="34" charset="0"/>
                <a:ea typeface="Noto Sans SC" pitchFamily="34" charset="-122"/>
                <a:cs typeface="Noto Sans SC" pitchFamily="34" charset="-120"/>
              </a:rPr>
              <a:t>Integration of risk management into the business strategy.</a:t>
            </a:r>
            <a:endParaRPr lang="en-US" sz="1536" dirty="0"/>
          </a:p>
          <a:p>
            <a:pPr marL="342900" indent="-342900" algn="l">
              <a:lnSpc>
                <a:spcPct val="150000"/>
              </a:lnSpc>
              <a:buSzPct val="100000"/>
              <a:buChar char="•"/>
            </a:pPr>
            <a:r>
              <a:rPr lang="en-US" sz="1536" b="1" dirty="0">
                <a:solidFill>
                  <a:srgbClr val="383838"/>
                </a:solidFill>
                <a:latin typeface="Noto Sans SC" pitchFamily="34" charset="0"/>
                <a:ea typeface="Noto Sans SC" pitchFamily="34" charset="-122"/>
                <a:cs typeface="Noto Sans SC" pitchFamily="34" charset="-120"/>
              </a:rPr>
              <a:t>Phases</a:t>
            </a:r>
            <a:br>
              <a:rPr dirty="0"/>
            </a:br>
            <a:r>
              <a:rPr lang="en-US" sz="1536" dirty="0">
                <a:solidFill>
                  <a:srgbClr val="383838"/>
                </a:solidFill>
                <a:latin typeface="Noto Sans SC" pitchFamily="34" charset="0"/>
                <a:ea typeface="Noto Sans SC" pitchFamily="34" charset="-122"/>
                <a:cs typeface="Noto Sans SC" pitchFamily="34" charset="-120"/>
              </a:rPr>
              <a:t>Identification</a:t>
            </a:r>
            <a:br>
              <a:rPr dirty="0"/>
            </a:br>
            <a:r>
              <a:rPr lang="en-US" sz="1536" dirty="0">
                <a:solidFill>
                  <a:srgbClr val="383838"/>
                </a:solidFill>
                <a:latin typeface="Noto Sans SC" pitchFamily="34" charset="0"/>
                <a:ea typeface="Noto Sans SC" pitchFamily="34" charset="-122"/>
                <a:cs typeface="Noto Sans SC" pitchFamily="34" charset="-120"/>
              </a:rPr>
              <a:t>Assessment</a:t>
            </a:r>
            <a:br>
              <a:rPr dirty="0"/>
            </a:br>
            <a:r>
              <a:rPr lang="en-US" sz="1536" dirty="0">
                <a:solidFill>
                  <a:srgbClr val="383838"/>
                </a:solidFill>
                <a:latin typeface="Noto Sans SC" pitchFamily="34" charset="0"/>
                <a:ea typeface="Noto Sans SC" pitchFamily="34" charset="-122"/>
                <a:cs typeface="Noto Sans SC" pitchFamily="34" charset="-120"/>
              </a:rPr>
              <a:t>Mitigation</a:t>
            </a:r>
            <a:br>
              <a:rPr dirty="0"/>
            </a:br>
            <a:r>
              <a:rPr lang="en-US" sz="1536" dirty="0">
                <a:solidFill>
                  <a:srgbClr val="383838"/>
                </a:solidFill>
                <a:latin typeface="Noto Sans SC" pitchFamily="34" charset="0"/>
                <a:ea typeface="Noto Sans SC" pitchFamily="34" charset="-122"/>
                <a:cs typeface="Noto Sans SC" pitchFamily="34" charset="-120"/>
              </a:rPr>
              <a:t>Monitoring and Review</a:t>
            </a:r>
            <a:endParaRPr lang="en-US" sz="1536"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https://assets.mindshow.fun/themes/bluewhite_curve_20220921/content_header.sv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0"/>
            <a:ext cx="9144000" cy="781050"/>
          </a:xfrm>
          <a:prstGeom prst="rect">
            <a:avLst/>
          </a:prstGeom>
        </p:spPr>
      </p:pic>
      <p:sp>
        <p:nvSpPr>
          <p:cNvPr id="3" name="Text 0"/>
          <p:cNvSpPr/>
          <p:nvPr/>
        </p:nvSpPr>
        <p:spPr>
          <a:xfrm>
            <a:off x="762000" y="114300"/>
            <a:ext cx="7973377" cy="552450"/>
          </a:xfrm>
          <a:prstGeom prst="rect">
            <a:avLst/>
          </a:prstGeom>
          <a:noFill/>
          <a:ln/>
        </p:spPr>
        <p:txBody>
          <a:bodyPr wrap="square" rtlCol="0" anchor="ctr"/>
          <a:lstStyle/>
          <a:p>
            <a:pPr marL="0" indent="0">
              <a:buNone/>
            </a:pPr>
            <a:r>
              <a:rPr lang="en-US" altLang="zh-CN" sz="2400" b="1" dirty="0">
                <a:solidFill>
                  <a:srgbClr val="FFFFFF"/>
                </a:solidFill>
                <a:latin typeface="Noto Sans SC" pitchFamily="34" charset="0"/>
                <a:ea typeface="Noto Sans SC" pitchFamily="34" charset="-122"/>
                <a:cs typeface="Noto Sans SC" pitchFamily="34" charset="-120"/>
              </a:rPr>
              <a:t>Question 3: </a:t>
            </a:r>
            <a:r>
              <a:rPr lang="en-US" sz="2400" b="1" dirty="0">
                <a:solidFill>
                  <a:srgbClr val="FFFFFF"/>
                </a:solidFill>
                <a:latin typeface="Noto Sans SC" pitchFamily="34" charset="0"/>
                <a:ea typeface="Noto Sans SC" pitchFamily="34" charset="-122"/>
                <a:cs typeface="Noto Sans SC" pitchFamily="34" charset="-120"/>
              </a:rPr>
              <a:t>Phases in Microsoft's Approach</a:t>
            </a:r>
            <a:endParaRPr lang="en-US" sz="2400" dirty="0"/>
          </a:p>
        </p:txBody>
      </p:sp>
      <p:sp>
        <p:nvSpPr>
          <p:cNvPr id="4" name="Text 1"/>
          <p:cNvSpPr/>
          <p:nvPr/>
        </p:nvSpPr>
        <p:spPr>
          <a:xfrm>
            <a:off x="762000" y="1176338"/>
            <a:ext cx="7715250" cy="3581400"/>
          </a:xfrm>
          <a:prstGeom prst="rect">
            <a:avLst/>
          </a:prstGeom>
          <a:noFill/>
          <a:ln/>
        </p:spPr>
        <p:txBody>
          <a:bodyPr wrap="square" rtlCol="0" anchor="t"/>
          <a:lstStyle/>
          <a:p>
            <a:pPr algn="l">
              <a:lnSpc>
                <a:spcPct val="150000"/>
              </a:lnSpc>
              <a:buSzPct val="100000"/>
            </a:pPr>
            <a:r>
              <a:rPr lang="en-US" dirty="0"/>
              <a:t>	</a:t>
            </a:r>
            <a:br>
              <a:rPr dirty="0"/>
            </a:br>
            <a:r>
              <a:rPr lang="en-US" dirty="0"/>
              <a:t>1. </a:t>
            </a:r>
            <a:r>
              <a:rPr lang="en-US" sz="1536" dirty="0">
                <a:solidFill>
                  <a:srgbClr val="383838"/>
                </a:solidFill>
                <a:latin typeface="Noto Sans SC" pitchFamily="34" charset="0"/>
                <a:ea typeface="Noto Sans SC" pitchFamily="34" charset="-122"/>
                <a:cs typeface="Noto Sans SC" pitchFamily="34" charset="-120"/>
              </a:rPr>
              <a:t>Identification</a:t>
            </a:r>
          </a:p>
          <a:p>
            <a:pPr algn="l">
              <a:lnSpc>
                <a:spcPct val="150000"/>
              </a:lnSpc>
              <a:buSzPct val="100000"/>
            </a:pPr>
            <a:br>
              <a:rPr dirty="0"/>
            </a:br>
            <a:r>
              <a:rPr lang="en-US" dirty="0"/>
              <a:t>2. </a:t>
            </a:r>
            <a:r>
              <a:rPr lang="en-US" sz="1536" dirty="0">
                <a:solidFill>
                  <a:srgbClr val="383838"/>
                </a:solidFill>
                <a:latin typeface="Noto Sans SC" pitchFamily="34" charset="0"/>
                <a:ea typeface="Noto Sans SC" pitchFamily="34" charset="-122"/>
                <a:cs typeface="Noto Sans SC" pitchFamily="34" charset="-120"/>
              </a:rPr>
              <a:t>Assessment</a:t>
            </a:r>
          </a:p>
          <a:p>
            <a:pPr algn="l">
              <a:lnSpc>
                <a:spcPct val="150000"/>
              </a:lnSpc>
              <a:buSzPct val="100000"/>
            </a:pPr>
            <a:br>
              <a:rPr dirty="0"/>
            </a:br>
            <a:r>
              <a:rPr lang="en-US" dirty="0"/>
              <a:t>3. </a:t>
            </a:r>
            <a:r>
              <a:rPr lang="en-US" sz="1536" dirty="0">
                <a:solidFill>
                  <a:srgbClr val="383838"/>
                </a:solidFill>
                <a:latin typeface="Noto Sans SC" pitchFamily="34" charset="0"/>
                <a:ea typeface="Noto Sans SC" pitchFamily="34" charset="-122"/>
                <a:cs typeface="Noto Sans SC" pitchFamily="34" charset="-120"/>
              </a:rPr>
              <a:t>Mitigation</a:t>
            </a:r>
          </a:p>
          <a:p>
            <a:pPr algn="l">
              <a:lnSpc>
                <a:spcPct val="150000"/>
              </a:lnSpc>
              <a:buSzPct val="100000"/>
            </a:pPr>
            <a:br>
              <a:rPr dirty="0"/>
            </a:br>
            <a:r>
              <a:rPr lang="en-US" dirty="0"/>
              <a:t>4. </a:t>
            </a:r>
            <a:r>
              <a:rPr lang="en-US" sz="1536" dirty="0">
                <a:solidFill>
                  <a:srgbClr val="383838"/>
                </a:solidFill>
                <a:latin typeface="Noto Sans SC" pitchFamily="34" charset="0"/>
                <a:ea typeface="Noto Sans SC" pitchFamily="34" charset="-122"/>
                <a:cs typeface="Noto Sans SC" pitchFamily="34" charset="-120"/>
              </a:rPr>
              <a:t>Monitoring and Review</a:t>
            </a:r>
            <a:endParaRPr lang="en-US" sz="1536"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https://assets.mindshow.fun/themes/bluewhite_curve_20220921/content_header.sv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0"/>
            <a:ext cx="9144000" cy="781050"/>
          </a:xfrm>
          <a:prstGeom prst="rect">
            <a:avLst/>
          </a:prstGeom>
        </p:spPr>
      </p:pic>
      <p:sp>
        <p:nvSpPr>
          <p:cNvPr id="3" name="Text 0"/>
          <p:cNvSpPr/>
          <p:nvPr/>
        </p:nvSpPr>
        <p:spPr>
          <a:xfrm>
            <a:off x="762000" y="114300"/>
            <a:ext cx="7973377" cy="552450"/>
          </a:xfrm>
          <a:prstGeom prst="rect">
            <a:avLst/>
          </a:prstGeom>
          <a:noFill/>
          <a:ln/>
        </p:spPr>
        <p:txBody>
          <a:bodyPr wrap="square" rtlCol="0" anchor="ctr"/>
          <a:lstStyle/>
          <a:p>
            <a:pPr marL="0" indent="0">
              <a:buNone/>
            </a:pPr>
            <a:r>
              <a:rPr lang="en-US" altLang="zh-CN" sz="2400" b="1" dirty="0">
                <a:solidFill>
                  <a:srgbClr val="FFFFFF"/>
                </a:solidFill>
                <a:latin typeface="Noto Sans SC" pitchFamily="34" charset="0"/>
                <a:ea typeface="Noto Sans SC" pitchFamily="34" charset="-122"/>
                <a:cs typeface="Noto Sans SC" pitchFamily="34" charset="-120"/>
              </a:rPr>
              <a:t>Question 3: </a:t>
            </a:r>
            <a:r>
              <a:rPr lang="en-US" sz="2400" b="1" dirty="0">
                <a:solidFill>
                  <a:srgbClr val="FFFFFF"/>
                </a:solidFill>
                <a:latin typeface="Noto Sans SC" pitchFamily="34" charset="0"/>
                <a:ea typeface="Noto Sans SC" pitchFamily="34" charset="-122"/>
                <a:cs typeface="Noto Sans SC" pitchFamily="34" charset="-120"/>
              </a:rPr>
              <a:t>Tools for Risk Management</a:t>
            </a:r>
            <a:endParaRPr lang="en-US" sz="2400" dirty="0"/>
          </a:p>
        </p:txBody>
      </p:sp>
      <p:sp>
        <p:nvSpPr>
          <p:cNvPr id="4" name="Text 1"/>
          <p:cNvSpPr/>
          <p:nvPr/>
        </p:nvSpPr>
        <p:spPr>
          <a:xfrm>
            <a:off x="762000" y="1176338"/>
            <a:ext cx="7715250" cy="3581400"/>
          </a:xfrm>
          <a:prstGeom prst="rect">
            <a:avLst/>
          </a:prstGeom>
          <a:noFill/>
          <a:ln/>
        </p:spPr>
        <p:txBody>
          <a:bodyPr wrap="square" rtlCol="0" anchor="t"/>
          <a:lstStyle/>
          <a:p>
            <a:pPr algn="l">
              <a:lnSpc>
                <a:spcPct val="150000"/>
              </a:lnSpc>
              <a:buSzPct val="100000"/>
            </a:pPr>
            <a:br>
              <a:rPr dirty="0"/>
            </a:br>
            <a:r>
              <a:rPr lang="en-US" dirty="0"/>
              <a:t>1. </a:t>
            </a:r>
            <a:r>
              <a:rPr lang="en-US" sz="1536" dirty="0">
                <a:solidFill>
                  <a:srgbClr val="383838"/>
                </a:solidFill>
                <a:latin typeface="Noto Sans SC" pitchFamily="34" charset="0"/>
                <a:ea typeface="Noto Sans SC" pitchFamily="34" charset="-122"/>
                <a:cs typeface="Noto Sans SC" pitchFamily="34" charset="-120"/>
              </a:rPr>
              <a:t>Azure Sentinel</a:t>
            </a:r>
            <a:br>
              <a:rPr dirty="0"/>
            </a:br>
            <a:r>
              <a:rPr lang="en-US" dirty="0"/>
              <a:t>2. </a:t>
            </a:r>
            <a:r>
              <a:rPr lang="en-US" sz="1536" dirty="0">
                <a:solidFill>
                  <a:srgbClr val="383838"/>
                </a:solidFill>
                <a:latin typeface="Noto Sans SC" pitchFamily="34" charset="0"/>
                <a:ea typeface="Noto Sans SC" pitchFamily="34" charset="-122"/>
                <a:cs typeface="Noto Sans SC" pitchFamily="34" charset="-120"/>
              </a:rPr>
              <a:t>Microsoft 365 Compliance Center</a:t>
            </a:r>
            <a:br>
              <a:rPr dirty="0"/>
            </a:br>
            <a:r>
              <a:rPr lang="en-US" dirty="0"/>
              <a:t>3. </a:t>
            </a:r>
            <a:r>
              <a:rPr lang="en-US" sz="1536" dirty="0">
                <a:solidFill>
                  <a:srgbClr val="383838"/>
                </a:solidFill>
                <a:latin typeface="Noto Sans SC" pitchFamily="34" charset="0"/>
                <a:ea typeface="Noto Sans SC" pitchFamily="34" charset="-122"/>
                <a:cs typeface="Noto Sans SC" pitchFamily="34" charset="-120"/>
              </a:rPr>
              <a:t>Microsoft Security Score</a:t>
            </a:r>
          </a:p>
          <a:p>
            <a:pPr algn="l">
              <a:lnSpc>
                <a:spcPct val="150000"/>
              </a:lnSpc>
              <a:buSzPct val="100000"/>
            </a:pPr>
            <a:endParaRPr lang="en-US" sz="1536"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pic>
        <p:nvPicPr>
          <p:cNvPr id="2" name="Image 0" descr="https://assets.mindshow.fun/themes/bluewhite_curve_20220921/content_header.sv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0"/>
            <a:ext cx="9144000" cy="781050"/>
          </a:xfrm>
          <a:prstGeom prst="rect">
            <a:avLst/>
          </a:prstGeom>
        </p:spPr>
      </p:pic>
      <p:sp>
        <p:nvSpPr>
          <p:cNvPr id="3" name="Text 0"/>
          <p:cNvSpPr/>
          <p:nvPr/>
        </p:nvSpPr>
        <p:spPr>
          <a:xfrm>
            <a:off x="762000" y="114300"/>
            <a:ext cx="7973377" cy="552450"/>
          </a:xfrm>
          <a:prstGeom prst="rect">
            <a:avLst/>
          </a:prstGeom>
          <a:noFill/>
          <a:ln/>
        </p:spPr>
        <p:txBody>
          <a:bodyPr wrap="square" rtlCol="0" anchor="ctr"/>
          <a:lstStyle/>
          <a:p>
            <a:pPr marL="0" indent="0">
              <a:buNone/>
            </a:pPr>
            <a:r>
              <a:rPr lang="en-US" altLang="zh-CN" sz="2400" b="1" dirty="0">
                <a:solidFill>
                  <a:srgbClr val="FFFFFF"/>
                </a:solidFill>
                <a:latin typeface="Noto Sans SC" pitchFamily="34" charset="0"/>
                <a:ea typeface="Noto Sans SC" pitchFamily="34" charset="-122"/>
                <a:cs typeface="Noto Sans SC" pitchFamily="34" charset="-120"/>
              </a:rPr>
              <a:t>Question 3: </a:t>
            </a:r>
            <a:r>
              <a:rPr lang="en-US" sz="2400" b="1" dirty="0">
                <a:solidFill>
                  <a:srgbClr val="FFFFFF"/>
                </a:solidFill>
                <a:latin typeface="Noto Sans SC" pitchFamily="34" charset="0"/>
                <a:ea typeface="Noto Sans SC" pitchFamily="34" charset="-122"/>
                <a:cs typeface="Noto Sans SC" pitchFamily="34" charset="-120"/>
              </a:rPr>
              <a:t>Microsoft's Perspective</a:t>
            </a:r>
            <a:endParaRPr lang="en-US" sz="2400" dirty="0"/>
          </a:p>
        </p:txBody>
      </p:sp>
      <p:sp>
        <p:nvSpPr>
          <p:cNvPr id="4" name="Text 1"/>
          <p:cNvSpPr/>
          <p:nvPr/>
        </p:nvSpPr>
        <p:spPr>
          <a:xfrm>
            <a:off x="762000" y="1176338"/>
            <a:ext cx="7715250" cy="3581400"/>
          </a:xfrm>
          <a:prstGeom prst="rect">
            <a:avLst/>
          </a:prstGeom>
          <a:noFill/>
          <a:ln/>
        </p:spPr>
        <p:txBody>
          <a:bodyPr wrap="square" rtlCol="0" anchor="t"/>
          <a:lstStyle/>
          <a:p>
            <a:pPr algn="l">
              <a:lnSpc>
                <a:spcPct val="150000"/>
              </a:lnSpc>
              <a:buSzPct val="100000"/>
            </a:pPr>
            <a:br>
              <a:rPr dirty="0"/>
            </a:br>
            <a:r>
              <a:rPr lang="en-US" dirty="0"/>
              <a:t>1. </a:t>
            </a:r>
            <a:r>
              <a:rPr lang="en-US" sz="1536" dirty="0">
                <a:solidFill>
                  <a:srgbClr val="383838"/>
                </a:solidFill>
                <a:latin typeface="Noto Sans SC" pitchFamily="34" charset="0"/>
                <a:ea typeface="Noto Sans SC" pitchFamily="34" charset="-122"/>
                <a:cs typeface="Noto Sans SC" pitchFamily="34" charset="-120"/>
              </a:rPr>
              <a:t>Proactive and integrated approach.</a:t>
            </a:r>
            <a:br>
              <a:rPr dirty="0"/>
            </a:br>
            <a:r>
              <a:rPr lang="en-US" dirty="0"/>
              <a:t>2. </a:t>
            </a:r>
            <a:r>
              <a:rPr lang="en-US" sz="1536" dirty="0">
                <a:solidFill>
                  <a:srgbClr val="383838"/>
                </a:solidFill>
                <a:latin typeface="Noto Sans SC" pitchFamily="34" charset="0"/>
                <a:ea typeface="Noto Sans SC" pitchFamily="34" charset="-122"/>
                <a:cs typeface="Noto Sans SC" pitchFamily="34" charset="-120"/>
              </a:rPr>
              <a:t>Continuous monitoring and adaptation.</a:t>
            </a:r>
          </a:p>
          <a:p>
            <a:pPr algn="l">
              <a:lnSpc>
                <a:spcPct val="150000"/>
              </a:lnSpc>
              <a:buSzPct val="100000"/>
            </a:pPr>
            <a:endParaRPr lang="en-US" sz="1536"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738188" y="1319213"/>
            <a:ext cx="3395663" cy="552450"/>
          </a:xfrm>
          <a:prstGeom prst="rect">
            <a:avLst/>
          </a:prstGeom>
          <a:noFill/>
          <a:ln/>
        </p:spPr>
        <p:txBody>
          <a:bodyPr wrap="square" rtlCol="0" anchor="t"/>
          <a:lstStyle/>
          <a:p>
            <a:pPr marL="0" indent="0">
              <a:buNone/>
            </a:pPr>
            <a:r>
              <a:rPr lang="en-US" sz="2400" b="1" dirty="0">
                <a:solidFill>
                  <a:srgbClr val="FFFFFF"/>
                </a:solidFill>
                <a:latin typeface="Noto Sans SC" pitchFamily="34" charset="0"/>
                <a:ea typeface="Noto Sans SC" pitchFamily="34" charset="-122"/>
                <a:cs typeface="Noto Sans SC" pitchFamily="34" charset="-120"/>
              </a:rPr>
              <a:t>THE END</a:t>
            </a:r>
            <a:endParaRPr lang="en-US" sz="2400" dirty="0"/>
          </a:p>
        </p:txBody>
      </p:sp>
      <p:sp>
        <p:nvSpPr>
          <p:cNvPr id="3" name="Text 1"/>
          <p:cNvSpPr/>
          <p:nvPr/>
        </p:nvSpPr>
        <p:spPr>
          <a:xfrm>
            <a:off x="738188" y="1762125"/>
            <a:ext cx="3395663" cy="1033463"/>
          </a:xfrm>
          <a:prstGeom prst="rect">
            <a:avLst/>
          </a:prstGeom>
          <a:noFill/>
          <a:ln/>
        </p:spPr>
        <p:txBody>
          <a:bodyPr wrap="square" rtlCol="0" anchor="t"/>
          <a:lstStyle/>
          <a:p>
            <a:pPr marL="0" indent="0">
              <a:buNone/>
            </a:pPr>
            <a:r>
              <a:rPr lang="en-US" sz="4500" b="1" dirty="0">
                <a:solidFill>
                  <a:srgbClr val="FFFFFF"/>
                </a:solidFill>
                <a:latin typeface="Noto Sans SC" pitchFamily="34" charset="0"/>
                <a:ea typeface="Noto Sans SC" pitchFamily="34" charset="-122"/>
                <a:cs typeface="Noto Sans SC" pitchFamily="34" charset="-120"/>
              </a:rPr>
              <a:t>THANKS</a:t>
            </a:r>
            <a:endParaRPr lang="en-US" sz="45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387</Words>
  <Application>Microsoft Office PowerPoint</Application>
  <PresentationFormat>全屏显示(16:9)</PresentationFormat>
  <Paragraphs>57</Paragraphs>
  <Slides>14</Slides>
  <Notes>14</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14</vt:i4>
      </vt:variant>
    </vt:vector>
  </HeadingPairs>
  <TitlesOfParts>
    <vt:vector size="19" baseType="lpstr">
      <vt:lpstr>Noto Sans SC</vt:lpstr>
      <vt:lpstr>等线</vt:lpstr>
      <vt:lpstr>Arial</vt:lpstr>
      <vt:lpstr>Calibri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subject>SUBTITLE HERE</dc:subject>
  <dc:creator>MindShow.fun</dc:creator>
  <cp:lastModifiedBy>S Z</cp:lastModifiedBy>
  <cp:revision>7</cp:revision>
  <dcterms:created xsi:type="dcterms:W3CDTF">2023-11-16T18:07:58Z</dcterms:created>
  <dcterms:modified xsi:type="dcterms:W3CDTF">2023-11-16T19:53:59Z</dcterms:modified>
</cp:coreProperties>
</file>