
<file path=[Content_Types].xml><?xml version="1.0" encoding="utf-8"?>
<Types xmlns="http://schemas.openxmlformats.org/package/2006/content-types">
  <Default Extension="jpeg" ContentType="image/jpeg"/>
  <Default Extension="jpg" ContentType="image/pn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media/image10.jpg" ContentType="image/jpeg"/>
  <Override PartName="/ppt/media/image11.jpg" ContentType="image/jpeg"/>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media/image24.jpg" ContentType="image/jpeg"/>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Lst>
  <p:notesMasterIdLst>
    <p:notesMasterId r:id="rId24"/>
  </p:notesMasterIdLst>
  <p:sldIdLst>
    <p:sldId id="257" r:id="rId5"/>
    <p:sldId id="256" r:id="rId6"/>
    <p:sldId id="259" r:id="rId7"/>
    <p:sldId id="270" r:id="rId8"/>
    <p:sldId id="261" r:id="rId9"/>
    <p:sldId id="258" r:id="rId10"/>
    <p:sldId id="264" r:id="rId11"/>
    <p:sldId id="265" r:id="rId12"/>
    <p:sldId id="272" r:id="rId13"/>
    <p:sldId id="274" r:id="rId14"/>
    <p:sldId id="275" r:id="rId15"/>
    <p:sldId id="276" r:id="rId16"/>
    <p:sldId id="266" r:id="rId17"/>
    <p:sldId id="267" r:id="rId18"/>
    <p:sldId id="268" r:id="rId19"/>
    <p:sldId id="271" r:id="rId20"/>
    <p:sldId id="273" r:id="rId21"/>
    <p:sldId id="260" r:id="rId22"/>
    <p:sldId id="278" r:id="rId2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886DCB1-76EA-4C47-AD49-2BFF35C4F9B5}" v="1" dt="2022-03-26T17:10:26.33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showGuides="1">
      <p:cViewPr varScale="1">
        <p:scale>
          <a:sx n="106" d="100"/>
          <a:sy n="106" d="100"/>
        </p:scale>
        <p:origin x="792" y="96"/>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heme" Target="theme/theme1.xml"/></Relationships>
</file>

<file path=ppt/diagrams/_rels/data1.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ata2.xml.rels><?xml version="1.0" encoding="UTF-8" standalone="yes"?>
<Relationships xmlns="http://schemas.openxmlformats.org/package/2006/relationships"><Relationship Id="rId8" Type="http://schemas.openxmlformats.org/officeDocument/2006/relationships/image" Target="../media/image35.svg"/><Relationship Id="rId3" Type="http://schemas.openxmlformats.org/officeDocument/2006/relationships/image" Target="../media/image30.png"/><Relationship Id="rId7" Type="http://schemas.openxmlformats.org/officeDocument/2006/relationships/image" Target="../media/image34.png"/><Relationship Id="rId2" Type="http://schemas.openxmlformats.org/officeDocument/2006/relationships/image" Target="../media/image29.svg"/><Relationship Id="rId1" Type="http://schemas.openxmlformats.org/officeDocument/2006/relationships/image" Target="../media/image28.png"/><Relationship Id="rId6" Type="http://schemas.openxmlformats.org/officeDocument/2006/relationships/image" Target="../media/image33.svg"/><Relationship Id="rId5" Type="http://schemas.openxmlformats.org/officeDocument/2006/relationships/image" Target="../media/image32.png"/><Relationship Id="rId10" Type="http://schemas.openxmlformats.org/officeDocument/2006/relationships/image" Target="../media/image37.svg"/><Relationship Id="rId4" Type="http://schemas.openxmlformats.org/officeDocument/2006/relationships/image" Target="../media/image31.svg"/><Relationship Id="rId9" Type="http://schemas.openxmlformats.org/officeDocument/2006/relationships/image" Target="../media/image36.png"/></Relationships>
</file>

<file path=ppt/diagrams/_rels/data4.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svg"/><Relationship Id="rId1" Type="http://schemas.openxmlformats.org/officeDocument/2006/relationships/image" Target="../media/image38.png"/><Relationship Id="rId6" Type="http://schemas.openxmlformats.org/officeDocument/2006/relationships/image" Target="../media/image43.svg"/><Relationship Id="rId5" Type="http://schemas.openxmlformats.org/officeDocument/2006/relationships/image" Target="../media/image42.png"/><Relationship Id="rId4" Type="http://schemas.openxmlformats.org/officeDocument/2006/relationships/image" Target="../media/image41.svg"/></Relationships>
</file>

<file path=ppt/diagrams/_rels/drawing1.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rawing2.xml.rels><?xml version="1.0" encoding="UTF-8" standalone="yes"?>
<Relationships xmlns="http://schemas.openxmlformats.org/package/2006/relationships"><Relationship Id="rId8" Type="http://schemas.openxmlformats.org/officeDocument/2006/relationships/image" Target="../media/image35.svg"/><Relationship Id="rId3" Type="http://schemas.openxmlformats.org/officeDocument/2006/relationships/image" Target="../media/image30.png"/><Relationship Id="rId7" Type="http://schemas.openxmlformats.org/officeDocument/2006/relationships/image" Target="../media/image34.png"/><Relationship Id="rId2" Type="http://schemas.openxmlformats.org/officeDocument/2006/relationships/image" Target="../media/image29.svg"/><Relationship Id="rId1" Type="http://schemas.openxmlformats.org/officeDocument/2006/relationships/image" Target="../media/image28.png"/><Relationship Id="rId6" Type="http://schemas.openxmlformats.org/officeDocument/2006/relationships/image" Target="../media/image33.svg"/><Relationship Id="rId5" Type="http://schemas.openxmlformats.org/officeDocument/2006/relationships/image" Target="../media/image32.png"/><Relationship Id="rId10" Type="http://schemas.openxmlformats.org/officeDocument/2006/relationships/image" Target="../media/image37.svg"/><Relationship Id="rId4" Type="http://schemas.openxmlformats.org/officeDocument/2006/relationships/image" Target="../media/image31.svg"/><Relationship Id="rId9" Type="http://schemas.openxmlformats.org/officeDocument/2006/relationships/image" Target="../media/image36.png"/></Relationships>
</file>

<file path=ppt/diagrams/_rels/drawing4.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svg"/><Relationship Id="rId1" Type="http://schemas.openxmlformats.org/officeDocument/2006/relationships/image" Target="../media/image38.png"/><Relationship Id="rId6" Type="http://schemas.openxmlformats.org/officeDocument/2006/relationships/image" Target="../media/image43.svg"/><Relationship Id="rId5" Type="http://schemas.openxmlformats.org/officeDocument/2006/relationships/image" Target="../media/image42.png"/><Relationship Id="rId4" Type="http://schemas.openxmlformats.org/officeDocument/2006/relationships/image" Target="../media/image41.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1F0768B-A8D8-4512-8ECE-80D3EB8FDC1A}"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E5282D8C-6450-4B57-93E8-9011D6416265}">
      <dgm:prSet/>
      <dgm:spPr>
        <a:xfrm>
          <a:off x="1132562" y="1808"/>
          <a:ext cx="9300401" cy="916611"/>
        </a:xfrm>
      </dgm:spPr>
      <dgm:t>
        <a:bodyPr/>
        <a:lstStyle/>
        <a:p>
          <a:pPr>
            <a:lnSpc>
              <a:spcPct val="100000"/>
            </a:lnSpc>
          </a:pPr>
          <a:r>
            <a:rPr lang="en-US" dirty="0">
              <a:latin typeface="Arial" panose="020B0604020202020204" pitchFamily="34" charset="0"/>
              <a:ea typeface="+mn-ea"/>
              <a:cs typeface="Arial" panose="020B0604020202020204" pitchFamily="34" charset="0"/>
            </a:rPr>
            <a:t>The BAKKAVOR  external stakeholders are customers like ASDA,TESCO and other major grocery retailers</a:t>
          </a:r>
        </a:p>
      </dgm:t>
    </dgm:pt>
    <dgm:pt modelId="{ACA5ABD3-4C13-4F35-8FBA-294B3F35ED4B}" type="parTrans" cxnId="{E5536964-2EF4-4743-B308-C87E21D421F5}">
      <dgm:prSet/>
      <dgm:spPr/>
      <dgm:t>
        <a:bodyPr/>
        <a:lstStyle/>
        <a:p>
          <a:endParaRPr lang="en-US"/>
        </a:p>
      </dgm:t>
    </dgm:pt>
    <dgm:pt modelId="{A4C56176-2E35-4997-B0DE-F07A1CE0D6FB}" type="sibTrans" cxnId="{E5536964-2EF4-4743-B308-C87E21D421F5}">
      <dgm:prSet/>
      <dgm:spPr/>
      <dgm:t>
        <a:bodyPr/>
        <a:lstStyle/>
        <a:p>
          <a:pPr>
            <a:lnSpc>
              <a:spcPct val="100000"/>
            </a:lnSpc>
          </a:pPr>
          <a:endParaRPr lang="en-US"/>
        </a:p>
      </dgm:t>
    </dgm:pt>
    <dgm:pt modelId="{27D88CBA-2338-48E9-ABD2-2BF7DAE82DA1}">
      <dgm:prSet/>
      <dgm:spPr>
        <a:xfrm>
          <a:off x="1132562" y="1147573"/>
          <a:ext cx="9300401" cy="916611"/>
        </a:xfrm>
      </dgm:spPr>
      <dgm:t>
        <a:bodyPr/>
        <a:lstStyle/>
        <a:p>
          <a:pPr>
            <a:lnSpc>
              <a:spcPct val="100000"/>
            </a:lnSpc>
          </a:pPr>
          <a:r>
            <a:rPr lang="en-US" dirty="0">
              <a:latin typeface="Arial" panose="020B0604020202020204" pitchFamily="34" charset="0"/>
              <a:ea typeface="+mn-ea"/>
              <a:cs typeface="Arial" panose="020B0604020202020204" pitchFamily="34" charset="0"/>
            </a:rPr>
            <a:t>The SCHRAMM model looks at reciprocal communication presenting how to encode , decode, and interpret information in real-time(Encode-Decode Theory of Communication)</a:t>
          </a:r>
        </a:p>
      </dgm:t>
    </dgm:pt>
    <dgm:pt modelId="{3F96E5C5-FED4-4242-8D94-93283760330C}" type="parTrans" cxnId="{3B10C49C-B3E2-45C9-9938-88B6BEB87B30}">
      <dgm:prSet/>
      <dgm:spPr/>
      <dgm:t>
        <a:bodyPr/>
        <a:lstStyle/>
        <a:p>
          <a:endParaRPr lang="en-US"/>
        </a:p>
      </dgm:t>
    </dgm:pt>
    <dgm:pt modelId="{F9C25DD9-BE14-4258-ACCC-272BE567D8D2}" type="sibTrans" cxnId="{3B10C49C-B3E2-45C9-9938-88B6BEB87B30}">
      <dgm:prSet/>
      <dgm:spPr/>
      <dgm:t>
        <a:bodyPr/>
        <a:lstStyle/>
        <a:p>
          <a:pPr>
            <a:lnSpc>
              <a:spcPct val="100000"/>
            </a:lnSpc>
          </a:pPr>
          <a:endParaRPr lang="en-US"/>
        </a:p>
      </dgm:t>
    </dgm:pt>
    <dgm:pt modelId="{3D7FE195-C33A-422A-937B-92D428AA8642}">
      <dgm:prSet/>
      <dgm:spPr>
        <a:xfrm>
          <a:off x="1132562" y="2293338"/>
          <a:ext cx="9300401" cy="916611"/>
        </a:xfrm>
      </dgm:spPr>
      <dgm:t>
        <a:bodyPr/>
        <a:lstStyle/>
        <a:p>
          <a:pPr>
            <a:lnSpc>
              <a:spcPct val="100000"/>
            </a:lnSpc>
          </a:pPr>
          <a:r>
            <a:rPr lang="en-US" dirty="0">
              <a:latin typeface="Arial" panose="020B0604020202020204" pitchFamily="34" charset="0"/>
              <a:ea typeface="+mn-ea"/>
              <a:cs typeface="Arial" panose="020B0604020202020204" pitchFamily="34" charset="0"/>
            </a:rPr>
            <a:t>The SCHRAMM Communication Model provides a traditional method and explanation to communication(Mc.Anany,2014)</a:t>
          </a:r>
        </a:p>
      </dgm:t>
    </dgm:pt>
    <dgm:pt modelId="{ACA984A3-75A4-44F9-9BCD-9F61B3C6FE93}" type="parTrans" cxnId="{8BE15330-C67C-47C0-A677-667041E83960}">
      <dgm:prSet/>
      <dgm:spPr/>
      <dgm:t>
        <a:bodyPr/>
        <a:lstStyle/>
        <a:p>
          <a:endParaRPr lang="en-US"/>
        </a:p>
      </dgm:t>
    </dgm:pt>
    <dgm:pt modelId="{DAC680FA-3240-4A3F-88F6-261950CF2C5E}" type="sibTrans" cxnId="{8BE15330-C67C-47C0-A677-667041E83960}">
      <dgm:prSet/>
      <dgm:spPr/>
      <dgm:t>
        <a:bodyPr/>
        <a:lstStyle/>
        <a:p>
          <a:pPr>
            <a:lnSpc>
              <a:spcPct val="100000"/>
            </a:lnSpc>
          </a:pPr>
          <a:endParaRPr lang="en-US"/>
        </a:p>
      </dgm:t>
    </dgm:pt>
    <dgm:pt modelId="{1B3096A6-4833-4C7B-9415-3F56FF88104C}">
      <dgm:prSet/>
      <dgm:spPr>
        <a:xfrm>
          <a:off x="1132562" y="3439103"/>
          <a:ext cx="9300401" cy="916611"/>
        </a:xfrm>
      </dgm:spPr>
      <dgm:t>
        <a:bodyPr/>
        <a:lstStyle/>
        <a:p>
          <a:pPr>
            <a:lnSpc>
              <a:spcPct val="100000"/>
            </a:lnSpc>
          </a:pPr>
          <a:r>
            <a:rPr lang="en-US" dirty="0">
              <a:latin typeface="Arial" panose="020B0604020202020204" pitchFamily="34" charset="0"/>
              <a:ea typeface="+mn-ea"/>
              <a:cs typeface="Arial" panose="020B0604020202020204" pitchFamily="34" charset="0"/>
            </a:rPr>
            <a:t>From Encoder(HR and manager)through different channels(social-media, internet, events) the message is sent to Decoder(major grocery retailers) and forth and back with appropriate feedbacks keep in mind the possible “noise”(barriers</a:t>
          </a:r>
          <a:r>
            <a:rPr lang="en-US" dirty="0">
              <a:latin typeface="Calibri" panose="020F0502020204030204"/>
              <a:ea typeface="+mn-ea"/>
              <a:cs typeface="+mn-cs"/>
            </a:rPr>
            <a:t>) </a:t>
          </a:r>
        </a:p>
      </dgm:t>
    </dgm:pt>
    <dgm:pt modelId="{9D682D95-78E0-464F-A345-594D71C968C3}" type="parTrans" cxnId="{42BB8894-8BF6-4110-A9CB-73D8F52DEC49}">
      <dgm:prSet/>
      <dgm:spPr/>
      <dgm:t>
        <a:bodyPr/>
        <a:lstStyle/>
        <a:p>
          <a:endParaRPr lang="en-US"/>
        </a:p>
      </dgm:t>
    </dgm:pt>
    <dgm:pt modelId="{E3C6929E-FB68-4A46-A185-81335871AEFD}" type="sibTrans" cxnId="{42BB8894-8BF6-4110-A9CB-73D8F52DEC49}">
      <dgm:prSet/>
      <dgm:spPr/>
      <dgm:t>
        <a:bodyPr/>
        <a:lstStyle/>
        <a:p>
          <a:endParaRPr lang="en-US"/>
        </a:p>
      </dgm:t>
    </dgm:pt>
    <dgm:pt modelId="{FEBD0CA4-8509-4641-98A2-6CB47CB25218}" type="pres">
      <dgm:prSet presAssocID="{61F0768B-A8D8-4512-8ECE-80D3EB8FDC1A}" presName="root" presStyleCnt="0">
        <dgm:presLayoutVars>
          <dgm:dir/>
          <dgm:resizeHandles val="exact"/>
        </dgm:presLayoutVars>
      </dgm:prSet>
      <dgm:spPr/>
    </dgm:pt>
    <dgm:pt modelId="{560934D7-E662-44EE-A678-889F3590033E}" type="pres">
      <dgm:prSet presAssocID="{61F0768B-A8D8-4512-8ECE-80D3EB8FDC1A}" presName="container" presStyleCnt="0">
        <dgm:presLayoutVars>
          <dgm:dir/>
          <dgm:resizeHandles val="exact"/>
        </dgm:presLayoutVars>
      </dgm:prSet>
      <dgm:spPr/>
    </dgm:pt>
    <dgm:pt modelId="{E034AB2A-B894-4FE6-9E74-3479D823BDA1}" type="pres">
      <dgm:prSet presAssocID="{E5282D8C-6450-4B57-93E8-9011D6416265}" presName="compNode" presStyleCnt="0"/>
      <dgm:spPr/>
    </dgm:pt>
    <dgm:pt modelId="{574CC52F-C3AF-49AD-A94E-A102658E9553}" type="pres">
      <dgm:prSet presAssocID="{E5282D8C-6450-4B57-93E8-9011D6416265}" presName="iconBgRect" presStyleLbl="bgShp" presStyleIdx="0" presStyleCnt="4"/>
      <dgm:spPr/>
    </dgm:pt>
    <dgm:pt modelId="{B62905F0-79A5-46BA-A0AF-1325A7251F5D}" type="pres">
      <dgm:prSet presAssocID="{E5282D8C-6450-4B57-93E8-9011D6416265}"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ore"/>
        </a:ext>
      </dgm:extLst>
    </dgm:pt>
    <dgm:pt modelId="{2D23B8C1-B794-4AE9-A1F9-8C34D6AB3D15}" type="pres">
      <dgm:prSet presAssocID="{E5282D8C-6450-4B57-93E8-9011D6416265}" presName="spaceRect" presStyleCnt="0"/>
      <dgm:spPr/>
    </dgm:pt>
    <dgm:pt modelId="{34CF5B81-AC99-49E7-9DE9-63BD843D49D9}" type="pres">
      <dgm:prSet presAssocID="{E5282D8C-6450-4B57-93E8-9011D6416265}" presName="textRect" presStyleLbl="revTx" presStyleIdx="0" presStyleCnt="4">
        <dgm:presLayoutVars>
          <dgm:chMax val="1"/>
          <dgm:chPref val="1"/>
        </dgm:presLayoutVars>
      </dgm:prSet>
      <dgm:spPr>
        <a:prstGeom prst="rect">
          <a:avLst/>
        </a:prstGeom>
      </dgm:spPr>
    </dgm:pt>
    <dgm:pt modelId="{01911F18-28C3-4DB2-A87A-9F8D63075F76}" type="pres">
      <dgm:prSet presAssocID="{A4C56176-2E35-4997-B0DE-F07A1CE0D6FB}" presName="sibTrans" presStyleLbl="sibTrans2D1" presStyleIdx="0" presStyleCnt="0"/>
      <dgm:spPr/>
    </dgm:pt>
    <dgm:pt modelId="{2DECF43D-E2B4-4EAC-A1A5-7730E020364A}" type="pres">
      <dgm:prSet presAssocID="{27D88CBA-2338-48E9-ABD2-2BF7DAE82DA1}" presName="compNode" presStyleCnt="0"/>
      <dgm:spPr/>
    </dgm:pt>
    <dgm:pt modelId="{BA06E16F-9AF3-490F-A1E2-6F2ADFDDAB6E}" type="pres">
      <dgm:prSet presAssocID="{27D88CBA-2338-48E9-ABD2-2BF7DAE82DA1}" presName="iconBgRect" presStyleLbl="bgShp" presStyleIdx="1" presStyleCnt="4"/>
      <dgm:spPr/>
    </dgm:pt>
    <dgm:pt modelId="{167BFE7A-DEA5-49D6-AC20-68C7365C30E0}" type="pres">
      <dgm:prSet presAssocID="{27D88CBA-2338-48E9-ABD2-2BF7DAE82DA1}"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arcode"/>
        </a:ext>
      </dgm:extLst>
    </dgm:pt>
    <dgm:pt modelId="{C4E4EFA0-E973-432E-BF1F-D3CE420A3290}" type="pres">
      <dgm:prSet presAssocID="{27D88CBA-2338-48E9-ABD2-2BF7DAE82DA1}" presName="spaceRect" presStyleCnt="0"/>
      <dgm:spPr/>
    </dgm:pt>
    <dgm:pt modelId="{AFD6F608-68DA-4365-807F-56F556A0CEE7}" type="pres">
      <dgm:prSet presAssocID="{27D88CBA-2338-48E9-ABD2-2BF7DAE82DA1}" presName="textRect" presStyleLbl="revTx" presStyleIdx="1" presStyleCnt="4">
        <dgm:presLayoutVars>
          <dgm:chMax val="1"/>
          <dgm:chPref val="1"/>
        </dgm:presLayoutVars>
      </dgm:prSet>
      <dgm:spPr>
        <a:prstGeom prst="rect">
          <a:avLst/>
        </a:prstGeom>
      </dgm:spPr>
    </dgm:pt>
    <dgm:pt modelId="{B1E6F744-4165-46ED-9D47-EAB9236F06C4}" type="pres">
      <dgm:prSet presAssocID="{F9C25DD9-BE14-4258-ACCC-272BE567D8D2}" presName="sibTrans" presStyleLbl="sibTrans2D1" presStyleIdx="0" presStyleCnt="0"/>
      <dgm:spPr/>
    </dgm:pt>
    <dgm:pt modelId="{00B29589-FD97-4556-A673-106FF3CA0C1F}" type="pres">
      <dgm:prSet presAssocID="{3D7FE195-C33A-422A-937B-92D428AA8642}" presName="compNode" presStyleCnt="0"/>
      <dgm:spPr/>
    </dgm:pt>
    <dgm:pt modelId="{621E4AF2-3DDB-4F05-B573-698AE12FA8A2}" type="pres">
      <dgm:prSet presAssocID="{3D7FE195-C33A-422A-937B-92D428AA8642}" presName="iconBgRect" presStyleLbl="bgShp" presStyleIdx="2" presStyleCnt="4"/>
      <dgm:spPr/>
    </dgm:pt>
    <dgm:pt modelId="{5CF45F89-0994-4F01-BDF8-72F9BA12623E}" type="pres">
      <dgm:prSet presAssocID="{3D7FE195-C33A-422A-937B-92D428AA8642}"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ocial Network"/>
        </a:ext>
      </dgm:extLst>
    </dgm:pt>
    <dgm:pt modelId="{EB02CC90-CC81-4CA8-ABD5-AE5D1DB80724}" type="pres">
      <dgm:prSet presAssocID="{3D7FE195-C33A-422A-937B-92D428AA8642}" presName="spaceRect" presStyleCnt="0"/>
      <dgm:spPr/>
    </dgm:pt>
    <dgm:pt modelId="{C8C28646-0BEE-430A-9A48-8C33616E4E19}" type="pres">
      <dgm:prSet presAssocID="{3D7FE195-C33A-422A-937B-92D428AA8642}" presName="textRect" presStyleLbl="revTx" presStyleIdx="2" presStyleCnt="4">
        <dgm:presLayoutVars>
          <dgm:chMax val="1"/>
          <dgm:chPref val="1"/>
        </dgm:presLayoutVars>
      </dgm:prSet>
      <dgm:spPr>
        <a:prstGeom prst="rect">
          <a:avLst/>
        </a:prstGeom>
      </dgm:spPr>
    </dgm:pt>
    <dgm:pt modelId="{0C1758D4-F55D-482A-97F2-56983F07343B}" type="pres">
      <dgm:prSet presAssocID="{DAC680FA-3240-4A3F-88F6-261950CF2C5E}" presName="sibTrans" presStyleLbl="sibTrans2D1" presStyleIdx="0" presStyleCnt="0"/>
      <dgm:spPr/>
    </dgm:pt>
    <dgm:pt modelId="{0F69CB5F-2663-40B7-BFF1-6EC4D46A912A}" type="pres">
      <dgm:prSet presAssocID="{1B3096A6-4833-4C7B-9415-3F56FF88104C}" presName="compNode" presStyleCnt="0"/>
      <dgm:spPr/>
    </dgm:pt>
    <dgm:pt modelId="{DFD979B1-DB7E-4749-9FF5-5BD6E6570DB9}" type="pres">
      <dgm:prSet presAssocID="{1B3096A6-4833-4C7B-9415-3F56FF88104C}" presName="iconBgRect" presStyleLbl="bgShp" presStyleIdx="3" presStyleCnt="4"/>
      <dgm:spPr/>
    </dgm:pt>
    <dgm:pt modelId="{B70F24BB-8ADE-47C5-9512-136880F38618}" type="pres">
      <dgm:prSet presAssocID="{1B3096A6-4833-4C7B-9415-3F56FF88104C}"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omputer"/>
        </a:ext>
      </dgm:extLst>
    </dgm:pt>
    <dgm:pt modelId="{4C91E527-21E3-4F8C-B0BF-D6F6D3580C66}" type="pres">
      <dgm:prSet presAssocID="{1B3096A6-4833-4C7B-9415-3F56FF88104C}" presName="spaceRect" presStyleCnt="0"/>
      <dgm:spPr/>
    </dgm:pt>
    <dgm:pt modelId="{B291E61F-EFA8-414B-AF74-06EF0E3D3BB6}" type="pres">
      <dgm:prSet presAssocID="{1B3096A6-4833-4C7B-9415-3F56FF88104C}" presName="textRect" presStyleLbl="revTx" presStyleIdx="3" presStyleCnt="4">
        <dgm:presLayoutVars>
          <dgm:chMax val="1"/>
          <dgm:chPref val="1"/>
        </dgm:presLayoutVars>
      </dgm:prSet>
      <dgm:spPr>
        <a:prstGeom prst="rect">
          <a:avLst/>
        </a:prstGeom>
      </dgm:spPr>
    </dgm:pt>
  </dgm:ptLst>
  <dgm:cxnLst>
    <dgm:cxn modelId="{30CCB41C-B6C1-46BA-AE88-B5AA8A011A43}" type="presOf" srcId="{A4C56176-2E35-4997-B0DE-F07A1CE0D6FB}" destId="{01911F18-28C3-4DB2-A87A-9F8D63075F76}" srcOrd="0" destOrd="0" presId="urn:microsoft.com/office/officeart/2018/2/layout/IconCircleList"/>
    <dgm:cxn modelId="{2D51732F-80A3-478A-9D5F-14DDAB85B037}" type="presOf" srcId="{27D88CBA-2338-48E9-ABD2-2BF7DAE82DA1}" destId="{AFD6F608-68DA-4365-807F-56F556A0CEE7}" srcOrd="0" destOrd="0" presId="urn:microsoft.com/office/officeart/2018/2/layout/IconCircleList"/>
    <dgm:cxn modelId="{8BE15330-C67C-47C0-A677-667041E83960}" srcId="{61F0768B-A8D8-4512-8ECE-80D3EB8FDC1A}" destId="{3D7FE195-C33A-422A-937B-92D428AA8642}" srcOrd="2" destOrd="0" parTransId="{ACA984A3-75A4-44F9-9BCD-9F61B3C6FE93}" sibTransId="{DAC680FA-3240-4A3F-88F6-261950CF2C5E}"/>
    <dgm:cxn modelId="{E5536964-2EF4-4743-B308-C87E21D421F5}" srcId="{61F0768B-A8D8-4512-8ECE-80D3EB8FDC1A}" destId="{E5282D8C-6450-4B57-93E8-9011D6416265}" srcOrd="0" destOrd="0" parTransId="{ACA5ABD3-4C13-4F35-8FBA-294B3F35ED4B}" sibTransId="{A4C56176-2E35-4997-B0DE-F07A1CE0D6FB}"/>
    <dgm:cxn modelId="{548C7E6C-2AB2-466B-B62E-AC5051B3793C}" type="presOf" srcId="{E5282D8C-6450-4B57-93E8-9011D6416265}" destId="{34CF5B81-AC99-49E7-9DE9-63BD843D49D9}" srcOrd="0" destOrd="0" presId="urn:microsoft.com/office/officeart/2018/2/layout/IconCircleList"/>
    <dgm:cxn modelId="{625F9381-1247-468E-B106-265D44E75897}" type="presOf" srcId="{F9C25DD9-BE14-4258-ACCC-272BE567D8D2}" destId="{B1E6F744-4165-46ED-9D47-EAB9236F06C4}" srcOrd="0" destOrd="0" presId="urn:microsoft.com/office/officeart/2018/2/layout/IconCircleList"/>
    <dgm:cxn modelId="{42BB8894-8BF6-4110-A9CB-73D8F52DEC49}" srcId="{61F0768B-A8D8-4512-8ECE-80D3EB8FDC1A}" destId="{1B3096A6-4833-4C7B-9415-3F56FF88104C}" srcOrd="3" destOrd="0" parTransId="{9D682D95-78E0-464F-A345-594D71C968C3}" sibTransId="{E3C6929E-FB68-4A46-A185-81335871AEFD}"/>
    <dgm:cxn modelId="{3B10C49C-B3E2-45C9-9938-88B6BEB87B30}" srcId="{61F0768B-A8D8-4512-8ECE-80D3EB8FDC1A}" destId="{27D88CBA-2338-48E9-ABD2-2BF7DAE82DA1}" srcOrd="1" destOrd="0" parTransId="{3F96E5C5-FED4-4242-8D94-93283760330C}" sibTransId="{F9C25DD9-BE14-4258-ACCC-272BE567D8D2}"/>
    <dgm:cxn modelId="{384961B5-18A5-48A2-B648-8EDAC84A1455}" type="presOf" srcId="{DAC680FA-3240-4A3F-88F6-261950CF2C5E}" destId="{0C1758D4-F55D-482A-97F2-56983F07343B}" srcOrd="0" destOrd="0" presId="urn:microsoft.com/office/officeart/2018/2/layout/IconCircleList"/>
    <dgm:cxn modelId="{358C8FB5-E60E-47AE-9EF3-241A443261B7}" type="presOf" srcId="{1B3096A6-4833-4C7B-9415-3F56FF88104C}" destId="{B291E61F-EFA8-414B-AF74-06EF0E3D3BB6}" srcOrd="0" destOrd="0" presId="urn:microsoft.com/office/officeart/2018/2/layout/IconCircleList"/>
    <dgm:cxn modelId="{B685A8C3-9C0F-4C6B-B1D9-E5FDA45486BA}" type="presOf" srcId="{3D7FE195-C33A-422A-937B-92D428AA8642}" destId="{C8C28646-0BEE-430A-9A48-8C33616E4E19}" srcOrd="0" destOrd="0" presId="urn:microsoft.com/office/officeart/2018/2/layout/IconCircleList"/>
    <dgm:cxn modelId="{DAED17CC-6F6A-4668-B5B3-61C0C278E9B2}" type="presOf" srcId="{61F0768B-A8D8-4512-8ECE-80D3EB8FDC1A}" destId="{FEBD0CA4-8509-4641-98A2-6CB47CB25218}" srcOrd="0" destOrd="0" presId="urn:microsoft.com/office/officeart/2018/2/layout/IconCircleList"/>
    <dgm:cxn modelId="{2E43B6ED-20D1-4CE1-B2A2-8CEABD72C5D1}" type="presParOf" srcId="{FEBD0CA4-8509-4641-98A2-6CB47CB25218}" destId="{560934D7-E662-44EE-A678-889F3590033E}" srcOrd="0" destOrd="0" presId="urn:microsoft.com/office/officeart/2018/2/layout/IconCircleList"/>
    <dgm:cxn modelId="{29D89E00-4495-4076-94DB-98B9F392C0F8}" type="presParOf" srcId="{560934D7-E662-44EE-A678-889F3590033E}" destId="{E034AB2A-B894-4FE6-9E74-3479D823BDA1}" srcOrd="0" destOrd="0" presId="urn:microsoft.com/office/officeart/2018/2/layout/IconCircleList"/>
    <dgm:cxn modelId="{DBD849A9-F330-4BA5-8563-60C2D259BFAF}" type="presParOf" srcId="{E034AB2A-B894-4FE6-9E74-3479D823BDA1}" destId="{574CC52F-C3AF-49AD-A94E-A102658E9553}" srcOrd="0" destOrd="0" presId="urn:microsoft.com/office/officeart/2018/2/layout/IconCircleList"/>
    <dgm:cxn modelId="{380A9A0F-FF3A-4ABD-A720-F5FFC5482926}" type="presParOf" srcId="{E034AB2A-B894-4FE6-9E74-3479D823BDA1}" destId="{B62905F0-79A5-46BA-A0AF-1325A7251F5D}" srcOrd="1" destOrd="0" presId="urn:microsoft.com/office/officeart/2018/2/layout/IconCircleList"/>
    <dgm:cxn modelId="{EECD3617-13B4-412F-9B77-8DEA3A67B2AC}" type="presParOf" srcId="{E034AB2A-B894-4FE6-9E74-3479D823BDA1}" destId="{2D23B8C1-B794-4AE9-A1F9-8C34D6AB3D15}" srcOrd="2" destOrd="0" presId="urn:microsoft.com/office/officeart/2018/2/layout/IconCircleList"/>
    <dgm:cxn modelId="{3C7C9C72-B699-4B5C-88D7-E2A6382BCC30}" type="presParOf" srcId="{E034AB2A-B894-4FE6-9E74-3479D823BDA1}" destId="{34CF5B81-AC99-49E7-9DE9-63BD843D49D9}" srcOrd="3" destOrd="0" presId="urn:microsoft.com/office/officeart/2018/2/layout/IconCircleList"/>
    <dgm:cxn modelId="{C8296ADE-4638-4654-B91E-51519099E40F}" type="presParOf" srcId="{560934D7-E662-44EE-A678-889F3590033E}" destId="{01911F18-28C3-4DB2-A87A-9F8D63075F76}" srcOrd="1" destOrd="0" presId="urn:microsoft.com/office/officeart/2018/2/layout/IconCircleList"/>
    <dgm:cxn modelId="{79804F99-6572-41D1-BD80-17CD5AD53422}" type="presParOf" srcId="{560934D7-E662-44EE-A678-889F3590033E}" destId="{2DECF43D-E2B4-4EAC-A1A5-7730E020364A}" srcOrd="2" destOrd="0" presId="urn:microsoft.com/office/officeart/2018/2/layout/IconCircleList"/>
    <dgm:cxn modelId="{49289871-1C91-40C0-BD6F-692FEB643D53}" type="presParOf" srcId="{2DECF43D-E2B4-4EAC-A1A5-7730E020364A}" destId="{BA06E16F-9AF3-490F-A1E2-6F2ADFDDAB6E}" srcOrd="0" destOrd="0" presId="urn:microsoft.com/office/officeart/2018/2/layout/IconCircleList"/>
    <dgm:cxn modelId="{16A05D95-E92E-495F-AB6B-9F3C58D2EFBF}" type="presParOf" srcId="{2DECF43D-E2B4-4EAC-A1A5-7730E020364A}" destId="{167BFE7A-DEA5-49D6-AC20-68C7365C30E0}" srcOrd="1" destOrd="0" presId="urn:microsoft.com/office/officeart/2018/2/layout/IconCircleList"/>
    <dgm:cxn modelId="{8EE51B33-1E34-4D7E-B150-5541B5475402}" type="presParOf" srcId="{2DECF43D-E2B4-4EAC-A1A5-7730E020364A}" destId="{C4E4EFA0-E973-432E-BF1F-D3CE420A3290}" srcOrd="2" destOrd="0" presId="urn:microsoft.com/office/officeart/2018/2/layout/IconCircleList"/>
    <dgm:cxn modelId="{71293C62-667D-4C57-9BE0-9F05EDD4CE77}" type="presParOf" srcId="{2DECF43D-E2B4-4EAC-A1A5-7730E020364A}" destId="{AFD6F608-68DA-4365-807F-56F556A0CEE7}" srcOrd="3" destOrd="0" presId="urn:microsoft.com/office/officeart/2018/2/layout/IconCircleList"/>
    <dgm:cxn modelId="{32CAC11D-F7C1-46B7-A422-FD6B3D80FF3B}" type="presParOf" srcId="{560934D7-E662-44EE-A678-889F3590033E}" destId="{B1E6F744-4165-46ED-9D47-EAB9236F06C4}" srcOrd="3" destOrd="0" presId="urn:microsoft.com/office/officeart/2018/2/layout/IconCircleList"/>
    <dgm:cxn modelId="{E5A84FEB-824B-4578-AFBD-270FE5898C22}" type="presParOf" srcId="{560934D7-E662-44EE-A678-889F3590033E}" destId="{00B29589-FD97-4556-A673-106FF3CA0C1F}" srcOrd="4" destOrd="0" presId="urn:microsoft.com/office/officeart/2018/2/layout/IconCircleList"/>
    <dgm:cxn modelId="{2CE59021-3C64-4057-B944-051232C0E02A}" type="presParOf" srcId="{00B29589-FD97-4556-A673-106FF3CA0C1F}" destId="{621E4AF2-3DDB-4F05-B573-698AE12FA8A2}" srcOrd="0" destOrd="0" presId="urn:microsoft.com/office/officeart/2018/2/layout/IconCircleList"/>
    <dgm:cxn modelId="{93252385-F9CA-419C-8C52-B1FC3A768F85}" type="presParOf" srcId="{00B29589-FD97-4556-A673-106FF3CA0C1F}" destId="{5CF45F89-0994-4F01-BDF8-72F9BA12623E}" srcOrd="1" destOrd="0" presId="urn:microsoft.com/office/officeart/2018/2/layout/IconCircleList"/>
    <dgm:cxn modelId="{596F44CE-D29E-44F7-BD8A-7DA5E369FB7C}" type="presParOf" srcId="{00B29589-FD97-4556-A673-106FF3CA0C1F}" destId="{EB02CC90-CC81-4CA8-ABD5-AE5D1DB80724}" srcOrd="2" destOrd="0" presId="urn:microsoft.com/office/officeart/2018/2/layout/IconCircleList"/>
    <dgm:cxn modelId="{C00DC9D5-B400-4DCF-9211-F461365A5DC5}" type="presParOf" srcId="{00B29589-FD97-4556-A673-106FF3CA0C1F}" destId="{C8C28646-0BEE-430A-9A48-8C33616E4E19}" srcOrd="3" destOrd="0" presId="urn:microsoft.com/office/officeart/2018/2/layout/IconCircleList"/>
    <dgm:cxn modelId="{85F00898-F9AB-4241-A1C9-F3189F06A34E}" type="presParOf" srcId="{560934D7-E662-44EE-A678-889F3590033E}" destId="{0C1758D4-F55D-482A-97F2-56983F07343B}" srcOrd="5" destOrd="0" presId="urn:microsoft.com/office/officeart/2018/2/layout/IconCircleList"/>
    <dgm:cxn modelId="{A4B45D56-CC2F-4293-8F4A-019B26D759B7}" type="presParOf" srcId="{560934D7-E662-44EE-A678-889F3590033E}" destId="{0F69CB5F-2663-40B7-BFF1-6EC4D46A912A}" srcOrd="6" destOrd="0" presId="urn:microsoft.com/office/officeart/2018/2/layout/IconCircleList"/>
    <dgm:cxn modelId="{7EF8CBE3-D0D4-4DEA-808F-B9DF07A5D2E3}" type="presParOf" srcId="{0F69CB5F-2663-40B7-BFF1-6EC4D46A912A}" destId="{DFD979B1-DB7E-4749-9FF5-5BD6E6570DB9}" srcOrd="0" destOrd="0" presId="urn:microsoft.com/office/officeart/2018/2/layout/IconCircleList"/>
    <dgm:cxn modelId="{285649E1-0F92-46D1-B681-61BAC95CB35D}" type="presParOf" srcId="{0F69CB5F-2663-40B7-BFF1-6EC4D46A912A}" destId="{B70F24BB-8ADE-47C5-9512-136880F38618}" srcOrd="1" destOrd="0" presId="urn:microsoft.com/office/officeart/2018/2/layout/IconCircleList"/>
    <dgm:cxn modelId="{39634B8E-4FB1-4EBF-9102-3C50C7A8A8A0}" type="presParOf" srcId="{0F69CB5F-2663-40B7-BFF1-6EC4D46A912A}" destId="{4C91E527-21E3-4F8C-B0BF-D6F6D3580C66}" srcOrd="2" destOrd="0" presId="urn:microsoft.com/office/officeart/2018/2/layout/IconCircleList"/>
    <dgm:cxn modelId="{299C4B0B-F56A-4FB9-BCEE-7004DBF99F48}" type="presParOf" srcId="{0F69CB5F-2663-40B7-BFF1-6EC4D46A912A}" destId="{B291E61F-EFA8-414B-AF74-06EF0E3D3BB6}" srcOrd="3" destOrd="0" presId="urn:microsoft.com/office/officeart/2018/2/layout/IconCircleList"/>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9E928EC-4BB2-451A-A1B2-FAFEF2D2B1B7}"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4E0416A3-86B0-44E9-937C-CBFB36443D4D}">
      <dgm:prSet/>
      <dgm:spPr>
        <a:xfrm>
          <a:off x="1057996" y="4300"/>
          <a:ext cx="5205643" cy="916014"/>
        </a:xfrm>
      </dgm:spPr>
      <dgm:t>
        <a:bodyPr/>
        <a:lstStyle/>
        <a:p>
          <a:pPr>
            <a:lnSpc>
              <a:spcPct val="100000"/>
            </a:lnSpc>
          </a:pPr>
          <a:r>
            <a:rPr lang="en-US">
              <a:latin typeface="Calibri" panose="020F0502020204030204"/>
              <a:ea typeface="+mn-ea"/>
              <a:cs typeface="+mn-cs"/>
            </a:rPr>
            <a:t>Email and Newsletter-one of the most popular tool</a:t>
          </a:r>
        </a:p>
      </dgm:t>
    </dgm:pt>
    <dgm:pt modelId="{220434DC-3E0B-46FC-AF50-93596A5E6882}" type="parTrans" cxnId="{C593E296-D881-4E4C-8260-44EDDD8C5484}">
      <dgm:prSet/>
      <dgm:spPr/>
      <dgm:t>
        <a:bodyPr/>
        <a:lstStyle/>
        <a:p>
          <a:endParaRPr lang="en-US"/>
        </a:p>
      </dgm:t>
    </dgm:pt>
    <dgm:pt modelId="{804E4B0B-E3EE-47AE-92C0-829207367A85}" type="sibTrans" cxnId="{C593E296-D881-4E4C-8260-44EDDD8C5484}">
      <dgm:prSet/>
      <dgm:spPr/>
      <dgm:t>
        <a:bodyPr/>
        <a:lstStyle/>
        <a:p>
          <a:pPr>
            <a:lnSpc>
              <a:spcPct val="100000"/>
            </a:lnSpc>
          </a:pPr>
          <a:endParaRPr lang="en-US"/>
        </a:p>
      </dgm:t>
    </dgm:pt>
    <dgm:pt modelId="{8C06D6AC-6BD5-4A87-A215-15F35A1E2106}">
      <dgm:prSet/>
      <dgm:spPr>
        <a:xfrm>
          <a:off x="1057996" y="1149318"/>
          <a:ext cx="5205643" cy="916014"/>
        </a:xfrm>
      </dgm:spPr>
      <dgm:t>
        <a:bodyPr/>
        <a:lstStyle/>
        <a:p>
          <a:pPr>
            <a:lnSpc>
              <a:spcPct val="100000"/>
            </a:lnSpc>
          </a:pPr>
          <a:r>
            <a:rPr lang="en-US">
              <a:latin typeface="Calibri" panose="020F0502020204030204"/>
              <a:ea typeface="+mn-ea"/>
              <a:cs typeface="+mn-cs"/>
            </a:rPr>
            <a:t>Email Automation-helps you customize your emails</a:t>
          </a:r>
        </a:p>
      </dgm:t>
    </dgm:pt>
    <dgm:pt modelId="{431736B7-3122-492B-94C0-3A0B6F6B647B}" type="parTrans" cxnId="{0E7F29EF-98C7-445A-9F4A-8D2AF1FD1D27}">
      <dgm:prSet/>
      <dgm:spPr/>
      <dgm:t>
        <a:bodyPr/>
        <a:lstStyle/>
        <a:p>
          <a:endParaRPr lang="en-US"/>
        </a:p>
      </dgm:t>
    </dgm:pt>
    <dgm:pt modelId="{02D88A7D-9836-4CCC-AE13-7EA5E4E2E74A}" type="sibTrans" cxnId="{0E7F29EF-98C7-445A-9F4A-8D2AF1FD1D27}">
      <dgm:prSet/>
      <dgm:spPr/>
      <dgm:t>
        <a:bodyPr/>
        <a:lstStyle/>
        <a:p>
          <a:pPr>
            <a:lnSpc>
              <a:spcPct val="100000"/>
            </a:lnSpc>
          </a:pPr>
          <a:endParaRPr lang="en-US"/>
        </a:p>
      </dgm:t>
    </dgm:pt>
    <dgm:pt modelId="{808E223E-C079-4003-9A04-40F980C128DD}">
      <dgm:prSet/>
      <dgm:spPr>
        <a:xfrm>
          <a:off x="1057996" y="2294336"/>
          <a:ext cx="5205643" cy="916014"/>
        </a:xfrm>
      </dgm:spPr>
      <dgm:t>
        <a:bodyPr/>
        <a:lstStyle/>
        <a:p>
          <a:pPr>
            <a:lnSpc>
              <a:spcPct val="100000"/>
            </a:lnSpc>
          </a:pPr>
          <a:r>
            <a:rPr lang="en-US">
              <a:latin typeface="Calibri" panose="020F0502020204030204"/>
              <a:ea typeface="+mn-ea"/>
              <a:cs typeface="+mn-cs"/>
            </a:rPr>
            <a:t>Online or Virtual Presentation-can be online or physical</a:t>
          </a:r>
        </a:p>
      </dgm:t>
    </dgm:pt>
    <dgm:pt modelId="{8EB14347-8988-46CE-A455-465CEADCF87C}" type="parTrans" cxnId="{C1D75907-B350-4A5E-89A7-EB566420544C}">
      <dgm:prSet/>
      <dgm:spPr/>
      <dgm:t>
        <a:bodyPr/>
        <a:lstStyle/>
        <a:p>
          <a:endParaRPr lang="en-US"/>
        </a:p>
      </dgm:t>
    </dgm:pt>
    <dgm:pt modelId="{B710B6D7-97F8-4EBC-BE20-3DCA3139F34E}" type="sibTrans" cxnId="{C1D75907-B350-4A5E-89A7-EB566420544C}">
      <dgm:prSet/>
      <dgm:spPr/>
      <dgm:t>
        <a:bodyPr/>
        <a:lstStyle/>
        <a:p>
          <a:pPr>
            <a:lnSpc>
              <a:spcPct val="100000"/>
            </a:lnSpc>
          </a:pPr>
          <a:endParaRPr lang="en-US"/>
        </a:p>
      </dgm:t>
    </dgm:pt>
    <dgm:pt modelId="{09881B91-E439-4D18-8B45-2552DFFC58C1}">
      <dgm:prSet/>
      <dgm:spPr>
        <a:xfrm>
          <a:off x="1057996" y="3439354"/>
          <a:ext cx="5205643" cy="916014"/>
        </a:xfrm>
      </dgm:spPr>
      <dgm:t>
        <a:bodyPr/>
        <a:lstStyle/>
        <a:p>
          <a:pPr>
            <a:lnSpc>
              <a:spcPct val="100000"/>
            </a:lnSpc>
          </a:pPr>
          <a:r>
            <a:rPr lang="en-US">
              <a:latin typeface="Calibri" panose="020F0502020204030204"/>
              <a:ea typeface="+mn-ea"/>
              <a:cs typeface="+mn-cs"/>
            </a:rPr>
            <a:t>Project Summary Report-a traditional method but effective</a:t>
          </a:r>
        </a:p>
      </dgm:t>
    </dgm:pt>
    <dgm:pt modelId="{5360C75D-30C2-4306-9606-B264F3B5D51A}" type="parTrans" cxnId="{55D65E83-8E5A-477C-94F1-7E3CAB99F3C5}">
      <dgm:prSet/>
      <dgm:spPr/>
      <dgm:t>
        <a:bodyPr/>
        <a:lstStyle/>
        <a:p>
          <a:endParaRPr lang="en-US"/>
        </a:p>
      </dgm:t>
    </dgm:pt>
    <dgm:pt modelId="{E796E846-9181-4CBE-8C49-0F66E1A7AF6B}" type="sibTrans" cxnId="{55D65E83-8E5A-477C-94F1-7E3CAB99F3C5}">
      <dgm:prSet/>
      <dgm:spPr/>
      <dgm:t>
        <a:bodyPr/>
        <a:lstStyle/>
        <a:p>
          <a:pPr>
            <a:lnSpc>
              <a:spcPct val="100000"/>
            </a:lnSpc>
          </a:pPr>
          <a:endParaRPr lang="en-US"/>
        </a:p>
      </dgm:t>
    </dgm:pt>
    <dgm:pt modelId="{00D66042-D910-4D66-9B43-C0A0973F430F}">
      <dgm:prSet/>
      <dgm:spPr>
        <a:xfrm>
          <a:off x="1057996" y="4584372"/>
          <a:ext cx="5205643" cy="916014"/>
        </a:xfrm>
      </dgm:spPr>
      <dgm:t>
        <a:bodyPr/>
        <a:lstStyle/>
        <a:p>
          <a:pPr>
            <a:lnSpc>
              <a:spcPct val="100000"/>
            </a:lnSpc>
          </a:pPr>
          <a:r>
            <a:rPr lang="en-US">
              <a:latin typeface="Arial" panose="020B0604020202020204" pitchFamily="34" charset="0"/>
              <a:ea typeface="+mn-ea"/>
              <a:cs typeface="Arial" panose="020B0604020202020204" pitchFamily="34" charset="0"/>
            </a:rPr>
            <a:t>Group Video Call or “Screen to Screen” Meetings</a:t>
          </a:r>
        </a:p>
      </dgm:t>
    </dgm:pt>
    <dgm:pt modelId="{EF9EA25F-5A2D-4F55-827B-5B6C22770665}" type="parTrans" cxnId="{1BDC8224-D9D0-4255-B5FD-64A16B2320BA}">
      <dgm:prSet/>
      <dgm:spPr/>
      <dgm:t>
        <a:bodyPr/>
        <a:lstStyle/>
        <a:p>
          <a:endParaRPr lang="en-US"/>
        </a:p>
      </dgm:t>
    </dgm:pt>
    <dgm:pt modelId="{A042EA3D-4EDA-4C10-BA17-0C0CDF0D9B31}" type="sibTrans" cxnId="{1BDC8224-D9D0-4255-B5FD-64A16B2320BA}">
      <dgm:prSet/>
      <dgm:spPr/>
      <dgm:t>
        <a:bodyPr/>
        <a:lstStyle/>
        <a:p>
          <a:endParaRPr lang="en-US"/>
        </a:p>
      </dgm:t>
    </dgm:pt>
    <dgm:pt modelId="{7A7A7EE4-8E80-4187-A276-4632F1343D4E}" type="pres">
      <dgm:prSet presAssocID="{C9E928EC-4BB2-451A-A1B2-FAFEF2D2B1B7}" presName="root" presStyleCnt="0">
        <dgm:presLayoutVars>
          <dgm:dir/>
          <dgm:resizeHandles val="exact"/>
        </dgm:presLayoutVars>
      </dgm:prSet>
      <dgm:spPr/>
    </dgm:pt>
    <dgm:pt modelId="{6F7F30A2-E501-4306-AD80-2A01CDC8C7E7}" type="pres">
      <dgm:prSet presAssocID="{C9E928EC-4BB2-451A-A1B2-FAFEF2D2B1B7}" presName="container" presStyleCnt="0">
        <dgm:presLayoutVars>
          <dgm:dir/>
          <dgm:resizeHandles val="exact"/>
        </dgm:presLayoutVars>
      </dgm:prSet>
      <dgm:spPr/>
    </dgm:pt>
    <dgm:pt modelId="{75D71969-406E-40BF-8CCA-EDE427350494}" type="pres">
      <dgm:prSet presAssocID="{4E0416A3-86B0-44E9-937C-CBFB36443D4D}" presName="compNode" presStyleCnt="0"/>
      <dgm:spPr/>
    </dgm:pt>
    <dgm:pt modelId="{5A21B1EC-16C8-4999-A8ED-48B981ECA8CC}" type="pres">
      <dgm:prSet presAssocID="{4E0416A3-86B0-44E9-937C-CBFB36443D4D}" presName="iconBgRect" presStyleLbl="bgShp" presStyleIdx="0" presStyleCnt="5"/>
      <dgm:spPr/>
    </dgm:pt>
    <dgm:pt modelId="{562CABE7-419F-4B57-AEC8-E84EC3859C3A}" type="pres">
      <dgm:prSet presAssocID="{4E0416A3-86B0-44E9-937C-CBFB36443D4D}"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Email"/>
        </a:ext>
      </dgm:extLst>
    </dgm:pt>
    <dgm:pt modelId="{714ABE6B-37C8-43D3-8FB8-6602FFE135B1}" type="pres">
      <dgm:prSet presAssocID="{4E0416A3-86B0-44E9-937C-CBFB36443D4D}" presName="spaceRect" presStyleCnt="0"/>
      <dgm:spPr/>
    </dgm:pt>
    <dgm:pt modelId="{D66B0765-FC8B-4E6E-9338-D9DFB1DA80A6}" type="pres">
      <dgm:prSet presAssocID="{4E0416A3-86B0-44E9-937C-CBFB36443D4D}" presName="textRect" presStyleLbl="revTx" presStyleIdx="0" presStyleCnt="5">
        <dgm:presLayoutVars>
          <dgm:chMax val="1"/>
          <dgm:chPref val="1"/>
        </dgm:presLayoutVars>
      </dgm:prSet>
      <dgm:spPr/>
    </dgm:pt>
    <dgm:pt modelId="{760C4821-C700-4F81-A622-15F7F63BDF5B}" type="pres">
      <dgm:prSet presAssocID="{804E4B0B-E3EE-47AE-92C0-829207367A85}" presName="sibTrans" presStyleLbl="sibTrans2D1" presStyleIdx="0" presStyleCnt="0"/>
      <dgm:spPr/>
    </dgm:pt>
    <dgm:pt modelId="{B304A00B-5CD1-4D3D-BCF7-577F9DBC758C}" type="pres">
      <dgm:prSet presAssocID="{8C06D6AC-6BD5-4A87-A215-15F35A1E2106}" presName="compNode" presStyleCnt="0"/>
      <dgm:spPr/>
    </dgm:pt>
    <dgm:pt modelId="{F687F8E2-6E3B-4795-B02F-8CECBFA221A1}" type="pres">
      <dgm:prSet presAssocID="{8C06D6AC-6BD5-4A87-A215-15F35A1E2106}" presName="iconBgRect" presStyleLbl="bgShp" presStyleIdx="1" presStyleCnt="5"/>
      <dgm:spPr/>
    </dgm:pt>
    <dgm:pt modelId="{139D968B-821F-4BEE-8C33-FB14AED64493}" type="pres">
      <dgm:prSet presAssocID="{8C06D6AC-6BD5-4A87-A215-15F35A1E2106}"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Envelope"/>
        </a:ext>
      </dgm:extLst>
    </dgm:pt>
    <dgm:pt modelId="{FB5CE9CF-CEFF-485B-9FBE-F2A91B6F45FC}" type="pres">
      <dgm:prSet presAssocID="{8C06D6AC-6BD5-4A87-A215-15F35A1E2106}" presName="spaceRect" presStyleCnt="0"/>
      <dgm:spPr/>
    </dgm:pt>
    <dgm:pt modelId="{055C461A-3C91-40AE-9989-F0238EF7CB5A}" type="pres">
      <dgm:prSet presAssocID="{8C06D6AC-6BD5-4A87-A215-15F35A1E2106}" presName="textRect" presStyleLbl="revTx" presStyleIdx="1" presStyleCnt="5">
        <dgm:presLayoutVars>
          <dgm:chMax val="1"/>
          <dgm:chPref val="1"/>
        </dgm:presLayoutVars>
      </dgm:prSet>
      <dgm:spPr/>
    </dgm:pt>
    <dgm:pt modelId="{50B6E952-E383-4CEC-802F-750235173739}" type="pres">
      <dgm:prSet presAssocID="{02D88A7D-9836-4CCC-AE13-7EA5E4E2E74A}" presName="sibTrans" presStyleLbl="sibTrans2D1" presStyleIdx="0" presStyleCnt="0"/>
      <dgm:spPr/>
    </dgm:pt>
    <dgm:pt modelId="{9BF71ABB-8DA7-46DC-BE11-B836FBFBC2A9}" type="pres">
      <dgm:prSet presAssocID="{808E223E-C079-4003-9A04-40F980C128DD}" presName="compNode" presStyleCnt="0"/>
      <dgm:spPr/>
    </dgm:pt>
    <dgm:pt modelId="{2B6A9C07-65E9-4E79-877C-A7F1CFF2CC77}" type="pres">
      <dgm:prSet presAssocID="{808E223E-C079-4003-9A04-40F980C128DD}" presName="iconBgRect" presStyleLbl="bgShp" presStyleIdx="2" presStyleCnt="5"/>
      <dgm:spPr/>
    </dgm:pt>
    <dgm:pt modelId="{ED8B736E-7442-46E3-9C31-A1834059B14C}" type="pres">
      <dgm:prSet presAssocID="{808E223E-C079-4003-9A04-40F980C128DD}"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Web Design"/>
        </a:ext>
      </dgm:extLst>
    </dgm:pt>
    <dgm:pt modelId="{6A127D16-5265-44C5-9F04-2B3B4E3CD7AB}" type="pres">
      <dgm:prSet presAssocID="{808E223E-C079-4003-9A04-40F980C128DD}" presName="spaceRect" presStyleCnt="0"/>
      <dgm:spPr/>
    </dgm:pt>
    <dgm:pt modelId="{A79B0827-C107-49C1-B355-112402E1AB49}" type="pres">
      <dgm:prSet presAssocID="{808E223E-C079-4003-9A04-40F980C128DD}" presName="textRect" presStyleLbl="revTx" presStyleIdx="2" presStyleCnt="5">
        <dgm:presLayoutVars>
          <dgm:chMax val="1"/>
          <dgm:chPref val="1"/>
        </dgm:presLayoutVars>
      </dgm:prSet>
      <dgm:spPr/>
    </dgm:pt>
    <dgm:pt modelId="{D0B5ACEB-141C-4A87-B9AD-B9C07D0CF1E0}" type="pres">
      <dgm:prSet presAssocID="{B710B6D7-97F8-4EBC-BE20-3DCA3139F34E}" presName="sibTrans" presStyleLbl="sibTrans2D1" presStyleIdx="0" presStyleCnt="0"/>
      <dgm:spPr/>
    </dgm:pt>
    <dgm:pt modelId="{B497E12F-81CA-4753-AE0E-D84ED37A204D}" type="pres">
      <dgm:prSet presAssocID="{09881B91-E439-4D18-8B45-2552DFFC58C1}" presName="compNode" presStyleCnt="0"/>
      <dgm:spPr/>
    </dgm:pt>
    <dgm:pt modelId="{F0CF5457-803B-4347-AAD6-4A2097C34249}" type="pres">
      <dgm:prSet presAssocID="{09881B91-E439-4D18-8B45-2552DFFC58C1}" presName="iconBgRect" presStyleLbl="bgShp" presStyleIdx="3" presStyleCnt="5"/>
      <dgm:spPr/>
    </dgm:pt>
    <dgm:pt modelId="{A56C2616-9811-4EAD-A038-8A23259F381F}" type="pres">
      <dgm:prSet presAssocID="{09881B91-E439-4D18-8B45-2552DFFC58C1}"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heckmark"/>
        </a:ext>
      </dgm:extLst>
    </dgm:pt>
    <dgm:pt modelId="{BEDF9DC5-DC99-4E2B-AEB5-BC9798AB4834}" type="pres">
      <dgm:prSet presAssocID="{09881B91-E439-4D18-8B45-2552DFFC58C1}" presName="spaceRect" presStyleCnt="0"/>
      <dgm:spPr/>
    </dgm:pt>
    <dgm:pt modelId="{A6E3EEFE-3043-44CE-8053-9AB0AE0D5415}" type="pres">
      <dgm:prSet presAssocID="{09881B91-E439-4D18-8B45-2552DFFC58C1}" presName="textRect" presStyleLbl="revTx" presStyleIdx="3" presStyleCnt="5">
        <dgm:presLayoutVars>
          <dgm:chMax val="1"/>
          <dgm:chPref val="1"/>
        </dgm:presLayoutVars>
      </dgm:prSet>
      <dgm:spPr/>
    </dgm:pt>
    <dgm:pt modelId="{18D006A3-C4DD-4945-8298-8783357F7133}" type="pres">
      <dgm:prSet presAssocID="{E796E846-9181-4CBE-8C49-0F66E1A7AF6B}" presName="sibTrans" presStyleLbl="sibTrans2D1" presStyleIdx="0" presStyleCnt="0"/>
      <dgm:spPr/>
    </dgm:pt>
    <dgm:pt modelId="{F3FC8C51-7953-4A57-9508-FEA82A78EC22}" type="pres">
      <dgm:prSet presAssocID="{00D66042-D910-4D66-9B43-C0A0973F430F}" presName="compNode" presStyleCnt="0"/>
      <dgm:spPr/>
    </dgm:pt>
    <dgm:pt modelId="{C92FB22F-1865-43E2-83A6-4A3CF4D2484B}" type="pres">
      <dgm:prSet presAssocID="{00D66042-D910-4D66-9B43-C0A0973F430F}" presName="iconBgRect" presStyleLbl="bgShp" presStyleIdx="4" presStyleCnt="5"/>
      <dgm:spPr/>
    </dgm:pt>
    <dgm:pt modelId="{0D54E15E-2F54-428C-887B-B4EB3ACEDCCF}" type="pres">
      <dgm:prSet presAssocID="{00D66042-D910-4D66-9B43-C0A0973F430F}"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Meeting"/>
        </a:ext>
      </dgm:extLst>
    </dgm:pt>
    <dgm:pt modelId="{F3B57D6D-AD87-45FF-8B36-8E21554CA8E1}" type="pres">
      <dgm:prSet presAssocID="{00D66042-D910-4D66-9B43-C0A0973F430F}" presName="spaceRect" presStyleCnt="0"/>
      <dgm:spPr/>
    </dgm:pt>
    <dgm:pt modelId="{9DCD1459-055A-4982-A4BF-0D5D9B11F77D}" type="pres">
      <dgm:prSet presAssocID="{00D66042-D910-4D66-9B43-C0A0973F430F}" presName="textRect" presStyleLbl="revTx" presStyleIdx="4" presStyleCnt="5">
        <dgm:presLayoutVars>
          <dgm:chMax val="1"/>
          <dgm:chPref val="1"/>
        </dgm:presLayoutVars>
      </dgm:prSet>
      <dgm:spPr/>
    </dgm:pt>
  </dgm:ptLst>
  <dgm:cxnLst>
    <dgm:cxn modelId="{660A6506-271E-4DEC-98D2-AB9E49205CCA}" type="presOf" srcId="{00D66042-D910-4D66-9B43-C0A0973F430F}" destId="{9DCD1459-055A-4982-A4BF-0D5D9B11F77D}" srcOrd="0" destOrd="0" presId="urn:microsoft.com/office/officeart/2018/2/layout/IconCircleList"/>
    <dgm:cxn modelId="{C1D75907-B350-4A5E-89A7-EB566420544C}" srcId="{C9E928EC-4BB2-451A-A1B2-FAFEF2D2B1B7}" destId="{808E223E-C079-4003-9A04-40F980C128DD}" srcOrd="2" destOrd="0" parTransId="{8EB14347-8988-46CE-A455-465CEADCF87C}" sibTransId="{B710B6D7-97F8-4EBC-BE20-3DCA3139F34E}"/>
    <dgm:cxn modelId="{1BDC8224-D9D0-4255-B5FD-64A16B2320BA}" srcId="{C9E928EC-4BB2-451A-A1B2-FAFEF2D2B1B7}" destId="{00D66042-D910-4D66-9B43-C0A0973F430F}" srcOrd="4" destOrd="0" parTransId="{EF9EA25F-5A2D-4F55-827B-5B6C22770665}" sibTransId="{A042EA3D-4EDA-4C10-BA17-0C0CDF0D9B31}"/>
    <dgm:cxn modelId="{F1507E37-4F89-4281-8702-81BE068FF8D8}" type="presOf" srcId="{E796E846-9181-4CBE-8C49-0F66E1A7AF6B}" destId="{18D006A3-C4DD-4945-8298-8783357F7133}" srcOrd="0" destOrd="0" presId="urn:microsoft.com/office/officeart/2018/2/layout/IconCircleList"/>
    <dgm:cxn modelId="{3DFD313E-B5A6-4FE4-A6E1-A09D254D0CD1}" type="presOf" srcId="{8C06D6AC-6BD5-4A87-A215-15F35A1E2106}" destId="{055C461A-3C91-40AE-9989-F0238EF7CB5A}" srcOrd="0" destOrd="0" presId="urn:microsoft.com/office/officeart/2018/2/layout/IconCircleList"/>
    <dgm:cxn modelId="{80B26E63-5A15-4777-9767-52D1861AE8DF}" type="presOf" srcId="{02D88A7D-9836-4CCC-AE13-7EA5E4E2E74A}" destId="{50B6E952-E383-4CEC-802F-750235173739}" srcOrd="0" destOrd="0" presId="urn:microsoft.com/office/officeart/2018/2/layout/IconCircleList"/>
    <dgm:cxn modelId="{331DF972-DF7B-4867-A77D-D64F3D4CD771}" type="presOf" srcId="{4E0416A3-86B0-44E9-937C-CBFB36443D4D}" destId="{D66B0765-FC8B-4E6E-9338-D9DFB1DA80A6}" srcOrd="0" destOrd="0" presId="urn:microsoft.com/office/officeart/2018/2/layout/IconCircleList"/>
    <dgm:cxn modelId="{84F2B978-3093-4686-88DE-9204702E0835}" type="presOf" srcId="{C9E928EC-4BB2-451A-A1B2-FAFEF2D2B1B7}" destId="{7A7A7EE4-8E80-4187-A276-4632F1343D4E}" srcOrd="0" destOrd="0" presId="urn:microsoft.com/office/officeart/2018/2/layout/IconCircleList"/>
    <dgm:cxn modelId="{55D65E83-8E5A-477C-94F1-7E3CAB99F3C5}" srcId="{C9E928EC-4BB2-451A-A1B2-FAFEF2D2B1B7}" destId="{09881B91-E439-4D18-8B45-2552DFFC58C1}" srcOrd="3" destOrd="0" parTransId="{5360C75D-30C2-4306-9606-B264F3B5D51A}" sibTransId="{E796E846-9181-4CBE-8C49-0F66E1A7AF6B}"/>
    <dgm:cxn modelId="{C593E296-D881-4E4C-8260-44EDDD8C5484}" srcId="{C9E928EC-4BB2-451A-A1B2-FAFEF2D2B1B7}" destId="{4E0416A3-86B0-44E9-937C-CBFB36443D4D}" srcOrd="0" destOrd="0" parTransId="{220434DC-3E0B-46FC-AF50-93596A5E6882}" sibTransId="{804E4B0B-E3EE-47AE-92C0-829207367A85}"/>
    <dgm:cxn modelId="{7CC17AA8-0522-4303-B938-02E5F2ED7DCB}" type="presOf" srcId="{B710B6D7-97F8-4EBC-BE20-3DCA3139F34E}" destId="{D0B5ACEB-141C-4A87-B9AD-B9C07D0CF1E0}" srcOrd="0" destOrd="0" presId="urn:microsoft.com/office/officeart/2018/2/layout/IconCircleList"/>
    <dgm:cxn modelId="{93A68DC6-1131-4630-BEE3-DFBFD9C6933F}" type="presOf" srcId="{804E4B0B-E3EE-47AE-92C0-829207367A85}" destId="{760C4821-C700-4F81-A622-15F7F63BDF5B}" srcOrd="0" destOrd="0" presId="urn:microsoft.com/office/officeart/2018/2/layout/IconCircleList"/>
    <dgm:cxn modelId="{8730ACD8-2B95-41C4-AD3B-32CDABD16315}" type="presOf" srcId="{808E223E-C079-4003-9A04-40F980C128DD}" destId="{A79B0827-C107-49C1-B355-112402E1AB49}" srcOrd="0" destOrd="0" presId="urn:microsoft.com/office/officeart/2018/2/layout/IconCircleList"/>
    <dgm:cxn modelId="{0E7F29EF-98C7-445A-9F4A-8D2AF1FD1D27}" srcId="{C9E928EC-4BB2-451A-A1B2-FAFEF2D2B1B7}" destId="{8C06D6AC-6BD5-4A87-A215-15F35A1E2106}" srcOrd="1" destOrd="0" parTransId="{431736B7-3122-492B-94C0-3A0B6F6B647B}" sibTransId="{02D88A7D-9836-4CCC-AE13-7EA5E4E2E74A}"/>
    <dgm:cxn modelId="{E51C6BFC-B148-46FE-BEC7-36FDF9875D26}" type="presOf" srcId="{09881B91-E439-4D18-8B45-2552DFFC58C1}" destId="{A6E3EEFE-3043-44CE-8053-9AB0AE0D5415}" srcOrd="0" destOrd="0" presId="urn:microsoft.com/office/officeart/2018/2/layout/IconCircleList"/>
    <dgm:cxn modelId="{C37024CC-8B3D-4D68-A334-5031270F5688}" type="presParOf" srcId="{7A7A7EE4-8E80-4187-A276-4632F1343D4E}" destId="{6F7F30A2-E501-4306-AD80-2A01CDC8C7E7}" srcOrd="0" destOrd="0" presId="urn:microsoft.com/office/officeart/2018/2/layout/IconCircleList"/>
    <dgm:cxn modelId="{038F91F7-80C4-46D1-8101-C567442269C4}" type="presParOf" srcId="{6F7F30A2-E501-4306-AD80-2A01CDC8C7E7}" destId="{75D71969-406E-40BF-8CCA-EDE427350494}" srcOrd="0" destOrd="0" presId="urn:microsoft.com/office/officeart/2018/2/layout/IconCircleList"/>
    <dgm:cxn modelId="{059CF66A-6597-48B6-B205-633FBF66A03F}" type="presParOf" srcId="{75D71969-406E-40BF-8CCA-EDE427350494}" destId="{5A21B1EC-16C8-4999-A8ED-48B981ECA8CC}" srcOrd="0" destOrd="0" presId="urn:microsoft.com/office/officeart/2018/2/layout/IconCircleList"/>
    <dgm:cxn modelId="{7FE29F9C-9F20-43DF-9112-3D0B8F3628C0}" type="presParOf" srcId="{75D71969-406E-40BF-8CCA-EDE427350494}" destId="{562CABE7-419F-4B57-AEC8-E84EC3859C3A}" srcOrd="1" destOrd="0" presId="urn:microsoft.com/office/officeart/2018/2/layout/IconCircleList"/>
    <dgm:cxn modelId="{F162D1D9-A0E5-4814-80A9-182AE7ACD483}" type="presParOf" srcId="{75D71969-406E-40BF-8CCA-EDE427350494}" destId="{714ABE6B-37C8-43D3-8FB8-6602FFE135B1}" srcOrd="2" destOrd="0" presId="urn:microsoft.com/office/officeart/2018/2/layout/IconCircleList"/>
    <dgm:cxn modelId="{A90C1867-A312-4C54-90AD-8915F9A27A9F}" type="presParOf" srcId="{75D71969-406E-40BF-8CCA-EDE427350494}" destId="{D66B0765-FC8B-4E6E-9338-D9DFB1DA80A6}" srcOrd="3" destOrd="0" presId="urn:microsoft.com/office/officeart/2018/2/layout/IconCircleList"/>
    <dgm:cxn modelId="{B841076D-ED0E-40C9-806F-C4AF57935F84}" type="presParOf" srcId="{6F7F30A2-E501-4306-AD80-2A01CDC8C7E7}" destId="{760C4821-C700-4F81-A622-15F7F63BDF5B}" srcOrd="1" destOrd="0" presId="urn:microsoft.com/office/officeart/2018/2/layout/IconCircleList"/>
    <dgm:cxn modelId="{CEE8D86E-B99F-4783-BEB1-44B2FC0B6DDF}" type="presParOf" srcId="{6F7F30A2-E501-4306-AD80-2A01CDC8C7E7}" destId="{B304A00B-5CD1-4D3D-BCF7-577F9DBC758C}" srcOrd="2" destOrd="0" presId="urn:microsoft.com/office/officeart/2018/2/layout/IconCircleList"/>
    <dgm:cxn modelId="{91D1A1DE-EFD7-4C1E-AB24-348EBAFDD85F}" type="presParOf" srcId="{B304A00B-5CD1-4D3D-BCF7-577F9DBC758C}" destId="{F687F8E2-6E3B-4795-B02F-8CECBFA221A1}" srcOrd="0" destOrd="0" presId="urn:microsoft.com/office/officeart/2018/2/layout/IconCircleList"/>
    <dgm:cxn modelId="{88AA862F-4752-41D9-ACBA-82868384CF5C}" type="presParOf" srcId="{B304A00B-5CD1-4D3D-BCF7-577F9DBC758C}" destId="{139D968B-821F-4BEE-8C33-FB14AED64493}" srcOrd="1" destOrd="0" presId="urn:microsoft.com/office/officeart/2018/2/layout/IconCircleList"/>
    <dgm:cxn modelId="{D8D3F3CF-1453-4464-90C6-94CB7BEFCE62}" type="presParOf" srcId="{B304A00B-5CD1-4D3D-BCF7-577F9DBC758C}" destId="{FB5CE9CF-CEFF-485B-9FBE-F2A91B6F45FC}" srcOrd="2" destOrd="0" presId="urn:microsoft.com/office/officeart/2018/2/layout/IconCircleList"/>
    <dgm:cxn modelId="{E5FBB83D-6768-4692-9057-409BFB029A0F}" type="presParOf" srcId="{B304A00B-5CD1-4D3D-BCF7-577F9DBC758C}" destId="{055C461A-3C91-40AE-9989-F0238EF7CB5A}" srcOrd="3" destOrd="0" presId="urn:microsoft.com/office/officeart/2018/2/layout/IconCircleList"/>
    <dgm:cxn modelId="{1F1C9A88-050F-4F17-92C2-15ED7363BAB6}" type="presParOf" srcId="{6F7F30A2-E501-4306-AD80-2A01CDC8C7E7}" destId="{50B6E952-E383-4CEC-802F-750235173739}" srcOrd="3" destOrd="0" presId="urn:microsoft.com/office/officeart/2018/2/layout/IconCircleList"/>
    <dgm:cxn modelId="{0917C879-19F1-4589-8956-B7E9E971142C}" type="presParOf" srcId="{6F7F30A2-E501-4306-AD80-2A01CDC8C7E7}" destId="{9BF71ABB-8DA7-46DC-BE11-B836FBFBC2A9}" srcOrd="4" destOrd="0" presId="urn:microsoft.com/office/officeart/2018/2/layout/IconCircleList"/>
    <dgm:cxn modelId="{3E54FC51-E655-4BE5-88C9-44642B1644EF}" type="presParOf" srcId="{9BF71ABB-8DA7-46DC-BE11-B836FBFBC2A9}" destId="{2B6A9C07-65E9-4E79-877C-A7F1CFF2CC77}" srcOrd="0" destOrd="0" presId="urn:microsoft.com/office/officeart/2018/2/layout/IconCircleList"/>
    <dgm:cxn modelId="{AED92B11-B901-4E2E-AA6A-D13DCAD6297F}" type="presParOf" srcId="{9BF71ABB-8DA7-46DC-BE11-B836FBFBC2A9}" destId="{ED8B736E-7442-46E3-9C31-A1834059B14C}" srcOrd="1" destOrd="0" presId="urn:microsoft.com/office/officeart/2018/2/layout/IconCircleList"/>
    <dgm:cxn modelId="{5C7FFACA-880E-4706-B438-91D44E374296}" type="presParOf" srcId="{9BF71ABB-8DA7-46DC-BE11-B836FBFBC2A9}" destId="{6A127D16-5265-44C5-9F04-2B3B4E3CD7AB}" srcOrd="2" destOrd="0" presId="urn:microsoft.com/office/officeart/2018/2/layout/IconCircleList"/>
    <dgm:cxn modelId="{26982946-029F-42C5-A694-8F509873489D}" type="presParOf" srcId="{9BF71ABB-8DA7-46DC-BE11-B836FBFBC2A9}" destId="{A79B0827-C107-49C1-B355-112402E1AB49}" srcOrd="3" destOrd="0" presId="urn:microsoft.com/office/officeart/2018/2/layout/IconCircleList"/>
    <dgm:cxn modelId="{D3E10C6E-07D1-4186-A03F-AC66D8BE3E0B}" type="presParOf" srcId="{6F7F30A2-E501-4306-AD80-2A01CDC8C7E7}" destId="{D0B5ACEB-141C-4A87-B9AD-B9C07D0CF1E0}" srcOrd="5" destOrd="0" presId="urn:microsoft.com/office/officeart/2018/2/layout/IconCircleList"/>
    <dgm:cxn modelId="{2C127B42-4211-4A43-A60E-06A630867063}" type="presParOf" srcId="{6F7F30A2-E501-4306-AD80-2A01CDC8C7E7}" destId="{B497E12F-81CA-4753-AE0E-D84ED37A204D}" srcOrd="6" destOrd="0" presId="urn:microsoft.com/office/officeart/2018/2/layout/IconCircleList"/>
    <dgm:cxn modelId="{98377C5A-4471-4358-9B84-C7D551EE331E}" type="presParOf" srcId="{B497E12F-81CA-4753-AE0E-D84ED37A204D}" destId="{F0CF5457-803B-4347-AAD6-4A2097C34249}" srcOrd="0" destOrd="0" presId="urn:microsoft.com/office/officeart/2018/2/layout/IconCircleList"/>
    <dgm:cxn modelId="{C72C6013-F270-48C1-991F-265E41BA4BCA}" type="presParOf" srcId="{B497E12F-81CA-4753-AE0E-D84ED37A204D}" destId="{A56C2616-9811-4EAD-A038-8A23259F381F}" srcOrd="1" destOrd="0" presId="urn:microsoft.com/office/officeart/2018/2/layout/IconCircleList"/>
    <dgm:cxn modelId="{F61F6D3B-4B3C-48A8-972E-30B847987621}" type="presParOf" srcId="{B497E12F-81CA-4753-AE0E-D84ED37A204D}" destId="{BEDF9DC5-DC99-4E2B-AEB5-BC9798AB4834}" srcOrd="2" destOrd="0" presId="urn:microsoft.com/office/officeart/2018/2/layout/IconCircleList"/>
    <dgm:cxn modelId="{F5C617CF-CACD-4B6C-8D92-DDE5C070104F}" type="presParOf" srcId="{B497E12F-81CA-4753-AE0E-D84ED37A204D}" destId="{A6E3EEFE-3043-44CE-8053-9AB0AE0D5415}" srcOrd="3" destOrd="0" presId="urn:microsoft.com/office/officeart/2018/2/layout/IconCircleList"/>
    <dgm:cxn modelId="{F81C75D4-3A82-4EFA-BBB3-8611AD3CF64C}" type="presParOf" srcId="{6F7F30A2-E501-4306-AD80-2A01CDC8C7E7}" destId="{18D006A3-C4DD-4945-8298-8783357F7133}" srcOrd="7" destOrd="0" presId="urn:microsoft.com/office/officeart/2018/2/layout/IconCircleList"/>
    <dgm:cxn modelId="{4DEE8B12-4D51-438B-BEF3-A0DE5C9D4B94}" type="presParOf" srcId="{6F7F30A2-E501-4306-AD80-2A01CDC8C7E7}" destId="{F3FC8C51-7953-4A57-9508-FEA82A78EC22}" srcOrd="8" destOrd="0" presId="urn:microsoft.com/office/officeart/2018/2/layout/IconCircleList"/>
    <dgm:cxn modelId="{E1DFA61F-38FC-4001-9B79-D27A0D55F54F}" type="presParOf" srcId="{F3FC8C51-7953-4A57-9508-FEA82A78EC22}" destId="{C92FB22F-1865-43E2-83A6-4A3CF4D2484B}" srcOrd="0" destOrd="0" presId="urn:microsoft.com/office/officeart/2018/2/layout/IconCircleList"/>
    <dgm:cxn modelId="{8CDACEB7-E9D8-4316-A88E-DC66013987CC}" type="presParOf" srcId="{F3FC8C51-7953-4A57-9508-FEA82A78EC22}" destId="{0D54E15E-2F54-428C-887B-B4EB3ACEDCCF}" srcOrd="1" destOrd="0" presId="urn:microsoft.com/office/officeart/2018/2/layout/IconCircleList"/>
    <dgm:cxn modelId="{87F8F18F-BD7A-44D8-87ED-998D17A4D2C9}" type="presParOf" srcId="{F3FC8C51-7953-4A57-9508-FEA82A78EC22}" destId="{F3B57D6D-AD87-45FF-8B36-8E21554CA8E1}" srcOrd="2" destOrd="0" presId="urn:microsoft.com/office/officeart/2018/2/layout/IconCircleList"/>
    <dgm:cxn modelId="{F46D1E1D-30D9-4F54-BE67-B3A3F8C1DC83}" type="presParOf" srcId="{F3FC8C51-7953-4A57-9508-FEA82A78EC22}" destId="{9DCD1459-055A-4982-A4BF-0D5D9B11F77D}" srcOrd="3" destOrd="0" presId="urn:microsoft.com/office/officeart/2018/2/layout/IconCircle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1736F93-6D36-4633-9CEF-BB7F25A97B62}"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63630FA5-23D5-4C95-AB04-74A7BED1A30F}">
      <dgm:prSet/>
      <dgm:spPr>
        <a:xfrm>
          <a:off x="1508156" y="707288"/>
          <a:ext cx="9007443" cy="1305763"/>
        </a:xfrm>
      </dgm:spPr>
      <dgm:t>
        <a:bodyPr/>
        <a:lstStyle/>
        <a:p>
          <a:pPr>
            <a:buNone/>
          </a:pPr>
          <a:r>
            <a:rPr lang="en-US">
              <a:latin typeface="Calibri" panose="020F0502020204030204"/>
              <a:ea typeface="+mn-ea"/>
              <a:cs typeface="+mn-cs"/>
            </a:rPr>
            <a:t>Lunch Date-the most important informal channel but as effective as formal channel of communication</a:t>
          </a:r>
        </a:p>
      </dgm:t>
    </dgm:pt>
    <dgm:pt modelId="{B3EAB45C-1777-465B-A6BF-BEB3ED13AC1F}" type="parTrans" cxnId="{2A0BE77F-33C4-463F-A45C-C838657A0020}">
      <dgm:prSet/>
      <dgm:spPr/>
      <dgm:t>
        <a:bodyPr/>
        <a:lstStyle/>
        <a:p>
          <a:endParaRPr lang="en-US"/>
        </a:p>
      </dgm:t>
    </dgm:pt>
    <dgm:pt modelId="{74D3D8CD-60D3-4097-9466-A26C7CD2F41B}" type="sibTrans" cxnId="{2A0BE77F-33C4-463F-A45C-C838657A0020}">
      <dgm:prSet/>
      <dgm:spPr/>
      <dgm:t>
        <a:bodyPr/>
        <a:lstStyle/>
        <a:p>
          <a:endParaRPr lang="en-US"/>
        </a:p>
      </dgm:t>
    </dgm:pt>
    <dgm:pt modelId="{C20D45FA-5778-48CC-A341-027702F10018}">
      <dgm:prSet/>
      <dgm:spPr>
        <a:xfrm>
          <a:off x="1508156" y="2339492"/>
          <a:ext cx="9007443" cy="1305763"/>
        </a:xfrm>
      </dgm:spPr>
      <dgm:t>
        <a:bodyPr/>
        <a:lstStyle/>
        <a:p>
          <a:pPr>
            <a:buNone/>
          </a:pPr>
          <a:r>
            <a:rPr lang="en-US">
              <a:latin typeface="Calibri" panose="020F0502020204030204"/>
              <a:ea typeface="+mn-ea"/>
              <a:cs typeface="+mn-cs"/>
            </a:rPr>
            <a:t>Leisure Events:</a:t>
          </a:r>
          <a:r>
            <a:rPr lang="en-GB">
              <a:latin typeface="Calibri" panose="020F0502020204030204"/>
              <a:ea typeface="+mn-ea"/>
              <a:cs typeface="+mn-cs"/>
            </a:rPr>
            <a:t>team building, sporting events, lunches and more</a:t>
          </a:r>
          <a:endParaRPr lang="en-US">
            <a:latin typeface="Calibri" panose="020F0502020204030204"/>
            <a:ea typeface="+mn-ea"/>
            <a:cs typeface="+mn-cs"/>
          </a:endParaRPr>
        </a:p>
      </dgm:t>
    </dgm:pt>
    <dgm:pt modelId="{331305A3-1295-4516-977A-00BDC46F4A23}" type="parTrans" cxnId="{0BD85D1E-35AB-4524-A448-594574B03D7D}">
      <dgm:prSet/>
      <dgm:spPr/>
      <dgm:t>
        <a:bodyPr/>
        <a:lstStyle/>
        <a:p>
          <a:endParaRPr lang="en-US"/>
        </a:p>
      </dgm:t>
    </dgm:pt>
    <dgm:pt modelId="{57C8C611-C3B2-4BBD-A645-D49894C6A043}" type="sibTrans" cxnId="{0BD85D1E-35AB-4524-A448-594574B03D7D}">
      <dgm:prSet/>
      <dgm:spPr/>
      <dgm:t>
        <a:bodyPr/>
        <a:lstStyle/>
        <a:p>
          <a:endParaRPr lang="en-US"/>
        </a:p>
      </dgm:t>
    </dgm:pt>
    <dgm:pt modelId="{0D07A684-0245-4D2D-B98E-4BAB89D7A0E4}" type="pres">
      <dgm:prSet presAssocID="{51736F93-6D36-4633-9CEF-BB7F25A97B62}" presName="outerComposite" presStyleCnt="0">
        <dgm:presLayoutVars>
          <dgm:chMax val="5"/>
          <dgm:dir/>
          <dgm:resizeHandles val="exact"/>
        </dgm:presLayoutVars>
      </dgm:prSet>
      <dgm:spPr/>
    </dgm:pt>
    <dgm:pt modelId="{568B3B69-7C0C-45DF-960C-B2364780A672}" type="pres">
      <dgm:prSet presAssocID="{51736F93-6D36-4633-9CEF-BB7F25A97B62}" presName="dummyMaxCanvas" presStyleCnt="0">
        <dgm:presLayoutVars/>
      </dgm:prSet>
      <dgm:spPr/>
    </dgm:pt>
    <dgm:pt modelId="{82FCC72E-1177-4194-A86A-82CD61858B98}" type="pres">
      <dgm:prSet presAssocID="{51736F93-6D36-4633-9CEF-BB7F25A97B62}" presName="TwoNodes_1" presStyleLbl="node1" presStyleIdx="0" presStyleCnt="2">
        <dgm:presLayoutVars>
          <dgm:bulletEnabled val="1"/>
        </dgm:presLayoutVars>
      </dgm:prSet>
      <dgm:spPr/>
    </dgm:pt>
    <dgm:pt modelId="{1F8B3F2E-9699-4897-A761-1027A9406B5A}" type="pres">
      <dgm:prSet presAssocID="{51736F93-6D36-4633-9CEF-BB7F25A97B62}" presName="TwoNodes_2" presStyleLbl="node1" presStyleIdx="1" presStyleCnt="2">
        <dgm:presLayoutVars>
          <dgm:bulletEnabled val="1"/>
        </dgm:presLayoutVars>
      </dgm:prSet>
      <dgm:spPr/>
    </dgm:pt>
    <dgm:pt modelId="{08965739-2283-451E-B7D9-41F598C8E209}" type="pres">
      <dgm:prSet presAssocID="{51736F93-6D36-4633-9CEF-BB7F25A97B62}" presName="TwoConn_1-2" presStyleLbl="fgAccFollowNode1" presStyleIdx="0" presStyleCnt="1">
        <dgm:presLayoutVars>
          <dgm:bulletEnabled val="1"/>
        </dgm:presLayoutVars>
      </dgm:prSet>
      <dgm:spPr/>
    </dgm:pt>
    <dgm:pt modelId="{DD2C010D-566B-43FA-867E-8E25797D8A3D}" type="pres">
      <dgm:prSet presAssocID="{51736F93-6D36-4633-9CEF-BB7F25A97B62}" presName="TwoNodes_1_text" presStyleLbl="node1" presStyleIdx="1" presStyleCnt="2">
        <dgm:presLayoutVars>
          <dgm:bulletEnabled val="1"/>
        </dgm:presLayoutVars>
      </dgm:prSet>
      <dgm:spPr/>
    </dgm:pt>
    <dgm:pt modelId="{F6E78AA9-FBEB-4FE3-8410-73156E63E7A5}" type="pres">
      <dgm:prSet presAssocID="{51736F93-6D36-4633-9CEF-BB7F25A97B62}" presName="TwoNodes_2_text" presStyleLbl="node1" presStyleIdx="1" presStyleCnt="2">
        <dgm:presLayoutVars>
          <dgm:bulletEnabled val="1"/>
        </dgm:presLayoutVars>
      </dgm:prSet>
      <dgm:spPr/>
    </dgm:pt>
  </dgm:ptLst>
  <dgm:cxnLst>
    <dgm:cxn modelId="{0BD85D1E-35AB-4524-A448-594574B03D7D}" srcId="{51736F93-6D36-4633-9CEF-BB7F25A97B62}" destId="{C20D45FA-5778-48CC-A341-027702F10018}" srcOrd="1" destOrd="0" parTransId="{331305A3-1295-4516-977A-00BDC46F4A23}" sibTransId="{57C8C611-C3B2-4BBD-A645-D49894C6A043}"/>
    <dgm:cxn modelId="{094D2C2E-9318-4AB6-9209-1EA420CE57D3}" type="presOf" srcId="{63630FA5-23D5-4C95-AB04-74A7BED1A30F}" destId="{82FCC72E-1177-4194-A86A-82CD61858B98}" srcOrd="0" destOrd="0" presId="urn:microsoft.com/office/officeart/2005/8/layout/vProcess5"/>
    <dgm:cxn modelId="{2A0BE77F-33C4-463F-A45C-C838657A0020}" srcId="{51736F93-6D36-4633-9CEF-BB7F25A97B62}" destId="{63630FA5-23D5-4C95-AB04-74A7BED1A30F}" srcOrd="0" destOrd="0" parTransId="{B3EAB45C-1777-465B-A6BF-BEB3ED13AC1F}" sibTransId="{74D3D8CD-60D3-4097-9466-A26C7CD2F41B}"/>
    <dgm:cxn modelId="{C910F89C-DFD8-4BF7-AD02-D980C0B85FC6}" type="presOf" srcId="{51736F93-6D36-4633-9CEF-BB7F25A97B62}" destId="{0D07A684-0245-4D2D-B98E-4BAB89D7A0E4}" srcOrd="0" destOrd="0" presId="urn:microsoft.com/office/officeart/2005/8/layout/vProcess5"/>
    <dgm:cxn modelId="{EA1645A8-D388-4ADE-B15E-8AF40C6214F6}" type="presOf" srcId="{74D3D8CD-60D3-4097-9466-A26C7CD2F41B}" destId="{08965739-2283-451E-B7D9-41F598C8E209}" srcOrd="0" destOrd="0" presId="urn:microsoft.com/office/officeart/2005/8/layout/vProcess5"/>
    <dgm:cxn modelId="{08DB37AC-A71F-482E-AB3F-D4D80C2558DC}" type="presOf" srcId="{C20D45FA-5778-48CC-A341-027702F10018}" destId="{F6E78AA9-FBEB-4FE3-8410-73156E63E7A5}" srcOrd="1" destOrd="0" presId="urn:microsoft.com/office/officeart/2005/8/layout/vProcess5"/>
    <dgm:cxn modelId="{BE696CDD-1E74-4872-99AA-EFF3542E4AA1}" type="presOf" srcId="{C20D45FA-5778-48CC-A341-027702F10018}" destId="{1F8B3F2E-9699-4897-A761-1027A9406B5A}" srcOrd="0" destOrd="0" presId="urn:microsoft.com/office/officeart/2005/8/layout/vProcess5"/>
    <dgm:cxn modelId="{C1CE24FF-1AF4-4A91-9FE3-14ED2E5F0FC5}" type="presOf" srcId="{63630FA5-23D5-4C95-AB04-74A7BED1A30F}" destId="{DD2C010D-566B-43FA-867E-8E25797D8A3D}" srcOrd="1" destOrd="0" presId="urn:microsoft.com/office/officeart/2005/8/layout/vProcess5"/>
    <dgm:cxn modelId="{F576A5C3-3521-469F-BDBF-3910A2BB5637}" type="presParOf" srcId="{0D07A684-0245-4D2D-B98E-4BAB89D7A0E4}" destId="{568B3B69-7C0C-45DF-960C-B2364780A672}" srcOrd="0" destOrd="0" presId="urn:microsoft.com/office/officeart/2005/8/layout/vProcess5"/>
    <dgm:cxn modelId="{0E88FB8F-8FD2-4925-9A49-82239BCD2EFA}" type="presParOf" srcId="{0D07A684-0245-4D2D-B98E-4BAB89D7A0E4}" destId="{82FCC72E-1177-4194-A86A-82CD61858B98}" srcOrd="1" destOrd="0" presId="urn:microsoft.com/office/officeart/2005/8/layout/vProcess5"/>
    <dgm:cxn modelId="{AF684862-A2B8-4A99-BDBF-F724DD9E93A6}" type="presParOf" srcId="{0D07A684-0245-4D2D-B98E-4BAB89D7A0E4}" destId="{1F8B3F2E-9699-4897-A761-1027A9406B5A}" srcOrd="2" destOrd="0" presId="urn:microsoft.com/office/officeart/2005/8/layout/vProcess5"/>
    <dgm:cxn modelId="{EB728B26-C781-4E98-A39F-6892BE3812C3}" type="presParOf" srcId="{0D07A684-0245-4D2D-B98E-4BAB89D7A0E4}" destId="{08965739-2283-451E-B7D9-41F598C8E209}" srcOrd="3" destOrd="0" presId="urn:microsoft.com/office/officeart/2005/8/layout/vProcess5"/>
    <dgm:cxn modelId="{33903F23-3DD3-4538-86AD-F442CDCBFCC5}" type="presParOf" srcId="{0D07A684-0245-4D2D-B98E-4BAB89D7A0E4}" destId="{DD2C010D-566B-43FA-867E-8E25797D8A3D}" srcOrd="4" destOrd="0" presId="urn:microsoft.com/office/officeart/2005/8/layout/vProcess5"/>
    <dgm:cxn modelId="{8F391862-26D8-4A4C-8CF0-79FD4BDC9467}" type="presParOf" srcId="{0D07A684-0245-4D2D-B98E-4BAB89D7A0E4}" destId="{F6E78AA9-FBEB-4FE3-8410-73156E63E7A5}" srcOrd="5" destOrd="0" presId="urn:microsoft.com/office/officeart/2005/8/layout/vProcess5"/>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B48E417-2D29-44C7-ADA5-30F2E6AEE1A8}"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B9EEF50E-2D9A-4D5D-AB8D-4C35092F98B9}">
      <dgm:prSet/>
      <dgm:spPr>
        <a:xfrm>
          <a:off x="1435590" y="531"/>
          <a:ext cx="9080009" cy="1242935"/>
        </a:xfrm>
      </dgm:spPr>
      <dgm:t>
        <a:bodyPr/>
        <a:lstStyle/>
        <a:p>
          <a:pPr>
            <a:lnSpc>
              <a:spcPct val="100000"/>
            </a:lnSpc>
          </a:pPr>
          <a:r>
            <a:rPr lang="en-US">
              <a:latin typeface="Calibri" panose="020F0502020204030204"/>
              <a:ea typeface="+mn-ea"/>
              <a:cs typeface="+mn-cs"/>
            </a:rPr>
            <a:t>It is important to consider which channels are utilized to perform specific activities because utilizing the wrong channel for a job or interaction might have undesirable implications(</a:t>
          </a:r>
          <a:r>
            <a:rPr lang="en-GB" b="0" i="0">
              <a:latin typeface="Calibri" panose="020F0502020204030204"/>
              <a:ea typeface="+mn-ea"/>
              <a:cs typeface="+mn-cs"/>
            </a:rPr>
            <a:t>Elleström</a:t>
          </a:r>
          <a:r>
            <a:rPr lang="en-GB">
              <a:latin typeface="Calibri" panose="020F0502020204030204"/>
              <a:ea typeface="+mn-ea"/>
              <a:cs typeface="+mn-cs"/>
            </a:rPr>
            <a:t>,</a:t>
          </a:r>
          <a:r>
            <a:rPr lang="en-US">
              <a:latin typeface="Calibri" panose="020F0502020204030204"/>
              <a:ea typeface="+mn-ea"/>
              <a:cs typeface="+mn-cs"/>
            </a:rPr>
            <a:t>2018)</a:t>
          </a:r>
        </a:p>
      </dgm:t>
    </dgm:pt>
    <dgm:pt modelId="{FF8C2D5B-E0A5-46EF-8592-0EE85E40D097}" type="parTrans" cxnId="{4EC3D368-7F78-4A28-91F7-1A2D7DB1C9B2}">
      <dgm:prSet/>
      <dgm:spPr/>
      <dgm:t>
        <a:bodyPr/>
        <a:lstStyle/>
        <a:p>
          <a:endParaRPr lang="en-US"/>
        </a:p>
      </dgm:t>
    </dgm:pt>
    <dgm:pt modelId="{97348436-EF1B-48AC-912F-F4ACCAF818A2}" type="sibTrans" cxnId="{4EC3D368-7F78-4A28-91F7-1A2D7DB1C9B2}">
      <dgm:prSet/>
      <dgm:spPr/>
      <dgm:t>
        <a:bodyPr/>
        <a:lstStyle/>
        <a:p>
          <a:pPr>
            <a:lnSpc>
              <a:spcPct val="100000"/>
            </a:lnSpc>
          </a:pPr>
          <a:endParaRPr lang="en-US"/>
        </a:p>
      </dgm:t>
    </dgm:pt>
    <dgm:pt modelId="{24CCC934-5156-49A4-9C81-BD7F0ECF685B}">
      <dgm:prSet/>
      <dgm:spPr>
        <a:xfrm>
          <a:off x="1435590" y="1554201"/>
          <a:ext cx="9080009" cy="1242935"/>
        </a:xfrm>
      </dgm:spPr>
      <dgm:t>
        <a:bodyPr/>
        <a:lstStyle/>
        <a:p>
          <a:pPr>
            <a:lnSpc>
              <a:spcPct val="100000"/>
            </a:lnSpc>
          </a:pPr>
          <a:r>
            <a:rPr lang="en-US">
              <a:latin typeface="Calibri" panose="020F0502020204030204"/>
              <a:ea typeface="+mn-ea"/>
              <a:cs typeface="+mn-cs"/>
            </a:rPr>
            <a:t>Channels of communication :Formal(Emails and Newsletters, Online/Virtual Presentation, Group Video Call, Project Summary Report) and Informal (Lunch Date, Leisure Events)</a:t>
          </a:r>
        </a:p>
      </dgm:t>
    </dgm:pt>
    <dgm:pt modelId="{73D7F162-30B7-4184-8702-FEBF3AB305A7}" type="parTrans" cxnId="{B9BEE6D2-B908-48E0-8A6C-10007C2636B9}">
      <dgm:prSet/>
      <dgm:spPr/>
      <dgm:t>
        <a:bodyPr/>
        <a:lstStyle/>
        <a:p>
          <a:endParaRPr lang="en-US"/>
        </a:p>
      </dgm:t>
    </dgm:pt>
    <dgm:pt modelId="{7FED5154-AA38-4083-8FD4-A82235DB56DC}" type="sibTrans" cxnId="{B9BEE6D2-B908-48E0-8A6C-10007C2636B9}">
      <dgm:prSet/>
      <dgm:spPr/>
      <dgm:t>
        <a:bodyPr/>
        <a:lstStyle/>
        <a:p>
          <a:pPr>
            <a:lnSpc>
              <a:spcPct val="100000"/>
            </a:lnSpc>
          </a:pPr>
          <a:endParaRPr lang="en-US"/>
        </a:p>
      </dgm:t>
    </dgm:pt>
    <dgm:pt modelId="{60521705-3B0A-404D-884C-DC72F8889FAD}">
      <dgm:prSet/>
      <dgm:spPr>
        <a:xfrm>
          <a:off x="1435590" y="3107870"/>
          <a:ext cx="9080009" cy="1242935"/>
        </a:xfrm>
      </dgm:spPr>
      <dgm:t>
        <a:bodyPr/>
        <a:lstStyle/>
        <a:p>
          <a:pPr>
            <a:lnSpc>
              <a:spcPct val="100000"/>
            </a:lnSpc>
          </a:pPr>
          <a:r>
            <a:rPr lang="en-US">
              <a:latin typeface="Calibri" panose="020F0502020204030204"/>
              <a:ea typeface="+mn-ea"/>
              <a:cs typeface="+mn-cs"/>
            </a:rPr>
            <a:t>Method to improve the communication: creating personalized feedback channels to collect, analyze and implement customers suggestions ; save the slides after a presentation and send them to the  stakeholders offering time to analyze the projects  </a:t>
          </a:r>
        </a:p>
      </dgm:t>
    </dgm:pt>
    <dgm:pt modelId="{71ED64A9-0894-4027-BD9C-A3F6902A5825}" type="parTrans" cxnId="{79BFEECA-2371-43FD-8DA9-7542732E36B1}">
      <dgm:prSet/>
      <dgm:spPr/>
      <dgm:t>
        <a:bodyPr/>
        <a:lstStyle/>
        <a:p>
          <a:endParaRPr lang="en-US"/>
        </a:p>
      </dgm:t>
    </dgm:pt>
    <dgm:pt modelId="{9CC00144-C64E-4C95-A08A-B881CFF1B8EF}" type="sibTrans" cxnId="{79BFEECA-2371-43FD-8DA9-7542732E36B1}">
      <dgm:prSet/>
      <dgm:spPr/>
      <dgm:t>
        <a:bodyPr/>
        <a:lstStyle/>
        <a:p>
          <a:endParaRPr lang="en-US"/>
        </a:p>
      </dgm:t>
    </dgm:pt>
    <dgm:pt modelId="{8A9591F2-192B-41CE-BA3A-69670DF8D22A}" type="pres">
      <dgm:prSet presAssocID="{9B48E417-2D29-44C7-ADA5-30F2E6AEE1A8}" presName="root" presStyleCnt="0">
        <dgm:presLayoutVars>
          <dgm:dir/>
          <dgm:resizeHandles val="exact"/>
        </dgm:presLayoutVars>
      </dgm:prSet>
      <dgm:spPr/>
    </dgm:pt>
    <dgm:pt modelId="{D48AD2CB-82AB-44EF-83ED-55D70B593383}" type="pres">
      <dgm:prSet presAssocID="{9B48E417-2D29-44C7-ADA5-30F2E6AEE1A8}" presName="container" presStyleCnt="0">
        <dgm:presLayoutVars>
          <dgm:dir/>
          <dgm:resizeHandles val="exact"/>
        </dgm:presLayoutVars>
      </dgm:prSet>
      <dgm:spPr/>
    </dgm:pt>
    <dgm:pt modelId="{27AD8065-80EA-4BB9-B565-1FC8B200D0FB}" type="pres">
      <dgm:prSet presAssocID="{B9EEF50E-2D9A-4D5D-AB8D-4C35092F98B9}" presName="compNode" presStyleCnt="0"/>
      <dgm:spPr/>
    </dgm:pt>
    <dgm:pt modelId="{E601F731-C1E7-4DD8-8E1E-FB6FF5474EE9}" type="pres">
      <dgm:prSet presAssocID="{B9EEF50E-2D9A-4D5D-AB8D-4C35092F98B9}" presName="iconBgRect" presStyleLbl="bgShp" presStyleIdx="0" presStyleCnt="3"/>
      <dgm:spPr/>
    </dgm:pt>
    <dgm:pt modelId="{4FF7A976-800A-480A-B050-5CC4DA23777C}" type="pres">
      <dgm:prSet presAssocID="{B9EEF50E-2D9A-4D5D-AB8D-4C35092F98B9}"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 Network"/>
        </a:ext>
      </dgm:extLst>
    </dgm:pt>
    <dgm:pt modelId="{262AAB48-363D-4AA2-AE52-E72CE267F44E}" type="pres">
      <dgm:prSet presAssocID="{B9EEF50E-2D9A-4D5D-AB8D-4C35092F98B9}" presName="spaceRect" presStyleCnt="0"/>
      <dgm:spPr/>
    </dgm:pt>
    <dgm:pt modelId="{6C401506-CF08-4164-BF25-B481A1B74323}" type="pres">
      <dgm:prSet presAssocID="{B9EEF50E-2D9A-4D5D-AB8D-4C35092F98B9}" presName="textRect" presStyleLbl="revTx" presStyleIdx="0" presStyleCnt="3">
        <dgm:presLayoutVars>
          <dgm:chMax val="1"/>
          <dgm:chPref val="1"/>
        </dgm:presLayoutVars>
      </dgm:prSet>
      <dgm:spPr/>
    </dgm:pt>
    <dgm:pt modelId="{A45FF018-614C-4A21-89D5-E3C7FA4BD17D}" type="pres">
      <dgm:prSet presAssocID="{97348436-EF1B-48AC-912F-F4ACCAF818A2}" presName="sibTrans" presStyleLbl="sibTrans2D1" presStyleIdx="0" presStyleCnt="0"/>
      <dgm:spPr/>
    </dgm:pt>
    <dgm:pt modelId="{E5C3AC6E-131A-462D-B33B-34B8A660DE6B}" type="pres">
      <dgm:prSet presAssocID="{24CCC934-5156-49A4-9C81-BD7F0ECF685B}" presName="compNode" presStyleCnt="0"/>
      <dgm:spPr/>
    </dgm:pt>
    <dgm:pt modelId="{CF1B1B09-6E60-458D-A17F-0FB2BA238A51}" type="pres">
      <dgm:prSet presAssocID="{24CCC934-5156-49A4-9C81-BD7F0ECF685B}" presName="iconBgRect" presStyleLbl="bgShp" presStyleIdx="1" presStyleCnt="3"/>
      <dgm:spPr/>
    </dgm:pt>
    <dgm:pt modelId="{49338A6D-49E9-4CD3-8037-6DDCAE57344F}" type="pres">
      <dgm:prSet presAssocID="{24CCC934-5156-49A4-9C81-BD7F0ECF685B}"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end"/>
        </a:ext>
      </dgm:extLst>
    </dgm:pt>
    <dgm:pt modelId="{ED767AC8-6AC2-41A7-A0A7-B9273C9AF561}" type="pres">
      <dgm:prSet presAssocID="{24CCC934-5156-49A4-9C81-BD7F0ECF685B}" presName="spaceRect" presStyleCnt="0"/>
      <dgm:spPr/>
    </dgm:pt>
    <dgm:pt modelId="{BEE2BA5B-F5F4-490A-9D1F-4894698C2467}" type="pres">
      <dgm:prSet presAssocID="{24CCC934-5156-49A4-9C81-BD7F0ECF685B}" presName="textRect" presStyleLbl="revTx" presStyleIdx="1" presStyleCnt="3">
        <dgm:presLayoutVars>
          <dgm:chMax val="1"/>
          <dgm:chPref val="1"/>
        </dgm:presLayoutVars>
      </dgm:prSet>
      <dgm:spPr/>
    </dgm:pt>
    <dgm:pt modelId="{888C4B72-DC6E-402C-A980-D8016F5C0030}" type="pres">
      <dgm:prSet presAssocID="{7FED5154-AA38-4083-8FD4-A82235DB56DC}" presName="sibTrans" presStyleLbl="sibTrans2D1" presStyleIdx="0" presStyleCnt="0"/>
      <dgm:spPr/>
    </dgm:pt>
    <dgm:pt modelId="{C33A719F-3035-4B7F-A7C7-EC3E40D475ED}" type="pres">
      <dgm:prSet presAssocID="{60521705-3B0A-404D-884C-DC72F8889FAD}" presName="compNode" presStyleCnt="0"/>
      <dgm:spPr/>
    </dgm:pt>
    <dgm:pt modelId="{9157C421-380C-4A25-91B2-DF61CFB94F73}" type="pres">
      <dgm:prSet presAssocID="{60521705-3B0A-404D-884C-DC72F8889FAD}" presName="iconBgRect" presStyleLbl="bgShp" presStyleIdx="2" presStyleCnt="3"/>
      <dgm:spPr/>
    </dgm:pt>
    <dgm:pt modelId="{BE10834B-DCA9-4942-B8CE-0A9B9D5F9C8F}" type="pres">
      <dgm:prSet presAssocID="{60521705-3B0A-404D-884C-DC72F8889FAD}"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at Bubble"/>
        </a:ext>
      </dgm:extLst>
    </dgm:pt>
    <dgm:pt modelId="{EE7C171B-5EA8-4BC0-94BF-26DE9043A5FB}" type="pres">
      <dgm:prSet presAssocID="{60521705-3B0A-404D-884C-DC72F8889FAD}" presName="spaceRect" presStyleCnt="0"/>
      <dgm:spPr/>
    </dgm:pt>
    <dgm:pt modelId="{06BFE808-D722-4D3E-8ABB-A440FEC43854}" type="pres">
      <dgm:prSet presAssocID="{60521705-3B0A-404D-884C-DC72F8889FAD}" presName="textRect" presStyleLbl="revTx" presStyleIdx="2" presStyleCnt="3">
        <dgm:presLayoutVars>
          <dgm:chMax val="1"/>
          <dgm:chPref val="1"/>
        </dgm:presLayoutVars>
      </dgm:prSet>
      <dgm:spPr/>
    </dgm:pt>
  </dgm:ptLst>
  <dgm:cxnLst>
    <dgm:cxn modelId="{83FB6836-9075-4BC2-B29B-923EFCFD1968}" type="presOf" srcId="{60521705-3B0A-404D-884C-DC72F8889FAD}" destId="{06BFE808-D722-4D3E-8ABB-A440FEC43854}" srcOrd="0" destOrd="0" presId="urn:microsoft.com/office/officeart/2018/2/layout/IconCircleList"/>
    <dgm:cxn modelId="{4EC3D368-7F78-4A28-91F7-1A2D7DB1C9B2}" srcId="{9B48E417-2D29-44C7-ADA5-30F2E6AEE1A8}" destId="{B9EEF50E-2D9A-4D5D-AB8D-4C35092F98B9}" srcOrd="0" destOrd="0" parTransId="{FF8C2D5B-E0A5-46EF-8592-0EE85E40D097}" sibTransId="{97348436-EF1B-48AC-912F-F4ACCAF818A2}"/>
    <dgm:cxn modelId="{CBDC844C-A9B4-4A07-B53B-7FF84CAD4DA6}" type="presOf" srcId="{97348436-EF1B-48AC-912F-F4ACCAF818A2}" destId="{A45FF018-614C-4A21-89D5-E3C7FA4BD17D}" srcOrd="0" destOrd="0" presId="urn:microsoft.com/office/officeart/2018/2/layout/IconCircleList"/>
    <dgm:cxn modelId="{B13A0883-7114-49A2-A2C8-8D69A50E561E}" type="presOf" srcId="{9B48E417-2D29-44C7-ADA5-30F2E6AEE1A8}" destId="{8A9591F2-192B-41CE-BA3A-69670DF8D22A}" srcOrd="0" destOrd="0" presId="urn:microsoft.com/office/officeart/2018/2/layout/IconCircleList"/>
    <dgm:cxn modelId="{B549D88C-B2E8-431E-8566-B3A5FD06154A}" type="presOf" srcId="{B9EEF50E-2D9A-4D5D-AB8D-4C35092F98B9}" destId="{6C401506-CF08-4164-BF25-B481A1B74323}" srcOrd="0" destOrd="0" presId="urn:microsoft.com/office/officeart/2018/2/layout/IconCircleList"/>
    <dgm:cxn modelId="{9AA53CA2-9333-4B44-8588-5B5041A11D00}" type="presOf" srcId="{24CCC934-5156-49A4-9C81-BD7F0ECF685B}" destId="{BEE2BA5B-F5F4-490A-9D1F-4894698C2467}" srcOrd="0" destOrd="0" presId="urn:microsoft.com/office/officeart/2018/2/layout/IconCircleList"/>
    <dgm:cxn modelId="{6D8CC2CA-4901-419E-A899-E3E9FB6E8F6B}" type="presOf" srcId="{7FED5154-AA38-4083-8FD4-A82235DB56DC}" destId="{888C4B72-DC6E-402C-A980-D8016F5C0030}" srcOrd="0" destOrd="0" presId="urn:microsoft.com/office/officeart/2018/2/layout/IconCircleList"/>
    <dgm:cxn modelId="{79BFEECA-2371-43FD-8DA9-7542732E36B1}" srcId="{9B48E417-2D29-44C7-ADA5-30F2E6AEE1A8}" destId="{60521705-3B0A-404D-884C-DC72F8889FAD}" srcOrd="2" destOrd="0" parTransId="{71ED64A9-0894-4027-BD9C-A3F6902A5825}" sibTransId="{9CC00144-C64E-4C95-A08A-B881CFF1B8EF}"/>
    <dgm:cxn modelId="{B9BEE6D2-B908-48E0-8A6C-10007C2636B9}" srcId="{9B48E417-2D29-44C7-ADA5-30F2E6AEE1A8}" destId="{24CCC934-5156-49A4-9C81-BD7F0ECF685B}" srcOrd="1" destOrd="0" parTransId="{73D7F162-30B7-4184-8702-FEBF3AB305A7}" sibTransId="{7FED5154-AA38-4083-8FD4-A82235DB56DC}"/>
    <dgm:cxn modelId="{5FC35594-0E81-46BE-9C06-DEF1A56D3341}" type="presParOf" srcId="{8A9591F2-192B-41CE-BA3A-69670DF8D22A}" destId="{D48AD2CB-82AB-44EF-83ED-55D70B593383}" srcOrd="0" destOrd="0" presId="urn:microsoft.com/office/officeart/2018/2/layout/IconCircleList"/>
    <dgm:cxn modelId="{DEFE4BC5-D940-4BCC-AA09-EACF896CAF03}" type="presParOf" srcId="{D48AD2CB-82AB-44EF-83ED-55D70B593383}" destId="{27AD8065-80EA-4BB9-B565-1FC8B200D0FB}" srcOrd="0" destOrd="0" presId="urn:microsoft.com/office/officeart/2018/2/layout/IconCircleList"/>
    <dgm:cxn modelId="{EAFA4FA0-D474-4AEA-8951-096F7F25CBB1}" type="presParOf" srcId="{27AD8065-80EA-4BB9-B565-1FC8B200D0FB}" destId="{E601F731-C1E7-4DD8-8E1E-FB6FF5474EE9}" srcOrd="0" destOrd="0" presId="urn:microsoft.com/office/officeart/2018/2/layout/IconCircleList"/>
    <dgm:cxn modelId="{C6AA7BDC-9A48-4A9A-8A82-4030802AD75A}" type="presParOf" srcId="{27AD8065-80EA-4BB9-B565-1FC8B200D0FB}" destId="{4FF7A976-800A-480A-B050-5CC4DA23777C}" srcOrd="1" destOrd="0" presId="urn:microsoft.com/office/officeart/2018/2/layout/IconCircleList"/>
    <dgm:cxn modelId="{6529F580-24B8-4EBC-985E-AA8CD1ADA327}" type="presParOf" srcId="{27AD8065-80EA-4BB9-B565-1FC8B200D0FB}" destId="{262AAB48-363D-4AA2-AE52-E72CE267F44E}" srcOrd="2" destOrd="0" presId="urn:microsoft.com/office/officeart/2018/2/layout/IconCircleList"/>
    <dgm:cxn modelId="{4EFED20F-2E05-4AE7-B5EF-D9FDEB31AE30}" type="presParOf" srcId="{27AD8065-80EA-4BB9-B565-1FC8B200D0FB}" destId="{6C401506-CF08-4164-BF25-B481A1B74323}" srcOrd="3" destOrd="0" presId="urn:microsoft.com/office/officeart/2018/2/layout/IconCircleList"/>
    <dgm:cxn modelId="{A34A3632-6996-484F-ADF1-775A917790E9}" type="presParOf" srcId="{D48AD2CB-82AB-44EF-83ED-55D70B593383}" destId="{A45FF018-614C-4A21-89D5-E3C7FA4BD17D}" srcOrd="1" destOrd="0" presId="urn:microsoft.com/office/officeart/2018/2/layout/IconCircleList"/>
    <dgm:cxn modelId="{5084A58C-58D3-4C7C-9138-3881096DF6B3}" type="presParOf" srcId="{D48AD2CB-82AB-44EF-83ED-55D70B593383}" destId="{E5C3AC6E-131A-462D-B33B-34B8A660DE6B}" srcOrd="2" destOrd="0" presId="urn:microsoft.com/office/officeart/2018/2/layout/IconCircleList"/>
    <dgm:cxn modelId="{1715CC1A-238B-4DE6-9F6F-2D1D9695815E}" type="presParOf" srcId="{E5C3AC6E-131A-462D-B33B-34B8A660DE6B}" destId="{CF1B1B09-6E60-458D-A17F-0FB2BA238A51}" srcOrd="0" destOrd="0" presId="urn:microsoft.com/office/officeart/2018/2/layout/IconCircleList"/>
    <dgm:cxn modelId="{AD9C88F5-38CA-4DF0-A229-304096203FBD}" type="presParOf" srcId="{E5C3AC6E-131A-462D-B33B-34B8A660DE6B}" destId="{49338A6D-49E9-4CD3-8037-6DDCAE57344F}" srcOrd="1" destOrd="0" presId="urn:microsoft.com/office/officeart/2018/2/layout/IconCircleList"/>
    <dgm:cxn modelId="{DF9E8E6B-8D0F-4328-A43C-EE0708C8B0A4}" type="presParOf" srcId="{E5C3AC6E-131A-462D-B33B-34B8A660DE6B}" destId="{ED767AC8-6AC2-41A7-A0A7-B9273C9AF561}" srcOrd="2" destOrd="0" presId="urn:microsoft.com/office/officeart/2018/2/layout/IconCircleList"/>
    <dgm:cxn modelId="{7BC4DCDD-4876-4A8F-9646-453692A51267}" type="presParOf" srcId="{E5C3AC6E-131A-462D-B33B-34B8A660DE6B}" destId="{BEE2BA5B-F5F4-490A-9D1F-4894698C2467}" srcOrd="3" destOrd="0" presId="urn:microsoft.com/office/officeart/2018/2/layout/IconCircleList"/>
    <dgm:cxn modelId="{34501CE9-B633-440A-BC21-9A91D535C954}" type="presParOf" srcId="{D48AD2CB-82AB-44EF-83ED-55D70B593383}" destId="{888C4B72-DC6E-402C-A980-D8016F5C0030}" srcOrd="3" destOrd="0" presId="urn:microsoft.com/office/officeart/2018/2/layout/IconCircleList"/>
    <dgm:cxn modelId="{3100A6DF-D2BC-4280-9269-10E5DBDD0981}" type="presParOf" srcId="{D48AD2CB-82AB-44EF-83ED-55D70B593383}" destId="{C33A719F-3035-4B7F-A7C7-EC3E40D475ED}" srcOrd="4" destOrd="0" presId="urn:microsoft.com/office/officeart/2018/2/layout/IconCircleList"/>
    <dgm:cxn modelId="{DB67F211-7A7D-4E8A-96F5-228C09000943}" type="presParOf" srcId="{C33A719F-3035-4B7F-A7C7-EC3E40D475ED}" destId="{9157C421-380C-4A25-91B2-DF61CFB94F73}" srcOrd="0" destOrd="0" presId="urn:microsoft.com/office/officeart/2018/2/layout/IconCircleList"/>
    <dgm:cxn modelId="{38249EDE-A213-424D-A8AE-2F7EFD4FFF64}" type="presParOf" srcId="{C33A719F-3035-4B7F-A7C7-EC3E40D475ED}" destId="{BE10834B-DCA9-4942-B8CE-0A9B9D5F9C8F}" srcOrd="1" destOrd="0" presId="urn:microsoft.com/office/officeart/2018/2/layout/IconCircleList"/>
    <dgm:cxn modelId="{F1608B4D-0E98-4696-9C43-B13AAA88F19D}" type="presParOf" srcId="{C33A719F-3035-4B7F-A7C7-EC3E40D475ED}" destId="{EE7C171B-5EA8-4BC0-94BF-26DE9043A5FB}" srcOrd="2" destOrd="0" presId="urn:microsoft.com/office/officeart/2018/2/layout/IconCircleList"/>
    <dgm:cxn modelId="{D76D0D52-FBFF-4D95-A0DE-74C6273B2920}" type="presParOf" srcId="{C33A719F-3035-4B7F-A7C7-EC3E40D475ED}" destId="{06BFE808-D722-4D3E-8ABB-A440FEC43854}" srcOrd="3" destOrd="0" presId="urn:microsoft.com/office/officeart/2018/2/layout/IconCircle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4CC52F-C3AF-49AD-A94E-A102658E9553}">
      <dsp:nvSpPr>
        <dsp:cNvPr id="0" name=""/>
        <dsp:cNvSpPr/>
      </dsp:nvSpPr>
      <dsp:spPr>
        <a:xfrm>
          <a:off x="23944" y="440702"/>
          <a:ext cx="1238680" cy="123868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62905F0-79A5-46BA-A0AF-1325A7251F5D}">
      <dsp:nvSpPr>
        <dsp:cNvPr id="0" name=""/>
        <dsp:cNvSpPr/>
      </dsp:nvSpPr>
      <dsp:spPr>
        <a:xfrm>
          <a:off x="284067" y="700825"/>
          <a:ext cx="718434" cy="71843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4CF5B81-AC99-49E7-9DE9-63BD843D49D9}">
      <dsp:nvSpPr>
        <dsp:cNvPr id="0" name=""/>
        <dsp:cNvSpPr/>
      </dsp:nvSpPr>
      <dsp:spPr>
        <a:xfrm>
          <a:off x="1528056" y="440702"/>
          <a:ext cx="2919747" cy="12386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100000"/>
            </a:lnSpc>
            <a:spcBef>
              <a:spcPct val="0"/>
            </a:spcBef>
            <a:spcAft>
              <a:spcPct val="35000"/>
            </a:spcAft>
            <a:buNone/>
          </a:pPr>
          <a:r>
            <a:rPr lang="en-US" sz="1200" kern="1200" dirty="0">
              <a:latin typeface="Arial" panose="020B0604020202020204" pitchFamily="34" charset="0"/>
              <a:ea typeface="+mn-ea"/>
              <a:cs typeface="Arial" panose="020B0604020202020204" pitchFamily="34" charset="0"/>
            </a:rPr>
            <a:t>The BAKKAVOR  external stakeholders are customers like ASDA,TESCO and other major grocery retailers</a:t>
          </a:r>
        </a:p>
      </dsp:txBody>
      <dsp:txXfrm>
        <a:off x="1528056" y="440702"/>
        <a:ext cx="2919747" cy="1238680"/>
      </dsp:txXfrm>
    </dsp:sp>
    <dsp:sp modelId="{BA06E16F-9AF3-490F-A1E2-6F2ADFDDAB6E}">
      <dsp:nvSpPr>
        <dsp:cNvPr id="0" name=""/>
        <dsp:cNvSpPr/>
      </dsp:nvSpPr>
      <dsp:spPr>
        <a:xfrm>
          <a:off x="4956547" y="440702"/>
          <a:ext cx="1238680" cy="123868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67BFE7A-DEA5-49D6-AC20-68C7365C30E0}">
      <dsp:nvSpPr>
        <dsp:cNvPr id="0" name=""/>
        <dsp:cNvSpPr/>
      </dsp:nvSpPr>
      <dsp:spPr>
        <a:xfrm>
          <a:off x="5216670" y="700825"/>
          <a:ext cx="718434" cy="71843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FD6F608-68DA-4365-807F-56F556A0CEE7}">
      <dsp:nvSpPr>
        <dsp:cNvPr id="0" name=""/>
        <dsp:cNvSpPr/>
      </dsp:nvSpPr>
      <dsp:spPr>
        <a:xfrm>
          <a:off x="6460660" y="440702"/>
          <a:ext cx="2919747" cy="12386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100000"/>
            </a:lnSpc>
            <a:spcBef>
              <a:spcPct val="0"/>
            </a:spcBef>
            <a:spcAft>
              <a:spcPct val="35000"/>
            </a:spcAft>
            <a:buNone/>
          </a:pPr>
          <a:r>
            <a:rPr lang="en-US" sz="1200" kern="1200" dirty="0">
              <a:latin typeface="Arial" panose="020B0604020202020204" pitchFamily="34" charset="0"/>
              <a:ea typeface="+mn-ea"/>
              <a:cs typeface="Arial" panose="020B0604020202020204" pitchFamily="34" charset="0"/>
            </a:rPr>
            <a:t>The SCHRAMM model looks at reciprocal communication presenting how to encode , decode, and interpret information in real-time(Encode-Decode Theory of Communication)</a:t>
          </a:r>
        </a:p>
      </dsp:txBody>
      <dsp:txXfrm>
        <a:off x="6460660" y="440702"/>
        <a:ext cx="2919747" cy="1238680"/>
      </dsp:txXfrm>
    </dsp:sp>
    <dsp:sp modelId="{621E4AF2-3DDB-4F05-B573-698AE12FA8A2}">
      <dsp:nvSpPr>
        <dsp:cNvPr id="0" name=""/>
        <dsp:cNvSpPr/>
      </dsp:nvSpPr>
      <dsp:spPr>
        <a:xfrm>
          <a:off x="23944" y="2367323"/>
          <a:ext cx="1238680" cy="1238680"/>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CF45F89-0994-4F01-BDF8-72F9BA12623E}">
      <dsp:nvSpPr>
        <dsp:cNvPr id="0" name=""/>
        <dsp:cNvSpPr/>
      </dsp:nvSpPr>
      <dsp:spPr>
        <a:xfrm>
          <a:off x="284067" y="2627445"/>
          <a:ext cx="718434" cy="71843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8C28646-0BEE-430A-9A48-8C33616E4E19}">
      <dsp:nvSpPr>
        <dsp:cNvPr id="0" name=""/>
        <dsp:cNvSpPr/>
      </dsp:nvSpPr>
      <dsp:spPr>
        <a:xfrm>
          <a:off x="1528056" y="2367323"/>
          <a:ext cx="2919747" cy="12386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100000"/>
            </a:lnSpc>
            <a:spcBef>
              <a:spcPct val="0"/>
            </a:spcBef>
            <a:spcAft>
              <a:spcPct val="35000"/>
            </a:spcAft>
            <a:buNone/>
          </a:pPr>
          <a:r>
            <a:rPr lang="en-US" sz="1200" kern="1200" dirty="0">
              <a:latin typeface="Arial" panose="020B0604020202020204" pitchFamily="34" charset="0"/>
              <a:ea typeface="+mn-ea"/>
              <a:cs typeface="Arial" panose="020B0604020202020204" pitchFamily="34" charset="0"/>
            </a:rPr>
            <a:t>The SCHRAMM Communication Model provides a traditional method and explanation to communication(Mc.Anany,2014)</a:t>
          </a:r>
        </a:p>
      </dsp:txBody>
      <dsp:txXfrm>
        <a:off x="1528056" y="2367323"/>
        <a:ext cx="2919747" cy="1238680"/>
      </dsp:txXfrm>
    </dsp:sp>
    <dsp:sp modelId="{DFD979B1-DB7E-4749-9FF5-5BD6E6570DB9}">
      <dsp:nvSpPr>
        <dsp:cNvPr id="0" name=""/>
        <dsp:cNvSpPr/>
      </dsp:nvSpPr>
      <dsp:spPr>
        <a:xfrm>
          <a:off x="4956547" y="2367323"/>
          <a:ext cx="1238680" cy="1238680"/>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70F24BB-8ADE-47C5-9512-136880F38618}">
      <dsp:nvSpPr>
        <dsp:cNvPr id="0" name=""/>
        <dsp:cNvSpPr/>
      </dsp:nvSpPr>
      <dsp:spPr>
        <a:xfrm>
          <a:off x="5216670" y="2627445"/>
          <a:ext cx="718434" cy="71843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291E61F-EFA8-414B-AF74-06EF0E3D3BB6}">
      <dsp:nvSpPr>
        <dsp:cNvPr id="0" name=""/>
        <dsp:cNvSpPr/>
      </dsp:nvSpPr>
      <dsp:spPr>
        <a:xfrm>
          <a:off x="6460660" y="2367323"/>
          <a:ext cx="2919747" cy="12386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100000"/>
            </a:lnSpc>
            <a:spcBef>
              <a:spcPct val="0"/>
            </a:spcBef>
            <a:spcAft>
              <a:spcPct val="35000"/>
            </a:spcAft>
            <a:buNone/>
          </a:pPr>
          <a:r>
            <a:rPr lang="en-US" sz="1200" kern="1200" dirty="0">
              <a:latin typeface="Arial" panose="020B0604020202020204" pitchFamily="34" charset="0"/>
              <a:ea typeface="+mn-ea"/>
              <a:cs typeface="Arial" panose="020B0604020202020204" pitchFamily="34" charset="0"/>
            </a:rPr>
            <a:t>From Encoder(HR and manager)through different channels(social-media, internet, events) the message is sent to Decoder(major grocery retailers) and forth and back with appropriate feedbacks keep in mind the possible “noise”(barriers</a:t>
          </a:r>
          <a:r>
            <a:rPr lang="en-US" sz="1200" kern="1200" dirty="0">
              <a:latin typeface="Calibri" panose="020F0502020204030204"/>
              <a:ea typeface="+mn-ea"/>
              <a:cs typeface="+mn-cs"/>
            </a:rPr>
            <a:t>) </a:t>
          </a:r>
        </a:p>
      </dsp:txBody>
      <dsp:txXfrm>
        <a:off x="6460660" y="2367323"/>
        <a:ext cx="2919747" cy="123868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21B1EC-16C8-4999-A8ED-48B981ECA8CC}">
      <dsp:nvSpPr>
        <dsp:cNvPr id="0" name=""/>
        <dsp:cNvSpPr/>
      </dsp:nvSpPr>
      <dsp:spPr>
        <a:xfrm>
          <a:off x="195832" y="502237"/>
          <a:ext cx="910537" cy="910537"/>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62CABE7-419F-4B57-AEC8-E84EC3859C3A}">
      <dsp:nvSpPr>
        <dsp:cNvPr id="0" name=""/>
        <dsp:cNvSpPr/>
      </dsp:nvSpPr>
      <dsp:spPr>
        <a:xfrm>
          <a:off x="387045" y="693449"/>
          <a:ext cx="528112" cy="52811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66B0765-FC8B-4E6E-9338-D9DFB1DA80A6}">
      <dsp:nvSpPr>
        <dsp:cNvPr id="0" name=""/>
        <dsp:cNvSpPr/>
      </dsp:nvSpPr>
      <dsp:spPr>
        <a:xfrm>
          <a:off x="1301485" y="502237"/>
          <a:ext cx="2146268" cy="9105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100000"/>
            </a:lnSpc>
            <a:spcBef>
              <a:spcPct val="0"/>
            </a:spcBef>
            <a:spcAft>
              <a:spcPct val="35000"/>
            </a:spcAft>
            <a:buNone/>
          </a:pPr>
          <a:r>
            <a:rPr lang="en-US" sz="1900" kern="1200">
              <a:latin typeface="Calibri" panose="020F0502020204030204"/>
              <a:ea typeface="+mn-ea"/>
              <a:cs typeface="+mn-cs"/>
            </a:rPr>
            <a:t>Email and Newsletter-one of the most popular tool</a:t>
          </a:r>
        </a:p>
      </dsp:txBody>
      <dsp:txXfrm>
        <a:off x="1301485" y="502237"/>
        <a:ext cx="2146268" cy="910537"/>
      </dsp:txXfrm>
    </dsp:sp>
    <dsp:sp modelId="{F687F8E2-6E3B-4795-B02F-8CECBFA221A1}">
      <dsp:nvSpPr>
        <dsp:cNvPr id="0" name=""/>
        <dsp:cNvSpPr/>
      </dsp:nvSpPr>
      <dsp:spPr>
        <a:xfrm>
          <a:off x="3821724" y="502237"/>
          <a:ext cx="910537" cy="910537"/>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39D968B-821F-4BEE-8C33-FB14AED64493}">
      <dsp:nvSpPr>
        <dsp:cNvPr id="0" name=""/>
        <dsp:cNvSpPr/>
      </dsp:nvSpPr>
      <dsp:spPr>
        <a:xfrm>
          <a:off x="4012937" y="693449"/>
          <a:ext cx="528112" cy="52811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55C461A-3C91-40AE-9989-F0238EF7CB5A}">
      <dsp:nvSpPr>
        <dsp:cNvPr id="0" name=""/>
        <dsp:cNvSpPr/>
      </dsp:nvSpPr>
      <dsp:spPr>
        <a:xfrm>
          <a:off x="4927377" y="502237"/>
          <a:ext cx="2146268" cy="9105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100000"/>
            </a:lnSpc>
            <a:spcBef>
              <a:spcPct val="0"/>
            </a:spcBef>
            <a:spcAft>
              <a:spcPct val="35000"/>
            </a:spcAft>
            <a:buNone/>
          </a:pPr>
          <a:r>
            <a:rPr lang="en-US" sz="1900" kern="1200">
              <a:latin typeface="Calibri" panose="020F0502020204030204"/>
              <a:ea typeface="+mn-ea"/>
              <a:cs typeface="+mn-cs"/>
            </a:rPr>
            <a:t>Email Automation-helps you customize your emails</a:t>
          </a:r>
        </a:p>
      </dsp:txBody>
      <dsp:txXfrm>
        <a:off x="4927377" y="502237"/>
        <a:ext cx="2146268" cy="910537"/>
      </dsp:txXfrm>
    </dsp:sp>
    <dsp:sp modelId="{2B6A9C07-65E9-4E79-877C-A7F1CFF2CC77}">
      <dsp:nvSpPr>
        <dsp:cNvPr id="0" name=""/>
        <dsp:cNvSpPr/>
      </dsp:nvSpPr>
      <dsp:spPr>
        <a:xfrm>
          <a:off x="7447616" y="502237"/>
          <a:ext cx="910537" cy="910537"/>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D8B736E-7442-46E3-9C31-A1834059B14C}">
      <dsp:nvSpPr>
        <dsp:cNvPr id="0" name=""/>
        <dsp:cNvSpPr/>
      </dsp:nvSpPr>
      <dsp:spPr>
        <a:xfrm>
          <a:off x="7638829" y="693449"/>
          <a:ext cx="528112" cy="52811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79B0827-C107-49C1-B355-112402E1AB49}">
      <dsp:nvSpPr>
        <dsp:cNvPr id="0" name=""/>
        <dsp:cNvSpPr/>
      </dsp:nvSpPr>
      <dsp:spPr>
        <a:xfrm>
          <a:off x="8553269" y="502237"/>
          <a:ext cx="2146268" cy="9105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100000"/>
            </a:lnSpc>
            <a:spcBef>
              <a:spcPct val="0"/>
            </a:spcBef>
            <a:spcAft>
              <a:spcPct val="35000"/>
            </a:spcAft>
            <a:buNone/>
          </a:pPr>
          <a:r>
            <a:rPr lang="en-US" sz="1900" kern="1200">
              <a:latin typeface="Calibri" panose="020F0502020204030204"/>
              <a:ea typeface="+mn-ea"/>
              <a:cs typeface="+mn-cs"/>
            </a:rPr>
            <a:t>Online or Virtual Presentation-can be online or physical</a:t>
          </a:r>
        </a:p>
      </dsp:txBody>
      <dsp:txXfrm>
        <a:off x="8553269" y="502237"/>
        <a:ext cx="2146268" cy="910537"/>
      </dsp:txXfrm>
    </dsp:sp>
    <dsp:sp modelId="{F0CF5457-803B-4347-AAD6-4A2097C34249}">
      <dsp:nvSpPr>
        <dsp:cNvPr id="0" name=""/>
        <dsp:cNvSpPr/>
      </dsp:nvSpPr>
      <dsp:spPr>
        <a:xfrm>
          <a:off x="195832" y="1991502"/>
          <a:ext cx="910537" cy="910537"/>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56C2616-9811-4EAD-A038-8A23259F381F}">
      <dsp:nvSpPr>
        <dsp:cNvPr id="0" name=""/>
        <dsp:cNvSpPr/>
      </dsp:nvSpPr>
      <dsp:spPr>
        <a:xfrm>
          <a:off x="387045" y="2182715"/>
          <a:ext cx="528112" cy="52811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6E3EEFE-3043-44CE-8053-9AB0AE0D5415}">
      <dsp:nvSpPr>
        <dsp:cNvPr id="0" name=""/>
        <dsp:cNvSpPr/>
      </dsp:nvSpPr>
      <dsp:spPr>
        <a:xfrm>
          <a:off x="1301485" y="1991502"/>
          <a:ext cx="2146268" cy="9105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100000"/>
            </a:lnSpc>
            <a:spcBef>
              <a:spcPct val="0"/>
            </a:spcBef>
            <a:spcAft>
              <a:spcPct val="35000"/>
            </a:spcAft>
            <a:buNone/>
          </a:pPr>
          <a:r>
            <a:rPr lang="en-US" sz="1900" kern="1200">
              <a:latin typeface="Calibri" panose="020F0502020204030204"/>
              <a:ea typeface="+mn-ea"/>
              <a:cs typeface="+mn-cs"/>
            </a:rPr>
            <a:t>Project Summary Report-a traditional method but effective</a:t>
          </a:r>
        </a:p>
      </dsp:txBody>
      <dsp:txXfrm>
        <a:off x="1301485" y="1991502"/>
        <a:ext cx="2146268" cy="910537"/>
      </dsp:txXfrm>
    </dsp:sp>
    <dsp:sp modelId="{C92FB22F-1865-43E2-83A6-4A3CF4D2484B}">
      <dsp:nvSpPr>
        <dsp:cNvPr id="0" name=""/>
        <dsp:cNvSpPr/>
      </dsp:nvSpPr>
      <dsp:spPr>
        <a:xfrm>
          <a:off x="3821724" y="1991502"/>
          <a:ext cx="910537" cy="910537"/>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D54E15E-2F54-428C-887B-B4EB3ACEDCCF}">
      <dsp:nvSpPr>
        <dsp:cNvPr id="0" name=""/>
        <dsp:cNvSpPr/>
      </dsp:nvSpPr>
      <dsp:spPr>
        <a:xfrm>
          <a:off x="4012937" y="2182715"/>
          <a:ext cx="528112" cy="52811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DCD1459-055A-4982-A4BF-0D5D9B11F77D}">
      <dsp:nvSpPr>
        <dsp:cNvPr id="0" name=""/>
        <dsp:cNvSpPr/>
      </dsp:nvSpPr>
      <dsp:spPr>
        <a:xfrm>
          <a:off x="4927377" y="1991502"/>
          <a:ext cx="2146268" cy="9105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100000"/>
            </a:lnSpc>
            <a:spcBef>
              <a:spcPct val="0"/>
            </a:spcBef>
            <a:spcAft>
              <a:spcPct val="35000"/>
            </a:spcAft>
            <a:buNone/>
          </a:pPr>
          <a:r>
            <a:rPr lang="en-US" sz="1900" kern="1200">
              <a:latin typeface="Arial" panose="020B0604020202020204" pitchFamily="34" charset="0"/>
              <a:ea typeface="+mn-ea"/>
              <a:cs typeface="Arial" panose="020B0604020202020204" pitchFamily="34" charset="0"/>
            </a:rPr>
            <a:t>Group Video Call or “Screen to Screen” Meetings</a:t>
          </a:r>
        </a:p>
      </dsp:txBody>
      <dsp:txXfrm>
        <a:off x="4927377" y="1991502"/>
        <a:ext cx="2146268" cy="91053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FCC72E-1177-4194-A86A-82CD61858B98}">
      <dsp:nvSpPr>
        <dsp:cNvPr id="0" name=""/>
        <dsp:cNvSpPr/>
      </dsp:nvSpPr>
      <dsp:spPr>
        <a:xfrm>
          <a:off x="0" y="0"/>
          <a:ext cx="7993699" cy="1821017"/>
        </a:xfrm>
        <a:prstGeom prst="roundRect">
          <a:avLst>
            <a:gd name="adj" fmla="val 1000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a:latin typeface="Calibri" panose="020F0502020204030204"/>
              <a:ea typeface="+mn-ea"/>
              <a:cs typeface="+mn-cs"/>
            </a:rPr>
            <a:t>Lunch Date-the most important informal channel but as effective as formal channel of communication</a:t>
          </a:r>
        </a:p>
      </dsp:txBody>
      <dsp:txXfrm>
        <a:off x="53336" y="53336"/>
        <a:ext cx="6111534" cy="1714345"/>
      </dsp:txXfrm>
    </dsp:sp>
    <dsp:sp modelId="{1F8B3F2E-9699-4897-A761-1027A9406B5A}">
      <dsp:nvSpPr>
        <dsp:cNvPr id="0" name=""/>
        <dsp:cNvSpPr/>
      </dsp:nvSpPr>
      <dsp:spPr>
        <a:xfrm>
          <a:off x="1410652" y="2225688"/>
          <a:ext cx="7993699" cy="1821017"/>
        </a:xfrm>
        <a:prstGeom prst="roundRect">
          <a:avLst>
            <a:gd name="adj" fmla="val 10000"/>
          </a:avLst>
        </a:prstGeom>
        <a:solidFill>
          <a:schemeClr val="accent2">
            <a:hueOff val="1354814"/>
            <a:satOff val="-6632"/>
            <a:lumOff val="3725"/>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a:latin typeface="Calibri" panose="020F0502020204030204"/>
              <a:ea typeface="+mn-ea"/>
              <a:cs typeface="+mn-cs"/>
            </a:rPr>
            <a:t>Leisure Events:</a:t>
          </a:r>
          <a:r>
            <a:rPr lang="en-GB" sz="3200" kern="1200">
              <a:latin typeface="Calibri" panose="020F0502020204030204"/>
              <a:ea typeface="+mn-ea"/>
              <a:cs typeface="+mn-cs"/>
            </a:rPr>
            <a:t>team building, sporting events, lunches and more</a:t>
          </a:r>
          <a:endParaRPr lang="en-US" sz="3200" kern="1200">
            <a:latin typeface="Calibri" panose="020F0502020204030204"/>
            <a:ea typeface="+mn-ea"/>
            <a:cs typeface="+mn-cs"/>
          </a:endParaRPr>
        </a:p>
      </dsp:txBody>
      <dsp:txXfrm>
        <a:off x="1463988" y="2279024"/>
        <a:ext cx="5292712" cy="1714345"/>
      </dsp:txXfrm>
    </dsp:sp>
    <dsp:sp modelId="{08965739-2283-451E-B7D9-41F598C8E209}">
      <dsp:nvSpPr>
        <dsp:cNvPr id="0" name=""/>
        <dsp:cNvSpPr/>
      </dsp:nvSpPr>
      <dsp:spPr>
        <a:xfrm>
          <a:off x="6810037" y="1431522"/>
          <a:ext cx="1183661" cy="1183661"/>
        </a:xfrm>
        <a:prstGeom prst="downArrow">
          <a:avLst>
            <a:gd name="adj1" fmla="val 55000"/>
            <a:gd name="adj2" fmla="val 45000"/>
          </a:avLst>
        </a:prstGeom>
        <a:solidFill>
          <a:schemeClr val="accent2">
            <a:tint val="40000"/>
            <a:alpha val="90000"/>
            <a:hueOff val="0"/>
            <a:satOff val="0"/>
            <a:lumOff val="0"/>
            <a:alphaOff val="0"/>
          </a:schemeClr>
        </a:solidFill>
        <a:ln w="19050"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7076361" y="1431522"/>
        <a:ext cx="651013" cy="89070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01F731-C1E7-4DD8-8E1E-FB6FF5474EE9}">
      <dsp:nvSpPr>
        <dsp:cNvPr id="0" name=""/>
        <dsp:cNvSpPr/>
      </dsp:nvSpPr>
      <dsp:spPr>
        <a:xfrm>
          <a:off x="197618" y="1236276"/>
          <a:ext cx="910747" cy="910747"/>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FF7A976-800A-480A-B050-5CC4DA23777C}">
      <dsp:nvSpPr>
        <dsp:cNvPr id="0" name=""/>
        <dsp:cNvSpPr/>
      </dsp:nvSpPr>
      <dsp:spPr>
        <a:xfrm>
          <a:off x="388875" y="1427533"/>
          <a:ext cx="528233" cy="52823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C401506-CF08-4164-BF25-B481A1B74323}">
      <dsp:nvSpPr>
        <dsp:cNvPr id="0" name=""/>
        <dsp:cNvSpPr/>
      </dsp:nvSpPr>
      <dsp:spPr>
        <a:xfrm>
          <a:off x="1303526" y="1236276"/>
          <a:ext cx="2146762" cy="9107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US" sz="1100" kern="1200">
              <a:latin typeface="Calibri" panose="020F0502020204030204"/>
              <a:ea typeface="+mn-ea"/>
              <a:cs typeface="+mn-cs"/>
            </a:rPr>
            <a:t>It is important to consider which channels are utilized to perform specific activities because utilizing the wrong channel for a job or interaction might have undesirable implications(</a:t>
          </a:r>
          <a:r>
            <a:rPr lang="en-GB" sz="1100" b="0" i="0" kern="1200">
              <a:latin typeface="Calibri" panose="020F0502020204030204"/>
              <a:ea typeface="+mn-ea"/>
              <a:cs typeface="+mn-cs"/>
            </a:rPr>
            <a:t>Elleström</a:t>
          </a:r>
          <a:r>
            <a:rPr lang="en-GB" sz="1100" kern="1200">
              <a:latin typeface="Calibri" panose="020F0502020204030204"/>
              <a:ea typeface="+mn-ea"/>
              <a:cs typeface="+mn-cs"/>
            </a:rPr>
            <a:t>,</a:t>
          </a:r>
          <a:r>
            <a:rPr lang="en-US" sz="1100" kern="1200">
              <a:latin typeface="Calibri" panose="020F0502020204030204"/>
              <a:ea typeface="+mn-ea"/>
              <a:cs typeface="+mn-cs"/>
            </a:rPr>
            <a:t>2018)</a:t>
          </a:r>
        </a:p>
      </dsp:txBody>
      <dsp:txXfrm>
        <a:off x="1303526" y="1236276"/>
        <a:ext cx="2146762" cy="910747"/>
      </dsp:txXfrm>
    </dsp:sp>
    <dsp:sp modelId="{CF1B1B09-6E60-458D-A17F-0FB2BA238A51}">
      <dsp:nvSpPr>
        <dsp:cNvPr id="0" name=""/>
        <dsp:cNvSpPr/>
      </dsp:nvSpPr>
      <dsp:spPr>
        <a:xfrm>
          <a:off x="3824345" y="1236276"/>
          <a:ext cx="910747" cy="910747"/>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9338A6D-49E9-4CD3-8037-6DDCAE57344F}">
      <dsp:nvSpPr>
        <dsp:cNvPr id="0" name=""/>
        <dsp:cNvSpPr/>
      </dsp:nvSpPr>
      <dsp:spPr>
        <a:xfrm>
          <a:off x="4015602" y="1427533"/>
          <a:ext cx="528233" cy="52823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EE2BA5B-F5F4-490A-9D1F-4894698C2467}">
      <dsp:nvSpPr>
        <dsp:cNvPr id="0" name=""/>
        <dsp:cNvSpPr/>
      </dsp:nvSpPr>
      <dsp:spPr>
        <a:xfrm>
          <a:off x="4930253" y="1236276"/>
          <a:ext cx="2146762" cy="9107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US" sz="1100" kern="1200">
              <a:latin typeface="Calibri" panose="020F0502020204030204"/>
              <a:ea typeface="+mn-ea"/>
              <a:cs typeface="+mn-cs"/>
            </a:rPr>
            <a:t>Channels of communication :Formal(Emails and Newsletters, Online/Virtual Presentation, Group Video Call, Project Summary Report) and Informal (Lunch Date, Leisure Events)</a:t>
          </a:r>
        </a:p>
      </dsp:txBody>
      <dsp:txXfrm>
        <a:off x="4930253" y="1236276"/>
        <a:ext cx="2146762" cy="910747"/>
      </dsp:txXfrm>
    </dsp:sp>
    <dsp:sp modelId="{9157C421-380C-4A25-91B2-DF61CFB94F73}">
      <dsp:nvSpPr>
        <dsp:cNvPr id="0" name=""/>
        <dsp:cNvSpPr/>
      </dsp:nvSpPr>
      <dsp:spPr>
        <a:xfrm>
          <a:off x="7451073" y="1236276"/>
          <a:ext cx="910747" cy="910747"/>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E10834B-DCA9-4942-B8CE-0A9B9D5F9C8F}">
      <dsp:nvSpPr>
        <dsp:cNvPr id="0" name=""/>
        <dsp:cNvSpPr/>
      </dsp:nvSpPr>
      <dsp:spPr>
        <a:xfrm>
          <a:off x="7642330" y="1427533"/>
          <a:ext cx="528233" cy="52823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6BFE808-D722-4D3E-8ABB-A440FEC43854}">
      <dsp:nvSpPr>
        <dsp:cNvPr id="0" name=""/>
        <dsp:cNvSpPr/>
      </dsp:nvSpPr>
      <dsp:spPr>
        <a:xfrm>
          <a:off x="8556981" y="1236276"/>
          <a:ext cx="2146762" cy="9107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US" sz="1100" kern="1200">
              <a:latin typeface="Calibri" panose="020F0502020204030204"/>
              <a:ea typeface="+mn-ea"/>
              <a:cs typeface="+mn-cs"/>
            </a:rPr>
            <a:t>Method to improve the communication: creating personalized feedback channels to collect, analyze and implement customers suggestions ; save the slides after a presentation and send them to the  stakeholders offering time to analyze the projects  </a:t>
          </a:r>
        </a:p>
      </dsp:txBody>
      <dsp:txXfrm>
        <a:off x="8556981" y="1236276"/>
        <a:ext cx="2146762" cy="910747"/>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4.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64A0845-0C8D-4C7E-9174-FAD5B3092544}" type="datetimeFigureOut">
              <a:rPr lang="en-GB" smtClean="0"/>
              <a:t>26/03/2022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B6C9021-2FEF-4590-94F5-8C10C88F2755}" type="slidenum">
              <a:rPr lang="en-GB" smtClean="0"/>
              <a:t>‹#›</a:t>
            </a:fld>
            <a:endParaRPr lang="en-GB"/>
          </a:p>
        </p:txBody>
      </p:sp>
    </p:spTree>
    <p:extLst>
      <p:ext uri="{BB962C8B-B14F-4D97-AF65-F5344CB8AC3E}">
        <p14:creationId xmlns:p14="http://schemas.microsoft.com/office/powerpoint/2010/main" val="16227136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Bakkavor has build trust results in distinctive effects such as more positive attitudes, higher levels of cooperation, and superior levels of performance.</a:t>
            </a:r>
          </a:p>
          <a:p>
            <a:r>
              <a:rPr lang="en-GB" dirty="0"/>
              <a:t>Motivation of the employees and well-being environment lead to more productivity.</a:t>
            </a:r>
          </a:p>
          <a:p>
            <a:endParaRPr lang="en-GB" dirty="0"/>
          </a:p>
        </p:txBody>
      </p:sp>
      <p:sp>
        <p:nvSpPr>
          <p:cNvPr id="4" name="Slide Number Placeholder 3"/>
          <p:cNvSpPr>
            <a:spLocks noGrp="1"/>
          </p:cNvSpPr>
          <p:nvPr>
            <p:ph type="sldNum" sz="quarter" idx="5"/>
          </p:nvPr>
        </p:nvSpPr>
        <p:spPr/>
        <p:txBody>
          <a:bodyPr/>
          <a:lstStyle/>
          <a:p>
            <a:fld id="{2B6C9021-2FEF-4590-94F5-8C10C88F2755}" type="slidenum">
              <a:rPr lang="en-GB" smtClean="0"/>
              <a:t>6</a:t>
            </a:fld>
            <a:endParaRPr lang="en-GB"/>
          </a:p>
        </p:txBody>
      </p:sp>
    </p:spTree>
    <p:extLst>
      <p:ext uri="{BB962C8B-B14F-4D97-AF65-F5344CB8AC3E}">
        <p14:creationId xmlns:p14="http://schemas.microsoft.com/office/powerpoint/2010/main" val="23882202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solidFill>
                  <a:sysClr val="window" lastClr="FFFFFF">
                    <a:hueOff val="0"/>
                    <a:satOff val="0"/>
                    <a:lumOff val="0"/>
                    <a:alphaOff val="0"/>
                  </a:sysClr>
                </a:solidFill>
                <a:latin typeface="Calibri" panose="020F0502020204030204"/>
                <a:ea typeface="+mn-ea"/>
                <a:cs typeface="+mn-cs"/>
              </a:rPr>
              <a:t>BAKKAVOR in order to increase the awareness of his key values is using a multi-channel approach with their stakeholders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solidFill>
                  <a:sysClr val="window" lastClr="FFFFFF">
                    <a:hueOff val="0"/>
                    <a:satOff val="0"/>
                    <a:lumOff val="0"/>
                    <a:alphaOff val="0"/>
                  </a:sysClr>
                </a:solidFill>
                <a:latin typeface="Calibri" panose="020F0502020204030204"/>
                <a:ea typeface="+mn-ea"/>
                <a:cs typeface="+mn-cs"/>
              </a:rPr>
              <a:t>Mixing formal and informal communication and tailoring the message  according to specific needs of the stakeholders improve the effectiveness of the communication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solidFill>
                  <a:sysClr val="window" lastClr="FFFFFF">
                    <a:hueOff val="0"/>
                    <a:satOff val="0"/>
                    <a:lumOff val="0"/>
                    <a:alphaOff val="0"/>
                  </a:sysClr>
                </a:solidFill>
                <a:latin typeface="Calibri" panose="020F0502020204030204"/>
                <a:ea typeface="+mn-ea"/>
                <a:cs typeface="+mn-cs"/>
              </a:rPr>
              <a:t>Evaluating periodically the communication strategies and improving them create the success of the company  </a:t>
            </a:r>
          </a:p>
          <a:p>
            <a:endParaRPr lang="en-GB" dirty="0"/>
          </a:p>
        </p:txBody>
      </p:sp>
      <p:sp>
        <p:nvSpPr>
          <p:cNvPr id="4" name="Slide Number Placeholder 3"/>
          <p:cNvSpPr>
            <a:spLocks noGrp="1"/>
          </p:cNvSpPr>
          <p:nvPr>
            <p:ph type="sldNum" sz="quarter" idx="5"/>
          </p:nvPr>
        </p:nvSpPr>
        <p:spPr/>
        <p:txBody>
          <a:bodyPr/>
          <a:lstStyle/>
          <a:p>
            <a:fld id="{2B6C9021-2FEF-4590-94F5-8C10C88F2755}" type="slidenum">
              <a:rPr lang="en-GB" smtClean="0"/>
              <a:t>16</a:t>
            </a:fld>
            <a:endParaRPr lang="en-GB"/>
          </a:p>
        </p:txBody>
      </p:sp>
    </p:spTree>
    <p:extLst>
      <p:ext uri="{BB962C8B-B14F-4D97-AF65-F5344CB8AC3E}">
        <p14:creationId xmlns:p14="http://schemas.microsoft.com/office/powerpoint/2010/main" val="368416923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485584D-7D79-4248-9986-4CA35242F944}" type="datetimeFigureOut">
              <a:rPr lang="en-US" smtClean="0"/>
              <a:t>3/26/2022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18079204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C485584D-7D79-4248-9986-4CA35242F944}" type="datetimeFigureOut">
              <a:rPr lang="en-US" smtClean="0"/>
              <a:t>3/26/2022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22800383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485584D-7D79-4248-9986-4CA35242F944}" type="datetimeFigureOut">
              <a:rPr lang="en-US" smtClean="0"/>
              <a:t>3/26/2022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16347959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485584D-7D79-4248-9986-4CA35242F944}" type="datetimeFigureOut">
              <a:rPr lang="en-US" smtClean="0"/>
              <a:t>3/26/2022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36504805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485584D-7D79-4248-9986-4CA35242F944}" type="datetimeFigureOut">
              <a:rPr lang="en-US" smtClean="0"/>
              <a:t>3/26/2022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42735402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C485584D-7D79-4248-9986-4CA35242F944}" type="datetimeFigureOut">
              <a:rPr lang="en-US" smtClean="0"/>
              <a:t>3/26/2022</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12016246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C485584D-7D79-4248-9986-4CA35242F944}" type="datetimeFigureOut">
              <a:rPr lang="en-US" smtClean="0"/>
              <a:t>3/26/2022</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9633449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C485584D-7D79-4248-9986-4CA35242F944}" type="datetimeFigureOut">
              <a:rPr lang="en-US" smtClean="0"/>
              <a:t>3/26/2022</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10397541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485584D-7D79-4248-9986-4CA35242F944}" type="datetimeFigureOut">
              <a:rPr lang="en-US" smtClean="0"/>
              <a:t>3/26/2022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6721603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485584D-7D79-4248-9986-4CA35242F944}" type="datetimeFigureOut">
              <a:rPr lang="en-US" smtClean="0"/>
              <a:t>3/26/2022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33875124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C485584D-7D79-4248-9986-4CA35242F944}" type="datetimeFigureOut">
              <a:rPr lang="en-US" smtClean="0"/>
              <a:t>3/26/2022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419735619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C485584D-7D79-4248-9986-4CA35242F944}" type="datetimeFigureOut">
              <a:rPr lang="en-US" smtClean="0"/>
              <a:t>3/26/2022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9590046-DA73-4BBF-84B5-C08E6F75191A}" type="slidenum">
              <a:rPr lang="en-US" smtClean="0"/>
              <a:t>‹#›</a:t>
            </a:fld>
            <a:endParaRPr lang="en-US"/>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61792799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485584D-7D79-4248-9986-4CA35242F944}" type="datetimeFigureOut">
              <a:rPr lang="en-US" smtClean="0"/>
              <a:t>3/26/2022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104972496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C485584D-7D79-4248-9986-4CA35242F944}" type="datetimeFigureOut">
              <a:rPr lang="en-US" smtClean="0"/>
              <a:t>3/26/2022</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355425139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C485584D-7D79-4248-9986-4CA35242F944}" type="datetimeFigureOut">
              <a:rPr lang="en-US" smtClean="0"/>
              <a:t>3/26/2022</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324169174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485584D-7D79-4248-9986-4CA35242F944}" type="datetimeFigureOut">
              <a:rPr lang="en-US" smtClean="0"/>
              <a:t>3/26/2022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290676441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485584D-7D79-4248-9986-4CA35242F944}" type="datetimeFigureOut">
              <a:rPr lang="en-US" smtClean="0"/>
              <a:t>3/26/2022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18217010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C485584D-7D79-4248-9986-4CA35242F944}" type="datetimeFigureOut">
              <a:rPr lang="en-US" smtClean="0"/>
              <a:t>3/26/2022</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19590046-DA73-4BBF-84B5-C08E6F75191A}" type="slidenum">
              <a:rPr lang="en-US" smtClean="0"/>
              <a:t>‹#›</a:t>
            </a:fld>
            <a:endParaRPr lang="en-US"/>
          </a:p>
        </p:txBody>
      </p:sp>
    </p:spTree>
    <p:extLst>
      <p:ext uri="{BB962C8B-B14F-4D97-AF65-F5344CB8AC3E}">
        <p14:creationId xmlns:p14="http://schemas.microsoft.com/office/powerpoint/2010/main" val="1685733516"/>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7.xml"/><Relationship Id="rId4" Type="http://schemas.openxmlformats.org/officeDocument/2006/relationships/image" Target="../media/image8.png"/></Relationships>
</file>

<file path=ppt/slides/_rels/slide2.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10.jp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11.jp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image" Target="../media/image2.png"/><Relationship Id="rId7" Type="http://schemas.openxmlformats.org/officeDocument/2006/relationships/image" Target="../media/image13.pn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 Id="rId9" Type="http://schemas.openxmlformats.org/officeDocument/2006/relationships/image" Target="../media/image15.png"/></Relationships>
</file>

<file path=ppt/slides/_rels/slide8.xml.rels><?xml version="1.0" encoding="UTF-8" standalone="yes"?>
<Relationships xmlns="http://schemas.openxmlformats.org/package/2006/relationships"><Relationship Id="rId8" Type="http://schemas.openxmlformats.org/officeDocument/2006/relationships/diagramLayout" Target="../diagrams/layout1.xml"/><Relationship Id="rId3" Type="http://schemas.openxmlformats.org/officeDocument/2006/relationships/image" Target="../media/image2.png"/><Relationship Id="rId7" Type="http://schemas.openxmlformats.org/officeDocument/2006/relationships/diagramData" Target="../diagrams/data1.xml"/><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5.png"/><Relationship Id="rId11" Type="http://schemas.microsoft.com/office/2007/relationships/diagramDrawing" Target="../diagrams/drawing1.xml"/><Relationship Id="rId5" Type="http://schemas.openxmlformats.org/officeDocument/2006/relationships/image" Target="../media/image4.png"/><Relationship Id="rId10" Type="http://schemas.openxmlformats.org/officeDocument/2006/relationships/diagramColors" Target="../diagrams/colors1.xml"/><Relationship Id="rId4" Type="http://schemas.openxmlformats.org/officeDocument/2006/relationships/image" Target="../media/image3.png"/><Relationship Id="rId9"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24.jpg"/><Relationship Id="rId2" Type="http://schemas.openxmlformats.org/officeDocument/2006/relationships/image" Target="../media/image1.jpeg"/><Relationship Id="rId1" Type="http://schemas.openxmlformats.org/officeDocument/2006/relationships/slideLayout" Target="../slideLayouts/slideLayout6.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 Id="rId6" Type="http://schemas.openxmlformats.org/officeDocument/2006/relationships/image" Target="../media/image25.png"/><Relationship Id="rId5" Type="http://schemas.openxmlformats.org/officeDocument/2006/relationships/image" Target="../media/image5.png"/><Relationship Id="rId4" Type="http://schemas.openxmlformats.org/officeDocument/2006/relationships/image" Target="../media/image4.png"/></Relationships>
</file>

<file path=ppt/slides/_rels/slide11.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8" Type="http://schemas.openxmlformats.org/officeDocument/2006/relationships/diagramQuickStyle" Target="../diagrams/quickStyle2.xml"/><Relationship Id="rId3" Type="http://schemas.openxmlformats.org/officeDocument/2006/relationships/image" Target="../media/image3.png"/><Relationship Id="rId7" Type="http://schemas.openxmlformats.org/officeDocument/2006/relationships/diagramLayout" Target="../diagrams/layout2.xml"/><Relationship Id="rId2" Type="http://schemas.openxmlformats.org/officeDocument/2006/relationships/image" Target="../media/image2.png"/><Relationship Id="rId1" Type="http://schemas.openxmlformats.org/officeDocument/2006/relationships/slideLayout" Target="../slideLayouts/slideLayout7.xml"/><Relationship Id="rId6" Type="http://schemas.openxmlformats.org/officeDocument/2006/relationships/diagramData" Target="../diagrams/data2.xml"/><Relationship Id="rId5" Type="http://schemas.openxmlformats.org/officeDocument/2006/relationships/image" Target="../media/image5.png"/><Relationship Id="rId10" Type="http://schemas.microsoft.com/office/2007/relationships/diagramDrawing" Target="../diagrams/drawing2.xml"/><Relationship Id="rId4" Type="http://schemas.openxmlformats.org/officeDocument/2006/relationships/image" Target="../media/image4.png"/><Relationship Id="rId9" Type="http://schemas.openxmlformats.org/officeDocument/2006/relationships/diagramColors" Target="../diagrams/colors2.xml"/></Relationships>
</file>

<file path=ppt/slides/_rels/slide14.xml.rels><?xml version="1.0" encoding="UTF-8" standalone="yes"?>
<Relationships xmlns="http://schemas.openxmlformats.org/package/2006/relationships"><Relationship Id="rId8" Type="http://schemas.openxmlformats.org/officeDocument/2006/relationships/diagramLayout" Target="../diagrams/layout3.xml"/><Relationship Id="rId3" Type="http://schemas.openxmlformats.org/officeDocument/2006/relationships/image" Target="../media/image2.png"/><Relationship Id="rId7" Type="http://schemas.openxmlformats.org/officeDocument/2006/relationships/diagramData" Target="../diagrams/data3.xml"/><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5.png"/><Relationship Id="rId11" Type="http://schemas.microsoft.com/office/2007/relationships/diagramDrawing" Target="../diagrams/drawing3.xml"/><Relationship Id="rId5" Type="http://schemas.openxmlformats.org/officeDocument/2006/relationships/image" Target="../media/image4.png"/><Relationship Id="rId10" Type="http://schemas.openxmlformats.org/officeDocument/2006/relationships/diagramColors" Target="../diagrams/colors3.xml"/><Relationship Id="rId4" Type="http://schemas.openxmlformats.org/officeDocument/2006/relationships/image" Target="../media/image3.png"/><Relationship Id="rId9" Type="http://schemas.openxmlformats.org/officeDocument/2006/relationships/diagramQuickStyle" Target="../diagrams/quickStyle3.xml"/></Relationships>
</file>

<file path=ppt/slides/_rels/slide15.xml.rels><?xml version="1.0" encoding="UTF-8" standalone="yes"?>
<Relationships xmlns="http://schemas.openxmlformats.org/package/2006/relationships"><Relationship Id="rId8" Type="http://schemas.openxmlformats.org/officeDocument/2006/relationships/diagramQuickStyle" Target="../diagrams/quickStyle4.xml"/><Relationship Id="rId3" Type="http://schemas.openxmlformats.org/officeDocument/2006/relationships/image" Target="../media/image3.png"/><Relationship Id="rId7" Type="http://schemas.openxmlformats.org/officeDocument/2006/relationships/diagramLayout" Target="../diagrams/layout4.xml"/><Relationship Id="rId2" Type="http://schemas.openxmlformats.org/officeDocument/2006/relationships/image" Target="../media/image2.png"/><Relationship Id="rId1" Type="http://schemas.openxmlformats.org/officeDocument/2006/relationships/slideLayout" Target="../slideLayouts/slideLayout7.xml"/><Relationship Id="rId6" Type="http://schemas.openxmlformats.org/officeDocument/2006/relationships/diagramData" Target="../diagrams/data4.xml"/><Relationship Id="rId5" Type="http://schemas.openxmlformats.org/officeDocument/2006/relationships/image" Target="../media/image5.png"/><Relationship Id="rId10" Type="http://schemas.microsoft.com/office/2007/relationships/diagramDrawing" Target="../diagrams/drawing4.xml"/><Relationship Id="rId4" Type="http://schemas.openxmlformats.org/officeDocument/2006/relationships/image" Target="../media/image4.png"/><Relationship Id="rId9" Type="http://schemas.openxmlformats.org/officeDocument/2006/relationships/diagramColors" Target="../diagrams/colors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1.xml"/></Relationships>
</file>

<file path=ppt/slides/_rels/slide17.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44.jpe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18.xml.rels><?xml version="1.0" encoding="UTF-8" standalone="yes"?>
<Relationships xmlns="http://schemas.openxmlformats.org/package/2006/relationships"><Relationship Id="rId2" Type="http://schemas.openxmlformats.org/officeDocument/2006/relationships/hyperlink" Target="https://www.vedantu.com/commerce/barriers-in-communication" TargetMode="Externa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ECC87D0-22CC-4DEE-A177-F64F739C3E91}"/>
              </a:ext>
            </a:extLst>
          </p:cNvPr>
          <p:cNvSpPr txBox="1"/>
          <p:nvPr/>
        </p:nvSpPr>
        <p:spPr>
          <a:xfrm>
            <a:off x="796349" y="3519631"/>
            <a:ext cx="2216727" cy="1292662"/>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Vasilka Sarandalieva</a:t>
            </a:r>
          </a:p>
          <a:p>
            <a:r>
              <a:rPr lang="en-GB" sz="2000" dirty="0">
                <a:latin typeface="Arial" panose="020B0604020202020204" pitchFamily="34" charset="0"/>
                <a:cs typeface="Arial" panose="020B0604020202020204" pitchFamily="34" charset="0"/>
              </a:rPr>
              <a:t>2113113</a:t>
            </a:r>
          </a:p>
          <a:p>
            <a:endParaRPr lang="en-GB" dirty="0"/>
          </a:p>
        </p:txBody>
      </p:sp>
      <p:pic>
        <p:nvPicPr>
          <p:cNvPr id="5" name="Picture 4">
            <a:extLst>
              <a:ext uri="{FF2B5EF4-FFF2-40B4-BE49-F238E27FC236}">
                <a16:creationId xmlns:a16="http://schemas.microsoft.com/office/drawing/2014/main" id="{8DA957E8-5666-4DC1-8C07-5C5DC7260B98}"/>
              </a:ext>
            </a:extLst>
          </p:cNvPr>
          <p:cNvPicPr>
            <a:picLocks noChangeAspect="1"/>
          </p:cNvPicPr>
          <p:nvPr/>
        </p:nvPicPr>
        <p:blipFill>
          <a:blip r:embed="rId2"/>
          <a:stretch>
            <a:fillRect/>
          </a:stretch>
        </p:blipFill>
        <p:spPr>
          <a:xfrm>
            <a:off x="699428" y="452512"/>
            <a:ext cx="2030144" cy="2676376"/>
          </a:xfrm>
          <a:prstGeom prst="rect">
            <a:avLst/>
          </a:prstGeom>
        </p:spPr>
      </p:pic>
      <p:sp>
        <p:nvSpPr>
          <p:cNvPr id="7" name="TextBox 6">
            <a:extLst>
              <a:ext uri="{FF2B5EF4-FFF2-40B4-BE49-F238E27FC236}">
                <a16:creationId xmlns:a16="http://schemas.microsoft.com/office/drawing/2014/main" id="{385E5E98-2D63-4A0C-A286-DDA3C02B4FBA}"/>
              </a:ext>
            </a:extLst>
          </p:cNvPr>
          <p:cNvSpPr txBox="1"/>
          <p:nvPr/>
        </p:nvSpPr>
        <p:spPr>
          <a:xfrm>
            <a:off x="4211783" y="3519631"/>
            <a:ext cx="2318327" cy="1015663"/>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Liliana-Claudia</a:t>
            </a:r>
          </a:p>
          <a:p>
            <a:r>
              <a:rPr lang="en-GB" sz="2000" dirty="0" err="1">
                <a:latin typeface="Arial" panose="020B0604020202020204" pitchFamily="34" charset="0"/>
                <a:cs typeface="Arial" panose="020B0604020202020204" pitchFamily="34" charset="0"/>
              </a:rPr>
              <a:t>Costache</a:t>
            </a:r>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2111821</a:t>
            </a:r>
          </a:p>
        </p:txBody>
      </p:sp>
      <p:sp>
        <p:nvSpPr>
          <p:cNvPr id="8" name="TextBox 7">
            <a:extLst>
              <a:ext uri="{FF2B5EF4-FFF2-40B4-BE49-F238E27FC236}">
                <a16:creationId xmlns:a16="http://schemas.microsoft.com/office/drawing/2014/main" id="{4B0CB801-B5A5-4EB1-959A-1D77A9D51129}"/>
              </a:ext>
            </a:extLst>
          </p:cNvPr>
          <p:cNvSpPr txBox="1"/>
          <p:nvPr/>
        </p:nvSpPr>
        <p:spPr>
          <a:xfrm>
            <a:off x="7354011" y="3458076"/>
            <a:ext cx="3075709" cy="707886"/>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Julia </a:t>
            </a:r>
            <a:r>
              <a:rPr lang="en-GB" sz="2000" dirty="0" err="1">
                <a:latin typeface="Arial" panose="020B0604020202020204" pitchFamily="34" charset="0"/>
                <a:cs typeface="Arial" panose="020B0604020202020204" pitchFamily="34" charset="0"/>
              </a:rPr>
              <a:t>Petrencikova</a:t>
            </a:r>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2110746</a:t>
            </a:r>
          </a:p>
        </p:txBody>
      </p:sp>
      <p:sp>
        <p:nvSpPr>
          <p:cNvPr id="9" name="TextBox 8">
            <a:extLst>
              <a:ext uri="{FF2B5EF4-FFF2-40B4-BE49-F238E27FC236}">
                <a16:creationId xmlns:a16="http://schemas.microsoft.com/office/drawing/2014/main" id="{43FFA7A8-9502-45C1-B448-437234E07E83}"/>
              </a:ext>
            </a:extLst>
          </p:cNvPr>
          <p:cNvSpPr txBox="1"/>
          <p:nvPr/>
        </p:nvSpPr>
        <p:spPr>
          <a:xfrm>
            <a:off x="3152775" y="4762500"/>
            <a:ext cx="5553075" cy="1323439"/>
          </a:xfrm>
          <a:prstGeom prst="rect">
            <a:avLst/>
          </a:prstGeom>
          <a:noFill/>
        </p:spPr>
        <p:txBody>
          <a:bodyPr wrap="square" rtlCol="0">
            <a:spAutoFit/>
          </a:bodyPr>
          <a:lstStyle/>
          <a:p>
            <a:pPr algn="ctr"/>
            <a:r>
              <a:rPr lang="en-GB" sz="2000" dirty="0">
                <a:latin typeface="Arial" panose="020B0604020202020204" pitchFamily="34" charset="0"/>
                <a:cs typeface="Arial" panose="020B0604020202020204" pitchFamily="34" charset="0"/>
              </a:rPr>
              <a:t>Modul name: </a:t>
            </a:r>
            <a:r>
              <a:rPr lang="en-GB" sz="2000" b="1" dirty="0">
                <a:latin typeface="Arial" panose="020B0604020202020204" pitchFamily="34" charset="0"/>
                <a:cs typeface="Arial" panose="020B0604020202020204" pitchFamily="34" charset="0"/>
              </a:rPr>
              <a:t>Effective Team working and Communication </a:t>
            </a:r>
          </a:p>
          <a:p>
            <a:pPr algn="ctr"/>
            <a:r>
              <a:rPr lang="en-GB" sz="2000" dirty="0">
                <a:latin typeface="Arial" panose="020B0604020202020204" pitchFamily="34" charset="0"/>
                <a:cs typeface="Arial" panose="020B0604020202020204" pitchFamily="34" charset="0"/>
              </a:rPr>
              <a:t>Code: </a:t>
            </a:r>
            <a:r>
              <a:rPr lang="en-GB" sz="2000" b="1" dirty="0">
                <a:latin typeface="Arial" panose="020B0604020202020204" pitchFamily="34" charset="0"/>
                <a:cs typeface="Arial" panose="020B0604020202020204" pitchFamily="34" charset="0"/>
              </a:rPr>
              <a:t>BMSW4002</a:t>
            </a:r>
          </a:p>
          <a:p>
            <a:pPr algn="ctr"/>
            <a:r>
              <a:rPr lang="en-GB" sz="2000" dirty="0">
                <a:latin typeface="Arial" panose="020B0604020202020204" pitchFamily="34" charset="0"/>
                <a:cs typeface="Arial" panose="020B0604020202020204" pitchFamily="34" charset="0"/>
              </a:rPr>
              <a:t>Lecture name: </a:t>
            </a:r>
            <a:r>
              <a:rPr lang="en-GB" sz="2000" b="1" dirty="0">
                <a:latin typeface="Arial" panose="020B0604020202020204" pitchFamily="34" charset="0"/>
                <a:cs typeface="Arial" panose="020B0604020202020204" pitchFamily="34" charset="0"/>
              </a:rPr>
              <a:t>Richmond Lamptey</a:t>
            </a:r>
          </a:p>
        </p:txBody>
      </p:sp>
      <p:sp>
        <p:nvSpPr>
          <p:cNvPr id="10" name="TextBox 9">
            <a:extLst>
              <a:ext uri="{FF2B5EF4-FFF2-40B4-BE49-F238E27FC236}">
                <a16:creationId xmlns:a16="http://schemas.microsoft.com/office/drawing/2014/main" id="{2F2F06B4-B837-43B3-81BF-3B6A0D9AF145}"/>
              </a:ext>
            </a:extLst>
          </p:cNvPr>
          <p:cNvSpPr txBox="1"/>
          <p:nvPr/>
        </p:nvSpPr>
        <p:spPr>
          <a:xfrm>
            <a:off x="517235" y="6216073"/>
            <a:ext cx="3786909" cy="307777"/>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University of Wales Trinity Saint David</a:t>
            </a:r>
          </a:p>
        </p:txBody>
      </p:sp>
      <p:pic>
        <p:nvPicPr>
          <p:cNvPr id="11" name="Picture 10">
            <a:extLst>
              <a:ext uri="{FF2B5EF4-FFF2-40B4-BE49-F238E27FC236}">
                <a16:creationId xmlns:a16="http://schemas.microsoft.com/office/drawing/2014/main" id="{63554602-815A-41EA-8E4B-0C9EE5F74248}"/>
              </a:ext>
            </a:extLst>
          </p:cNvPr>
          <p:cNvPicPr>
            <a:picLocks noChangeAspect="1"/>
          </p:cNvPicPr>
          <p:nvPr/>
        </p:nvPicPr>
        <p:blipFill>
          <a:blip r:embed="rId3"/>
          <a:stretch>
            <a:fillRect/>
          </a:stretch>
        </p:blipFill>
        <p:spPr>
          <a:xfrm>
            <a:off x="4069503" y="452512"/>
            <a:ext cx="1944577" cy="2676376"/>
          </a:xfrm>
          <a:prstGeom prst="rect">
            <a:avLst/>
          </a:prstGeom>
        </p:spPr>
      </p:pic>
      <p:pic>
        <p:nvPicPr>
          <p:cNvPr id="3" name="Picture 2">
            <a:extLst>
              <a:ext uri="{FF2B5EF4-FFF2-40B4-BE49-F238E27FC236}">
                <a16:creationId xmlns:a16="http://schemas.microsoft.com/office/drawing/2014/main" id="{164D9CAF-650A-4CFB-906F-CB7D0A3E2072}"/>
              </a:ext>
            </a:extLst>
          </p:cNvPr>
          <p:cNvPicPr>
            <a:picLocks noChangeAspect="1"/>
          </p:cNvPicPr>
          <p:nvPr/>
        </p:nvPicPr>
        <p:blipFill>
          <a:blip r:embed="rId4"/>
          <a:stretch>
            <a:fillRect/>
          </a:stretch>
        </p:blipFill>
        <p:spPr>
          <a:xfrm>
            <a:off x="7354011" y="452512"/>
            <a:ext cx="2258879" cy="2661762"/>
          </a:xfrm>
          <a:prstGeom prst="rect">
            <a:avLst/>
          </a:prstGeom>
        </p:spPr>
      </p:pic>
    </p:spTree>
    <p:extLst>
      <p:ext uri="{BB962C8B-B14F-4D97-AF65-F5344CB8AC3E}">
        <p14:creationId xmlns:p14="http://schemas.microsoft.com/office/powerpoint/2010/main" val="4026147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CC129C-C0E6-462B-9D98-B4A7D4A805B5}"/>
              </a:ext>
            </a:extLst>
          </p:cNvPr>
          <p:cNvSpPr>
            <a:spLocks noGrp="1"/>
          </p:cNvSpPr>
          <p:nvPr>
            <p:ph type="ctrTitle"/>
          </p:nvPr>
        </p:nvSpPr>
        <p:spPr>
          <a:xfrm>
            <a:off x="6683829" y="1447800"/>
            <a:ext cx="4397828" cy="3329581"/>
          </a:xfrm>
        </p:spPr>
        <p:txBody>
          <a:bodyPr>
            <a:normAutofit/>
          </a:bodyPr>
          <a:lstStyle/>
          <a:p>
            <a:pPr>
              <a:lnSpc>
                <a:spcPct val="90000"/>
              </a:lnSpc>
            </a:pPr>
            <a:r>
              <a:rPr lang="en-GB" sz="4200" b="1">
                <a:latin typeface="Arial" panose="020B0604020202020204" pitchFamily="34" charset="0"/>
                <a:cs typeface="Arial" panose="020B0604020202020204" pitchFamily="34" charset="0"/>
              </a:rPr>
              <a:t>Strategies for Effective communication in a Business settings</a:t>
            </a:r>
          </a:p>
        </p:txBody>
      </p:sp>
      <p:sp>
        <p:nvSpPr>
          <p:cNvPr id="3" name="Subtitle 2">
            <a:extLst>
              <a:ext uri="{FF2B5EF4-FFF2-40B4-BE49-F238E27FC236}">
                <a16:creationId xmlns:a16="http://schemas.microsoft.com/office/drawing/2014/main" id="{F2412188-6EC0-435F-8607-346DBE336C08}"/>
              </a:ext>
            </a:extLst>
          </p:cNvPr>
          <p:cNvSpPr>
            <a:spLocks noGrp="1"/>
          </p:cNvSpPr>
          <p:nvPr>
            <p:ph type="subTitle" idx="1"/>
          </p:nvPr>
        </p:nvSpPr>
        <p:spPr>
          <a:xfrm>
            <a:off x="6683829" y="4777380"/>
            <a:ext cx="4397828" cy="861420"/>
          </a:xfrm>
        </p:spPr>
        <p:txBody>
          <a:bodyPr>
            <a:normAutofit/>
          </a:bodyPr>
          <a:lstStyle/>
          <a:p>
            <a:endParaRPr lang="en-GB"/>
          </a:p>
        </p:txBody>
      </p:sp>
      <p:pic>
        <p:nvPicPr>
          <p:cNvPr id="5" name="Picture 4">
            <a:extLst>
              <a:ext uri="{FF2B5EF4-FFF2-40B4-BE49-F238E27FC236}">
                <a16:creationId xmlns:a16="http://schemas.microsoft.com/office/drawing/2014/main" id="{26691A67-292C-4AA1-8B2C-A6515616653F}"/>
              </a:ext>
            </a:extLst>
          </p:cNvPr>
          <p:cNvPicPr>
            <a:picLocks noChangeAspect="1"/>
          </p:cNvPicPr>
          <p:nvPr/>
        </p:nvPicPr>
        <p:blipFill rotWithShape="1">
          <a:blip r:embed="rId3">
            <a:extLst>
              <a:ext uri="{28A0092B-C50C-407E-A947-70E740481C1C}">
                <a14:useLocalDpi xmlns:a14="http://schemas.microsoft.com/office/drawing/2010/main" val="0"/>
              </a:ext>
            </a:extLst>
          </a:blip>
          <a:srcRect b="20495"/>
          <a:stretch/>
        </p:blipFill>
        <p:spPr>
          <a:xfrm>
            <a:off x="643854" y="1895805"/>
            <a:ext cx="5450557" cy="3065925"/>
          </a:xfrm>
          <a:prstGeom prst="rect">
            <a:avLst/>
          </a:prstGeom>
          <a:effectLst/>
        </p:spPr>
      </p:pic>
    </p:spTree>
    <p:extLst>
      <p:ext uri="{BB962C8B-B14F-4D97-AF65-F5344CB8AC3E}">
        <p14:creationId xmlns:p14="http://schemas.microsoft.com/office/powerpoint/2010/main" val="9218277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6" name="Picture 10">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7" name="Oval 12">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5" name="Picture 14">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2" name="Picture 16">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8" name="Rectangle 18">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3" name="Picture 2" descr="A bowl of food&#10;&#10;Description automatically generated with low confidence">
            <a:extLst>
              <a:ext uri="{FF2B5EF4-FFF2-40B4-BE49-F238E27FC236}">
                <a16:creationId xmlns:a16="http://schemas.microsoft.com/office/drawing/2014/main" id="{2A5BC397-F810-453A-AA7C-BB0CD9083CEB}"/>
              </a:ext>
            </a:extLst>
          </p:cNvPr>
          <p:cNvPicPr>
            <a:picLocks noChangeAspect="1"/>
          </p:cNvPicPr>
          <p:nvPr/>
        </p:nvPicPr>
        <p:blipFill rotWithShape="1">
          <a:blip r:embed="rId7">
            <a:extLst>
              <a:ext uri="{28A0092B-C50C-407E-A947-70E740481C1C}">
                <a14:useLocalDpi xmlns:a14="http://schemas.microsoft.com/office/drawing/2010/main" val="0"/>
              </a:ext>
            </a:extLst>
          </a:blip>
          <a:srcRect t="31632" r="-1" b="17997"/>
          <a:stretch/>
        </p:blipFill>
        <p:spPr>
          <a:xfrm>
            <a:off x="1" y="-5"/>
            <a:ext cx="12191695" cy="5020241"/>
          </a:xfrm>
          <a:custGeom>
            <a:avLst/>
            <a:gdLst/>
            <a:ahLst/>
            <a:cxnLst/>
            <a:rect l="l" t="t" r="r" b="b"/>
            <a:pathLst>
              <a:path w="12191695" h="5020241">
                <a:moveTo>
                  <a:pt x="0" y="0"/>
                </a:moveTo>
                <a:lnTo>
                  <a:pt x="12191695" y="0"/>
                </a:lnTo>
                <a:lnTo>
                  <a:pt x="12191695" y="4057991"/>
                </a:lnTo>
                <a:lnTo>
                  <a:pt x="11914945" y="4110187"/>
                </a:lnTo>
                <a:lnTo>
                  <a:pt x="11639412" y="4159931"/>
                </a:lnTo>
                <a:lnTo>
                  <a:pt x="11362661" y="4208624"/>
                </a:lnTo>
                <a:lnTo>
                  <a:pt x="11084690" y="4250310"/>
                </a:lnTo>
                <a:lnTo>
                  <a:pt x="10807939" y="4292347"/>
                </a:lnTo>
                <a:lnTo>
                  <a:pt x="10529968" y="4331582"/>
                </a:lnTo>
                <a:lnTo>
                  <a:pt x="10255655" y="4365211"/>
                </a:lnTo>
                <a:lnTo>
                  <a:pt x="9977684" y="4397089"/>
                </a:lnTo>
                <a:lnTo>
                  <a:pt x="9700933" y="4426165"/>
                </a:lnTo>
                <a:lnTo>
                  <a:pt x="9429058" y="4451387"/>
                </a:lnTo>
                <a:lnTo>
                  <a:pt x="9153526" y="4476609"/>
                </a:lnTo>
                <a:lnTo>
                  <a:pt x="8881651" y="4497628"/>
                </a:lnTo>
                <a:lnTo>
                  <a:pt x="8609776" y="4514092"/>
                </a:lnTo>
                <a:lnTo>
                  <a:pt x="8339121" y="4531258"/>
                </a:lnTo>
                <a:lnTo>
                  <a:pt x="8070903" y="4545620"/>
                </a:lnTo>
                <a:lnTo>
                  <a:pt x="7805124" y="4555779"/>
                </a:lnTo>
                <a:lnTo>
                  <a:pt x="7539345" y="4564537"/>
                </a:lnTo>
                <a:lnTo>
                  <a:pt x="7276005" y="4572944"/>
                </a:lnTo>
                <a:lnTo>
                  <a:pt x="7016322" y="4576798"/>
                </a:lnTo>
                <a:lnTo>
                  <a:pt x="6756639" y="4581001"/>
                </a:lnTo>
                <a:lnTo>
                  <a:pt x="6500613" y="4583103"/>
                </a:lnTo>
                <a:lnTo>
                  <a:pt x="6247026" y="4581001"/>
                </a:lnTo>
                <a:lnTo>
                  <a:pt x="5995877" y="4581001"/>
                </a:lnTo>
                <a:lnTo>
                  <a:pt x="5747167" y="4576798"/>
                </a:lnTo>
                <a:lnTo>
                  <a:pt x="5503333" y="4570492"/>
                </a:lnTo>
                <a:lnTo>
                  <a:pt x="5261938" y="4564537"/>
                </a:lnTo>
                <a:lnTo>
                  <a:pt x="5025418" y="4557881"/>
                </a:lnTo>
                <a:lnTo>
                  <a:pt x="4790118" y="4547722"/>
                </a:lnTo>
                <a:lnTo>
                  <a:pt x="4558477" y="4536862"/>
                </a:lnTo>
                <a:lnTo>
                  <a:pt x="4331710" y="4527054"/>
                </a:lnTo>
                <a:lnTo>
                  <a:pt x="3889152" y="4499379"/>
                </a:lnTo>
                <a:lnTo>
                  <a:pt x="3464881" y="4469954"/>
                </a:lnTo>
                <a:lnTo>
                  <a:pt x="3057678" y="4439126"/>
                </a:lnTo>
                <a:lnTo>
                  <a:pt x="2672421" y="4405147"/>
                </a:lnTo>
                <a:lnTo>
                  <a:pt x="2304232" y="4369765"/>
                </a:lnTo>
                <a:lnTo>
                  <a:pt x="1962864" y="4331582"/>
                </a:lnTo>
                <a:lnTo>
                  <a:pt x="1642223" y="4294099"/>
                </a:lnTo>
                <a:lnTo>
                  <a:pt x="1347183" y="4256616"/>
                </a:lnTo>
                <a:lnTo>
                  <a:pt x="1076528" y="4221235"/>
                </a:lnTo>
                <a:lnTo>
                  <a:pt x="836351" y="4187605"/>
                </a:lnTo>
                <a:lnTo>
                  <a:pt x="619339" y="4155727"/>
                </a:lnTo>
                <a:lnTo>
                  <a:pt x="436464" y="4129104"/>
                </a:lnTo>
                <a:lnTo>
                  <a:pt x="282848" y="4103881"/>
                </a:lnTo>
                <a:lnTo>
                  <a:pt x="71932" y="4067800"/>
                </a:lnTo>
                <a:lnTo>
                  <a:pt x="1" y="4055539"/>
                </a:lnTo>
                <a:lnTo>
                  <a:pt x="1" y="5020241"/>
                </a:lnTo>
                <a:lnTo>
                  <a:pt x="0" y="5020241"/>
                </a:lnTo>
                <a:close/>
              </a:path>
            </a:pathLst>
          </a:custGeom>
        </p:spPr>
      </p:pic>
      <p:sp>
        <p:nvSpPr>
          <p:cNvPr id="21" name="Freeform 16">
            <a:extLst>
              <a:ext uri="{FF2B5EF4-FFF2-40B4-BE49-F238E27FC236}">
                <a16:creationId xmlns:a16="http://schemas.microsoft.com/office/drawing/2014/main" id="{E4F17063-EDA4-417B-946F-BA357F3B39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3753695"/>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tx2">
              <a:alpha val="40000"/>
            </a:schemeClr>
          </a:solidFill>
          <a:ln>
            <a:noFill/>
          </a:ln>
        </p:spPr>
        <p:txBody>
          <a:bodyPr rtlCol="0" anchor="ctr"/>
          <a:lstStyle/>
          <a:p>
            <a:pPr algn="ctr"/>
            <a:endParaRPr lang="en-US">
              <a:solidFill>
                <a:schemeClr val="tx1"/>
              </a:solidFill>
            </a:endParaRPr>
          </a:p>
        </p:txBody>
      </p:sp>
      <p:sp>
        <p:nvSpPr>
          <p:cNvPr id="24" name="Freeform: Shape 22">
            <a:extLst>
              <a:ext uri="{FF2B5EF4-FFF2-40B4-BE49-F238E27FC236}">
                <a16:creationId xmlns:a16="http://schemas.microsoft.com/office/drawing/2014/main" id="{D36F3EEA-55D4-4677-80E7-92D00B8F34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55533"/>
            <a:ext cx="12192000" cy="2802467"/>
          </a:xfrm>
          <a:custGeom>
            <a:avLst/>
            <a:gdLst>
              <a:gd name="connsiteX0" fmla="*/ 1 w 12192000"/>
              <a:gd name="connsiteY0" fmla="*/ 0 h 2802467"/>
              <a:gd name="connsiteX1" fmla="*/ 71932 w 12192000"/>
              <a:gd name="connsiteY1" fmla="*/ 12261 h 2802467"/>
              <a:gd name="connsiteX2" fmla="*/ 282848 w 12192000"/>
              <a:gd name="connsiteY2" fmla="*/ 48342 h 2802467"/>
              <a:gd name="connsiteX3" fmla="*/ 436464 w 12192000"/>
              <a:gd name="connsiteY3" fmla="*/ 73565 h 2802467"/>
              <a:gd name="connsiteX4" fmla="*/ 619339 w 12192000"/>
              <a:gd name="connsiteY4" fmla="*/ 100188 h 2802467"/>
              <a:gd name="connsiteX5" fmla="*/ 836351 w 12192000"/>
              <a:gd name="connsiteY5" fmla="*/ 132066 h 2802467"/>
              <a:gd name="connsiteX6" fmla="*/ 1076528 w 12192000"/>
              <a:gd name="connsiteY6" fmla="*/ 165696 h 2802467"/>
              <a:gd name="connsiteX7" fmla="*/ 1347183 w 12192000"/>
              <a:gd name="connsiteY7" fmla="*/ 201077 h 2802467"/>
              <a:gd name="connsiteX8" fmla="*/ 1642223 w 12192000"/>
              <a:gd name="connsiteY8" fmla="*/ 238560 h 2802467"/>
              <a:gd name="connsiteX9" fmla="*/ 1962864 w 12192000"/>
              <a:gd name="connsiteY9" fmla="*/ 276043 h 2802467"/>
              <a:gd name="connsiteX10" fmla="*/ 2304232 w 12192000"/>
              <a:gd name="connsiteY10" fmla="*/ 314226 h 2802467"/>
              <a:gd name="connsiteX11" fmla="*/ 2672421 w 12192000"/>
              <a:gd name="connsiteY11" fmla="*/ 349608 h 2802467"/>
              <a:gd name="connsiteX12" fmla="*/ 3057678 w 12192000"/>
              <a:gd name="connsiteY12" fmla="*/ 383587 h 2802467"/>
              <a:gd name="connsiteX13" fmla="*/ 3464881 w 12192000"/>
              <a:gd name="connsiteY13" fmla="*/ 414415 h 2802467"/>
              <a:gd name="connsiteX14" fmla="*/ 3889152 w 12192000"/>
              <a:gd name="connsiteY14" fmla="*/ 443840 h 2802467"/>
              <a:gd name="connsiteX15" fmla="*/ 4331710 w 12192000"/>
              <a:gd name="connsiteY15" fmla="*/ 471515 h 2802467"/>
              <a:gd name="connsiteX16" fmla="*/ 4558476 w 12192000"/>
              <a:gd name="connsiteY16" fmla="*/ 481323 h 2802467"/>
              <a:gd name="connsiteX17" fmla="*/ 4790118 w 12192000"/>
              <a:gd name="connsiteY17" fmla="*/ 492183 h 2802467"/>
              <a:gd name="connsiteX18" fmla="*/ 5025418 w 12192000"/>
              <a:gd name="connsiteY18" fmla="*/ 502342 h 2802467"/>
              <a:gd name="connsiteX19" fmla="*/ 5261937 w 12192000"/>
              <a:gd name="connsiteY19" fmla="*/ 508998 h 2802467"/>
              <a:gd name="connsiteX20" fmla="*/ 5503332 w 12192000"/>
              <a:gd name="connsiteY20" fmla="*/ 514953 h 2802467"/>
              <a:gd name="connsiteX21" fmla="*/ 5747166 w 12192000"/>
              <a:gd name="connsiteY21" fmla="*/ 521259 h 2802467"/>
              <a:gd name="connsiteX22" fmla="*/ 5995877 w 12192000"/>
              <a:gd name="connsiteY22" fmla="*/ 525462 h 2802467"/>
              <a:gd name="connsiteX23" fmla="*/ 6247026 w 12192000"/>
              <a:gd name="connsiteY23" fmla="*/ 525462 h 2802467"/>
              <a:gd name="connsiteX24" fmla="*/ 6500613 w 12192000"/>
              <a:gd name="connsiteY24" fmla="*/ 527564 h 2802467"/>
              <a:gd name="connsiteX25" fmla="*/ 6756639 w 12192000"/>
              <a:gd name="connsiteY25" fmla="*/ 525462 h 2802467"/>
              <a:gd name="connsiteX26" fmla="*/ 7016322 w 12192000"/>
              <a:gd name="connsiteY26" fmla="*/ 521259 h 2802467"/>
              <a:gd name="connsiteX27" fmla="*/ 7276005 w 12192000"/>
              <a:gd name="connsiteY27" fmla="*/ 517405 h 2802467"/>
              <a:gd name="connsiteX28" fmla="*/ 7539345 w 12192000"/>
              <a:gd name="connsiteY28" fmla="*/ 508998 h 2802467"/>
              <a:gd name="connsiteX29" fmla="*/ 7805124 w 12192000"/>
              <a:gd name="connsiteY29" fmla="*/ 500240 h 2802467"/>
              <a:gd name="connsiteX30" fmla="*/ 8070903 w 12192000"/>
              <a:gd name="connsiteY30" fmla="*/ 490081 h 2802467"/>
              <a:gd name="connsiteX31" fmla="*/ 8339121 w 12192000"/>
              <a:gd name="connsiteY31" fmla="*/ 475719 h 2802467"/>
              <a:gd name="connsiteX32" fmla="*/ 8609776 w 12192000"/>
              <a:gd name="connsiteY32" fmla="*/ 458553 h 2802467"/>
              <a:gd name="connsiteX33" fmla="*/ 8881651 w 12192000"/>
              <a:gd name="connsiteY33" fmla="*/ 442089 h 2802467"/>
              <a:gd name="connsiteX34" fmla="*/ 9153526 w 12192000"/>
              <a:gd name="connsiteY34" fmla="*/ 421070 h 2802467"/>
              <a:gd name="connsiteX35" fmla="*/ 9429058 w 12192000"/>
              <a:gd name="connsiteY35" fmla="*/ 395848 h 2802467"/>
              <a:gd name="connsiteX36" fmla="*/ 9700933 w 12192000"/>
              <a:gd name="connsiteY36" fmla="*/ 370626 h 2802467"/>
              <a:gd name="connsiteX37" fmla="*/ 9977684 w 12192000"/>
              <a:gd name="connsiteY37" fmla="*/ 341550 h 2802467"/>
              <a:gd name="connsiteX38" fmla="*/ 10255655 w 12192000"/>
              <a:gd name="connsiteY38" fmla="*/ 309672 h 2802467"/>
              <a:gd name="connsiteX39" fmla="*/ 10529968 w 12192000"/>
              <a:gd name="connsiteY39" fmla="*/ 276043 h 2802467"/>
              <a:gd name="connsiteX40" fmla="*/ 10807939 w 12192000"/>
              <a:gd name="connsiteY40" fmla="*/ 236808 h 2802467"/>
              <a:gd name="connsiteX41" fmla="*/ 11084690 w 12192000"/>
              <a:gd name="connsiteY41" fmla="*/ 194771 h 2802467"/>
              <a:gd name="connsiteX42" fmla="*/ 11362661 w 12192000"/>
              <a:gd name="connsiteY42" fmla="*/ 153085 h 2802467"/>
              <a:gd name="connsiteX43" fmla="*/ 11639412 w 12192000"/>
              <a:gd name="connsiteY43" fmla="*/ 104392 h 2802467"/>
              <a:gd name="connsiteX44" fmla="*/ 11914945 w 12192000"/>
              <a:gd name="connsiteY44" fmla="*/ 54648 h 2802467"/>
              <a:gd name="connsiteX45" fmla="*/ 12191696 w 12192000"/>
              <a:gd name="connsiteY45" fmla="*/ 2452 h 2802467"/>
              <a:gd name="connsiteX46" fmla="*/ 12191696 w 12192000"/>
              <a:gd name="connsiteY46" fmla="*/ 2236410 h 2802467"/>
              <a:gd name="connsiteX47" fmla="*/ 12192000 w 12192000"/>
              <a:gd name="connsiteY47" fmla="*/ 2236410 h 2802467"/>
              <a:gd name="connsiteX48" fmla="*/ 12192000 w 12192000"/>
              <a:gd name="connsiteY48" fmla="*/ 2802467 h 2802467"/>
              <a:gd name="connsiteX49" fmla="*/ 12191696 w 12192000"/>
              <a:gd name="connsiteY49" fmla="*/ 2802467 h 2802467"/>
              <a:gd name="connsiteX50" fmla="*/ 0 w 12192000"/>
              <a:gd name="connsiteY50" fmla="*/ 2802467 h 2802467"/>
              <a:gd name="connsiteX51" fmla="*/ 0 w 12192000"/>
              <a:gd name="connsiteY51" fmla="*/ 2236410 h 2802467"/>
              <a:gd name="connsiteX52" fmla="*/ 1 w 12192000"/>
              <a:gd name="connsiteY52" fmla="*/ 2236410 h 2802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12192000" h="2802467">
                <a:moveTo>
                  <a:pt x="1" y="0"/>
                </a:moveTo>
                <a:lnTo>
                  <a:pt x="71932" y="12261"/>
                </a:lnTo>
                <a:lnTo>
                  <a:pt x="282848" y="48342"/>
                </a:lnTo>
                <a:lnTo>
                  <a:pt x="436464" y="73565"/>
                </a:lnTo>
                <a:lnTo>
                  <a:pt x="619339" y="100188"/>
                </a:lnTo>
                <a:lnTo>
                  <a:pt x="836351" y="132066"/>
                </a:lnTo>
                <a:lnTo>
                  <a:pt x="1076528" y="165696"/>
                </a:lnTo>
                <a:lnTo>
                  <a:pt x="1347183" y="201077"/>
                </a:lnTo>
                <a:lnTo>
                  <a:pt x="1642223" y="238560"/>
                </a:lnTo>
                <a:lnTo>
                  <a:pt x="1962864" y="276043"/>
                </a:lnTo>
                <a:lnTo>
                  <a:pt x="2304232" y="314226"/>
                </a:lnTo>
                <a:lnTo>
                  <a:pt x="2672421" y="349608"/>
                </a:lnTo>
                <a:lnTo>
                  <a:pt x="3057678" y="383587"/>
                </a:lnTo>
                <a:lnTo>
                  <a:pt x="3464881" y="414415"/>
                </a:lnTo>
                <a:lnTo>
                  <a:pt x="3889152" y="443840"/>
                </a:lnTo>
                <a:lnTo>
                  <a:pt x="4331710" y="471515"/>
                </a:lnTo>
                <a:lnTo>
                  <a:pt x="4558476" y="481323"/>
                </a:lnTo>
                <a:lnTo>
                  <a:pt x="4790118" y="492183"/>
                </a:lnTo>
                <a:lnTo>
                  <a:pt x="5025418" y="502342"/>
                </a:lnTo>
                <a:lnTo>
                  <a:pt x="5261937" y="508998"/>
                </a:lnTo>
                <a:lnTo>
                  <a:pt x="5503332" y="514953"/>
                </a:lnTo>
                <a:lnTo>
                  <a:pt x="5747166" y="521259"/>
                </a:lnTo>
                <a:lnTo>
                  <a:pt x="5995877" y="525462"/>
                </a:lnTo>
                <a:lnTo>
                  <a:pt x="6247026" y="525462"/>
                </a:lnTo>
                <a:lnTo>
                  <a:pt x="6500613" y="527564"/>
                </a:lnTo>
                <a:lnTo>
                  <a:pt x="6756639" y="525462"/>
                </a:lnTo>
                <a:lnTo>
                  <a:pt x="7016322" y="521259"/>
                </a:lnTo>
                <a:lnTo>
                  <a:pt x="7276005" y="517405"/>
                </a:lnTo>
                <a:lnTo>
                  <a:pt x="7539345" y="508998"/>
                </a:lnTo>
                <a:lnTo>
                  <a:pt x="7805124" y="500240"/>
                </a:lnTo>
                <a:lnTo>
                  <a:pt x="8070903" y="490081"/>
                </a:lnTo>
                <a:lnTo>
                  <a:pt x="8339121" y="475719"/>
                </a:lnTo>
                <a:lnTo>
                  <a:pt x="8609776" y="458553"/>
                </a:lnTo>
                <a:lnTo>
                  <a:pt x="8881651" y="442089"/>
                </a:lnTo>
                <a:lnTo>
                  <a:pt x="9153526" y="421070"/>
                </a:lnTo>
                <a:lnTo>
                  <a:pt x="9429058" y="395848"/>
                </a:lnTo>
                <a:lnTo>
                  <a:pt x="9700933" y="370626"/>
                </a:lnTo>
                <a:lnTo>
                  <a:pt x="9977684" y="341550"/>
                </a:lnTo>
                <a:lnTo>
                  <a:pt x="10255655" y="309672"/>
                </a:lnTo>
                <a:lnTo>
                  <a:pt x="10529968" y="276043"/>
                </a:lnTo>
                <a:lnTo>
                  <a:pt x="10807939" y="236808"/>
                </a:lnTo>
                <a:lnTo>
                  <a:pt x="11084690" y="194771"/>
                </a:lnTo>
                <a:lnTo>
                  <a:pt x="11362661" y="153085"/>
                </a:lnTo>
                <a:lnTo>
                  <a:pt x="11639412" y="104392"/>
                </a:lnTo>
                <a:lnTo>
                  <a:pt x="11914945" y="54648"/>
                </a:lnTo>
                <a:lnTo>
                  <a:pt x="12191696" y="2452"/>
                </a:lnTo>
                <a:lnTo>
                  <a:pt x="12191696" y="2236410"/>
                </a:lnTo>
                <a:lnTo>
                  <a:pt x="12192000" y="2236410"/>
                </a:lnTo>
                <a:lnTo>
                  <a:pt x="12192000" y="2802467"/>
                </a:lnTo>
                <a:lnTo>
                  <a:pt x="12191696" y="2802467"/>
                </a:lnTo>
                <a:lnTo>
                  <a:pt x="0" y="2802467"/>
                </a:lnTo>
                <a:lnTo>
                  <a:pt x="0" y="2236410"/>
                </a:lnTo>
                <a:lnTo>
                  <a:pt x="1" y="2236410"/>
                </a:lnTo>
                <a:close/>
              </a:path>
            </a:pathLst>
          </a:cu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E8CF620D-7430-4663-B36D-914D52DF1F51}"/>
              </a:ext>
            </a:extLst>
          </p:cNvPr>
          <p:cNvSpPr/>
          <p:nvPr/>
        </p:nvSpPr>
        <p:spPr>
          <a:xfrm>
            <a:off x="636916" y="4854346"/>
            <a:ext cx="10407602" cy="868026"/>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100" cap="none" spc="0">
                <a:ln w="0"/>
                <a:solidFill>
                  <a:srgbClr val="EBEBEB"/>
                </a:solidFill>
                <a:effectLst>
                  <a:reflection blurRad="6350" stA="53000" endA="300" endPos="35500" dir="5400000" sy="-90000" algn="bl" rotWithShape="0"/>
                </a:effectLst>
                <a:latin typeface="+mj-lt"/>
                <a:ea typeface="+mj-ea"/>
                <a:cs typeface="+mj-cs"/>
              </a:rPr>
              <a:t>DELIVERING QUALITY, CREATING VALUE</a:t>
            </a:r>
          </a:p>
        </p:txBody>
      </p:sp>
    </p:spTree>
    <p:extLst>
      <p:ext uri="{BB962C8B-B14F-4D97-AF65-F5344CB8AC3E}">
        <p14:creationId xmlns:p14="http://schemas.microsoft.com/office/powerpoint/2010/main" val="2126552091"/>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30" name="Picture 8">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31" name="Picture 10">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32" name="Oval 12">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33" name="Picture 14">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38" name="Picture 16">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39" name="Rectangle 18">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5" name="Rectangle 20">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46"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28375" y="-1573"/>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4" name="Picture 3" descr="A table is filled with food&#10;&#10;Description automatically generated with medium confidence">
            <a:extLst>
              <a:ext uri="{FF2B5EF4-FFF2-40B4-BE49-F238E27FC236}">
                <a16:creationId xmlns:a16="http://schemas.microsoft.com/office/drawing/2014/main" id="{75C0B934-957F-4C16-B89B-330054F30A57}"/>
              </a:ext>
            </a:extLst>
          </p:cNvPr>
          <p:cNvPicPr>
            <a:picLocks noChangeAspect="1"/>
          </p:cNvPicPr>
          <p:nvPr/>
        </p:nvPicPr>
        <p:blipFill rotWithShape="1">
          <a:blip r:embed="rId7">
            <a:extLst>
              <a:ext uri="{28A0092B-C50C-407E-A947-70E740481C1C}">
                <a14:useLocalDpi xmlns:a14="http://schemas.microsoft.com/office/drawing/2010/main" val="0"/>
              </a:ext>
            </a:extLst>
          </a:blip>
          <a:srcRect l="24496" r="27099" b="-1"/>
          <a:stretch/>
        </p:blipFill>
        <p:spPr>
          <a:xfrm>
            <a:off x="3" y="10"/>
            <a:ext cx="4973099" cy="6857991"/>
          </a:xfrm>
          <a:custGeom>
            <a:avLst/>
            <a:gdLst/>
            <a:ahLst/>
            <a:cxnLst/>
            <a:rect l="l" t="t" r="r" b="b"/>
            <a:pathLst>
              <a:path w="4973099" h="6858001">
                <a:moveTo>
                  <a:pt x="3628384" y="0"/>
                </a:moveTo>
                <a:lnTo>
                  <a:pt x="4971922" y="0"/>
                </a:lnTo>
                <a:lnTo>
                  <a:pt x="4946877" y="155677"/>
                </a:lnTo>
                <a:lnTo>
                  <a:pt x="4923008" y="310668"/>
                </a:lnTo>
                <a:lnTo>
                  <a:pt x="4899644" y="466344"/>
                </a:lnTo>
                <a:lnTo>
                  <a:pt x="4879641" y="622707"/>
                </a:lnTo>
                <a:lnTo>
                  <a:pt x="4859470" y="778383"/>
                </a:lnTo>
                <a:lnTo>
                  <a:pt x="4840644" y="934746"/>
                </a:lnTo>
                <a:lnTo>
                  <a:pt x="4824508" y="1089051"/>
                </a:lnTo>
                <a:lnTo>
                  <a:pt x="4809212" y="1245413"/>
                </a:lnTo>
                <a:lnTo>
                  <a:pt x="4795260" y="1401090"/>
                </a:lnTo>
                <a:lnTo>
                  <a:pt x="4783158" y="1554023"/>
                </a:lnTo>
                <a:lnTo>
                  <a:pt x="4771055" y="1709014"/>
                </a:lnTo>
                <a:lnTo>
                  <a:pt x="4760970" y="1861947"/>
                </a:lnTo>
                <a:lnTo>
                  <a:pt x="4753070" y="2014881"/>
                </a:lnTo>
                <a:lnTo>
                  <a:pt x="4744833" y="2167128"/>
                </a:lnTo>
                <a:lnTo>
                  <a:pt x="4737942" y="2318004"/>
                </a:lnTo>
                <a:lnTo>
                  <a:pt x="4733067" y="2467509"/>
                </a:lnTo>
                <a:lnTo>
                  <a:pt x="4728865" y="2617013"/>
                </a:lnTo>
                <a:lnTo>
                  <a:pt x="4724831" y="2765146"/>
                </a:lnTo>
                <a:lnTo>
                  <a:pt x="4722982" y="2911221"/>
                </a:lnTo>
                <a:lnTo>
                  <a:pt x="4720965" y="3057297"/>
                </a:lnTo>
                <a:lnTo>
                  <a:pt x="4719956" y="3201315"/>
                </a:lnTo>
                <a:lnTo>
                  <a:pt x="4720965" y="3343961"/>
                </a:lnTo>
                <a:lnTo>
                  <a:pt x="4720965" y="3485236"/>
                </a:lnTo>
                <a:lnTo>
                  <a:pt x="4722982" y="3625139"/>
                </a:lnTo>
                <a:lnTo>
                  <a:pt x="4726007" y="3762299"/>
                </a:lnTo>
                <a:lnTo>
                  <a:pt x="4728865" y="3898087"/>
                </a:lnTo>
                <a:lnTo>
                  <a:pt x="4732059" y="4031133"/>
                </a:lnTo>
                <a:lnTo>
                  <a:pt x="4736933" y="4163492"/>
                </a:lnTo>
                <a:lnTo>
                  <a:pt x="4742144" y="4293793"/>
                </a:lnTo>
                <a:lnTo>
                  <a:pt x="4746850" y="4421352"/>
                </a:lnTo>
                <a:lnTo>
                  <a:pt x="4760130" y="4670298"/>
                </a:lnTo>
                <a:lnTo>
                  <a:pt x="4774249" y="4908956"/>
                </a:lnTo>
                <a:lnTo>
                  <a:pt x="4789041" y="5138013"/>
                </a:lnTo>
                <a:lnTo>
                  <a:pt x="4805346" y="5354726"/>
                </a:lnTo>
                <a:lnTo>
                  <a:pt x="4822323" y="5561838"/>
                </a:lnTo>
                <a:lnTo>
                  <a:pt x="4840644" y="5753862"/>
                </a:lnTo>
                <a:lnTo>
                  <a:pt x="4858630" y="5934227"/>
                </a:lnTo>
                <a:lnTo>
                  <a:pt x="4876615" y="6100191"/>
                </a:lnTo>
                <a:lnTo>
                  <a:pt x="4893592" y="6252438"/>
                </a:lnTo>
                <a:lnTo>
                  <a:pt x="4909729" y="6387541"/>
                </a:lnTo>
                <a:lnTo>
                  <a:pt x="4925025" y="6509613"/>
                </a:lnTo>
                <a:lnTo>
                  <a:pt x="4937800" y="6612483"/>
                </a:lnTo>
                <a:lnTo>
                  <a:pt x="4949902" y="6698894"/>
                </a:lnTo>
                <a:lnTo>
                  <a:pt x="4967216" y="6817538"/>
                </a:lnTo>
                <a:lnTo>
                  <a:pt x="4973099" y="6858000"/>
                </a:lnTo>
                <a:lnTo>
                  <a:pt x="4075210" y="6858000"/>
                </a:lnTo>
                <a:lnTo>
                  <a:pt x="4075210" y="6858001"/>
                </a:lnTo>
                <a:lnTo>
                  <a:pt x="0" y="6858001"/>
                </a:lnTo>
                <a:lnTo>
                  <a:pt x="0" y="1"/>
                </a:lnTo>
                <a:lnTo>
                  <a:pt x="3628384" y="1"/>
                </a:lnTo>
                <a:close/>
              </a:path>
            </a:pathLst>
          </a:custGeom>
        </p:spPr>
      </p:pic>
      <p:sp>
        <p:nvSpPr>
          <p:cNvPr id="25" name="Rectangle 24">
            <a:extLst>
              <a:ext uri="{FF2B5EF4-FFF2-40B4-BE49-F238E27FC236}">
                <a16:creationId xmlns:a16="http://schemas.microsoft.com/office/drawing/2014/main" id="{D6F18ACE-6E82-4ADC-8A2F-A1771B309B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extBox 1">
            <a:extLst>
              <a:ext uri="{FF2B5EF4-FFF2-40B4-BE49-F238E27FC236}">
                <a16:creationId xmlns:a16="http://schemas.microsoft.com/office/drawing/2014/main" id="{4611D8B2-0EEA-47AA-B531-D551E8A1EB56}"/>
              </a:ext>
            </a:extLst>
          </p:cNvPr>
          <p:cNvSpPr txBox="1"/>
          <p:nvPr/>
        </p:nvSpPr>
        <p:spPr>
          <a:xfrm>
            <a:off x="5615440" y="1062319"/>
            <a:ext cx="4638903" cy="4195481"/>
          </a:xfrm>
          <a:prstGeom prst="rect">
            <a:avLst/>
          </a:prstGeom>
        </p:spPr>
        <p:txBody>
          <a:bodyPr vert="horz" lIns="91440" tIns="45720" rIns="91440" bIns="45720" rtlCol="0">
            <a:normAutofit/>
          </a:bodyPr>
          <a:lstStyle/>
          <a:p>
            <a:pPr algn="ctr">
              <a:spcBef>
                <a:spcPts val="1000"/>
              </a:spcBef>
              <a:buClr>
                <a:schemeClr val="bg2">
                  <a:lumMod val="40000"/>
                  <a:lumOff val="60000"/>
                </a:schemeClr>
              </a:buClr>
              <a:buSzPct val="80000"/>
            </a:pPr>
            <a:r>
              <a:rPr lang="en-US" sz="2000" b="1" dirty="0">
                <a:latin typeface="Arial" panose="020B0604020202020204" pitchFamily="34" charset="0"/>
                <a:ea typeface="+mj-ea"/>
                <a:cs typeface="Arial" panose="020B0604020202020204" pitchFamily="34" charset="0"/>
              </a:rPr>
              <a:t>Global leaders in fresh prepared food industry. Creating innovate products, including meals, soups, dips salads, pizza, desserts and bread!</a:t>
            </a:r>
          </a:p>
          <a:p>
            <a:pPr algn="ctr">
              <a:spcBef>
                <a:spcPts val="1000"/>
              </a:spcBef>
              <a:buClr>
                <a:schemeClr val="bg2">
                  <a:lumMod val="40000"/>
                  <a:lumOff val="60000"/>
                </a:schemeClr>
              </a:buClr>
              <a:buSzPct val="80000"/>
            </a:pPr>
            <a:endParaRPr lang="en-US" sz="2000" b="1" dirty="0">
              <a:latin typeface="Arial" panose="020B0604020202020204" pitchFamily="34" charset="0"/>
              <a:ea typeface="+mj-ea"/>
              <a:cs typeface="Arial" panose="020B0604020202020204" pitchFamily="34" charset="0"/>
            </a:endParaRPr>
          </a:p>
          <a:p>
            <a:pPr marL="285750" indent="-285750">
              <a:spcBef>
                <a:spcPts val="1000"/>
              </a:spcBef>
              <a:buClr>
                <a:schemeClr val="bg2">
                  <a:lumMod val="40000"/>
                  <a:lumOff val="60000"/>
                </a:schemeClr>
              </a:buClr>
              <a:buSzPct val="80000"/>
              <a:buFont typeface="Arial" panose="020B0604020202020204" pitchFamily="34" charset="0"/>
              <a:buChar char="•"/>
            </a:pPr>
            <a:r>
              <a:rPr lang="en-US" dirty="0">
                <a:latin typeface="Arial" panose="020B0604020202020204" pitchFamily="34" charset="0"/>
                <a:ea typeface="+mj-ea"/>
                <a:cs typeface="Arial" panose="020B0604020202020204" pitchFamily="34" charset="0"/>
              </a:rPr>
              <a:t>45 operating locations (UK, US, China)</a:t>
            </a:r>
          </a:p>
          <a:p>
            <a:pPr marL="285750" indent="-285750">
              <a:spcBef>
                <a:spcPts val="1000"/>
              </a:spcBef>
              <a:buClr>
                <a:schemeClr val="bg2">
                  <a:lumMod val="40000"/>
                  <a:lumOff val="60000"/>
                </a:schemeClr>
              </a:buClr>
              <a:buSzPct val="80000"/>
              <a:buFont typeface="Arial" panose="020B0604020202020204" pitchFamily="34" charset="0"/>
              <a:buChar char="•"/>
            </a:pPr>
            <a:r>
              <a:rPr lang="en-US" dirty="0">
                <a:latin typeface="Arial" panose="020B0604020202020204" pitchFamily="34" charset="0"/>
                <a:ea typeface="+mj-ea"/>
                <a:cs typeface="Arial" panose="020B0604020202020204" pitchFamily="34" charset="0"/>
              </a:rPr>
              <a:t>Over 19,000 employees</a:t>
            </a:r>
          </a:p>
          <a:p>
            <a:pPr marL="285750" indent="-285750">
              <a:spcBef>
                <a:spcPts val="1000"/>
              </a:spcBef>
              <a:buClr>
                <a:schemeClr val="bg2">
                  <a:lumMod val="40000"/>
                  <a:lumOff val="60000"/>
                </a:schemeClr>
              </a:buClr>
              <a:buSzPct val="80000"/>
              <a:buFont typeface="Arial" panose="020B0604020202020204" pitchFamily="34" charset="0"/>
              <a:buChar char="•"/>
            </a:pPr>
            <a:r>
              <a:rPr lang="en-US" dirty="0">
                <a:latin typeface="Arial" panose="020B0604020202020204" pitchFamily="34" charset="0"/>
                <a:ea typeface="+mj-ea"/>
                <a:cs typeface="Arial" panose="020B0604020202020204" pitchFamily="34" charset="0"/>
              </a:rPr>
              <a:t>Trusted stakeholders like M&amp;S, Asda, Tesco, Starbucks</a:t>
            </a:r>
          </a:p>
          <a:p>
            <a:pPr marL="285750" indent="-285750">
              <a:spcBef>
                <a:spcPts val="1000"/>
              </a:spcBef>
              <a:buClr>
                <a:schemeClr val="bg2">
                  <a:lumMod val="40000"/>
                  <a:lumOff val="60000"/>
                </a:schemeClr>
              </a:buClr>
              <a:buSzPct val="80000"/>
              <a:buFont typeface="Arial" panose="020B0604020202020204" pitchFamily="34" charset="0"/>
              <a:buChar char="•"/>
            </a:pPr>
            <a:endParaRPr lang="en-US" dirty="0">
              <a:latin typeface="Arial" panose="020B0604020202020204" pitchFamily="34" charset="0"/>
              <a:ea typeface="+mj-ea"/>
              <a:cs typeface="Arial" panose="020B0604020202020204" pitchFamily="34" charset="0"/>
            </a:endParaRPr>
          </a:p>
        </p:txBody>
      </p:sp>
    </p:spTree>
    <p:extLst>
      <p:ext uri="{BB962C8B-B14F-4D97-AF65-F5344CB8AC3E}">
        <p14:creationId xmlns:p14="http://schemas.microsoft.com/office/powerpoint/2010/main" val="11281436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mph" presetSubtype="0" fill="hold" nodeType="clickEffect">
                                  <p:stCondLst>
                                    <p:cond delay="0"/>
                                  </p:stCondLst>
                                  <p:iterate type="lt">
                                    <p:tmPct val="4000"/>
                                  </p:iterate>
                                  <p:childTnLst>
                                    <p:set>
                                      <p:cBhvr override="childStyle">
                                        <p:cTn id="6" dur="500" fill="hold"/>
                                        <p:tgtEl>
                                          <p:spTgt spid="2">
                                            <p:txEl>
                                              <p:pRg st="2" end="2"/>
                                            </p:txEl>
                                          </p:spTgt>
                                        </p:tgtEl>
                                        <p:attrNameLst>
                                          <p:attrName>style.color</p:attrName>
                                        </p:attrNameLst>
                                      </p:cBhvr>
                                      <p:to>
                                        <p:clrVal>
                                          <a:schemeClr val="accent2"/>
                                        </p:clrVal>
                                      </p:to>
                                    </p:set>
                                    <p:set>
                                      <p:cBhvr>
                                        <p:cTn id="7" dur="500" fill="hold"/>
                                        <p:tgtEl>
                                          <p:spTgt spid="2">
                                            <p:txEl>
                                              <p:pRg st="2" end="2"/>
                                            </p:txEl>
                                          </p:spTgt>
                                        </p:tgtEl>
                                        <p:attrNameLst>
                                          <p:attrName>fillcolor</p:attrName>
                                        </p:attrNameLst>
                                      </p:cBhvr>
                                      <p:to>
                                        <p:clrVal>
                                          <a:schemeClr val="accent2"/>
                                        </p:clrVal>
                                      </p:to>
                                    </p:set>
                                    <p:set>
                                      <p:cBhvr>
                                        <p:cTn id="8" dur="500" fill="hold"/>
                                        <p:tgtEl>
                                          <p:spTgt spid="2">
                                            <p:txEl>
                                              <p:pRg st="2" end="2"/>
                                            </p:txEl>
                                          </p:spTgt>
                                        </p:tgtEl>
                                        <p:attrNameLst>
                                          <p:attrName>fill.type</p:attrName>
                                        </p:attrNameLst>
                                      </p:cBhvr>
                                      <p:to>
                                        <p:strVal val="solid"/>
                                      </p:to>
                                    </p:set>
                                  </p:childTnLst>
                                </p:cTn>
                              </p:par>
                            </p:childTnLst>
                          </p:cTn>
                        </p:par>
                      </p:childTnLst>
                    </p:cTn>
                  </p:par>
                  <p:par>
                    <p:cTn id="9" fill="hold">
                      <p:stCondLst>
                        <p:cond delay="indefinite"/>
                      </p:stCondLst>
                      <p:childTnLst>
                        <p:par>
                          <p:cTn id="10" fill="hold">
                            <p:stCondLst>
                              <p:cond delay="0"/>
                            </p:stCondLst>
                            <p:childTnLst>
                              <p:par>
                                <p:cTn id="11" presetID="16" presetClass="emph" presetSubtype="0" fill="hold" nodeType="clickEffect">
                                  <p:stCondLst>
                                    <p:cond delay="0"/>
                                  </p:stCondLst>
                                  <p:iterate type="lt">
                                    <p:tmPct val="4000"/>
                                  </p:iterate>
                                  <p:childTnLst>
                                    <p:set>
                                      <p:cBhvr override="childStyle">
                                        <p:cTn id="12" dur="500" fill="hold"/>
                                        <p:tgtEl>
                                          <p:spTgt spid="2">
                                            <p:txEl>
                                              <p:pRg st="3" end="3"/>
                                            </p:txEl>
                                          </p:spTgt>
                                        </p:tgtEl>
                                        <p:attrNameLst>
                                          <p:attrName>style.color</p:attrName>
                                        </p:attrNameLst>
                                      </p:cBhvr>
                                      <p:to>
                                        <p:clrVal>
                                          <a:schemeClr val="accent2"/>
                                        </p:clrVal>
                                      </p:to>
                                    </p:set>
                                    <p:set>
                                      <p:cBhvr>
                                        <p:cTn id="13" dur="500" fill="hold"/>
                                        <p:tgtEl>
                                          <p:spTgt spid="2">
                                            <p:txEl>
                                              <p:pRg st="3" end="3"/>
                                            </p:txEl>
                                          </p:spTgt>
                                        </p:tgtEl>
                                        <p:attrNameLst>
                                          <p:attrName>fillcolor</p:attrName>
                                        </p:attrNameLst>
                                      </p:cBhvr>
                                      <p:to>
                                        <p:clrVal>
                                          <a:schemeClr val="accent2"/>
                                        </p:clrVal>
                                      </p:to>
                                    </p:set>
                                    <p:set>
                                      <p:cBhvr>
                                        <p:cTn id="14" dur="500" fill="hold"/>
                                        <p:tgtEl>
                                          <p:spTgt spid="2">
                                            <p:txEl>
                                              <p:pRg st="3" end="3"/>
                                            </p:txEl>
                                          </p:spTgt>
                                        </p:tgtEl>
                                        <p:attrNameLst>
                                          <p:attrName>fill.type</p:attrName>
                                        </p:attrNameLst>
                                      </p:cBhvr>
                                      <p:to>
                                        <p:strVal val="solid"/>
                                      </p:to>
                                    </p:set>
                                  </p:childTnLst>
                                </p:cTn>
                              </p:par>
                            </p:childTnLst>
                          </p:cTn>
                        </p:par>
                      </p:childTnLst>
                    </p:cTn>
                  </p:par>
                  <p:par>
                    <p:cTn id="15" fill="hold">
                      <p:stCondLst>
                        <p:cond delay="indefinite"/>
                      </p:stCondLst>
                      <p:childTnLst>
                        <p:par>
                          <p:cTn id="16" fill="hold">
                            <p:stCondLst>
                              <p:cond delay="0"/>
                            </p:stCondLst>
                            <p:childTnLst>
                              <p:par>
                                <p:cTn id="17" presetID="16" presetClass="emph" presetSubtype="0" fill="hold" nodeType="clickEffect">
                                  <p:stCondLst>
                                    <p:cond delay="0"/>
                                  </p:stCondLst>
                                  <p:iterate type="lt">
                                    <p:tmPct val="4000"/>
                                  </p:iterate>
                                  <p:childTnLst>
                                    <p:set>
                                      <p:cBhvr override="childStyle">
                                        <p:cTn id="18" dur="500" fill="hold"/>
                                        <p:tgtEl>
                                          <p:spTgt spid="2">
                                            <p:txEl>
                                              <p:pRg st="4" end="4"/>
                                            </p:txEl>
                                          </p:spTgt>
                                        </p:tgtEl>
                                        <p:attrNameLst>
                                          <p:attrName>style.color</p:attrName>
                                        </p:attrNameLst>
                                      </p:cBhvr>
                                      <p:to>
                                        <p:clrVal>
                                          <a:schemeClr val="accent2"/>
                                        </p:clrVal>
                                      </p:to>
                                    </p:set>
                                    <p:set>
                                      <p:cBhvr>
                                        <p:cTn id="19" dur="500" fill="hold"/>
                                        <p:tgtEl>
                                          <p:spTgt spid="2">
                                            <p:txEl>
                                              <p:pRg st="4" end="4"/>
                                            </p:txEl>
                                          </p:spTgt>
                                        </p:tgtEl>
                                        <p:attrNameLst>
                                          <p:attrName>fillcolor</p:attrName>
                                        </p:attrNameLst>
                                      </p:cBhvr>
                                      <p:to>
                                        <p:clrVal>
                                          <a:schemeClr val="accent2"/>
                                        </p:clrVal>
                                      </p:to>
                                    </p:set>
                                    <p:set>
                                      <p:cBhvr>
                                        <p:cTn id="20" dur="500" fill="hold"/>
                                        <p:tgtEl>
                                          <p:spTgt spid="2">
                                            <p:txEl>
                                              <p:pRg st="4" end="4"/>
                                            </p:txEl>
                                          </p:spTgt>
                                        </p:tgtEl>
                                        <p:attrNameLst>
                                          <p:attrName>fill.type</p:attrName>
                                        </p:attrNameLst>
                                      </p:cBhvr>
                                      <p:to>
                                        <p:strVal val="solid"/>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E941C0D-8231-413B-A5B7-6A5DD73342AE}"/>
              </a:ext>
            </a:extLst>
          </p:cNvPr>
          <p:cNvSpPr txBox="1"/>
          <p:nvPr/>
        </p:nvSpPr>
        <p:spPr>
          <a:xfrm>
            <a:off x="7173053" y="2278952"/>
            <a:ext cx="3943575" cy="3390900"/>
          </a:xfrm>
          <a:prstGeom prst="rect">
            <a:avLst/>
          </a:prstGeom>
        </p:spPr>
        <p:txBody>
          <a:bodyPr vert="horz" lIns="91440" tIns="45720" rIns="91440" bIns="45720" rtlCol="0" anchor="t">
            <a:normAutofit/>
          </a:bodyPr>
          <a:lstStyle/>
          <a:p>
            <a:pPr algn="ctr">
              <a:lnSpc>
                <a:spcPct val="110000"/>
              </a:lnSpc>
              <a:spcAft>
                <a:spcPts val="600"/>
              </a:spcAft>
            </a:pPr>
            <a:r>
              <a:rPr lang="en-US" dirty="0">
                <a:solidFill>
                  <a:schemeClr val="tx2"/>
                </a:solidFill>
                <a:latin typeface="Arial" panose="020B0604020202020204" pitchFamily="34" charset="0"/>
                <a:cs typeface="Arial" panose="020B0604020202020204" pitchFamily="34" charset="0"/>
              </a:rPr>
              <a:t>Effective communication is the exchange of information between two or more individuals, effected through appropriate communication channels, received by the recipient(s) and properly decoded and understood by them</a:t>
            </a:r>
            <a:r>
              <a:rPr lang="en-US" dirty="0">
                <a:solidFill>
                  <a:schemeClr val="tx2"/>
                </a:solidFill>
              </a:rPr>
              <a:t>.</a:t>
            </a:r>
          </a:p>
          <a:p>
            <a:pPr algn="ctr">
              <a:lnSpc>
                <a:spcPct val="110000"/>
              </a:lnSpc>
              <a:spcAft>
                <a:spcPts val="600"/>
              </a:spcAft>
            </a:pPr>
            <a:r>
              <a:rPr lang="en-US" sz="1200" dirty="0">
                <a:solidFill>
                  <a:schemeClr val="tx2"/>
                </a:solidFill>
                <a:latin typeface="Arial" panose="020B0604020202020204" pitchFamily="34" charset="0"/>
                <a:cs typeface="Arial" panose="020B0604020202020204" pitchFamily="34" charset="0"/>
              </a:rPr>
              <a:t>                                                       (dictionary, 2021)</a:t>
            </a:r>
          </a:p>
        </p:txBody>
      </p:sp>
      <p:pic>
        <p:nvPicPr>
          <p:cNvPr id="4" name="Picture 3" descr="Diagram, text&#10;&#10;Description automatically generated">
            <a:extLst>
              <a:ext uri="{FF2B5EF4-FFF2-40B4-BE49-F238E27FC236}">
                <a16:creationId xmlns:a16="http://schemas.microsoft.com/office/drawing/2014/main" id="{4237E892-C30E-4321-9C04-7D001E72E186}"/>
              </a:ext>
            </a:extLst>
          </p:cNvPr>
          <p:cNvPicPr>
            <a:picLocks noChangeAspect="1"/>
          </p:cNvPicPr>
          <p:nvPr/>
        </p:nvPicPr>
        <p:blipFill rotWithShape="1">
          <a:blip r:embed="rId2">
            <a:alphaModFix/>
            <a:extLst>
              <a:ext uri="{28A0092B-C50C-407E-A947-70E740481C1C}">
                <a14:useLocalDpi xmlns:a14="http://schemas.microsoft.com/office/drawing/2010/main" val="0"/>
              </a:ext>
            </a:extLst>
          </a:blip>
          <a:srcRect l="11111"/>
          <a:stretch/>
        </p:blipFill>
        <p:spPr>
          <a:xfrm>
            <a:off x="1682" y="10"/>
            <a:ext cx="6096000" cy="6857990"/>
          </a:xfrm>
          <a:prstGeom prst="rect">
            <a:avLst/>
          </a:prstGeom>
        </p:spPr>
      </p:pic>
      <p:sp>
        <p:nvSpPr>
          <p:cNvPr id="5" name="TextBox 4">
            <a:extLst>
              <a:ext uri="{FF2B5EF4-FFF2-40B4-BE49-F238E27FC236}">
                <a16:creationId xmlns:a16="http://schemas.microsoft.com/office/drawing/2014/main" id="{1D03613A-9217-46AD-A0FF-700251840CB6}"/>
              </a:ext>
            </a:extLst>
          </p:cNvPr>
          <p:cNvSpPr txBox="1"/>
          <p:nvPr/>
        </p:nvSpPr>
        <p:spPr>
          <a:xfrm>
            <a:off x="7597302" y="1050587"/>
            <a:ext cx="3093396" cy="646331"/>
          </a:xfrm>
          <a:prstGeom prst="rect">
            <a:avLst/>
          </a:prstGeom>
          <a:noFill/>
        </p:spPr>
        <p:txBody>
          <a:bodyPr wrap="square" rtlCol="0">
            <a:spAutoFit/>
          </a:bodyPr>
          <a:lstStyle/>
          <a:p>
            <a:pPr algn="ctr"/>
            <a:r>
              <a:rPr lang="en-GB" sz="3600" b="1" dirty="0">
                <a:latin typeface="Cooper Black" panose="0208090404030B020404" pitchFamily="18" charset="0"/>
                <a:cs typeface="Arial" panose="020B0604020202020204" pitchFamily="34" charset="0"/>
              </a:rPr>
              <a:t>Definition</a:t>
            </a:r>
          </a:p>
        </p:txBody>
      </p:sp>
    </p:spTree>
    <p:extLst>
      <p:ext uri="{BB962C8B-B14F-4D97-AF65-F5344CB8AC3E}">
        <p14:creationId xmlns:p14="http://schemas.microsoft.com/office/powerpoint/2010/main" val="1131623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1C5000-F4CD-4295-88D6-28FE0708CEB9}"/>
              </a:ext>
            </a:extLst>
          </p:cNvPr>
          <p:cNvSpPr>
            <a:spLocks noGrp="1"/>
          </p:cNvSpPr>
          <p:nvPr>
            <p:ph type="title"/>
          </p:nvPr>
        </p:nvSpPr>
        <p:spPr>
          <a:xfrm>
            <a:off x="1028700" y="548802"/>
            <a:ext cx="10134600" cy="1288489"/>
          </a:xfrm>
        </p:spPr>
        <p:txBody>
          <a:bodyPr>
            <a:normAutofit/>
          </a:bodyPr>
          <a:lstStyle/>
          <a:p>
            <a:pPr algn="ctr"/>
            <a:r>
              <a:rPr lang="en-GB" sz="3600" dirty="0">
                <a:latin typeface="Arial" panose="020B0604020202020204" pitchFamily="34" charset="0"/>
                <a:cs typeface="Arial" panose="020B0604020202020204" pitchFamily="34" charset="0"/>
              </a:rPr>
              <a:t>Benefits of effective communication at BAKKAVOR</a:t>
            </a:r>
          </a:p>
        </p:txBody>
      </p:sp>
      <p:sp>
        <p:nvSpPr>
          <p:cNvPr id="24" name="Content Placeholder 23">
            <a:extLst>
              <a:ext uri="{FF2B5EF4-FFF2-40B4-BE49-F238E27FC236}">
                <a16:creationId xmlns:a16="http://schemas.microsoft.com/office/drawing/2014/main" id="{3DB034E8-0D91-47BA-8AF2-17B91E2ACA3C}"/>
              </a:ext>
            </a:extLst>
          </p:cNvPr>
          <p:cNvSpPr>
            <a:spLocks noGrp="1"/>
          </p:cNvSpPr>
          <p:nvPr>
            <p:ph idx="1"/>
          </p:nvPr>
        </p:nvSpPr>
        <p:spPr/>
        <p:txBody>
          <a:bodyPr/>
          <a:lstStyle/>
          <a:p>
            <a:r>
              <a:rPr lang="en-GB" dirty="0"/>
              <a:t>Long-standing, strategic customer partnerships with in-depth understanding of their, and customer, needs.</a:t>
            </a:r>
          </a:p>
          <a:p>
            <a:r>
              <a:rPr lang="en-GB" dirty="0"/>
              <a:t>Well-established and agile supply chain.</a:t>
            </a:r>
          </a:p>
          <a:p>
            <a:r>
              <a:rPr lang="en-GB" dirty="0"/>
              <a:t>Motivate, passionate and diverse colleagues- </a:t>
            </a:r>
            <a:r>
              <a:rPr lang="en-GB" sz="2000" dirty="0">
                <a:latin typeface="Arial" panose="020B0604020202020204" pitchFamily="34" charset="0"/>
                <a:cs typeface="Arial" panose="020B0604020202020204" pitchFamily="34" charset="0"/>
              </a:rPr>
              <a:t>Motivate Employees (</a:t>
            </a:r>
            <a:r>
              <a:rPr lang="en-GB" sz="2000" dirty="0" err="1">
                <a:latin typeface="Arial" panose="020B0604020202020204" pitchFamily="34" charset="0"/>
                <a:cs typeface="Arial" panose="020B0604020202020204" pitchFamily="34" charset="0"/>
              </a:rPr>
              <a:t>Luecke</a:t>
            </a:r>
            <a:r>
              <a:rPr lang="en-GB" sz="2000" dirty="0">
                <a:latin typeface="Arial" panose="020B0604020202020204" pitchFamily="34" charset="0"/>
                <a:cs typeface="Arial" panose="020B0604020202020204" pitchFamily="34" charset="0"/>
              </a:rPr>
              <a:t>, 2003) lead to more quality productivity.</a:t>
            </a:r>
          </a:p>
          <a:p>
            <a:r>
              <a:rPr lang="en-GB" sz="2000" dirty="0">
                <a:latin typeface="Arial" panose="020B0604020202020204" pitchFamily="34" charset="0"/>
                <a:cs typeface="Arial" panose="020B0604020202020204" pitchFamily="34" charset="0"/>
              </a:rPr>
              <a:t>Build trust  (Dirks &amp; Ferrin, 2001</a:t>
            </a:r>
            <a:r>
              <a:rPr lang="en-GB" dirty="0"/>
              <a:t>)- inside organisation and with stakeholders. </a:t>
            </a:r>
          </a:p>
          <a:p>
            <a:r>
              <a:rPr lang="en-GB" dirty="0"/>
              <a:t>Market-leading insight and innovation in own-label prepared food.</a:t>
            </a: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dirty="0"/>
          </a:p>
          <a:p>
            <a:endParaRPr lang="en-GB" dirty="0"/>
          </a:p>
          <a:p>
            <a:endParaRPr lang="en-GB" dirty="0"/>
          </a:p>
        </p:txBody>
      </p:sp>
    </p:spTree>
    <p:extLst>
      <p:ext uri="{BB962C8B-B14F-4D97-AF65-F5344CB8AC3E}">
        <p14:creationId xmlns:p14="http://schemas.microsoft.com/office/powerpoint/2010/main" val="23942477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24">
                                            <p:txEl>
                                              <p:pRg st="0" end="0"/>
                                            </p:txEl>
                                          </p:spTgt>
                                        </p:tgtEl>
                                        <p:attrNameLst>
                                          <p:attrName>style.visibility</p:attrName>
                                        </p:attrNameLst>
                                      </p:cBhvr>
                                      <p:to>
                                        <p:strVal val="visible"/>
                                      </p:to>
                                    </p:set>
                                    <p:anim calcmode="lin" valueType="num">
                                      <p:cBhvr>
                                        <p:cTn id="7" dur="1000" fill="hold"/>
                                        <p:tgtEl>
                                          <p:spTgt spid="24">
                                            <p:txEl>
                                              <p:pRg st="0" end="0"/>
                                            </p:txEl>
                                          </p:spTgt>
                                        </p:tgtEl>
                                        <p:attrNameLst>
                                          <p:attrName>ppt_w</p:attrName>
                                        </p:attrNameLst>
                                      </p:cBhvr>
                                      <p:tavLst>
                                        <p:tav tm="0">
                                          <p:val>
                                            <p:fltVal val="0"/>
                                          </p:val>
                                        </p:tav>
                                        <p:tav tm="100000">
                                          <p:val>
                                            <p:strVal val="#ppt_w"/>
                                          </p:val>
                                        </p:tav>
                                      </p:tavLst>
                                    </p:anim>
                                    <p:anim calcmode="lin" valueType="num">
                                      <p:cBhvr>
                                        <p:cTn id="8" dur="1000" fill="hold"/>
                                        <p:tgtEl>
                                          <p:spTgt spid="24">
                                            <p:txEl>
                                              <p:pRg st="0" end="0"/>
                                            </p:txEl>
                                          </p:spTgt>
                                        </p:tgtEl>
                                        <p:attrNameLst>
                                          <p:attrName>ppt_h</p:attrName>
                                        </p:attrNameLst>
                                      </p:cBhvr>
                                      <p:tavLst>
                                        <p:tav tm="0">
                                          <p:val>
                                            <p:fltVal val="0"/>
                                          </p:val>
                                        </p:tav>
                                        <p:tav tm="100000">
                                          <p:val>
                                            <p:strVal val="#ppt_h"/>
                                          </p:val>
                                        </p:tav>
                                      </p:tavLst>
                                    </p:anim>
                                    <p:anim calcmode="lin" valueType="num">
                                      <p:cBhvr>
                                        <p:cTn id="9" dur="1000" fill="hold"/>
                                        <p:tgtEl>
                                          <p:spTgt spid="24">
                                            <p:txEl>
                                              <p:pRg st="0" end="0"/>
                                            </p:txEl>
                                          </p:spTgt>
                                        </p:tgtEl>
                                        <p:attrNameLst>
                                          <p:attrName>style.rotation</p:attrName>
                                        </p:attrNameLst>
                                      </p:cBhvr>
                                      <p:tavLst>
                                        <p:tav tm="0">
                                          <p:val>
                                            <p:fltVal val="90"/>
                                          </p:val>
                                        </p:tav>
                                        <p:tav tm="100000">
                                          <p:val>
                                            <p:fltVal val="0"/>
                                          </p:val>
                                        </p:tav>
                                      </p:tavLst>
                                    </p:anim>
                                    <p:animEffect transition="in" filter="fade">
                                      <p:cBhvr>
                                        <p:cTn id="10" dur="1000"/>
                                        <p:tgtEl>
                                          <p:spTgt spid="24">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31" presetClass="entr" presetSubtype="0" fill="hold" grpId="0" nodeType="clickEffect">
                                  <p:stCondLst>
                                    <p:cond delay="0"/>
                                  </p:stCondLst>
                                  <p:childTnLst>
                                    <p:set>
                                      <p:cBhvr>
                                        <p:cTn id="14" dur="1" fill="hold">
                                          <p:stCondLst>
                                            <p:cond delay="0"/>
                                          </p:stCondLst>
                                        </p:cTn>
                                        <p:tgtEl>
                                          <p:spTgt spid="24">
                                            <p:txEl>
                                              <p:pRg st="1" end="1"/>
                                            </p:txEl>
                                          </p:spTgt>
                                        </p:tgtEl>
                                        <p:attrNameLst>
                                          <p:attrName>style.visibility</p:attrName>
                                        </p:attrNameLst>
                                      </p:cBhvr>
                                      <p:to>
                                        <p:strVal val="visible"/>
                                      </p:to>
                                    </p:set>
                                    <p:anim calcmode="lin" valueType="num">
                                      <p:cBhvr>
                                        <p:cTn id="15" dur="1000" fill="hold"/>
                                        <p:tgtEl>
                                          <p:spTgt spid="24">
                                            <p:txEl>
                                              <p:pRg st="1" end="1"/>
                                            </p:txEl>
                                          </p:spTgt>
                                        </p:tgtEl>
                                        <p:attrNameLst>
                                          <p:attrName>ppt_w</p:attrName>
                                        </p:attrNameLst>
                                      </p:cBhvr>
                                      <p:tavLst>
                                        <p:tav tm="0">
                                          <p:val>
                                            <p:fltVal val="0"/>
                                          </p:val>
                                        </p:tav>
                                        <p:tav tm="100000">
                                          <p:val>
                                            <p:strVal val="#ppt_w"/>
                                          </p:val>
                                        </p:tav>
                                      </p:tavLst>
                                    </p:anim>
                                    <p:anim calcmode="lin" valueType="num">
                                      <p:cBhvr>
                                        <p:cTn id="16" dur="1000" fill="hold"/>
                                        <p:tgtEl>
                                          <p:spTgt spid="24">
                                            <p:txEl>
                                              <p:pRg st="1" end="1"/>
                                            </p:txEl>
                                          </p:spTgt>
                                        </p:tgtEl>
                                        <p:attrNameLst>
                                          <p:attrName>ppt_h</p:attrName>
                                        </p:attrNameLst>
                                      </p:cBhvr>
                                      <p:tavLst>
                                        <p:tav tm="0">
                                          <p:val>
                                            <p:fltVal val="0"/>
                                          </p:val>
                                        </p:tav>
                                        <p:tav tm="100000">
                                          <p:val>
                                            <p:strVal val="#ppt_h"/>
                                          </p:val>
                                        </p:tav>
                                      </p:tavLst>
                                    </p:anim>
                                    <p:anim calcmode="lin" valueType="num">
                                      <p:cBhvr>
                                        <p:cTn id="17" dur="1000" fill="hold"/>
                                        <p:tgtEl>
                                          <p:spTgt spid="24">
                                            <p:txEl>
                                              <p:pRg st="1" end="1"/>
                                            </p:txEl>
                                          </p:spTgt>
                                        </p:tgtEl>
                                        <p:attrNameLst>
                                          <p:attrName>style.rotation</p:attrName>
                                        </p:attrNameLst>
                                      </p:cBhvr>
                                      <p:tavLst>
                                        <p:tav tm="0">
                                          <p:val>
                                            <p:fltVal val="90"/>
                                          </p:val>
                                        </p:tav>
                                        <p:tav tm="100000">
                                          <p:val>
                                            <p:fltVal val="0"/>
                                          </p:val>
                                        </p:tav>
                                      </p:tavLst>
                                    </p:anim>
                                    <p:animEffect transition="in" filter="fade">
                                      <p:cBhvr>
                                        <p:cTn id="18" dur="1000"/>
                                        <p:tgtEl>
                                          <p:spTgt spid="24">
                                            <p:txEl>
                                              <p:pRg st="1" end="1"/>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31" presetClass="entr" presetSubtype="0" fill="hold" grpId="0" nodeType="clickEffect">
                                  <p:stCondLst>
                                    <p:cond delay="0"/>
                                  </p:stCondLst>
                                  <p:childTnLst>
                                    <p:set>
                                      <p:cBhvr>
                                        <p:cTn id="22" dur="1" fill="hold">
                                          <p:stCondLst>
                                            <p:cond delay="0"/>
                                          </p:stCondLst>
                                        </p:cTn>
                                        <p:tgtEl>
                                          <p:spTgt spid="24">
                                            <p:txEl>
                                              <p:pRg st="2" end="2"/>
                                            </p:txEl>
                                          </p:spTgt>
                                        </p:tgtEl>
                                        <p:attrNameLst>
                                          <p:attrName>style.visibility</p:attrName>
                                        </p:attrNameLst>
                                      </p:cBhvr>
                                      <p:to>
                                        <p:strVal val="visible"/>
                                      </p:to>
                                    </p:set>
                                    <p:anim calcmode="lin" valueType="num">
                                      <p:cBhvr>
                                        <p:cTn id="23" dur="1000" fill="hold"/>
                                        <p:tgtEl>
                                          <p:spTgt spid="24">
                                            <p:txEl>
                                              <p:pRg st="2" end="2"/>
                                            </p:txEl>
                                          </p:spTgt>
                                        </p:tgtEl>
                                        <p:attrNameLst>
                                          <p:attrName>ppt_w</p:attrName>
                                        </p:attrNameLst>
                                      </p:cBhvr>
                                      <p:tavLst>
                                        <p:tav tm="0">
                                          <p:val>
                                            <p:fltVal val="0"/>
                                          </p:val>
                                        </p:tav>
                                        <p:tav tm="100000">
                                          <p:val>
                                            <p:strVal val="#ppt_w"/>
                                          </p:val>
                                        </p:tav>
                                      </p:tavLst>
                                    </p:anim>
                                    <p:anim calcmode="lin" valueType="num">
                                      <p:cBhvr>
                                        <p:cTn id="24" dur="1000" fill="hold"/>
                                        <p:tgtEl>
                                          <p:spTgt spid="24">
                                            <p:txEl>
                                              <p:pRg st="2" end="2"/>
                                            </p:txEl>
                                          </p:spTgt>
                                        </p:tgtEl>
                                        <p:attrNameLst>
                                          <p:attrName>ppt_h</p:attrName>
                                        </p:attrNameLst>
                                      </p:cBhvr>
                                      <p:tavLst>
                                        <p:tav tm="0">
                                          <p:val>
                                            <p:fltVal val="0"/>
                                          </p:val>
                                        </p:tav>
                                        <p:tav tm="100000">
                                          <p:val>
                                            <p:strVal val="#ppt_h"/>
                                          </p:val>
                                        </p:tav>
                                      </p:tavLst>
                                    </p:anim>
                                    <p:anim calcmode="lin" valueType="num">
                                      <p:cBhvr>
                                        <p:cTn id="25" dur="1000" fill="hold"/>
                                        <p:tgtEl>
                                          <p:spTgt spid="24">
                                            <p:txEl>
                                              <p:pRg st="2" end="2"/>
                                            </p:txEl>
                                          </p:spTgt>
                                        </p:tgtEl>
                                        <p:attrNameLst>
                                          <p:attrName>style.rotation</p:attrName>
                                        </p:attrNameLst>
                                      </p:cBhvr>
                                      <p:tavLst>
                                        <p:tav tm="0">
                                          <p:val>
                                            <p:fltVal val="90"/>
                                          </p:val>
                                        </p:tav>
                                        <p:tav tm="100000">
                                          <p:val>
                                            <p:fltVal val="0"/>
                                          </p:val>
                                        </p:tav>
                                      </p:tavLst>
                                    </p:anim>
                                    <p:animEffect transition="in" filter="fade">
                                      <p:cBhvr>
                                        <p:cTn id="26" dur="1000"/>
                                        <p:tgtEl>
                                          <p:spTgt spid="24">
                                            <p:txEl>
                                              <p:pRg st="2" end="2"/>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31" presetClass="entr" presetSubtype="0" fill="hold" grpId="0" nodeType="clickEffect">
                                  <p:stCondLst>
                                    <p:cond delay="0"/>
                                  </p:stCondLst>
                                  <p:childTnLst>
                                    <p:set>
                                      <p:cBhvr>
                                        <p:cTn id="30" dur="1" fill="hold">
                                          <p:stCondLst>
                                            <p:cond delay="0"/>
                                          </p:stCondLst>
                                        </p:cTn>
                                        <p:tgtEl>
                                          <p:spTgt spid="24">
                                            <p:txEl>
                                              <p:pRg st="3" end="3"/>
                                            </p:txEl>
                                          </p:spTgt>
                                        </p:tgtEl>
                                        <p:attrNameLst>
                                          <p:attrName>style.visibility</p:attrName>
                                        </p:attrNameLst>
                                      </p:cBhvr>
                                      <p:to>
                                        <p:strVal val="visible"/>
                                      </p:to>
                                    </p:set>
                                    <p:anim calcmode="lin" valueType="num">
                                      <p:cBhvr>
                                        <p:cTn id="31" dur="1000" fill="hold"/>
                                        <p:tgtEl>
                                          <p:spTgt spid="24">
                                            <p:txEl>
                                              <p:pRg st="3" end="3"/>
                                            </p:txEl>
                                          </p:spTgt>
                                        </p:tgtEl>
                                        <p:attrNameLst>
                                          <p:attrName>ppt_w</p:attrName>
                                        </p:attrNameLst>
                                      </p:cBhvr>
                                      <p:tavLst>
                                        <p:tav tm="0">
                                          <p:val>
                                            <p:fltVal val="0"/>
                                          </p:val>
                                        </p:tav>
                                        <p:tav tm="100000">
                                          <p:val>
                                            <p:strVal val="#ppt_w"/>
                                          </p:val>
                                        </p:tav>
                                      </p:tavLst>
                                    </p:anim>
                                    <p:anim calcmode="lin" valueType="num">
                                      <p:cBhvr>
                                        <p:cTn id="32" dur="1000" fill="hold"/>
                                        <p:tgtEl>
                                          <p:spTgt spid="24">
                                            <p:txEl>
                                              <p:pRg st="3" end="3"/>
                                            </p:txEl>
                                          </p:spTgt>
                                        </p:tgtEl>
                                        <p:attrNameLst>
                                          <p:attrName>ppt_h</p:attrName>
                                        </p:attrNameLst>
                                      </p:cBhvr>
                                      <p:tavLst>
                                        <p:tav tm="0">
                                          <p:val>
                                            <p:fltVal val="0"/>
                                          </p:val>
                                        </p:tav>
                                        <p:tav tm="100000">
                                          <p:val>
                                            <p:strVal val="#ppt_h"/>
                                          </p:val>
                                        </p:tav>
                                      </p:tavLst>
                                    </p:anim>
                                    <p:anim calcmode="lin" valueType="num">
                                      <p:cBhvr>
                                        <p:cTn id="33" dur="1000" fill="hold"/>
                                        <p:tgtEl>
                                          <p:spTgt spid="24">
                                            <p:txEl>
                                              <p:pRg st="3" end="3"/>
                                            </p:txEl>
                                          </p:spTgt>
                                        </p:tgtEl>
                                        <p:attrNameLst>
                                          <p:attrName>style.rotation</p:attrName>
                                        </p:attrNameLst>
                                      </p:cBhvr>
                                      <p:tavLst>
                                        <p:tav tm="0">
                                          <p:val>
                                            <p:fltVal val="90"/>
                                          </p:val>
                                        </p:tav>
                                        <p:tav tm="100000">
                                          <p:val>
                                            <p:fltVal val="0"/>
                                          </p:val>
                                        </p:tav>
                                      </p:tavLst>
                                    </p:anim>
                                    <p:animEffect transition="in" filter="fade">
                                      <p:cBhvr>
                                        <p:cTn id="34" dur="1000"/>
                                        <p:tgtEl>
                                          <p:spTgt spid="24">
                                            <p:txEl>
                                              <p:pRg st="3" end="3"/>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31" presetClass="entr" presetSubtype="0" fill="hold" grpId="0" nodeType="clickEffect">
                                  <p:stCondLst>
                                    <p:cond delay="0"/>
                                  </p:stCondLst>
                                  <p:childTnLst>
                                    <p:set>
                                      <p:cBhvr>
                                        <p:cTn id="38" dur="1" fill="hold">
                                          <p:stCondLst>
                                            <p:cond delay="0"/>
                                          </p:stCondLst>
                                        </p:cTn>
                                        <p:tgtEl>
                                          <p:spTgt spid="24">
                                            <p:txEl>
                                              <p:pRg st="4" end="4"/>
                                            </p:txEl>
                                          </p:spTgt>
                                        </p:tgtEl>
                                        <p:attrNameLst>
                                          <p:attrName>style.visibility</p:attrName>
                                        </p:attrNameLst>
                                      </p:cBhvr>
                                      <p:to>
                                        <p:strVal val="visible"/>
                                      </p:to>
                                    </p:set>
                                    <p:anim calcmode="lin" valueType="num">
                                      <p:cBhvr>
                                        <p:cTn id="39" dur="1000" fill="hold"/>
                                        <p:tgtEl>
                                          <p:spTgt spid="24">
                                            <p:txEl>
                                              <p:pRg st="4" end="4"/>
                                            </p:txEl>
                                          </p:spTgt>
                                        </p:tgtEl>
                                        <p:attrNameLst>
                                          <p:attrName>ppt_w</p:attrName>
                                        </p:attrNameLst>
                                      </p:cBhvr>
                                      <p:tavLst>
                                        <p:tav tm="0">
                                          <p:val>
                                            <p:fltVal val="0"/>
                                          </p:val>
                                        </p:tav>
                                        <p:tav tm="100000">
                                          <p:val>
                                            <p:strVal val="#ppt_w"/>
                                          </p:val>
                                        </p:tav>
                                      </p:tavLst>
                                    </p:anim>
                                    <p:anim calcmode="lin" valueType="num">
                                      <p:cBhvr>
                                        <p:cTn id="40" dur="1000" fill="hold"/>
                                        <p:tgtEl>
                                          <p:spTgt spid="24">
                                            <p:txEl>
                                              <p:pRg st="4" end="4"/>
                                            </p:txEl>
                                          </p:spTgt>
                                        </p:tgtEl>
                                        <p:attrNameLst>
                                          <p:attrName>ppt_h</p:attrName>
                                        </p:attrNameLst>
                                      </p:cBhvr>
                                      <p:tavLst>
                                        <p:tav tm="0">
                                          <p:val>
                                            <p:fltVal val="0"/>
                                          </p:val>
                                        </p:tav>
                                        <p:tav tm="100000">
                                          <p:val>
                                            <p:strVal val="#ppt_h"/>
                                          </p:val>
                                        </p:tav>
                                      </p:tavLst>
                                    </p:anim>
                                    <p:anim calcmode="lin" valueType="num">
                                      <p:cBhvr>
                                        <p:cTn id="41" dur="1000" fill="hold"/>
                                        <p:tgtEl>
                                          <p:spTgt spid="24">
                                            <p:txEl>
                                              <p:pRg st="4" end="4"/>
                                            </p:txEl>
                                          </p:spTgt>
                                        </p:tgtEl>
                                        <p:attrNameLst>
                                          <p:attrName>style.rotation</p:attrName>
                                        </p:attrNameLst>
                                      </p:cBhvr>
                                      <p:tavLst>
                                        <p:tav tm="0">
                                          <p:val>
                                            <p:fltVal val="90"/>
                                          </p:val>
                                        </p:tav>
                                        <p:tav tm="100000">
                                          <p:val>
                                            <p:fltVal val="0"/>
                                          </p:val>
                                        </p:tav>
                                      </p:tavLst>
                                    </p:anim>
                                    <p:animEffect transition="in" filter="fade">
                                      <p:cBhvr>
                                        <p:cTn id="42" dur="1000"/>
                                        <p:tgtEl>
                                          <p:spTgt spid="24">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14" name="Picture 13">
            <a:extLst>
              <a:ext uri="{FF2B5EF4-FFF2-40B4-BE49-F238E27FC236}">
                <a16:creationId xmlns:a16="http://schemas.microsoft.com/office/drawing/2014/main" id="{844EE02A-F0F8-4A23-B21D-CF2066B65D3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2" name="Picture 15">
            <a:extLst>
              <a:ext uri="{FF2B5EF4-FFF2-40B4-BE49-F238E27FC236}">
                <a16:creationId xmlns:a16="http://schemas.microsoft.com/office/drawing/2014/main" id="{99F13062-7BB6-4A97-B661-CDE2EDEAE70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8" name="Oval 17">
            <a:extLst>
              <a:ext uri="{FF2B5EF4-FFF2-40B4-BE49-F238E27FC236}">
                <a16:creationId xmlns:a16="http://schemas.microsoft.com/office/drawing/2014/main" id="{44F3197D-248B-46C5-B6EE-003F4E0C6C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20" name="Picture 19">
            <a:extLst>
              <a:ext uri="{FF2B5EF4-FFF2-40B4-BE49-F238E27FC236}">
                <a16:creationId xmlns:a16="http://schemas.microsoft.com/office/drawing/2014/main" id="{FFC3E649-106F-4B41-9FF5-327536E4CFB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22" name="Picture 21">
            <a:extLst>
              <a:ext uri="{FF2B5EF4-FFF2-40B4-BE49-F238E27FC236}">
                <a16:creationId xmlns:a16="http://schemas.microsoft.com/office/drawing/2014/main" id="{79F6731C-42C0-45DB-9F9A-B831CBEC518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24" name="Rectangle 23">
            <a:extLst>
              <a:ext uri="{FF2B5EF4-FFF2-40B4-BE49-F238E27FC236}">
                <a16:creationId xmlns:a16="http://schemas.microsoft.com/office/drawing/2014/main" id="{040549E2-C5A5-4ED5-80AB-070FEBDF53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6" name="Rectangle 25">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8" name="TextBox 7">
            <a:extLst>
              <a:ext uri="{FF2B5EF4-FFF2-40B4-BE49-F238E27FC236}">
                <a16:creationId xmlns:a16="http://schemas.microsoft.com/office/drawing/2014/main" id="{6A157732-36B0-43D5-907D-42A9AE6530DD}"/>
              </a:ext>
            </a:extLst>
          </p:cNvPr>
          <p:cNvSpPr txBox="1"/>
          <p:nvPr/>
        </p:nvSpPr>
        <p:spPr>
          <a:xfrm>
            <a:off x="5411931" y="452718"/>
            <a:ext cx="4638903" cy="1400530"/>
          </a:xfrm>
          <a:prstGeom prst="rect">
            <a:avLst/>
          </a:prstGeom>
        </p:spPr>
        <p:txBody>
          <a:bodyPr vert="horz" lIns="91440" tIns="45720" rIns="91440" bIns="45720" rtlCol="0" anchor="t">
            <a:normAutofit/>
          </a:bodyPr>
          <a:lstStyle/>
          <a:p>
            <a:pPr>
              <a:spcBef>
                <a:spcPct val="0"/>
              </a:spcBef>
              <a:spcAft>
                <a:spcPts val="600"/>
              </a:spcAft>
            </a:pPr>
            <a:r>
              <a:rPr lang="en-US" sz="4200">
                <a:solidFill>
                  <a:schemeClr val="tx2"/>
                </a:solidFill>
                <a:latin typeface="+mj-lt"/>
                <a:ea typeface="+mj-ea"/>
                <a:cs typeface="+mj-cs"/>
              </a:rPr>
              <a:t>Models of communication</a:t>
            </a:r>
          </a:p>
        </p:txBody>
      </p:sp>
      <p:sp>
        <p:nvSpPr>
          <p:cNvPr id="28"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28375" y="-1573"/>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9" name="Picture 8">
            <a:extLst>
              <a:ext uri="{FF2B5EF4-FFF2-40B4-BE49-F238E27FC236}">
                <a16:creationId xmlns:a16="http://schemas.microsoft.com/office/drawing/2014/main" id="{6F76E178-AD4B-44D4-A72B-B0621E217378}"/>
              </a:ext>
            </a:extLst>
          </p:cNvPr>
          <p:cNvPicPr>
            <a:picLocks noChangeAspect="1"/>
          </p:cNvPicPr>
          <p:nvPr/>
        </p:nvPicPr>
        <p:blipFill rotWithShape="1">
          <a:blip r:embed="rId7"/>
          <a:srcRect t="15096" r="-1" b="11545"/>
          <a:stretch/>
        </p:blipFill>
        <p:spPr>
          <a:xfrm>
            <a:off x="20" y="10"/>
            <a:ext cx="4971902" cy="2285990"/>
          </a:xfrm>
          <a:custGeom>
            <a:avLst/>
            <a:gdLst/>
            <a:ahLst/>
            <a:cxnLst/>
            <a:rect l="l" t="t" r="r" b="b"/>
            <a:pathLst>
              <a:path w="4971922" h="2286000">
                <a:moveTo>
                  <a:pt x="3628384" y="0"/>
                </a:moveTo>
                <a:lnTo>
                  <a:pt x="4971922" y="0"/>
                </a:lnTo>
                <a:lnTo>
                  <a:pt x="4946877" y="155677"/>
                </a:lnTo>
                <a:lnTo>
                  <a:pt x="4923008" y="310668"/>
                </a:lnTo>
                <a:lnTo>
                  <a:pt x="4899644" y="466344"/>
                </a:lnTo>
                <a:lnTo>
                  <a:pt x="4879641" y="622707"/>
                </a:lnTo>
                <a:lnTo>
                  <a:pt x="4859470" y="778383"/>
                </a:lnTo>
                <a:lnTo>
                  <a:pt x="4840644" y="934746"/>
                </a:lnTo>
                <a:lnTo>
                  <a:pt x="4824508" y="1089051"/>
                </a:lnTo>
                <a:lnTo>
                  <a:pt x="4809212" y="1245413"/>
                </a:lnTo>
                <a:lnTo>
                  <a:pt x="4795260" y="1401090"/>
                </a:lnTo>
                <a:lnTo>
                  <a:pt x="4783158" y="1554023"/>
                </a:lnTo>
                <a:lnTo>
                  <a:pt x="4771055" y="1709014"/>
                </a:lnTo>
                <a:lnTo>
                  <a:pt x="4760970" y="1861947"/>
                </a:lnTo>
                <a:lnTo>
                  <a:pt x="4753070" y="2014881"/>
                </a:lnTo>
                <a:lnTo>
                  <a:pt x="4744833" y="2167128"/>
                </a:lnTo>
                <a:lnTo>
                  <a:pt x="4739404" y="2286000"/>
                </a:lnTo>
                <a:lnTo>
                  <a:pt x="0" y="2286000"/>
                </a:lnTo>
                <a:lnTo>
                  <a:pt x="0" y="1"/>
                </a:lnTo>
                <a:lnTo>
                  <a:pt x="3628384" y="1"/>
                </a:lnTo>
                <a:close/>
              </a:path>
            </a:pathLst>
          </a:custGeom>
        </p:spPr>
      </p:pic>
      <p:sp>
        <p:nvSpPr>
          <p:cNvPr id="30" name="Rectangle 29">
            <a:extLst>
              <a:ext uri="{FF2B5EF4-FFF2-40B4-BE49-F238E27FC236}">
                <a16:creationId xmlns:a16="http://schemas.microsoft.com/office/drawing/2014/main" id="{D6F18ACE-6E82-4ADC-8A2F-A1771B309B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5" name="Picture 4" descr="Graphical user interface, diagram, text, application&#10;&#10;Description automatically generated">
            <a:extLst>
              <a:ext uri="{FF2B5EF4-FFF2-40B4-BE49-F238E27FC236}">
                <a16:creationId xmlns:a16="http://schemas.microsoft.com/office/drawing/2014/main" id="{994414E9-F189-4312-A4E1-5A5BB307BC60}"/>
              </a:ext>
            </a:extLst>
          </p:cNvPr>
          <p:cNvPicPr>
            <a:picLocks noChangeAspect="1"/>
          </p:cNvPicPr>
          <p:nvPr/>
        </p:nvPicPr>
        <p:blipFill rotWithShape="1">
          <a:blip r:embed="rId8"/>
          <a:srcRect t="11145" r="1" b="12614"/>
          <a:stretch/>
        </p:blipFill>
        <p:spPr>
          <a:xfrm>
            <a:off x="20" y="2286000"/>
            <a:ext cx="4754866" cy="2286000"/>
          </a:xfrm>
          <a:custGeom>
            <a:avLst/>
            <a:gdLst/>
            <a:ahLst/>
            <a:cxnLst/>
            <a:rect l="l" t="t" r="r" b="b"/>
            <a:pathLst>
              <a:path w="4754886" h="2286000">
                <a:moveTo>
                  <a:pt x="0" y="0"/>
                </a:moveTo>
                <a:lnTo>
                  <a:pt x="4739404" y="0"/>
                </a:lnTo>
                <a:lnTo>
                  <a:pt x="4737942" y="32004"/>
                </a:lnTo>
                <a:lnTo>
                  <a:pt x="4733067" y="181509"/>
                </a:lnTo>
                <a:lnTo>
                  <a:pt x="4728865" y="331013"/>
                </a:lnTo>
                <a:lnTo>
                  <a:pt x="4724831" y="479146"/>
                </a:lnTo>
                <a:lnTo>
                  <a:pt x="4722982" y="625221"/>
                </a:lnTo>
                <a:lnTo>
                  <a:pt x="4720965" y="771297"/>
                </a:lnTo>
                <a:lnTo>
                  <a:pt x="4719956" y="915315"/>
                </a:lnTo>
                <a:lnTo>
                  <a:pt x="4720965" y="1057961"/>
                </a:lnTo>
                <a:lnTo>
                  <a:pt x="4720965" y="1199236"/>
                </a:lnTo>
                <a:lnTo>
                  <a:pt x="4722982" y="1339139"/>
                </a:lnTo>
                <a:lnTo>
                  <a:pt x="4726007" y="1476299"/>
                </a:lnTo>
                <a:lnTo>
                  <a:pt x="4728865" y="1612087"/>
                </a:lnTo>
                <a:lnTo>
                  <a:pt x="4732059" y="1745133"/>
                </a:lnTo>
                <a:lnTo>
                  <a:pt x="4736933" y="1877492"/>
                </a:lnTo>
                <a:lnTo>
                  <a:pt x="4742144" y="2007793"/>
                </a:lnTo>
                <a:lnTo>
                  <a:pt x="4746850" y="2135352"/>
                </a:lnTo>
                <a:lnTo>
                  <a:pt x="4754886" y="2286000"/>
                </a:lnTo>
                <a:lnTo>
                  <a:pt x="0" y="2286000"/>
                </a:lnTo>
                <a:close/>
              </a:path>
            </a:pathLst>
          </a:custGeom>
        </p:spPr>
      </p:pic>
      <p:sp>
        <p:nvSpPr>
          <p:cNvPr id="3" name="TextBox 2">
            <a:extLst>
              <a:ext uri="{FF2B5EF4-FFF2-40B4-BE49-F238E27FC236}">
                <a16:creationId xmlns:a16="http://schemas.microsoft.com/office/drawing/2014/main" id="{92B54B7C-CE8A-4F5D-9AB5-4C4BA541782D}"/>
              </a:ext>
            </a:extLst>
          </p:cNvPr>
          <p:cNvSpPr txBox="1"/>
          <p:nvPr/>
        </p:nvSpPr>
        <p:spPr>
          <a:xfrm>
            <a:off x="5410950" y="2052918"/>
            <a:ext cx="4638903" cy="4195481"/>
          </a:xfrm>
          <a:prstGeom prst="rect">
            <a:avLst/>
          </a:prstGeom>
        </p:spPr>
        <p:txBody>
          <a:bodyPr vert="horz" lIns="91440" tIns="45720" rIns="91440" bIns="45720" rtlCol="0">
            <a:normAutofit/>
          </a:bodyPr>
          <a:lstStyle/>
          <a:p>
            <a:pPr marL="0">
              <a:lnSpc>
                <a:spcPct val="90000"/>
              </a:lnSpc>
              <a:spcBef>
                <a:spcPts val="1000"/>
              </a:spcBef>
              <a:buClr>
                <a:schemeClr val="bg2">
                  <a:lumMod val="40000"/>
                  <a:lumOff val="60000"/>
                </a:schemeClr>
              </a:buClr>
              <a:buSzPct val="80000"/>
              <a:buFont typeface="Wingdings 3" charset="2"/>
              <a:buChar char=""/>
            </a:pPr>
            <a:endParaRPr lang="en-US">
              <a:latin typeface="+mj-lt"/>
              <a:ea typeface="+mj-ea"/>
              <a:cs typeface="+mj-cs"/>
            </a:endParaRPr>
          </a:p>
          <a:p>
            <a:pPr>
              <a:lnSpc>
                <a:spcPct val="90000"/>
              </a:lnSpc>
              <a:spcBef>
                <a:spcPts val="1000"/>
              </a:spcBef>
              <a:buClr>
                <a:schemeClr val="bg2">
                  <a:lumMod val="40000"/>
                  <a:lumOff val="60000"/>
                </a:schemeClr>
              </a:buClr>
              <a:buSzPct val="80000"/>
              <a:buFont typeface="Wingdings 3" charset="2"/>
              <a:buChar char=""/>
            </a:pPr>
            <a:r>
              <a:rPr lang="en-US">
                <a:latin typeface="+mj-lt"/>
                <a:ea typeface="+mj-ea"/>
                <a:cs typeface="+mj-cs"/>
              </a:rPr>
              <a:t>-linear models : looks at one-way communication-SHANNON-WEAVER model</a:t>
            </a:r>
          </a:p>
          <a:p>
            <a:pPr>
              <a:lnSpc>
                <a:spcPct val="90000"/>
              </a:lnSpc>
              <a:spcBef>
                <a:spcPts val="1000"/>
              </a:spcBef>
              <a:buClr>
                <a:schemeClr val="bg2">
                  <a:lumMod val="40000"/>
                  <a:lumOff val="60000"/>
                </a:schemeClr>
              </a:buClr>
              <a:buSzPct val="80000"/>
              <a:buFont typeface="Wingdings 3" charset="2"/>
              <a:buChar char=""/>
            </a:pPr>
            <a:endParaRPr lang="en-US">
              <a:latin typeface="+mj-lt"/>
              <a:ea typeface="+mj-ea"/>
              <a:cs typeface="+mj-cs"/>
            </a:endParaRPr>
          </a:p>
          <a:p>
            <a:pPr>
              <a:lnSpc>
                <a:spcPct val="90000"/>
              </a:lnSpc>
              <a:spcBef>
                <a:spcPts val="1000"/>
              </a:spcBef>
              <a:buClr>
                <a:schemeClr val="bg2">
                  <a:lumMod val="40000"/>
                  <a:lumOff val="60000"/>
                </a:schemeClr>
              </a:buClr>
              <a:buSzPct val="80000"/>
              <a:buFont typeface="Wingdings 3" charset="2"/>
              <a:buChar char=""/>
            </a:pPr>
            <a:endParaRPr lang="en-US">
              <a:latin typeface="+mj-lt"/>
              <a:ea typeface="+mj-ea"/>
              <a:cs typeface="+mj-cs"/>
            </a:endParaRPr>
          </a:p>
          <a:p>
            <a:pPr>
              <a:lnSpc>
                <a:spcPct val="90000"/>
              </a:lnSpc>
              <a:spcBef>
                <a:spcPts val="1000"/>
              </a:spcBef>
              <a:buClr>
                <a:schemeClr val="bg2">
                  <a:lumMod val="40000"/>
                  <a:lumOff val="60000"/>
                </a:schemeClr>
              </a:buClr>
              <a:buSzPct val="80000"/>
              <a:buFont typeface="Wingdings 3" charset="2"/>
              <a:buChar char=""/>
            </a:pPr>
            <a:r>
              <a:rPr lang="en-US">
                <a:latin typeface="+mj-lt"/>
                <a:ea typeface="+mj-ea"/>
                <a:cs typeface="+mj-cs"/>
              </a:rPr>
              <a:t>-interactive models : looks at two-way communication-SCHRAMM  model</a:t>
            </a:r>
          </a:p>
          <a:p>
            <a:pPr>
              <a:lnSpc>
                <a:spcPct val="90000"/>
              </a:lnSpc>
              <a:spcBef>
                <a:spcPts val="1000"/>
              </a:spcBef>
              <a:buClr>
                <a:schemeClr val="bg2">
                  <a:lumMod val="40000"/>
                  <a:lumOff val="60000"/>
                </a:schemeClr>
              </a:buClr>
              <a:buSzPct val="80000"/>
              <a:buFont typeface="Wingdings 3" charset="2"/>
              <a:buChar char=""/>
            </a:pPr>
            <a:endParaRPr lang="en-US">
              <a:latin typeface="+mj-lt"/>
              <a:ea typeface="+mj-ea"/>
              <a:cs typeface="+mj-cs"/>
            </a:endParaRPr>
          </a:p>
          <a:p>
            <a:pPr>
              <a:lnSpc>
                <a:spcPct val="90000"/>
              </a:lnSpc>
              <a:spcBef>
                <a:spcPts val="1000"/>
              </a:spcBef>
              <a:buClr>
                <a:schemeClr val="bg2">
                  <a:lumMod val="40000"/>
                  <a:lumOff val="60000"/>
                </a:schemeClr>
              </a:buClr>
              <a:buSzPct val="80000"/>
              <a:buFont typeface="Wingdings 3" charset="2"/>
              <a:buChar char=""/>
            </a:pPr>
            <a:r>
              <a:rPr lang="en-US">
                <a:latin typeface="+mj-lt"/>
                <a:ea typeface="+mj-ea"/>
                <a:cs typeface="+mj-cs"/>
              </a:rPr>
              <a:t>-transactional models : looks at two-way communication and a complex progression of the message-DANCE`s model</a:t>
            </a:r>
          </a:p>
        </p:txBody>
      </p:sp>
      <p:pic>
        <p:nvPicPr>
          <p:cNvPr id="6" name="Picture 5" descr="Diagram&#10;&#10;Description automatically generated">
            <a:extLst>
              <a:ext uri="{FF2B5EF4-FFF2-40B4-BE49-F238E27FC236}">
                <a16:creationId xmlns:a16="http://schemas.microsoft.com/office/drawing/2014/main" id="{BFBC75B8-834C-4D6A-99AC-31EA64D41CB0}"/>
              </a:ext>
            </a:extLst>
          </p:cNvPr>
          <p:cNvPicPr>
            <a:picLocks noChangeAspect="1"/>
          </p:cNvPicPr>
          <p:nvPr/>
        </p:nvPicPr>
        <p:blipFill rotWithShape="1">
          <a:blip r:embed="rId9"/>
          <a:srcRect t="16913" b="12062"/>
          <a:stretch/>
        </p:blipFill>
        <p:spPr>
          <a:xfrm>
            <a:off x="20" y="4572000"/>
            <a:ext cx="4973079" cy="2286000"/>
          </a:xfrm>
          <a:custGeom>
            <a:avLst/>
            <a:gdLst/>
            <a:ahLst/>
            <a:cxnLst/>
            <a:rect l="l" t="t" r="r" b="b"/>
            <a:pathLst>
              <a:path w="4973099" h="2286000">
                <a:moveTo>
                  <a:pt x="0" y="0"/>
                </a:moveTo>
                <a:lnTo>
                  <a:pt x="4754887" y="0"/>
                </a:lnTo>
                <a:lnTo>
                  <a:pt x="4760130" y="98298"/>
                </a:lnTo>
                <a:lnTo>
                  <a:pt x="4774249" y="336956"/>
                </a:lnTo>
                <a:lnTo>
                  <a:pt x="4789041" y="566013"/>
                </a:lnTo>
                <a:lnTo>
                  <a:pt x="4805346" y="782726"/>
                </a:lnTo>
                <a:lnTo>
                  <a:pt x="4822323" y="989838"/>
                </a:lnTo>
                <a:lnTo>
                  <a:pt x="4840644" y="1181862"/>
                </a:lnTo>
                <a:lnTo>
                  <a:pt x="4858630" y="1362227"/>
                </a:lnTo>
                <a:lnTo>
                  <a:pt x="4876615" y="1528191"/>
                </a:lnTo>
                <a:lnTo>
                  <a:pt x="4893592" y="1680438"/>
                </a:lnTo>
                <a:lnTo>
                  <a:pt x="4909729" y="1815541"/>
                </a:lnTo>
                <a:lnTo>
                  <a:pt x="4925025" y="1937613"/>
                </a:lnTo>
                <a:lnTo>
                  <a:pt x="4937800" y="2040483"/>
                </a:lnTo>
                <a:lnTo>
                  <a:pt x="4949902" y="2126894"/>
                </a:lnTo>
                <a:lnTo>
                  <a:pt x="4967216" y="2245538"/>
                </a:lnTo>
                <a:lnTo>
                  <a:pt x="4973099" y="2286000"/>
                </a:lnTo>
                <a:lnTo>
                  <a:pt x="4075210" y="2286000"/>
                </a:lnTo>
                <a:lnTo>
                  <a:pt x="0" y="2286000"/>
                </a:lnTo>
                <a:close/>
              </a:path>
            </a:pathLst>
          </a:custGeom>
        </p:spPr>
      </p:pic>
    </p:spTree>
    <p:extLst>
      <p:ext uri="{BB962C8B-B14F-4D97-AF65-F5344CB8AC3E}">
        <p14:creationId xmlns:p14="http://schemas.microsoft.com/office/powerpoint/2010/main" val="3561028611"/>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42" name="Picture 8">
            <a:extLst>
              <a:ext uri="{FF2B5EF4-FFF2-40B4-BE49-F238E27FC236}">
                <a16:creationId xmlns:a16="http://schemas.microsoft.com/office/drawing/2014/main" id="{F1B8F9CB-890B-4CB8-B503-188A763E2FC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43" name="Picture 10">
            <a:extLst>
              <a:ext uri="{FF2B5EF4-FFF2-40B4-BE49-F238E27FC236}">
                <a16:creationId xmlns:a16="http://schemas.microsoft.com/office/drawing/2014/main" id="{AA632AB4-3837-4FD0-8B62-0A18B573F4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44" name="Oval 12">
            <a:extLst>
              <a:ext uri="{FF2B5EF4-FFF2-40B4-BE49-F238E27FC236}">
                <a16:creationId xmlns:a16="http://schemas.microsoft.com/office/drawing/2014/main" id="{C393B4A7-6ABF-423D-A762-3CDB4897A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45" name="Picture 14">
            <a:extLst>
              <a:ext uri="{FF2B5EF4-FFF2-40B4-BE49-F238E27FC236}">
                <a16:creationId xmlns:a16="http://schemas.microsoft.com/office/drawing/2014/main" id="{9CD2319A-6FA9-4EFB-9EDF-7304467425E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46" name="Picture 16">
            <a:extLst>
              <a:ext uri="{FF2B5EF4-FFF2-40B4-BE49-F238E27FC236}">
                <a16:creationId xmlns:a16="http://schemas.microsoft.com/office/drawing/2014/main" id="{D1692A93-3514-4486-8B67-CCA4E0259BC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47" name="Rectangle 18">
            <a:extLst>
              <a:ext uri="{FF2B5EF4-FFF2-40B4-BE49-F238E27FC236}">
                <a16:creationId xmlns:a16="http://schemas.microsoft.com/office/drawing/2014/main" id="{01AD250C-F2EA-449F-9B14-DF5BB674C5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TextBox 2">
            <a:extLst>
              <a:ext uri="{FF2B5EF4-FFF2-40B4-BE49-F238E27FC236}">
                <a16:creationId xmlns:a16="http://schemas.microsoft.com/office/drawing/2014/main" id="{172A2616-70E3-4E30-ADF5-8CA31B0E7103}"/>
              </a:ext>
            </a:extLst>
          </p:cNvPr>
          <p:cNvSpPr txBox="1"/>
          <p:nvPr/>
        </p:nvSpPr>
        <p:spPr>
          <a:xfrm>
            <a:off x="646111" y="452718"/>
            <a:ext cx="9404723" cy="1400530"/>
          </a:xfrm>
          <a:prstGeom prst="rect">
            <a:avLst/>
          </a:prstGeom>
        </p:spPr>
        <p:txBody>
          <a:bodyPr vert="horz" lIns="91440" tIns="45720" rIns="91440" bIns="45720" rtlCol="0" anchor="t">
            <a:normAutofit/>
          </a:bodyPr>
          <a:lstStyle/>
          <a:p>
            <a:pPr algn="ctr">
              <a:lnSpc>
                <a:spcPct val="90000"/>
              </a:lnSpc>
              <a:spcBef>
                <a:spcPct val="0"/>
              </a:spcBef>
              <a:spcAft>
                <a:spcPts val="600"/>
              </a:spcAft>
            </a:pPr>
            <a:r>
              <a:rPr kumimoji="0" lang="en-US" sz="2900" b="1" u="none" strike="noStrike" cap="none" spc="0" normalizeH="0" baseline="0" noProof="0" dirty="0">
                <a:ln>
                  <a:noFill/>
                </a:ln>
                <a:solidFill>
                  <a:schemeClr val="tx2"/>
                </a:solidFill>
                <a:effectLst/>
                <a:uLnTx/>
                <a:uFillTx/>
                <a:latin typeface="Arial" panose="020B0604020202020204" pitchFamily="34" charset="0"/>
                <a:ea typeface="+mj-ea"/>
                <a:cs typeface="Arial" panose="020B0604020202020204" pitchFamily="34" charset="0"/>
              </a:rPr>
              <a:t>SCHRAMM</a:t>
            </a:r>
            <a:r>
              <a:rPr kumimoji="0" lang="en-US" sz="2900" u="none" strike="noStrike" cap="none" spc="0" normalizeH="0" baseline="0" noProof="0" dirty="0">
                <a:ln>
                  <a:noFill/>
                </a:ln>
                <a:solidFill>
                  <a:schemeClr val="tx2"/>
                </a:solidFill>
                <a:effectLst/>
                <a:uLnTx/>
                <a:uFillTx/>
                <a:latin typeface="Arial" panose="020B0604020202020204" pitchFamily="34" charset="0"/>
                <a:ea typeface="+mj-ea"/>
                <a:cs typeface="Arial" panose="020B0604020202020204" pitchFamily="34" charset="0"/>
              </a:rPr>
              <a:t> model applicated in the BAKKAVOR communication with the external stakeholders</a:t>
            </a:r>
            <a:endParaRPr lang="en-US" sz="2900" dirty="0">
              <a:solidFill>
                <a:schemeClr val="tx2"/>
              </a:solidFill>
              <a:latin typeface="Arial" panose="020B0604020202020204" pitchFamily="34" charset="0"/>
              <a:ea typeface="+mj-ea"/>
              <a:cs typeface="Arial" panose="020B0604020202020204" pitchFamily="34" charset="0"/>
            </a:endParaRPr>
          </a:p>
        </p:txBody>
      </p:sp>
      <p:graphicFrame>
        <p:nvGraphicFramePr>
          <p:cNvPr id="4" name="Content Placeholder 2">
            <a:extLst>
              <a:ext uri="{FF2B5EF4-FFF2-40B4-BE49-F238E27FC236}">
                <a16:creationId xmlns:a16="http://schemas.microsoft.com/office/drawing/2014/main" id="{EB93A092-B2B4-4876-8088-87F0196C4B9C}"/>
              </a:ext>
            </a:extLst>
          </p:cNvPr>
          <p:cNvGraphicFramePr>
            <a:graphicFrameLocks/>
          </p:cNvGraphicFramePr>
          <p:nvPr>
            <p:extLst>
              <p:ext uri="{D42A27DB-BD31-4B8C-83A1-F6EECF244321}">
                <p14:modId xmlns:p14="http://schemas.microsoft.com/office/powerpoint/2010/main" val="1457882186"/>
              </p:ext>
            </p:extLst>
          </p:nvPr>
        </p:nvGraphicFramePr>
        <p:xfrm>
          <a:off x="646111" y="2237362"/>
          <a:ext cx="9404352" cy="4046706"/>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83918665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41B68C77-138E-4BF7-A276-BD0C78A421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2" name="Picture 11">
            <a:extLst>
              <a:ext uri="{FF2B5EF4-FFF2-40B4-BE49-F238E27FC236}">
                <a16:creationId xmlns:a16="http://schemas.microsoft.com/office/drawing/2014/main" id="{7C268552-D473-46ED-B1B8-422042C4DEF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4" name="Oval 13">
            <a:extLst>
              <a:ext uri="{FF2B5EF4-FFF2-40B4-BE49-F238E27FC236}">
                <a16:creationId xmlns:a16="http://schemas.microsoft.com/office/drawing/2014/main" id="{4AC0CD9D-7610-4620-93B4-798CCD9AB5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6" name="Picture 15">
            <a:extLst>
              <a:ext uri="{FF2B5EF4-FFF2-40B4-BE49-F238E27FC236}">
                <a16:creationId xmlns:a16="http://schemas.microsoft.com/office/drawing/2014/main" id="{B9238B3E-24AA-439A-B527-6C5DF6D721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8" name="Picture 17">
            <a:extLst>
              <a:ext uri="{FF2B5EF4-FFF2-40B4-BE49-F238E27FC236}">
                <a16:creationId xmlns:a16="http://schemas.microsoft.com/office/drawing/2014/main" id="{69F01145-BEA3-4CBF-AA21-10077B948C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20" name="Rectangle 19">
            <a:extLst>
              <a:ext uri="{FF2B5EF4-FFF2-40B4-BE49-F238E27FC236}">
                <a16:creationId xmlns:a16="http://schemas.microsoft.com/office/drawing/2014/main" id="{DE4D62F9-188E-4530-84C2-24BDEE4BEB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36040D55-2BF2-496E-B087-796B54AEBF19}"/>
              </a:ext>
            </a:extLst>
          </p:cNvPr>
          <p:cNvSpPr>
            <a:spLocks noGrp="1"/>
          </p:cNvSpPr>
          <p:nvPr>
            <p:ph type="title"/>
          </p:nvPr>
        </p:nvSpPr>
        <p:spPr>
          <a:xfrm>
            <a:off x="648930" y="629266"/>
            <a:ext cx="9252154" cy="1223983"/>
          </a:xfrm>
        </p:spPr>
        <p:txBody>
          <a:bodyPr vert="horz" lIns="91440" tIns="45720" rIns="91440" bIns="45720" rtlCol="0" anchor="t">
            <a:normAutofit/>
          </a:bodyPr>
          <a:lstStyle/>
          <a:p>
            <a:pPr>
              <a:lnSpc>
                <a:spcPct val="90000"/>
              </a:lnSpc>
            </a:pPr>
            <a:r>
              <a:rPr lang="en-US" sz="3300" b="0" i="0" kern="1200" dirty="0">
                <a:solidFill>
                  <a:schemeClr val="tx2"/>
                </a:solidFill>
                <a:latin typeface="+mj-lt"/>
                <a:ea typeface="+mj-ea"/>
                <a:cs typeface="+mj-cs"/>
              </a:rPr>
              <a:t>Effective communication barriers between Bakkavor and their external stakeholders</a:t>
            </a:r>
          </a:p>
        </p:txBody>
      </p:sp>
      <p:sp>
        <p:nvSpPr>
          <p:cNvPr id="3" name="TextBox 2">
            <a:extLst>
              <a:ext uri="{FF2B5EF4-FFF2-40B4-BE49-F238E27FC236}">
                <a16:creationId xmlns:a16="http://schemas.microsoft.com/office/drawing/2014/main" id="{701BDB13-B226-4B36-B757-9181378AC301}"/>
              </a:ext>
            </a:extLst>
          </p:cNvPr>
          <p:cNvSpPr txBox="1"/>
          <p:nvPr/>
        </p:nvSpPr>
        <p:spPr>
          <a:xfrm>
            <a:off x="1054150" y="2656627"/>
            <a:ext cx="4338409" cy="2608276"/>
          </a:xfrm>
          <a:prstGeom prst="rect">
            <a:avLst/>
          </a:prstGeom>
        </p:spPr>
        <p:txBody>
          <a:bodyPr vert="horz" lIns="91440" tIns="45720" rIns="91440" bIns="45720" rtlCol="0">
            <a:normAutofit/>
          </a:bodyPr>
          <a:lstStyle/>
          <a:p>
            <a:pPr>
              <a:spcBef>
                <a:spcPts val="1000"/>
              </a:spcBef>
              <a:buClr>
                <a:schemeClr val="bg2">
                  <a:lumMod val="40000"/>
                  <a:lumOff val="60000"/>
                </a:schemeClr>
              </a:buClr>
              <a:buSzPct val="80000"/>
              <a:buFont typeface="Wingdings 3" charset="2"/>
              <a:buChar char=""/>
            </a:pPr>
            <a:r>
              <a:rPr lang="en-US" dirty="0">
                <a:latin typeface="Arial" panose="020B0604020202020204" pitchFamily="34" charset="0"/>
                <a:ea typeface="+mj-ea"/>
                <a:cs typeface="Arial" panose="020B0604020202020204" pitchFamily="34" charset="0"/>
              </a:rPr>
              <a:t>There is barriers that hampers the ability to receive and understand messages sent to another to convey ideas, thoughts, or any kind of information. (Vendatu, 2021)</a:t>
            </a:r>
          </a:p>
        </p:txBody>
      </p:sp>
      <p:pic>
        <p:nvPicPr>
          <p:cNvPr id="5" name="Picture 4" descr="A picture containing text, toy, doll&#10;&#10;Description automatically generated">
            <a:extLst>
              <a:ext uri="{FF2B5EF4-FFF2-40B4-BE49-F238E27FC236}">
                <a16:creationId xmlns:a16="http://schemas.microsoft.com/office/drawing/2014/main" id="{187C1744-4150-4F7E-A1B6-5E22B90A936E}"/>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6300018" y="2052213"/>
            <a:ext cx="5035422" cy="4196185"/>
          </a:xfrm>
          <a:prstGeom prst="rect">
            <a:avLst/>
          </a:prstGeom>
          <a:effectLst>
            <a:outerShdw blurRad="50800" dist="38100" dir="5400000" algn="t" rotWithShape="0">
              <a:prstClr val="black">
                <a:alpha val="43000"/>
              </a:prstClr>
            </a:outerShdw>
          </a:effectLst>
        </p:spPr>
      </p:pic>
    </p:spTree>
    <p:extLst>
      <p:ext uri="{BB962C8B-B14F-4D97-AF65-F5344CB8AC3E}">
        <p14:creationId xmlns:p14="http://schemas.microsoft.com/office/powerpoint/2010/main" val="39093106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0" name="Picture 9">
            <a:extLst>
              <a:ext uri="{FF2B5EF4-FFF2-40B4-BE49-F238E27FC236}">
                <a16:creationId xmlns:a16="http://schemas.microsoft.com/office/drawing/2014/main" id="{41B68C77-138E-4BF7-A276-BD0C78A421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31" name="Picture 11">
            <a:extLst>
              <a:ext uri="{FF2B5EF4-FFF2-40B4-BE49-F238E27FC236}">
                <a16:creationId xmlns:a16="http://schemas.microsoft.com/office/drawing/2014/main" id="{7C268552-D473-46ED-B1B8-422042C4DEF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32" name="Oval 13">
            <a:extLst>
              <a:ext uri="{FF2B5EF4-FFF2-40B4-BE49-F238E27FC236}">
                <a16:creationId xmlns:a16="http://schemas.microsoft.com/office/drawing/2014/main" id="{4AC0CD9D-7610-4620-93B4-798CCD9AB5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33" name="Picture 15">
            <a:extLst>
              <a:ext uri="{FF2B5EF4-FFF2-40B4-BE49-F238E27FC236}">
                <a16:creationId xmlns:a16="http://schemas.microsoft.com/office/drawing/2014/main" id="{B9238B3E-24AA-439A-B527-6C5DF6D721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34" name="Picture 17">
            <a:extLst>
              <a:ext uri="{FF2B5EF4-FFF2-40B4-BE49-F238E27FC236}">
                <a16:creationId xmlns:a16="http://schemas.microsoft.com/office/drawing/2014/main" id="{69F01145-BEA3-4CBF-AA21-10077B948C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35" name="Rectangle 19">
            <a:extLst>
              <a:ext uri="{FF2B5EF4-FFF2-40B4-BE49-F238E27FC236}">
                <a16:creationId xmlns:a16="http://schemas.microsoft.com/office/drawing/2014/main" id="{DE4D62F9-188E-4530-84C2-24BDEE4BEB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6" name="Rectangle 21">
            <a:extLst>
              <a:ext uri="{FF2B5EF4-FFF2-40B4-BE49-F238E27FC236}">
                <a16:creationId xmlns:a16="http://schemas.microsoft.com/office/drawing/2014/main" id="{B4AAD3FD-83A5-4B89-9F8F-01B887086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5976C9D4-79D4-425E-8B70-43C112700560}"/>
              </a:ext>
            </a:extLst>
          </p:cNvPr>
          <p:cNvSpPr txBox="1"/>
          <p:nvPr/>
        </p:nvSpPr>
        <p:spPr>
          <a:xfrm>
            <a:off x="648931" y="629266"/>
            <a:ext cx="4166510" cy="1622321"/>
          </a:xfrm>
          <a:prstGeom prst="rect">
            <a:avLst/>
          </a:prstGeom>
        </p:spPr>
        <p:txBody>
          <a:bodyPr vert="horz" lIns="91440" tIns="45720" rIns="91440" bIns="45720" rtlCol="0" anchor="t">
            <a:normAutofit/>
          </a:bodyPr>
          <a:lstStyle/>
          <a:p>
            <a:pPr>
              <a:spcBef>
                <a:spcPct val="0"/>
              </a:spcBef>
              <a:spcAft>
                <a:spcPts val="600"/>
              </a:spcAft>
            </a:pPr>
            <a:r>
              <a:rPr lang="en-US" sz="4200" b="0" i="0" kern="1200" dirty="0">
                <a:solidFill>
                  <a:srgbClr val="EBEBEB"/>
                </a:solidFill>
                <a:latin typeface="+mj-lt"/>
                <a:ea typeface="+mj-ea"/>
                <a:cs typeface="+mj-cs"/>
              </a:rPr>
              <a:t>Language barrier</a:t>
            </a:r>
          </a:p>
        </p:txBody>
      </p:sp>
      <p:sp>
        <p:nvSpPr>
          <p:cNvPr id="37" name="Freeform 31">
            <a:extLst>
              <a:ext uri="{FF2B5EF4-FFF2-40B4-BE49-F238E27FC236}">
                <a16:creationId xmlns:a16="http://schemas.microsoft.com/office/drawing/2014/main" id="{61752F1D-FC0F-4103-9584-630E643CCD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9402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useBgFill="1">
        <p:nvSpPr>
          <p:cNvPr id="38" name="Freeform: Shape 25">
            <a:extLst>
              <a:ext uri="{FF2B5EF4-FFF2-40B4-BE49-F238E27FC236}">
                <a16:creationId xmlns:a16="http://schemas.microsoft.com/office/drawing/2014/main" id="{70151CB7-E7DE-4917-B831-01DF9CE013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270819" y="-63600"/>
            <a:ext cx="6858001" cy="6985200"/>
          </a:xfrm>
          <a:custGeom>
            <a:avLst/>
            <a:gdLst>
              <a:gd name="connsiteX0" fmla="*/ 6858001 w 6858001"/>
              <a:gd name="connsiteY0" fmla="*/ 1177 h 6985200"/>
              <a:gd name="connsiteX1" fmla="*/ 6858001 w 6858001"/>
              <a:gd name="connsiteY1" fmla="*/ 1344715 h 6985200"/>
              <a:gd name="connsiteX2" fmla="*/ 6858000 w 6858001"/>
              <a:gd name="connsiteY2" fmla="*/ 1344715 h 6985200"/>
              <a:gd name="connsiteX3" fmla="*/ 6858000 w 6858001"/>
              <a:gd name="connsiteY3" fmla="*/ 6985200 h 6985200"/>
              <a:gd name="connsiteX4" fmla="*/ 0 w 6858001"/>
              <a:gd name="connsiteY4" fmla="*/ 6985199 h 6985200"/>
              <a:gd name="connsiteX5" fmla="*/ 0 w 6858001"/>
              <a:gd name="connsiteY5" fmla="*/ 886772 h 6985200"/>
              <a:gd name="connsiteX6" fmla="*/ 1 w 6858001"/>
              <a:gd name="connsiteY6" fmla="*/ 886772 h 6985200"/>
              <a:gd name="connsiteX7" fmla="*/ 1 w 6858001"/>
              <a:gd name="connsiteY7" fmla="*/ 0 h 6985200"/>
              <a:gd name="connsiteX8" fmla="*/ 40463 w 6858001"/>
              <a:gd name="connsiteY8" fmla="*/ 5883 h 6985200"/>
              <a:gd name="connsiteX9" fmla="*/ 159107 w 6858001"/>
              <a:gd name="connsiteY9" fmla="*/ 23196 h 6985200"/>
              <a:gd name="connsiteX10" fmla="*/ 245518 w 6858001"/>
              <a:gd name="connsiteY10" fmla="*/ 35299 h 6985200"/>
              <a:gd name="connsiteX11" fmla="*/ 348388 w 6858001"/>
              <a:gd name="connsiteY11" fmla="*/ 48073 h 6985200"/>
              <a:gd name="connsiteX12" fmla="*/ 470460 w 6858001"/>
              <a:gd name="connsiteY12" fmla="*/ 63369 h 6985200"/>
              <a:gd name="connsiteX13" fmla="*/ 605563 w 6858001"/>
              <a:gd name="connsiteY13" fmla="*/ 79506 h 6985200"/>
              <a:gd name="connsiteX14" fmla="*/ 757810 w 6858001"/>
              <a:gd name="connsiteY14" fmla="*/ 96483 h 6985200"/>
              <a:gd name="connsiteX15" fmla="*/ 923774 w 6858001"/>
              <a:gd name="connsiteY15" fmla="*/ 114469 h 6985200"/>
              <a:gd name="connsiteX16" fmla="*/ 1104139 w 6858001"/>
              <a:gd name="connsiteY16" fmla="*/ 132454 h 6985200"/>
              <a:gd name="connsiteX17" fmla="*/ 1296163 w 6858001"/>
              <a:gd name="connsiteY17" fmla="*/ 150776 h 6985200"/>
              <a:gd name="connsiteX18" fmla="*/ 1503275 w 6858001"/>
              <a:gd name="connsiteY18" fmla="*/ 167753 h 6985200"/>
              <a:gd name="connsiteX19" fmla="*/ 1719988 w 6858001"/>
              <a:gd name="connsiteY19" fmla="*/ 184058 h 6985200"/>
              <a:gd name="connsiteX20" fmla="*/ 1949045 w 6858001"/>
              <a:gd name="connsiteY20" fmla="*/ 198849 h 6985200"/>
              <a:gd name="connsiteX21" fmla="*/ 2187703 w 6858001"/>
              <a:gd name="connsiteY21" fmla="*/ 212969 h 6985200"/>
              <a:gd name="connsiteX22" fmla="*/ 2436649 w 6858001"/>
              <a:gd name="connsiteY22" fmla="*/ 226248 h 6985200"/>
              <a:gd name="connsiteX23" fmla="*/ 2564208 w 6858001"/>
              <a:gd name="connsiteY23" fmla="*/ 230955 h 6985200"/>
              <a:gd name="connsiteX24" fmla="*/ 2694509 w 6858001"/>
              <a:gd name="connsiteY24" fmla="*/ 236165 h 6985200"/>
              <a:gd name="connsiteX25" fmla="*/ 2826869 w 6858001"/>
              <a:gd name="connsiteY25" fmla="*/ 241040 h 6985200"/>
              <a:gd name="connsiteX26" fmla="*/ 2959914 w 6858001"/>
              <a:gd name="connsiteY26" fmla="*/ 244234 h 6985200"/>
              <a:gd name="connsiteX27" fmla="*/ 3095702 w 6858001"/>
              <a:gd name="connsiteY27" fmla="*/ 247091 h 6985200"/>
              <a:gd name="connsiteX28" fmla="*/ 3232862 w 6858001"/>
              <a:gd name="connsiteY28" fmla="*/ 250117 h 6985200"/>
              <a:gd name="connsiteX29" fmla="*/ 3372766 w 6858001"/>
              <a:gd name="connsiteY29" fmla="*/ 252134 h 6985200"/>
              <a:gd name="connsiteX30" fmla="*/ 3514040 w 6858001"/>
              <a:gd name="connsiteY30" fmla="*/ 252134 h 6985200"/>
              <a:gd name="connsiteX31" fmla="*/ 3656686 w 6858001"/>
              <a:gd name="connsiteY31" fmla="*/ 253142 h 6985200"/>
              <a:gd name="connsiteX32" fmla="*/ 3800705 w 6858001"/>
              <a:gd name="connsiteY32" fmla="*/ 252134 h 6985200"/>
              <a:gd name="connsiteX33" fmla="*/ 3946780 w 6858001"/>
              <a:gd name="connsiteY33" fmla="*/ 250117 h 6985200"/>
              <a:gd name="connsiteX34" fmla="*/ 4092856 w 6858001"/>
              <a:gd name="connsiteY34" fmla="*/ 248268 h 6985200"/>
              <a:gd name="connsiteX35" fmla="*/ 4240988 w 6858001"/>
              <a:gd name="connsiteY35" fmla="*/ 244234 h 6985200"/>
              <a:gd name="connsiteX36" fmla="*/ 4390492 w 6858001"/>
              <a:gd name="connsiteY36" fmla="*/ 240032 h 6985200"/>
              <a:gd name="connsiteX37" fmla="*/ 4539997 w 6858001"/>
              <a:gd name="connsiteY37" fmla="*/ 235157 h 6985200"/>
              <a:gd name="connsiteX38" fmla="*/ 4690873 w 6858001"/>
              <a:gd name="connsiteY38" fmla="*/ 228266 h 6985200"/>
              <a:gd name="connsiteX39" fmla="*/ 4843120 w 6858001"/>
              <a:gd name="connsiteY39" fmla="*/ 220029 h 6985200"/>
              <a:gd name="connsiteX40" fmla="*/ 4996054 w 6858001"/>
              <a:gd name="connsiteY40" fmla="*/ 212129 h 6985200"/>
              <a:gd name="connsiteX41" fmla="*/ 5148987 w 6858001"/>
              <a:gd name="connsiteY41" fmla="*/ 202044 h 6985200"/>
              <a:gd name="connsiteX42" fmla="*/ 5303978 w 6858001"/>
              <a:gd name="connsiteY42" fmla="*/ 189941 h 6985200"/>
              <a:gd name="connsiteX43" fmla="*/ 5456911 w 6858001"/>
              <a:gd name="connsiteY43" fmla="*/ 177839 h 6985200"/>
              <a:gd name="connsiteX44" fmla="*/ 5612588 w 6858001"/>
              <a:gd name="connsiteY44" fmla="*/ 163887 h 6985200"/>
              <a:gd name="connsiteX45" fmla="*/ 5768950 w 6858001"/>
              <a:gd name="connsiteY45" fmla="*/ 148591 h 6985200"/>
              <a:gd name="connsiteX46" fmla="*/ 5923255 w 6858001"/>
              <a:gd name="connsiteY46" fmla="*/ 132455 h 6985200"/>
              <a:gd name="connsiteX47" fmla="*/ 6079618 w 6858001"/>
              <a:gd name="connsiteY47" fmla="*/ 113629 h 6985200"/>
              <a:gd name="connsiteX48" fmla="*/ 6235294 w 6858001"/>
              <a:gd name="connsiteY48" fmla="*/ 93458 h 6985200"/>
              <a:gd name="connsiteX49" fmla="*/ 6391657 w 6858001"/>
              <a:gd name="connsiteY49" fmla="*/ 73455 h 6985200"/>
              <a:gd name="connsiteX50" fmla="*/ 6547333 w 6858001"/>
              <a:gd name="connsiteY50" fmla="*/ 50091 h 6985200"/>
              <a:gd name="connsiteX51" fmla="*/ 6702324 w 6858001"/>
              <a:gd name="connsiteY51" fmla="*/ 26222 h 6985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6985200">
                <a:moveTo>
                  <a:pt x="6858001" y="1177"/>
                </a:moveTo>
                <a:lnTo>
                  <a:pt x="6858001" y="1344715"/>
                </a:lnTo>
                <a:lnTo>
                  <a:pt x="6858000" y="1344715"/>
                </a:lnTo>
                <a:lnTo>
                  <a:pt x="6858000" y="6985200"/>
                </a:lnTo>
                <a:lnTo>
                  <a:pt x="0" y="6985199"/>
                </a:lnTo>
                <a:lnTo>
                  <a:pt x="0" y="886772"/>
                </a:lnTo>
                <a:lnTo>
                  <a:pt x="1" y="886772"/>
                </a:lnTo>
                <a:lnTo>
                  <a:pt x="1" y="0"/>
                </a:lnTo>
                <a:lnTo>
                  <a:pt x="40463" y="5883"/>
                </a:lnTo>
                <a:lnTo>
                  <a:pt x="159107" y="23196"/>
                </a:lnTo>
                <a:lnTo>
                  <a:pt x="245518" y="35299"/>
                </a:lnTo>
                <a:lnTo>
                  <a:pt x="348388" y="48073"/>
                </a:lnTo>
                <a:lnTo>
                  <a:pt x="470460" y="63369"/>
                </a:lnTo>
                <a:lnTo>
                  <a:pt x="605563" y="79506"/>
                </a:lnTo>
                <a:lnTo>
                  <a:pt x="757810" y="96483"/>
                </a:lnTo>
                <a:lnTo>
                  <a:pt x="923774" y="114469"/>
                </a:lnTo>
                <a:lnTo>
                  <a:pt x="1104139" y="132454"/>
                </a:lnTo>
                <a:lnTo>
                  <a:pt x="1296163" y="150776"/>
                </a:lnTo>
                <a:lnTo>
                  <a:pt x="1503275" y="167753"/>
                </a:lnTo>
                <a:lnTo>
                  <a:pt x="1719988" y="184058"/>
                </a:lnTo>
                <a:lnTo>
                  <a:pt x="1949045" y="198849"/>
                </a:lnTo>
                <a:lnTo>
                  <a:pt x="2187703" y="212969"/>
                </a:lnTo>
                <a:lnTo>
                  <a:pt x="2436649" y="226248"/>
                </a:lnTo>
                <a:lnTo>
                  <a:pt x="2564208" y="230955"/>
                </a:lnTo>
                <a:lnTo>
                  <a:pt x="2694509" y="236165"/>
                </a:lnTo>
                <a:lnTo>
                  <a:pt x="2826869" y="241040"/>
                </a:lnTo>
                <a:lnTo>
                  <a:pt x="2959914" y="244234"/>
                </a:lnTo>
                <a:lnTo>
                  <a:pt x="3095702" y="247091"/>
                </a:lnTo>
                <a:lnTo>
                  <a:pt x="3232862" y="250117"/>
                </a:lnTo>
                <a:lnTo>
                  <a:pt x="3372766" y="252134"/>
                </a:lnTo>
                <a:lnTo>
                  <a:pt x="3514040" y="252134"/>
                </a:lnTo>
                <a:lnTo>
                  <a:pt x="3656686" y="253142"/>
                </a:lnTo>
                <a:lnTo>
                  <a:pt x="3800705" y="252134"/>
                </a:lnTo>
                <a:lnTo>
                  <a:pt x="3946780" y="250117"/>
                </a:lnTo>
                <a:lnTo>
                  <a:pt x="4092856"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ln>
            <a:noFill/>
          </a:ln>
        </p:spPr>
      </p:sp>
      <p:pic>
        <p:nvPicPr>
          <p:cNvPr id="5" name="Picture 4">
            <a:extLst>
              <a:ext uri="{FF2B5EF4-FFF2-40B4-BE49-F238E27FC236}">
                <a16:creationId xmlns:a16="http://schemas.microsoft.com/office/drawing/2014/main" id="{968E00DA-C071-436D-BDDD-87B3FFFB4F9A}"/>
              </a:ext>
            </a:extLst>
          </p:cNvPr>
          <p:cNvPicPr>
            <a:picLocks noChangeAspect="1"/>
          </p:cNvPicPr>
          <p:nvPr/>
        </p:nvPicPr>
        <p:blipFill>
          <a:blip r:embed="rId6"/>
          <a:stretch>
            <a:fillRect/>
          </a:stretch>
        </p:blipFill>
        <p:spPr>
          <a:xfrm>
            <a:off x="6208649" y="1562340"/>
            <a:ext cx="5334420" cy="3720757"/>
          </a:xfrm>
          <a:prstGeom prst="rect">
            <a:avLst/>
          </a:prstGeom>
          <a:effectLst/>
        </p:spPr>
      </p:pic>
      <p:sp>
        <p:nvSpPr>
          <p:cNvPr id="39" name="Rectangle 27">
            <a:extLst>
              <a:ext uri="{FF2B5EF4-FFF2-40B4-BE49-F238E27FC236}">
                <a16:creationId xmlns:a16="http://schemas.microsoft.com/office/drawing/2014/main" id="{A92A1116-1C84-41DF-B803-1F7B0883EC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TextBox 2">
            <a:extLst>
              <a:ext uri="{FF2B5EF4-FFF2-40B4-BE49-F238E27FC236}">
                <a16:creationId xmlns:a16="http://schemas.microsoft.com/office/drawing/2014/main" id="{C404FE22-80C0-4086-8424-8579559C06BB}"/>
              </a:ext>
            </a:extLst>
          </p:cNvPr>
          <p:cNvSpPr txBox="1"/>
          <p:nvPr/>
        </p:nvSpPr>
        <p:spPr>
          <a:xfrm>
            <a:off x="648931" y="2438400"/>
            <a:ext cx="4166509" cy="3785419"/>
          </a:xfrm>
          <a:prstGeom prst="rect">
            <a:avLst/>
          </a:prstGeom>
        </p:spPr>
        <p:txBody>
          <a:bodyPr vert="horz" lIns="91440" tIns="45720" rIns="91440" bIns="45720" rtlCol="0">
            <a:normAutofit/>
          </a:bodyPr>
          <a:lstStyle/>
          <a:p>
            <a:pPr>
              <a:lnSpc>
                <a:spcPct val="90000"/>
              </a:lnSpc>
              <a:spcBef>
                <a:spcPts val="1000"/>
              </a:spcBef>
              <a:buClr>
                <a:schemeClr val="bg2">
                  <a:lumMod val="40000"/>
                  <a:lumOff val="60000"/>
                </a:schemeClr>
              </a:buClr>
              <a:buSzPct val="80000"/>
              <a:buFont typeface="Wingdings 3" charset="2"/>
              <a:buChar char=""/>
            </a:pPr>
            <a:r>
              <a:rPr lang="en-US" sz="1700" dirty="0">
                <a:solidFill>
                  <a:srgbClr val="EBEBEB"/>
                </a:solidFill>
                <a:latin typeface="+mj-lt"/>
                <a:ea typeface="+mj-ea"/>
                <a:cs typeface="+mj-cs"/>
              </a:rPr>
              <a:t> </a:t>
            </a:r>
            <a:r>
              <a:rPr lang="en-US" sz="1700" dirty="0">
                <a:solidFill>
                  <a:srgbClr val="EBEBEB"/>
                </a:solidFill>
                <a:latin typeface="Arial" panose="020B0604020202020204" pitchFamily="34" charset="0"/>
                <a:ea typeface="+mj-ea"/>
                <a:cs typeface="Arial" panose="020B0604020202020204" pitchFamily="34" charset="0"/>
              </a:rPr>
              <a:t>Bakkavor completed capital investments including new factories in China. The language barrier is one of the common communication barriers as someone who speaks English may not always be available for discussion.</a:t>
            </a:r>
          </a:p>
          <a:p>
            <a:pPr>
              <a:lnSpc>
                <a:spcPct val="90000"/>
              </a:lnSpc>
              <a:spcBef>
                <a:spcPts val="1000"/>
              </a:spcBef>
              <a:buClr>
                <a:schemeClr val="bg2">
                  <a:lumMod val="40000"/>
                  <a:lumOff val="60000"/>
                </a:schemeClr>
              </a:buClr>
              <a:buSzPct val="80000"/>
              <a:buFont typeface="Wingdings 3" charset="2"/>
              <a:buChar char=""/>
            </a:pPr>
            <a:endParaRPr lang="en-US" sz="1700" dirty="0">
              <a:solidFill>
                <a:srgbClr val="EBEBEB"/>
              </a:solidFill>
              <a:latin typeface="Arial" panose="020B0604020202020204" pitchFamily="34" charset="0"/>
              <a:ea typeface="+mj-ea"/>
              <a:cs typeface="Arial" panose="020B0604020202020204" pitchFamily="34" charset="0"/>
            </a:endParaRPr>
          </a:p>
          <a:p>
            <a:pPr>
              <a:lnSpc>
                <a:spcPct val="90000"/>
              </a:lnSpc>
              <a:spcBef>
                <a:spcPts val="1000"/>
              </a:spcBef>
              <a:buClr>
                <a:schemeClr val="bg2">
                  <a:lumMod val="40000"/>
                  <a:lumOff val="60000"/>
                </a:schemeClr>
              </a:buClr>
              <a:buSzPct val="80000"/>
              <a:buFont typeface="Wingdings 3" charset="2"/>
              <a:buChar char=""/>
            </a:pPr>
            <a:r>
              <a:rPr lang="en-US" sz="1700" dirty="0">
                <a:solidFill>
                  <a:srgbClr val="EBEBEB"/>
                </a:solidFill>
                <a:latin typeface="Arial" panose="020B0604020202020204" pitchFamily="34" charset="0"/>
                <a:ea typeface="+mj-ea"/>
                <a:cs typeface="Arial" panose="020B0604020202020204" pitchFamily="34" charset="0"/>
              </a:rPr>
              <a:t>Also, if the message contains specific jargon or abbreviations, this can be hard to understand by the receiver who is not familiar with the terminology used. ( </a:t>
            </a:r>
            <a:r>
              <a:rPr lang="en-US" sz="1700" dirty="0" err="1">
                <a:solidFill>
                  <a:srgbClr val="EBEBEB"/>
                </a:solidFill>
                <a:latin typeface="Arial" panose="020B0604020202020204" pitchFamily="34" charset="0"/>
                <a:ea typeface="+mj-ea"/>
                <a:cs typeface="Arial" panose="020B0604020202020204" pitchFamily="34" charset="0"/>
              </a:rPr>
              <a:t>Jureddi</a:t>
            </a:r>
            <a:r>
              <a:rPr lang="en-US" sz="1700" dirty="0">
                <a:solidFill>
                  <a:srgbClr val="EBEBEB"/>
                </a:solidFill>
                <a:latin typeface="Arial" panose="020B0604020202020204" pitchFamily="34" charset="0"/>
                <a:ea typeface="+mj-ea"/>
                <a:cs typeface="Arial" panose="020B0604020202020204" pitchFamily="34" charset="0"/>
              </a:rPr>
              <a:t> &amp; </a:t>
            </a:r>
            <a:r>
              <a:rPr lang="en-US" sz="1700" dirty="0" err="1">
                <a:solidFill>
                  <a:srgbClr val="EBEBEB"/>
                </a:solidFill>
                <a:latin typeface="Arial" panose="020B0604020202020204" pitchFamily="34" charset="0"/>
                <a:ea typeface="+mj-ea"/>
                <a:cs typeface="Arial" panose="020B0604020202020204" pitchFamily="34" charset="0"/>
              </a:rPr>
              <a:t>Brahmaiah</a:t>
            </a:r>
            <a:r>
              <a:rPr lang="en-US" sz="1700" dirty="0">
                <a:solidFill>
                  <a:srgbClr val="EBEBEB"/>
                </a:solidFill>
                <a:latin typeface="Arial" panose="020B0604020202020204" pitchFamily="34" charset="0"/>
                <a:ea typeface="+mj-ea"/>
                <a:cs typeface="Arial" panose="020B0604020202020204" pitchFamily="34" charset="0"/>
              </a:rPr>
              <a:t> 2016). </a:t>
            </a:r>
          </a:p>
          <a:p>
            <a:pPr>
              <a:lnSpc>
                <a:spcPct val="90000"/>
              </a:lnSpc>
              <a:spcBef>
                <a:spcPts val="1000"/>
              </a:spcBef>
              <a:buClr>
                <a:schemeClr val="bg2">
                  <a:lumMod val="40000"/>
                  <a:lumOff val="60000"/>
                </a:schemeClr>
              </a:buClr>
              <a:buSzPct val="80000"/>
              <a:buFont typeface="Wingdings 3" charset="2"/>
              <a:buChar char=""/>
            </a:pPr>
            <a:endParaRPr lang="en-US" sz="1700" dirty="0">
              <a:solidFill>
                <a:srgbClr val="EBEBEB"/>
              </a:solidFill>
              <a:latin typeface="Arial" panose="020B0604020202020204" pitchFamily="34" charset="0"/>
              <a:ea typeface="+mj-ea"/>
              <a:cs typeface="Arial" panose="020B0604020202020204" pitchFamily="34" charset="0"/>
            </a:endParaRPr>
          </a:p>
          <a:p>
            <a:pPr>
              <a:lnSpc>
                <a:spcPct val="90000"/>
              </a:lnSpc>
              <a:spcBef>
                <a:spcPts val="1000"/>
              </a:spcBef>
              <a:buClr>
                <a:schemeClr val="bg2">
                  <a:lumMod val="40000"/>
                  <a:lumOff val="60000"/>
                </a:schemeClr>
              </a:buClr>
              <a:buSzPct val="80000"/>
              <a:buFont typeface="Wingdings 3" charset="2"/>
              <a:buChar char=""/>
            </a:pPr>
            <a:endParaRPr lang="en-US" sz="1700" dirty="0">
              <a:solidFill>
                <a:srgbClr val="EBEBEB"/>
              </a:solidFill>
              <a:latin typeface="+mj-lt"/>
              <a:ea typeface="+mj-ea"/>
              <a:cs typeface="+mj-cs"/>
            </a:endParaRPr>
          </a:p>
          <a:p>
            <a:pPr>
              <a:lnSpc>
                <a:spcPct val="90000"/>
              </a:lnSpc>
              <a:spcBef>
                <a:spcPts val="1000"/>
              </a:spcBef>
              <a:buClr>
                <a:schemeClr val="bg2">
                  <a:lumMod val="40000"/>
                  <a:lumOff val="60000"/>
                </a:schemeClr>
              </a:buClr>
              <a:buSzPct val="80000"/>
              <a:buFont typeface="Wingdings 3" charset="2"/>
              <a:buChar char=""/>
            </a:pPr>
            <a:endParaRPr lang="en-US" sz="1700" dirty="0">
              <a:solidFill>
                <a:srgbClr val="EBEBEB"/>
              </a:solidFill>
              <a:latin typeface="+mj-lt"/>
              <a:ea typeface="+mj-ea"/>
              <a:cs typeface="+mj-cs"/>
            </a:endParaRPr>
          </a:p>
          <a:p>
            <a:pPr>
              <a:lnSpc>
                <a:spcPct val="90000"/>
              </a:lnSpc>
              <a:spcBef>
                <a:spcPts val="1000"/>
              </a:spcBef>
              <a:buClr>
                <a:schemeClr val="bg2">
                  <a:lumMod val="40000"/>
                  <a:lumOff val="60000"/>
                </a:schemeClr>
              </a:buClr>
              <a:buSzPct val="80000"/>
              <a:buFont typeface="Wingdings 3" charset="2"/>
              <a:buChar char=""/>
            </a:pPr>
            <a:endParaRPr lang="en-US" sz="1700" dirty="0">
              <a:solidFill>
                <a:srgbClr val="EBEBEB"/>
              </a:solidFill>
              <a:latin typeface="+mj-lt"/>
              <a:ea typeface="+mj-ea"/>
              <a:cs typeface="+mj-cs"/>
            </a:endParaRPr>
          </a:p>
          <a:p>
            <a:pPr>
              <a:lnSpc>
                <a:spcPct val="90000"/>
              </a:lnSpc>
              <a:spcBef>
                <a:spcPts val="1000"/>
              </a:spcBef>
              <a:buClr>
                <a:schemeClr val="bg2">
                  <a:lumMod val="40000"/>
                  <a:lumOff val="60000"/>
                </a:schemeClr>
              </a:buClr>
              <a:buSzPct val="80000"/>
              <a:buFont typeface="Wingdings 3" charset="2"/>
              <a:buChar char=""/>
            </a:pPr>
            <a:endParaRPr lang="en-US" sz="1700" dirty="0">
              <a:solidFill>
                <a:srgbClr val="EBEBEB"/>
              </a:solidFill>
              <a:latin typeface="+mj-lt"/>
              <a:ea typeface="+mj-ea"/>
              <a:cs typeface="+mj-cs"/>
            </a:endParaRPr>
          </a:p>
          <a:p>
            <a:pPr>
              <a:lnSpc>
                <a:spcPct val="90000"/>
              </a:lnSpc>
              <a:spcBef>
                <a:spcPts val="1000"/>
              </a:spcBef>
              <a:buClr>
                <a:schemeClr val="bg2">
                  <a:lumMod val="40000"/>
                  <a:lumOff val="60000"/>
                </a:schemeClr>
              </a:buClr>
              <a:buSzPct val="80000"/>
              <a:buFont typeface="Wingdings 3" charset="2"/>
              <a:buChar char=""/>
            </a:pPr>
            <a:endParaRPr lang="en-US" sz="1700" dirty="0">
              <a:solidFill>
                <a:srgbClr val="EBEBEB"/>
              </a:solidFill>
              <a:latin typeface="+mj-lt"/>
              <a:ea typeface="+mj-ea"/>
              <a:cs typeface="+mj-cs"/>
            </a:endParaRPr>
          </a:p>
        </p:txBody>
      </p:sp>
    </p:spTree>
    <p:extLst>
      <p:ext uri="{BB962C8B-B14F-4D97-AF65-F5344CB8AC3E}">
        <p14:creationId xmlns:p14="http://schemas.microsoft.com/office/powerpoint/2010/main" val="3369934939"/>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circle(in)">
                                      <p:cBhvr>
                                        <p:cTn id="7"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FA46B4B-5A4F-49E3-B9F2-7981C956C488}"/>
              </a:ext>
            </a:extLst>
          </p:cNvPr>
          <p:cNvSpPr txBox="1"/>
          <p:nvPr/>
        </p:nvSpPr>
        <p:spPr>
          <a:xfrm>
            <a:off x="811162" y="1201680"/>
            <a:ext cx="3844412" cy="584775"/>
          </a:xfrm>
          <a:prstGeom prst="rect">
            <a:avLst/>
          </a:prstGeom>
          <a:noFill/>
        </p:spPr>
        <p:txBody>
          <a:bodyPr wrap="square">
            <a:spAutoFit/>
          </a:bodyPr>
          <a:lstStyle/>
          <a:p>
            <a:r>
              <a:rPr lang="en-GB" sz="3200">
                <a:latin typeface="Arial" panose="020B0604020202020204" pitchFamily="34" charset="0"/>
                <a:cs typeface="Arial" panose="020B0604020202020204" pitchFamily="34" charset="0"/>
              </a:rPr>
              <a:t>Poor listening skills</a:t>
            </a:r>
            <a:endParaRPr lang="en-GB" sz="32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7A1CD12A-5805-4E05-9DF3-B406B24D30E5}"/>
              </a:ext>
            </a:extLst>
          </p:cNvPr>
          <p:cNvSpPr txBox="1"/>
          <p:nvPr/>
        </p:nvSpPr>
        <p:spPr>
          <a:xfrm>
            <a:off x="5378245" y="3100969"/>
            <a:ext cx="6096000" cy="2031325"/>
          </a:xfrm>
          <a:prstGeom prst="rect">
            <a:avLst/>
          </a:prstGeom>
          <a:noFill/>
        </p:spPr>
        <p:txBody>
          <a:bodyPr wrap="square">
            <a:spAutoFit/>
          </a:bodyPr>
          <a:lstStyle/>
          <a:p>
            <a:r>
              <a:rPr lang="en-GB">
                <a:latin typeface="Arial" panose="020B0604020202020204" pitchFamily="34" charset="0"/>
                <a:cs typeface="Arial" panose="020B0604020202020204" pitchFamily="34" charset="0"/>
              </a:rPr>
              <a:t>When communicating with external stakeholders, poor listening skills are one of the biggest barriers.</a:t>
            </a:r>
          </a:p>
          <a:p>
            <a:r>
              <a:rPr lang="en-GB">
                <a:latin typeface="Arial" panose="020B0604020202020204" pitchFamily="34" charset="0"/>
                <a:cs typeface="Arial" panose="020B0604020202020204" pitchFamily="34" charset="0"/>
              </a:rPr>
              <a:t>It is important to not interrupt the speaker. Ask questions, use methods such as nodding if you agree with what has been said.</a:t>
            </a:r>
          </a:p>
          <a:p>
            <a:r>
              <a:rPr lang="en-GB">
                <a:latin typeface="Arial" panose="020B0604020202020204" pitchFamily="34" charset="0"/>
                <a:cs typeface="Arial" panose="020B0604020202020204" pitchFamily="34" charset="0"/>
              </a:rPr>
              <a:t>FEEDBACK is the best listening skill.</a:t>
            </a:r>
          </a:p>
          <a:p>
            <a:r>
              <a:rPr lang="en-GB">
                <a:latin typeface="Arial" panose="020B0604020202020204" pitchFamily="34" charset="0"/>
                <a:cs typeface="Arial" panose="020B0604020202020204" pitchFamily="34" charset="0"/>
              </a:rPr>
              <a:t>(Erven 2002)</a:t>
            </a:r>
            <a:endParaRPr lang="en-GB" dirty="0">
              <a:latin typeface="Arial" panose="020B060402020202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4EF19062-4C3A-40B2-9EB6-EBD244C9C427}"/>
              </a:ext>
            </a:extLst>
          </p:cNvPr>
          <p:cNvPicPr>
            <a:picLocks noChangeAspect="1"/>
          </p:cNvPicPr>
          <p:nvPr/>
        </p:nvPicPr>
        <p:blipFill>
          <a:blip r:embed="rId2"/>
          <a:stretch>
            <a:fillRect/>
          </a:stretch>
        </p:blipFill>
        <p:spPr>
          <a:xfrm>
            <a:off x="534321" y="3100969"/>
            <a:ext cx="4121253" cy="2359356"/>
          </a:xfrm>
          <a:prstGeom prst="rect">
            <a:avLst/>
          </a:prstGeom>
        </p:spPr>
      </p:pic>
    </p:spTree>
    <p:extLst>
      <p:ext uri="{BB962C8B-B14F-4D97-AF65-F5344CB8AC3E}">
        <p14:creationId xmlns:p14="http://schemas.microsoft.com/office/powerpoint/2010/main" val="4223920982"/>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circle(in)">
                                      <p:cBhvr>
                                        <p:cTn id="7" dur="2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FE70D9B-E9EC-466A-AD73-0C04C79D807A}"/>
              </a:ext>
            </a:extLst>
          </p:cNvPr>
          <p:cNvSpPr txBox="1"/>
          <p:nvPr/>
        </p:nvSpPr>
        <p:spPr>
          <a:xfrm>
            <a:off x="6047213" y="3604923"/>
            <a:ext cx="6096000" cy="1477328"/>
          </a:xfrm>
          <a:prstGeom prst="rect">
            <a:avLst/>
          </a:prstGeom>
          <a:noFill/>
        </p:spPr>
        <p:txBody>
          <a:bodyPr wrap="square">
            <a:spAutoFit/>
          </a:bodyPr>
          <a:lstStyle/>
          <a:p>
            <a:r>
              <a:rPr lang="en-GB" dirty="0">
                <a:latin typeface="Arial" panose="020B0604020202020204" pitchFamily="34" charset="0"/>
                <a:cs typeface="Arial" panose="020B0604020202020204" pitchFamily="34" charset="0"/>
              </a:rPr>
              <a:t>Businesses are often so overwhelmed that people are lacking motivation and they are not willing to listen to others.</a:t>
            </a:r>
          </a:p>
          <a:p>
            <a:r>
              <a:rPr lang="en-GB" dirty="0">
                <a:latin typeface="Arial" panose="020B0604020202020204" pitchFamily="34" charset="0"/>
                <a:cs typeface="Arial" panose="020B0604020202020204" pitchFamily="34" charset="0"/>
              </a:rPr>
              <a:t>This can happen due to poor management which is a common problem.</a:t>
            </a:r>
          </a:p>
        </p:txBody>
      </p:sp>
      <p:sp>
        <p:nvSpPr>
          <p:cNvPr id="5" name="TextBox 4">
            <a:extLst>
              <a:ext uri="{FF2B5EF4-FFF2-40B4-BE49-F238E27FC236}">
                <a16:creationId xmlns:a16="http://schemas.microsoft.com/office/drawing/2014/main" id="{EB93DCCA-4376-4B9E-B256-73F651D0DD1D}"/>
              </a:ext>
            </a:extLst>
          </p:cNvPr>
          <p:cNvSpPr txBox="1"/>
          <p:nvPr/>
        </p:nvSpPr>
        <p:spPr>
          <a:xfrm>
            <a:off x="6838711" y="1601133"/>
            <a:ext cx="4316361" cy="646331"/>
          </a:xfrm>
          <a:prstGeom prst="rect">
            <a:avLst/>
          </a:prstGeom>
          <a:noFill/>
        </p:spPr>
        <p:txBody>
          <a:bodyPr wrap="square">
            <a:spAutoFit/>
          </a:bodyPr>
          <a:lstStyle/>
          <a:p>
            <a:pPr algn="ctr"/>
            <a:r>
              <a:rPr lang="en-GB" sz="3600" dirty="0">
                <a:latin typeface="Arial" panose="020B0604020202020204" pitchFamily="34" charset="0"/>
                <a:cs typeface="Arial" panose="020B0604020202020204" pitchFamily="34" charset="0"/>
              </a:rPr>
              <a:t>Attitudinal barriers</a:t>
            </a:r>
          </a:p>
        </p:txBody>
      </p:sp>
      <p:pic>
        <p:nvPicPr>
          <p:cNvPr id="6" name="Picture 5">
            <a:extLst>
              <a:ext uri="{FF2B5EF4-FFF2-40B4-BE49-F238E27FC236}">
                <a16:creationId xmlns:a16="http://schemas.microsoft.com/office/drawing/2014/main" id="{021674EF-280C-4D1C-981F-AADB031D268D}"/>
              </a:ext>
            </a:extLst>
          </p:cNvPr>
          <p:cNvPicPr>
            <a:picLocks noChangeAspect="1"/>
          </p:cNvPicPr>
          <p:nvPr/>
        </p:nvPicPr>
        <p:blipFill>
          <a:blip r:embed="rId2"/>
          <a:stretch>
            <a:fillRect/>
          </a:stretch>
        </p:blipFill>
        <p:spPr>
          <a:xfrm>
            <a:off x="546062" y="1601133"/>
            <a:ext cx="5023539" cy="3481118"/>
          </a:xfrm>
          <a:prstGeom prst="rect">
            <a:avLst/>
          </a:prstGeom>
        </p:spPr>
      </p:pic>
    </p:spTree>
    <p:extLst>
      <p:ext uri="{BB962C8B-B14F-4D97-AF65-F5344CB8AC3E}">
        <p14:creationId xmlns:p14="http://schemas.microsoft.com/office/powerpoint/2010/main" val="1494665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circle(in)">
                                      <p:cBhvr>
                                        <p:cTn id="7"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7" name="Picture 53">
            <a:extLst>
              <a:ext uri="{FF2B5EF4-FFF2-40B4-BE49-F238E27FC236}">
                <a16:creationId xmlns:a16="http://schemas.microsoft.com/office/drawing/2014/main" id="{F1B8F9CB-890B-4CB8-B503-188A763E2FC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8" name="Picture 55">
            <a:extLst>
              <a:ext uri="{FF2B5EF4-FFF2-40B4-BE49-F238E27FC236}">
                <a16:creationId xmlns:a16="http://schemas.microsoft.com/office/drawing/2014/main" id="{AA632AB4-3837-4FD0-8B62-0A18B573F4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79" name="Oval 57">
            <a:extLst>
              <a:ext uri="{FF2B5EF4-FFF2-40B4-BE49-F238E27FC236}">
                <a16:creationId xmlns:a16="http://schemas.microsoft.com/office/drawing/2014/main" id="{C393B4A7-6ABF-423D-A762-3CDB4897A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80" name="Picture 59">
            <a:extLst>
              <a:ext uri="{FF2B5EF4-FFF2-40B4-BE49-F238E27FC236}">
                <a16:creationId xmlns:a16="http://schemas.microsoft.com/office/drawing/2014/main" id="{9CD2319A-6FA9-4EFB-9EDF-7304467425E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81" name="Picture 61">
            <a:extLst>
              <a:ext uri="{FF2B5EF4-FFF2-40B4-BE49-F238E27FC236}">
                <a16:creationId xmlns:a16="http://schemas.microsoft.com/office/drawing/2014/main" id="{D1692A93-3514-4486-8B67-CCA4E0259BC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82" name="Rectangle 63">
            <a:extLst>
              <a:ext uri="{FF2B5EF4-FFF2-40B4-BE49-F238E27FC236}">
                <a16:creationId xmlns:a16="http://schemas.microsoft.com/office/drawing/2014/main" id="{01AD250C-F2EA-449F-9B14-DF5BB674C5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83" name="Rectangle 65">
            <a:extLst>
              <a:ext uri="{FF2B5EF4-FFF2-40B4-BE49-F238E27FC236}">
                <a16:creationId xmlns:a16="http://schemas.microsoft.com/office/drawing/2014/main" id="{47AEA421-5F29-4BA7-9360-2501B59879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84" name="Freeform 7">
            <a:extLst>
              <a:ext uri="{FF2B5EF4-FFF2-40B4-BE49-F238E27FC236}">
                <a16:creationId xmlns:a16="http://schemas.microsoft.com/office/drawing/2014/main" id="{9348F0CB-4904-4DEF-BDD4-ADEC2DCCCB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3" name="TextBox 2">
            <a:extLst>
              <a:ext uri="{FF2B5EF4-FFF2-40B4-BE49-F238E27FC236}">
                <a16:creationId xmlns:a16="http://schemas.microsoft.com/office/drawing/2014/main" id="{288AC97C-F656-4A92-8B81-CF5747745CB0}"/>
              </a:ext>
            </a:extLst>
          </p:cNvPr>
          <p:cNvSpPr txBox="1"/>
          <p:nvPr/>
        </p:nvSpPr>
        <p:spPr>
          <a:xfrm>
            <a:off x="648930" y="629267"/>
            <a:ext cx="9252154" cy="1016654"/>
          </a:xfrm>
          <a:prstGeom prst="rect">
            <a:avLst/>
          </a:prstGeom>
        </p:spPr>
        <p:txBody>
          <a:bodyPr vert="horz" lIns="91440" tIns="45720" rIns="91440" bIns="45720" rtlCol="0" anchor="t">
            <a:normAutofit/>
          </a:bodyPr>
          <a:lstStyle/>
          <a:p>
            <a:pPr algn="ctr">
              <a:lnSpc>
                <a:spcPct val="90000"/>
              </a:lnSpc>
              <a:spcBef>
                <a:spcPct val="0"/>
              </a:spcBef>
              <a:spcAft>
                <a:spcPts val="600"/>
              </a:spcAft>
            </a:pPr>
            <a:r>
              <a:rPr lang="en-US" sz="3300" dirty="0">
                <a:solidFill>
                  <a:srgbClr val="EBEBEB"/>
                </a:solidFill>
                <a:latin typeface="Arial" panose="020B0604020202020204" pitchFamily="34" charset="0"/>
                <a:ea typeface="+mj-ea"/>
                <a:cs typeface="Arial" panose="020B0604020202020204" pitchFamily="34" charset="0"/>
              </a:rPr>
              <a:t>Formal channels of communication with external stakeholders</a:t>
            </a:r>
          </a:p>
        </p:txBody>
      </p:sp>
      <p:sp>
        <p:nvSpPr>
          <p:cNvPr id="85" name="Rectangle 69">
            <a:extLst>
              <a:ext uri="{FF2B5EF4-FFF2-40B4-BE49-F238E27FC236}">
                <a16:creationId xmlns:a16="http://schemas.microsoft.com/office/drawing/2014/main" id="{1583E1B8-79B3-49BB-8704-58E4AB1AF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86" name="Freeform: Shape 71">
            <a:extLst>
              <a:ext uri="{FF2B5EF4-FFF2-40B4-BE49-F238E27FC236}">
                <a16:creationId xmlns:a16="http://schemas.microsoft.com/office/drawing/2014/main" id="{7BB34D5F-2B87-438E-8236-69C6068D47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8" cy="5095933"/>
          </a:xfrm>
          <a:custGeom>
            <a:avLst/>
            <a:gdLst>
              <a:gd name="connsiteX0" fmla="*/ 1 w 12192418"/>
              <a:gd name="connsiteY0" fmla="*/ 0 h 5095933"/>
              <a:gd name="connsiteX1" fmla="*/ 71932 w 12192418"/>
              <a:gd name="connsiteY1" fmla="*/ 12261 h 5095933"/>
              <a:gd name="connsiteX2" fmla="*/ 282849 w 12192418"/>
              <a:gd name="connsiteY2" fmla="*/ 48343 h 5095933"/>
              <a:gd name="connsiteX3" fmla="*/ 436464 w 12192418"/>
              <a:gd name="connsiteY3" fmla="*/ 73565 h 5095933"/>
              <a:gd name="connsiteX4" fmla="*/ 619339 w 12192418"/>
              <a:gd name="connsiteY4" fmla="*/ 100188 h 5095933"/>
              <a:gd name="connsiteX5" fmla="*/ 836351 w 12192418"/>
              <a:gd name="connsiteY5" fmla="*/ 132066 h 5095933"/>
              <a:gd name="connsiteX6" fmla="*/ 1076528 w 12192418"/>
              <a:gd name="connsiteY6" fmla="*/ 165696 h 5095933"/>
              <a:gd name="connsiteX7" fmla="*/ 1347184 w 12192418"/>
              <a:gd name="connsiteY7" fmla="*/ 201077 h 5095933"/>
              <a:gd name="connsiteX8" fmla="*/ 1642223 w 12192418"/>
              <a:gd name="connsiteY8" fmla="*/ 238560 h 5095933"/>
              <a:gd name="connsiteX9" fmla="*/ 1962864 w 12192418"/>
              <a:gd name="connsiteY9" fmla="*/ 276043 h 5095933"/>
              <a:gd name="connsiteX10" fmla="*/ 2304232 w 12192418"/>
              <a:gd name="connsiteY10" fmla="*/ 314227 h 5095933"/>
              <a:gd name="connsiteX11" fmla="*/ 2672421 w 12192418"/>
              <a:gd name="connsiteY11" fmla="*/ 349608 h 5095933"/>
              <a:gd name="connsiteX12" fmla="*/ 3057678 w 12192418"/>
              <a:gd name="connsiteY12" fmla="*/ 383588 h 5095933"/>
              <a:gd name="connsiteX13" fmla="*/ 3464881 w 12192418"/>
              <a:gd name="connsiteY13" fmla="*/ 414415 h 5095933"/>
              <a:gd name="connsiteX14" fmla="*/ 3889152 w 12192418"/>
              <a:gd name="connsiteY14" fmla="*/ 443841 h 5095933"/>
              <a:gd name="connsiteX15" fmla="*/ 4331710 w 12192418"/>
              <a:gd name="connsiteY15" fmla="*/ 471515 h 5095933"/>
              <a:gd name="connsiteX16" fmla="*/ 4558476 w 12192418"/>
              <a:gd name="connsiteY16" fmla="*/ 481324 h 5095933"/>
              <a:gd name="connsiteX17" fmla="*/ 4790118 w 12192418"/>
              <a:gd name="connsiteY17" fmla="*/ 492183 h 5095933"/>
              <a:gd name="connsiteX18" fmla="*/ 5025418 w 12192418"/>
              <a:gd name="connsiteY18" fmla="*/ 502342 h 5095933"/>
              <a:gd name="connsiteX19" fmla="*/ 5261937 w 12192418"/>
              <a:gd name="connsiteY19" fmla="*/ 508998 h 5095933"/>
              <a:gd name="connsiteX20" fmla="*/ 5503332 w 12192418"/>
              <a:gd name="connsiteY20" fmla="*/ 514953 h 5095933"/>
              <a:gd name="connsiteX21" fmla="*/ 5747167 w 12192418"/>
              <a:gd name="connsiteY21" fmla="*/ 521259 h 5095933"/>
              <a:gd name="connsiteX22" fmla="*/ 5995877 w 12192418"/>
              <a:gd name="connsiteY22" fmla="*/ 525463 h 5095933"/>
              <a:gd name="connsiteX23" fmla="*/ 6247026 w 12192418"/>
              <a:gd name="connsiteY23" fmla="*/ 525463 h 5095933"/>
              <a:gd name="connsiteX24" fmla="*/ 6500613 w 12192418"/>
              <a:gd name="connsiteY24" fmla="*/ 527565 h 5095933"/>
              <a:gd name="connsiteX25" fmla="*/ 6756639 w 12192418"/>
              <a:gd name="connsiteY25" fmla="*/ 525463 h 5095933"/>
              <a:gd name="connsiteX26" fmla="*/ 7016322 w 12192418"/>
              <a:gd name="connsiteY26" fmla="*/ 521259 h 5095933"/>
              <a:gd name="connsiteX27" fmla="*/ 7276005 w 12192418"/>
              <a:gd name="connsiteY27" fmla="*/ 517406 h 5095933"/>
              <a:gd name="connsiteX28" fmla="*/ 7539345 w 12192418"/>
              <a:gd name="connsiteY28" fmla="*/ 508998 h 5095933"/>
              <a:gd name="connsiteX29" fmla="*/ 7805124 w 12192418"/>
              <a:gd name="connsiteY29" fmla="*/ 500241 h 5095933"/>
              <a:gd name="connsiteX30" fmla="*/ 8070903 w 12192418"/>
              <a:gd name="connsiteY30" fmla="*/ 490082 h 5095933"/>
              <a:gd name="connsiteX31" fmla="*/ 8339121 w 12192418"/>
              <a:gd name="connsiteY31" fmla="*/ 475719 h 5095933"/>
              <a:gd name="connsiteX32" fmla="*/ 8609776 w 12192418"/>
              <a:gd name="connsiteY32" fmla="*/ 458554 h 5095933"/>
              <a:gd name="connsiteX33" fmla="*/ 8881651 w 12192418"/>
              <a:gd name="connsiteY33" fmla="*/ 442089 h 5095933"/>
              <a:gd name="connsiteX34" fmla="*/ 9153526 w 12192418"/>
              <a:gd name="connsiteY34" fmla="*/ 421071 h 5095933"/>
              <a:gd name="connsiteX35" fmla="*/ 9429058 w 12192418"/>
              <a:gd name="connsiteY35" fmla="*/ 395849 h 5095933"/>
              <a:gd name="connsiteX36" fmla="*/ 9700933 w 12192418"/>
              <a:gd name="connsiteY36" fmla="*/ 370626 h 5095933"/>
              <a:gd name="connsiteX37" fmla="*/ 9977684 w 12192418"/>
              <a:gd name="connsiteY37" fmla="*/ 341551 h 5095933"/>
              <a:gd name="connsiteX38" fmla="*/ 10255655 w 12192418"/>
              <a:gd name="connsiteY38" fmla="*/ 309673 h 5095933"/>
              <a:gd name="connsiteX39" fmla="*/ 10529968 w 12192418"/>
              <a:gd name="connsiteY39" fmla="*/ 276043 h 5095933"/>
              <a:gd name="connsiteX40" fmla="*/ 10807939 w 12192418"/>
              <a:gd name="connsiteY40" fmla="*/ 236809 h 5095933"/>
              <a:gd name="connsiteX41" fmla="*/ 11084690 w 12192418"/>
              <a:gd name="connsiteY41" fmla="*/ 194772 h 5095933"/>
              <a:gd name="connsiteX42" fmla="*/ 11362661 w 12192418"/>
              <a:gd name="connsiteY42" fmla="*/ 153085 h 5095933"/>
              <a:gd name="connsiteX43" fmla="*/ 11639412 w 12192418"/>
              <a:gd name="connsiteY43" fmla="*/ 104392 h 5095933"/>
              <a:gd name="connsiteX44" fmla="*/ 11914945 w 12192418"/>
              <a:gd name="connsiteY44" fmla="*/ 54648 h 5095933"/>
              <a:gd name="connsiteX45" fmla="*/ 12191696 w 12192418"/>
              <a:gd name="connsiteY45" fmla="*/ 2452 h 5095933"/>
              <a:gd name="connsiteX46" fmla="*/ 12191696 w 12192418"/>
              <a:gd name="connsiteY46" fmla="*/ 2109542 h 5095933"/>
              <a:gd name="connsiteX47" fmla="*/ 12191999 w 12192418"/>
              <a:gd name="connsiteY47" fmla="*/ 2109542 h 5095933"/>
              <a:gd name="connsiteX48" fmla="*/ 12191999 w 12192418"/>
              <a:gd name="connsiteY48" fmla="*/ 2802467 h 5095933"/>
              <a:gd name="connsiteX49" fmla="*/ 12192418 w 12192418"/>
              <a:gd name="connsiteY49" fmla="*/ 2802467 h 5095933"/>
              <a:gd name="connsiteX50" fmla="*/ 12192418 w 12192418"/>
              <a:gd name="connsiteY50" fmla="*/ 5095933 h 5095933"/>
              <a:gd name="connsiteX51" fmla="*/ 1 w 12192418"/>
              <a:gd name="connsiteY51" fmla="*/ 5095933 h 5095933"/>
              <a:gd name="connsiteX52" fmla="*/ 1 w 12192418"/>
              <a:gd name="connsiteY52" fmla="*/ 4074529 h 5095933"/>
              <a:gd name="connsiteX53" fmla="*/ 0 w 12192418"/>
              <a:gd name="connsiteY53" fmla="*/ 4074529 h 5095933"/>
              <a:gd name="connsiteX54" fmla="*/ 0 w 12192418"/>
              <a:gd name="connsiteY54" fmla="*/ 2109542 h 5095933"/>
              <a:gd name="connsiteX55" fmla="*/ 1 w 12192418"/>
              <a:gd name="connsiteY55" fmla="*/ 2109542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12192418" h="5095933">
                <a:moveTo>
                  <a:pt x="1" y="0"/>
                </a:moveTo>
                <a:lnTo>
                  <a:pt x="71932" y="12261"/>
                </a:lnTo>
                <a:lnTo>
                  <a:pt x="282849" y="48343"/>
                </a:lnTo>
                <a:lnTo>
                  <a:pt x="436464" y="73565"/>
                </a:lnTo>
                <a:lnTo>
                  <a:pt x="619339" y="100188"/>
                </a:lnTo>
                <a:lnTo>
                  <a:pt x="836351" y="132066"/>
                </a:lnTo>
                <a:lnTo>
                  <a:pt x="1076528" y="165696"/>
                </a:lnTo>
                <a:lnTo>
                  <a:pt x="1347184" y="201077"/>
                </a:lnTo>
                <a:lnTo>
                  <a:pt x="1642223" y="238560"/>
                </a:lnTo>
                <a:lnTo>
                  <a:pt x="1962864" y="276043"/>
                </a:lnTo>
                <a:lnTo>
                  <a:pt x="2304232" y="314227"/>
                </a:lnTo>
                <a:lnTo>
                  <a:pt x="2672421" y="349608"/>
                </a:lnTo>
                <a:lnTo>
                  <a:pt x="3057678" y="383588"/>
                </a:lnTo>
                <a:lnTo>
                  <a:pt x="3464881" y="414415"/>
                </a:lnTo>
                <a:lnTo>
                  <a:pt x="3889152" y="443841"/>
                </a:lnTo>
                <a:lnTo>
                  <a:pt x="4331710" y="471515"/>
                </a:lnTo>
                <a:lnTo>
                  <a:pt x="4558476" y="481324"/>
                </a:lnTo>
                <a:lnTo>
                  <a:pt x="4790118" y="492183"/>
                </a:lnTo>
                <a:lnTo>
                  <a:pt x="5025418" y="502342"/>
                </a:lnTo>
                <a:lnTo>
                  <a:pt x="5261937" y="508998"/>
                </a:lnTo>
                <a:lnTo>
                  <a:pt x="5503332" y="514953"/>
                </a:lnTo>
                <a:lnTo>
                  <a:pt x="5747167" y="521259"/>
                </a:lnTo>
                <a:lnTo>
                  <a:pt x="5995877" y="525463"/>
                </a:lnTo>
                <a:lnTo>
                  <a:pt x="6247026" y="525463"/>
                </a:lnTo>
                <a:lnTo>
                  <a:pt x="6500613" y="527565"/>
                </a:lnTo>
                <a:lnTo>
                  <a:pt x="6756639" y="525463"/>
                </a:lnTo>
                <a:lnTo>
                  <a:pt x="7016322" y="521259"/>
                </a:lnTo>
                <a:lnTo>
                  <a:pt x="7276005" y="517406"/>
                </a:lnTo>
                <a:lnTo>
                  <a:pt x="7539345" y="508998"/>
                </a:lnTo>
                <a:lnTo>
                  <a:pt x="7805124" y="500241"/>
                </a:lnTo>
                <a:lnTo>
                  <a:pt x="8070903" y="490082"/>
                </a:lnTo>
                <a:lnTo>
                  <a:pt x="8339121" y="475719"/>
                </a:lnTo>
                <a:lnTo>
                  <a:pt x="8609776" y="458554"/>
                </a:lnTo>
                <a:lnTo>
                  <a:pt x="8881651" y="442089"/>
                </a:lnTo>
                <a:lnTo>
                  <a:pt x="9153526" y="421071"/>
                </a:lnTo>
                <a:lnTo>
                  <a:pt x="9429058" y="395849"/>
                </a:lnTo>
                <a:lnTo>
                  <a:pt x="9700933" y="370626"/>
                </a:lnTo>
                <a:lnTo>
                  <a:pt x="9977684" y="341551"/>
                </a:lnTo>
                <a:lnTo>
                  <a:pt x="10255655" y="309673"/>
                </a:lnTo>
                <a:lnTo>
                  <a:pt x="10529968" y="276043"/>
                </a:lnTo>
                <a:lnTo>
                  <a:pt x="10807939" y="236809"/>
                </a:lnTo>
                <a:lnTo>
                  <a:pt x="11084690" y="194772"/>
                </a:lnTo>
                <a:lnTo>
                  <a:pt x="11362661" y="153085"/>
                </a:lnTo>
                <a:lnTo>
                  <a:pt x="11639412" y="104392"/>
                </a:lnTo>
                <a:lnTo>
                  <a:pt x="11914945" y="54648"/>
                </a:lnTo>
                <a:lnTo>
                  <a:pt x="12191696" y="2452"/>
                </a:lnTo>
                <a:lnTo>
                  <a:pt x="12191696" y="2109542"/>
                </a:lnTo>
                <a:lnTo>
                  <a:pt x="12191999" y="2109542"/>
                </a:lnTo>
                <a:lnTo>
                  <a:pt x="12191999" y="2802467"/>
                </a:lnTo>
                <a:lnTo>
                  <a:pt x="12192418" y="2802467"/>
                </a:lnTo>
                <a:lnTo>
                  <a:pt x="12192418" y="5095933"/>
                </a:lnTo>
                <a:lnTo>
                  <a:pt x="1" y="5095933"/>
                </a:lnTo>
                <a:lnTo>
                  <a:pt x="1" y="4074529"/>
                </a:lnTo>
                <a:lnTo>
                  <a:pt x="0" y="4074529"/>
                </a:lnTo>
                <a:lnTo>
                  <a:pt x="0" y="2109542"/>
                </a:lnTo>
                <a:lnTo>
                  <a:pt x="1" y="2109542"/>
                </a:lnTo>
                <a:close/>
              </a:path>
            </a:pathLst>
          </a:custGeom>
          <a:solidFill>
            <a:schemeClr val="bg1"/>
          </a:solidFill>
          <a:ln>
            <a:noFill/>
          </a:ln>
        </p:spPr>
      </p:sp>
      <p:graphicFrame>
        <p:nvGraphicFramePr>
          <p:cNvPr id="2" name="Content Placeholder 2">
            <a:extLst>
              <a:ext uri="{FF2B5EF4-FFF2-40B4-BE49-F238E27FC236}">
                <a16:creationId xmlns:a16="http://schemas.microsoft.com/office/drawing/2014/main" id="{3B7AB508-9DB9-4A4D-913A-F03E55F821F7}"/>
              </a:ext>
            </a:extLst>
          </p:cNvPr>
          <p:cNvGraphicFramePr>
            <a:graphicFrameLocks/>
          </p:cNvGraphicFramePr>
          <p:nvPr>
            <p:extLst>
              <p:ext uri="{D42A27DB-BD31-4B8C-83A1-F6EECF244321}">
                <p14:modId xmlns:p14="http://schemas.microsoft.com/office/powerpoint/2010/main" val="232645106"/>
              </p:ext>
            </p:extLst>
          </p:nvPr>
        </p:nvGraphicFramePr>
        <p:xfrm>
          <a:off x="648930" y="2810256"/>
          <a:ext cx="10895370" cy="3404277"/>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extLst>
      <p:ext uri="{BB962C8B-B14F-4D97-AF65-F5344CB8AC3E}">
        <p14:creationId xmlns:p14="http://schemas.microsoft.com/office/powerpoint/2010/main" val="3074373998"/>
      </p:ext>
    </p:extLst>
  </p:cSld>
  <p:clrMapOvr>
    <a:overrideClrMapping bg1="lt1" tx1="dk1" bg2="lt2" tx2="dk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89" name="Picture 8">
            <a:extLst>
              <a:ext uri="{FF2B5EF4-FFF2-40B4-BE49-F238E27FC236}">
                <a16:creationId xmlns:a16="http://schemas.microsoft.com/office/drawing/2014/main" id="{F1B8F9CB-890B-4CB8-B503-188A763E2FC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90" name="Picture 10">
            <a:extLst>
              <a:ext uri="{FF2B5EF4-FFF2-40B4-BE49-F238E27FC236}">
                <a16:creationId xmlns:a16="http://schemas.microsoft.com/office/drawing/2014/main" id="{AA632AB4-3837-4FD0-8B62-0A18B573F4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91" name="Oval 12">
            <a:extLst>
              <a:ext uri="{FF2B5EF4-FFF2-40B4-BE49-F238E27FC236}">
                <a16:creationId xmlns:a16="http://schemas.microsoft.com/office/drawing/2014/main" id="{C393B4A7-6ABF-423D-A762-3CDB4897A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2" name="Picture 14">
            <a:extLst>
              <a:ext uri="{FF2B5EF4-FFF2-40B4-BE49-F238E27FC236}">
                <a16:creationId xmlns:a16="http://schemas.microsoft.com/office/drawing/2014/main" id="{9CD2319A-6FA9-4EFB-9EDF-7304467425E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93" name="Picture 16">
            <a:extLst>
              <a:ext uri="{FF2B5EF4-FFF2-40B4-BE49-F238E27FC236}">
                <a16:creationId xmlns:a16="http://schemas.microsoft.com/office/drawing/2014/main" id="{D1692A93-3514-4486-8B67-CCA4E0259BC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94" name="Rectangle 18">
            <a:extLst>
              <a:ext uri="{FF2B5EF4-FFF2-40B4-BE49-F238E27FC236}">
                <a16:creationId xmlns:a16="http://schemas.microsoft.com/office/drawing/2014/main" id="{01AD250C-F2EA-449F-9B14-DF5BB674C5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TextBox 3">
            <a:extLst>
              <a:ext uri="{FF2B5EF4-FFF2-40B4-BE49-F238E27FC236}">
                <a16:creationId xmlns:a16="http://schemas.microsoft.com/office/drawing/2014/main" id="{9A68DA2C-451B-4B50-8CC9-A764D0C2798B}"/>
              </a:ext>
            </a:extLst>
          </p:cNvPr>
          <p:cNvSpPr txBox="1"/>
          <p:nvPr/>
        </p:nvSpPr>
        <p:spPr>
          <a:xfrm>
            <a:off x="646111" y="452718"/>
            <a:ext cx="9404723" cy="1400530"/>
          </a:xfrm>
          <a:prstGeom prst="rect">
            <a:avLst/>
          </a:prstGeom>
        </p:spPr>
        <p:txBody>
          <a:bodyPr vert="horz" lIns="91440" tIns="45720" rIns="91440" bIns="45720" rtlCol="0" anchor="t">
            <a:normAutofit/>
          </a:bodyPr>
          <a:lstStyle/>
          <a:p>
            <a:pPr algn="ctr">
              <a:spcBef>
                <a:spcPct val="0"/>
              </a:spcBef>
              <a:spcAft>
                <a:spcPts val="600"/>
              </a:spcAft>
            </a:pPr>
            <a:r>
              <a:rPr kumimoji="0" lang="en-US" sz="3600" u="none" strike="noStrike" cap="none" spc="0" normalizeH="0" baseline="0" noProof="0" dirty="0">
                <a:ln>
                  <a:noFill/>
                </a:ln>
                <a:solidFill>
                  <a:schemeClr val="tx2"/>
                </a:solidFill>
                <a:effectLst/>
                <a:uLnTx/>
                <a:uFillTx/>
                <a:latin typeface="Arial" panose="020B0604020202020204" pitchFamily="34" charset="0"/>
                <a:ea typeface="+mj-ea"/>
                <a:cs typeface="Arial" panose="020B0604020202020204" pitchFamily="34" charset="0"/>
              </a:rPr>
              <a:t>Informal channels of communication</a:t>
            </a:r>
            <a:endParaRPr lang="en-US" sz="3600" dirty="0">
              <a:solidFill>
                <a:schemeClr val="tx2"/>
              </a:solidFill>
              <a:latin typeface="Arial" panose="020B0604020202020204" pitchFamily="34" charset="0"/>
              <a:ea typeface="+mj-ea"/>
              <a:cs typeface="Arial" panose="020B0604020202020204" pitchFamily="34" charset="0"/>
            </a:endParaRPr>
          </a:p>
        </p:txBody>
      </p:sp>
      <p:graphicFrame>
        <p:nvGraphicFramePr>
          <p:cNvPr id="2" name="Content Placeholder 2">
            <a:extLst>
              <a:ext uri="{FF2B5EF4-FFF2-40B4-BE49-F238E27FC236}">
                <a16:creationId xmlns:a16="http://schemas.microsoft.com/office/drawing/2014/main" id="{D46A68EE-34BD-41EF-A333-C2EB83DB17F6}"/>
              </a:ext>
            </a:extLst>
          </p:cNvPr>
          <p:cNvGraphicFramePr>
            <a:graphicFrameLocks/>
          </p:cNvGraphicFramePr>
          <p:nvPr>
            <p:extLst>
              <p:ext uri="{D42A27DB-BD31-4B8C-83A1-F6EECF244321}">
                <p14:modId xmlns:p14="http://schemas.microsoft.com/office/powerpoint/2010/main" val="2327296974"/>
              </p:ext>
            </p:extLst>
          </p:nvPr>
        </p:nvGraphicFramePr>
        <p:xfrm>
          <a:off x="646111" y="2237362"/>
          <a:ext cx="9404352" cy="4046706"/>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9344465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heel(1)">
                                      <p:cBhvr>
                                        <p:cTn id="7" dur="2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AsOne/>
      </p:bldGraphic>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3" name="Picture 8">
            <a:extLst>
              <a:ext uri="{FF2B5EF4-FFF2-40B4-BE49-F238E27FC236}">
                <a16:creationId xmlns:a16="http://schemas.microsoft.com/office/drawing/2014/main" id="{F1B8F9CB-890B-4CB8-B503-188A763E2FC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34" name="Picture 10">
            <a:extLst>
              <a:ext uri="{FF2B5EF4-FFF2-40B4-BE49-F238E27FC236}">
                <a16:creationId xmlns:a16="http://schemas.microsoft.com/office/drawing/2014/main" id="{AA632AB4-3837-4FD0-8B62-0A18B573F4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35" name="Oval 12">
            <a:extLst>
              <a:ext uri="{FF2B5EF4-FFF2-40B4-BE49-F238E27FC236}">
                <a16:creationId xmlns:a16="http://schemas.microsoft.com/office/drawing/2014/main" id="{C393B4A7-6ABF-423D-A762-3CDB4897A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36" name="Picture 14">
            <a:extLst>
              <a:ext uri="{FF2B5EF4-FFF2-40B4-BE49-F238E27FC236}">
                <a16:creationId xmlns:a16="http://schemas.microsoft.com/office/drawing/2014/main" id="{9CD2319A-6FA9-4EFB-9EDF-7304467425E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37" name="Picture 16">
            <a:extLst>
              <a:ext uri="{FF2B5EF4-FFF2-40B4-BE49-F238E27FC236}">
                <a16:creationId xmlns:a16="http://schemas.microsoft.com/office/drawing/2014/main" id="{D1692A93-3514-4486-8B67-CCA4E0259BC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38" name="Rectangle 18">
            <a:extLst>
              <a:ext uri="{FF2B5EF4-FFF2-40B4-BE49-F238E27FC236}">
                <a16:creationId xmlns:a16="http://schemas.microsoft.com/office/drawing/2014/main" id="{01AD250C-F2EA-449F-9B14-DF5BB674C5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useBgFill="1">
        <p:nvSpPr>
          <p:cNvPr id="39" name="Rectangle 20">
            <a:extLst>
              <a:ext uri="{FF2B5EF4-FFF2-40B4-BE49-F238E27FC236}">
                <a16:creationId xmlns:a16="http://schemas.microsoft.com/office/drawing/2014/main" id="{B5541CD5-D7AC-4686-8783-CF5D1D4FC2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
            <a:ext cx="12191695" cy="685800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Freeform 16">
            <a:extLst>
              <a:ext uri="{FF2B5EF4-FFF2-40B4-BE49-F238E27FC236}">
                <a16:creationId xmlns:a16="http://schemas.microsoft.com/office/drawing/2014/main" id="{0420923D-0C6E-4656-9A01-EE9FB6345E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3787058"/>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tx2">
              <a:alpha val="20000"/>
            </a:schemeClr>
          </a:solidFill>
          <a:ln>
            <a:noFill/>
          </a:ln>
        </p:spPr>
        <p:txBody>
          <a:bodyPr rtlCol="0" anchor="ctr"/>
          <a:lstStyle/>
          <a:p>
            <a:pPr algn="ctr"/>
            <a:endParaRPr lang="en-US">
              <a:solidFill>
                <a:schemeClr val="tx1"/>
              </a:solidFill>
            </a:endParaRPr>
          </a:p>
        </p:txBody>
      </p:sp>
      <p:sp>
        <p:nvSpPr>
          <p:cNvPr id="41" name="Freeform 5">
            <a:extLst>
              <a:ext uri="{FF2B5EF4-FFF2-40B4-BE49-F238E27FC236}">
                <a16:creationId xmlns:a16="http://schemas.microsoft.com/office/drawing/2014/main" id="{904D0A95-DEAA-4B8D-A340-BEC3A5DBCD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305" y="4065581"/>
            <a:ext cx="12191695" cy="2802467"/>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ln>
            <a:noFill/>
          </a:ln>
        </p:spPr>
        <p:style>
          <a:lnRef idx="0">
            <a:scrgbClr r="0" g="0" b="0"/>
          </a:lnRef>
          <a:fillRef idx="1003">
            <a:schemeClr val="dk2"/>
          </a:fillRef>
          <a:effectRef idx="0">
            <a:scrgbClr r="0" g="0" b="0"/>
          </a:effectRef>
          <a:fontRef idx="major"/>
        </p:style>
      </p:sp>
      <p:sp>
        <p:nvSpPr>
          <p:cNvPr id="4" name="TextBox 3">
            <a:extLst>
              <a:ext uri="{FF2B5EF4-FFF2-40B4-BE49-F238E27FC236}">
                <a16:creationId xmlns:a16="http://schemas.microsoft.com/office/drawing/2014/main" id="{3D43F5E0-36EF-43E4-A959-EE5DA7286AB1}"/>
              </a:ext>
            </a:extLst>
          </p:cNvPr>
          <p:cNvSpPr txBox="1"/>
          <p:nvPr/>
        </p:nvSpPr>
        <p:spPr>
          <a:xfrm>
            <a:off x="611853" y="4885339"/>
            <a:ext cx="10968294" cy="1237087"/>
          </a:xfrm>
          <a:prstGeom prst="rect">
            <a:avLst/>
          </a:prstGeom>
        </p:spPr>
        <p:txBody>
          <a:bodyPr vert="horz" lIns="91440" tIns="45720" rIns="91440" bIns="45720" rtlCol="0" anchor="t">
            <a:normAutofit/>
          </a:bodyPr>
          <a:lstStyle/>
          <a:p>
            <a:pPr>
              <a:spcBef>
                <a:spcPct val="0"/>
              </a:spcBef>
              <a:spcAft>
                <a:spcPts val="600"/>
              </a:spcAft>
            </a:pPr>
            <a:r>
              <a:rPr kumimoji="0" lang="en-US" sz="3900" u="none" strike="noStrike" cap="none" spc="0" normalizeH="0" baseline="0" noProof="0">
                <a:ln>
                  <a:noFill/>
                </a:ln>
                <a:solidFill>
                  <a:srgbClr val="EBEBEB"/>
                </a:solidFill>
                <a:effectLst/>
                <a:uLnTx/>
                <a:uFillTx/>
                <a:latin typeface="+mj-lt"/>
                <a:ea typeface="+mj-ea"/>
                <a:cs typeface="+mj-cs"/>
              </a:rPr>
              <a:t>Channels of communication at BAKKAVOR</a:t>
            </a:r>
            <a:endParaRPr lang="en-US" sz="3900">
              <a:solidFill>
                <a:srgbClr val="EBEBEB"/>
              </a:solidFill>
              <a:latin typeface="+mj-lt"/>
              <a:ea typeface="+mj-ea"/>
              <a:cs typeface="+mj-cs"/>
            </a:endParaRPr>
          </a:p>
        </p:txBody>
      </p:sp>
      <p:graphicFrame>
        <p:nvGraphicFramePr>
          <p:cNvPr id="2" name="Content Placeholder 2">
            <a:extLst>
              <a:ext uri="{FF2B5EF4-FFF2-40B4-BE49-F238E27FC236}">
                <a16:creationId xmlns:a16="http://schemas.microsoft.com/office/drawing/2014/main" id="{EA21DA34-96EE-4C81-8297-2E706CFEDEFD}"/>
              </a:ext>
            </a:extLst>
          </p:cNvPr>
          <p:cNvGraphicFramePr>
            <a:graphicFrameLocks/>
          </p:cNvGraphicFramePr>
          <p:nvPr>
            <p:extLst>
              <p:ext uri="{D42A27DB-BD31-4B8C-83A1-F6EECF244321}">
                <p14:modId xmlns:p14="http://schemas.microsoft.com/office/powerpoint/2010/main" val="1802734043"/>
              </p:ext>
            </p:extLst>
          </p:nvPr>
        </p:nvGraphicFramePr>
        <p:xfrm>
          <a:off x="646113" y="593387"/>
          <a:ext cx="10901362" cy="3383301"/>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extLst>
      <p:ext uri="{BB962C8B-B14F-4D97-AF65-F5344CB8AC3E}">
        <p14:creationId xmlns:p14="http://schemas.microsoft.com/office/powerpoint/2010/main" val="3334394643"/>
      </p:ext>
    </p:extLst>
  </p:cSld>
  <p:clrMapOvr>
    <a:overrideClrMapping bg1="lt1" tx1="dk1" bg2="lt2" tx2="dk2" accent1="accent1" accent2="accent2" accent3="accent3" accent4="accent4" accent5="accent5" accent6="accent6" hlink="hlink" folHlink="folHlink"/>
  </p:clrMapOvr>
  <p:transition spd="slow">
    <p:wipe/>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8A1FBF-9DBC-4661-8F12-FA00860D73FB}"/>
              </a:ext>
            </a:extLst>
          </p:cNvPr>
          <p:cNvSpPr>
            <a:spLocks noGrp="1"/>
          </p:cNvSpPr>
          <p:nvPr>
            <p:ph type="title"/>
          </p:nvPr>
        </p:nvSpPr>
        <p:spPr>
          <a:xfrm>
            <a:off x="1154953" y="183204"/>
            <a:ext cx="8825659" cy="1981200"/>
          </a:xfrm>
        </p:spPr>
        <p:txBody>
          <a:bodyPr/>
          <a:lstStyle/>
          <a:p>
            <a:pPr algn="ctr"/>
            <a:r>
              <a:rPr lang="en-GB" sz="3600" dirty="0">
                <a:latin typeface="Arial" panose="020B0604020202020204" pitchFamily="34" charset="0"/>
                <a:cs typeface="Arial" panose="020B0604020202020204" pitchFamily="34" charset="0"/>
              </a:rPr>
              <a:t>Conclusion</a:t>
            </a:r>
            <a:br>
              <a:rPr lang="en-GB" sz="3600" dirty="0">
                <a:latin typeface="Arial" panose="020B0604020202020204" pitchFamily="34" charset="0"/>
                <a:cs typeface="Arial" panose="020B0604020202020204" pitchFamily="34" charset="0"/>
              </a:rPr>
            </a:b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At Bakkavor</a:t>
            </a:r>
            <a:br>
              <a:rPr lang="en-GB" dirty="0">
                <a:latin typeface="Arial" panose="020B0604020202020204" pitchFamily="34" charset="0"/>
                <a:cs typeface="Arial" panose="020B0604020202020204" pitchFamily="34" charset="0"/>
              </a:rPr>
            </a:br>
            <a:br>
              <a:rPr lang="en-GB" dirty="0">
                <a:latin typeface="Arial" panose="020B0604020202020204" pitchFamily="34" charset="0"/>
                <a:cs typeface="Arial" panose="020B0604020202020204" pitchFamily="34" charset="0"/>
              </a:rPr>
            </a:br>
            <a:endParaRPr lang="en-GB" dirty="0">
              <a:latin typeface="Arial" panose="020B0604020202020204" pitchFamily="34" charset="0"/>
              <a:cs typeface="Arial" panose="020B0604020202020204" pitchFamily="34" charset="0"/>
            </a:endParaRPr>
          </a:p>
        </p:txBody>
      </p:sp>
      <p:sp>
        <p:nvSpPr>
          <p:cNvPr id="3" name="Text Placeholder 2">
            <a:extLst>
              <a:ext uri="{FF2B5EF4-FFF2-40B4-BE49-F238E27FC236}">
                <a16:creationId xmlns:a16="http://schemas.microsoft.com/office/drawing/2014/main" id="{798C91C8-BAF7-42B3-9F48-D851B0C9C355}"/>
              </a:ext>
            </a:extLst>
          </p:cNvPr>
          <p:cNvSpPr>
            <a:spLocks noGrp="1"/>
          </p:cNvSpPr>
          <p:nvPr>
            <p:ph type="body" sz="half" idx="2"/>
          </p:nvPr>
        </p:nvSpPr>
        <p:spPr>
          <a:xfrm>
            <a:off x="1524605" y="3132306"/>
            <a:ext cx="8825659" cy="3286327"/>
          </a:xfrm>
        </p:spPr>
        <p:txBody>
          <a:bodyPr/>
          <a:lstStyle/>
          <a:p>
            <a:pPr marL="285750" indent="-285750">
              <a:buFont typeface="Wingdings" panose="05000000000000000000" pitchFamily="2" charset="2"/>
              <a:buChar char="ü"/>
            </a:pPr>
            <a:r>
              <a:rPr lang="en-GB" dirty="0">
                <a:latin typeface="Arial" panose="020B0604020202020204" pitchFamily="34" charset="0"/>
                <a:cs typeface="Arial" panose="020B0604020202020204" pitchFamily="34" charset="0"/>
              </a:rPr>
              <a:t>Use multi-channel approach with stakeholders</a:t>
            </a:r>
          </a:p>
          <a:p>
            <a:pPr marL="285750" indent="-285750">
              <a:buFont typeface="Wingdings" panose="05000000000000000000" pitchFamily="2" charset="2"/>
              <a:buChar char="ü"/>
            </a:pPr>
            <a:r>
              <a:rPr lang="en-GB" dirty="0">
                <a:latin typeface="Arial" panose="020B0604020202020204" pitchFamily="34" charset="0"/>
                <a:cs typeface="Arial" panose="020B0604020202020204" pitchFamily="34" charset="0"/>
              </a:rPr>
              <a:t>Formal and informal communication based on stakeholders needs</a:t>
            </a:r>
          </a:p>
          <a:p>
            <a:pPr marL="285750" indent="-285750">
              <a:buFont typeface="Wingdings" panose="05000000000000000000" pitchFamily="2" charset="2"/>
              <a:buChar char="ü"/>
            </a:pPr>
            <a:r>
              <a:rPr lang="en-GB" dirty="0">
                <a:latin typeface="Arial" panose="020B0604020202020204" pitchFamily="34" charset="0"/>
                <a:cs typeface="Arial" panose="020B0604020202020204" pitchFamily="34" charset="0"/>
              </a:rPr>
              <a:t>To be successful company periodically evaluate communication strategies and improve them</a:t>
            </a:r>
          </a:p>
          <a:p>
            <a:pPr marL="285750" indent="-285750">
              <a:buFont typeface="Wingdings" panose="05000000000000000000" pitchFamily="2" charset="2"/>
              <a:buChar char="ü"/>
            </a:pPr>
            <a:r>
              <a:rPr lang="en-GB" dirty="0">
                <a:latin typeface="Arial" panose="020B0604020202020204" pitchFamily="34" charset="0"/>
                <a:cs typeface="Arial" panose="020B0604020202020204" pitchFamily="34" charset="0"/>
              </a:rPr>
              <a:t>Responsibility to build a sustainable business- for customers, investors, suppliers and all consumers choose their food</a:t>
            </a:r>
          </a:p>
          <a:p>
            <a:endParaRPr lang="en-GB" dirty="0"/>
          </a:p>
          <a:p>
            <a:pPr marL="285750" indent="-285750">
              <a:buFont typeface="Wingdings" panose="05000000000000000000" pitchFamily="2" charset="2"/>
              <a:buChar char="ü"/>
            </a:pPr>
            <a:endParaRPr lang="en-GB" dirty="0"/>
          </a:p>
          <a:p>
            <a:pPr marL="285750" indent="-285750">
              <a:buFont typeface="Wingdings" panose="05000000000000000000" pitchFamily="2" charset="2"/>
              <a:buChar char="ü"/>
            </a:pPr>
            <a:endParaRPr lang="en-GB" dirty="0"/>
          </a:p>
        </p:txBody>
      </p:sp>
    </p:spTree>
    <p:extLst>
      <p:ext uri="{BB962C8B-B14F-4D97-AF65-F5344CB8AC3E}">
        <p14:creationId xmlns:p14="http://schemas.microsoft.com/office/powerpoint/2010/main" val="33800967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60" name="Picture 43">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61" name="Picture 45">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62" name="Oval 47">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63" name="Picture 49">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64" name="Picture 51">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65" name="Rectangle 53">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TextBox 3">
            <a:extLst>
              <a:ext uri="{FF2B5EF4-FFF2-40B4-BE49-F238E27FC236}">
                <a16:creationId xmlns:a16="http://schemas.microsoft.com/office/drawing/2014/main" id="{FBE1ADB7-EC80-40D8-9CC1-7F29CFE2E8F7}"/>
              </a:ext>
            </a:extLst>
          </p:cNvPr>
          <p:cNvSpPr txBox="1"/>
          <p:nvPr/>
        </p:nvSpPr>
        <p:spPr>
          <a:xfrm>
            <a:off x="647701" y="1454964"/>
            <a:ext cx="3339281" cy="3308840"/>
          </a:xfrm>
          <a:prstGeom prst="rect">
            <a:avLst/>
          </a:prstGeom>
        </p:spPr>
        <p:txBody>
          <a:bodyPr vert="horz" lIns="91440" tIns="45720" rIns="91440" bIns="45720" rtlCol="0" anchor="b">
            <a:normAutofit/>
          </a:bodyPr>
          <a:lstStyle/>
          <a:p>
            <a:pPr>
              <a:spcBef>
                <a:spcPct val="0"/>
              </a:spcBef>
              <a:spcAft>
                <a:spcPts val="600"/>
              </a:spcAft>
            </a:pPr>
            <a:r>
              <a:rPr lang="en-US" sz="6000">
                <a:solidFill>
                  <a:schemeClr val="tx2"/>
                </a:solidFill>
                <a:latin typeface="+mj-lt"/>
                <a:ea typeface="+mj-ea"/>
                <a:cs typeface="+mj-cs"/>
              </a:rPr>
              <a:t>Thank you</a:t>
            </a:r>
          </a:p>
        </p:txBody>
      </p:sp>
      <p:pic>
        <p:nvPicPr>
          <p:cNvPr id="3" name="Picture 2" descr="Text&#10;&#10;Description automatically generated">
            <a:extLst>
              <a:ext uri="{FF2B5EF4-FFF2-40B4-BE49-F238E27FC236}">
                <a16:creationId xmlns:a16="http://schemas.microsoft.com/office/drawing/2014/main" id="{CA3D85B2-2F43-460C-9021-2607E4040604}"/>
              </a:ext>
            </a:extLst>
          </p:cNvPr>
          <p:cNvPicPr>
            <a:picLocks noChangeAspect="1"/>
          </p:cNvPicPr>
          <p:nvPr/>
        </p:nvPicPr>
        <p:blipFill rotWithShape="1">
          <a:blip r:embed="rId7">
            <a:extLst>
              <a:ext uri="{28A0092B-C50C-407E-A947-70E740481C1C}">
                <a14:useLocalDpi xmlns:a14="http://schemas.microsoft.com/office/drawing/2010/main" val="0"/>
              </a:ext>
            </a:extLst>
          </a:blip>
          <a:srcRect l="8676" r="8676"/>
          <a:stretch/>
        </p:blipFill>
        <p:spPr>
          <a:xfrm>
            <a:off x="4634682" y="10"/>
            <a:ext cx="7557319" cy="6857990"/>
          </a:xfrm>
          <a:prstGeom prst="rect">
            <a:avLst/>
          </a:prstGeom>
        </p:spPr>
      </p:pic>
      <p:sp>
        <p:nvSpPr>
          <p:cNvPr id="66" name="Rectangle 55">
            <a:extLst>
              <a:ext uri="{FF2B5EF4-FFF2-40B4-BE49-F238E27FC236}">
                <a16:creationId xmlns:a16="http://schemas.microsoft.com/office/drawing/2014/main" id="{BFEFF673-A9DE-416D-A04E-1D5090454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09344896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8AEF490-AF99-461D-8A17-B08F16B52B7D}"/>
              </a:ext>
            </a:extLst>
          </p:cNvPr>
          <p:cNvSpPr txBox="1"/>
          <p:nvPr/>
        </p:nvSpPr>
        <p:spPr>
          <a:xfrm>
            <a:off x="2994759" y="357203"/>
            <a:ext cx="5618299" cy="6655668"/>
          </a:xfrm>
          <a:prstGeom prst="rect">
            <a:avLst/>
          </a:prstGeom>
          <a:noFill/>
        </p:spPr>
        <p:txBody>
          <a:bodyPr wrap="square" rtlCol="0">
            <a:spAutoFit/>
          </a:bodyPr>
          <a:lstStyle/>
          <a:p>
            <a:pPr algn="ctr"/>
            <a:r>
              <a:rPr lang="en-GB" b="1" dirty="0">
                <a:latin typeface="Arial" panose="020B0604020202020204" pitchFamily="34" charset="0"/>
                <a:cs typeface="Arial" panose="020B0604020202020204" pitchFamily="34" charset="0"/>
              </a:rPr>
              <a:t>References</a:t>
            </a:r>
          </a:p>
          <a:p>
            <a:pPr algn="ctr"/>
            <a:endParaRPr lang="en-GB" b="1" dirty="0">
              <a:latin typeface="Arial" panose="020B0604020202020204" pitchFamily="34" charset="0"/>
              <a:cs typeface="Arial" panose="020B0604020202020204" pitchFamily="34" charset="0"/>
            </a:endParaRPr>
          </a:p>
          <a:p>
            <a:pPr>
              <a:lnSpc>
                <a:spcPct val="150000"/>
              </a:lnSpc>
            </a:pPr>
            <a:r>
              <a:rPr lang="en-GB" sz="1100" b="1" dirty="0" err="1">
                <a:latin typeface="Arial" panose="020B0604020202020204" pitchFamily="34" charset="0"/>
                <a:cs typeface="Arial" panose="020B0604020202020204" pitchFamily="34" charset="0"/>
              </a:rPr>
              <a:t>Demudu</a:t>
            </a:r>
            <a:r>
              <a:rPr lang="en-GB" sz="1100" b="1" dirty="0">
                <a:latin typeface="Arial" panose="020B0604020202020204" pitchFamily="34" charset="0"/>
                <a:cs typeface="Arial" panose="020B0604020202020204" pitchFamily="34" charset="0"/>
              </a:rPr>
              <a:t> Naidu </a:t>
            </a:r>
            <a:r>
              <a:rPr lang="en-GB" sz="1100" b="1" dirty="0" err="1">
                <a:latin typeface="Arial" panose="020B0604020202020204" pitchFamily="34" charset="0"/>
                <a:cs typeface="Arial" panose="020B0604020202020204" pitchFamily="34" charset="0"/>
              </a:rPr>
              <a:t>Jureddi</a:t>
            </a:r>
            <a:r>
              <a:rPr lang="en-GB" sz="1100" b="1" dirty="0">
                <a:latin typeface="Arial" panose="020B0604020202020204" pitchFamily="34" charset="0"/>
                <a:cs typeface="Arial" panose="020B0604020202020204" pitchFamily="34" charset="0"/>
              </a:rPr>
              <a:t>, </a:t>
            </a:r>
            <a:r>
              <a:rPr lang="en-GB" sz="1100" b="1" dirty="0" err="1">
                <a:latin typeface="Arial" panose="020B0604020202020204" pitchFamily="34" charset="0"/>
                <a:cs typeface="Arial" panose="020B0604020202020204" pitchFamily="34" charset="0"/>
              </a:rPr>
              <a:t>N.Brahmaiah</a:t>
            </a:r>
            <a:r>
              <a:rPr lang="en-GB" sz="1100" b="1" dirty="0">
                <a:latin typeface="Arial" panose="020B0604020202020204" pitchFamily="34" charset="0"/>
                <a:cs typeface="Arial" panose="020B0604020202020204" pitchFamily="34" charset="0"/>
              </a:rPr>
              <a:t> (2016) 'BARRIERS TO EFFECTIVE COMMUNICATION', VEDA’S JOURNAL OF ENGLISH LANGUAGE AND LITERATURE (JOELL), 3 (2), pp. 115 [Online]. Available at: http://joell.in/wp-content/uploads/2016/03/114-115BARRIERS-TO-EFFECTIVE-COMMUNICATION.pdf (Accessed: 25/03/2022). 467.</a:t>
            </a:r>
          </a:p>
          <a:p>
            <a:pPr>
              <a:lnSpc>
                <a:spcPct val="150000"/>
              </a:lnSpc>
            </a:pPr>
            <a:r>
              <a:rPr lang="en-GB" sz="1100" b="1" dirty="0">
                <a:latin typeface="Arial" panose="020B0604020202020204" pitchFamily="34" charset="0"/>
                <a:cs typeface="Arial" panose="020B0604020202020204" pitchFamily="34" charset="0"/>
              </a:rPr>
              <a:t>Dirks, K. T., &amp; Ferrin, D. L. (2001). The role of trust in organisational setting. Organisational Science, 12(4), 450-</a:t>
            </a:r>
          </a:p>
          <a:p>
            <a:pPr>
              <a:lnSpc>
                <a:spcPct val="150000"/>
              </a:lnSpc>
            </a:pPr>
            <a:r>
              <a:rPr lang="en-GB" sz="1100" b="1" dirty="0" err="1">
                <a:latin typeface="Arial" panose="020B0604020202020204" pitchFamily="34" charset="0"/>
                <a:cs typeface="Arial" panose="020B0604020202020204" pitchFamily="34" charset="0"/>
              </a:rPr>
              <a:t>Elleström</a:t>
            </a:r>
            <a:r>
              <a:rPr lang="en-GB" sz="1100" b="1" dirty="0">
                <a:latin typeface="Arial" panose="020B0604020202020204" pitchFamily="34" charset="0"/>
                <a:cs typeface="Arial" panose="020B0604020202020204" pitchFamily="34" charset="0"/>
              </a:rPr>
              <a:t>, L.,2018. A medium-</a:t>
            </a:r>
            <a:r>
              <a:rPr lang="en-GB" sz="1100" b="1" dirty="0" err="1">
                <a:latin typeface="Arial" panose="020B0604020202020204" pitchFamily="34" charset="0"/>
                <a:cs typeface="Arial" panose="020B0604020202020204" pitchFamily="34" charset="0"/>
              </a:rPr>
              <a:t>centered</a:t>
            </a:r>
            <a:r>
              <a:rPr lang="en-GB" sz="1100" b="1" dirty="0">
                <a:latin typeface="Arial" panose="020B0604020202020204" pitchFamily="34" charset="0"/>
                <a:cs typeface="Arial" panose="020B0604020202020204" pitchFamily="34" charset="0"/>
              </a:rPr>
              <a:t> model of communication. Semiotica,2018(224),pp.269-293.</a:t>
            </a:r>
          </a:p>
          <a:p>
            <a:pPr>
              <a:lnSpc>
                <a:spcPct val="150000"/>
              </a:lnSpc>
            </a:pPr>
            <a:r>
              <a:rPr lang="en-GB" sz="1100" b="1" dirty="0">
                <a:latin typeface="Arial" panose="020B0604020202020204" pitchFamily="34" charset="0"/>
                <a:cs typeface="Arial" panose="020B0604020202020204" pitchFamily="34" charset="0"/>
              </a:rPr>
              <a:t>Erven, B.L., 2002. Overcoming barriers to communication. Ohio State University. Hyperlink [http://www.-agecon. ag. </a:t>
            </a:r>
            <a:r>
              <a:rPr lang="en-GB" sz="1100" b="1" dirty="0" err="1">
                <a:latin typeface="Arial" panose="020B0604020202020204" pitchFamily="34" charset="0"/>
                <a:cs typeface="Arial" panose="020B0604020202020204" pitchFamily="34" charset="0"/>
              </a:rPr>
              <a:t>ohiostate</a:t>
            </a:r>
            <a:r>
              <a:rPr lang="en-GB" sz="1100" b="1" dirty="0">
                <a:latin typeface="Arial" panose="020B0604020202020204" pitchFamily="34" charset="0"/>
                <a:cs typeface="Arial" panose="020B0604020202020204" pitchFamily="34" charset="0"/>
              </a:rPr>
              <a:t>. </a:t>
            </a:r>
            <a:r>
              <a:rPr lang="en-GB" sz="1100" b="1" dirty="0" err="1">
                <a:latin typeface="Arial" panose="020B0604020202020204" pitchFamily="34" charset="0"/>
                <a:cs typeface="Arial" panose="020B0604020202020204" pitchFamily="34" charset="0"/>
              </a:rPr>
              <a:t>edu</a:t>
            </a:r>
            <a:r>
              <a:rPr lang="en-GB" sz="1100" b="1" dirty="0">
                <a:latin typeface="Arial" panose="020B0604020202020204" pitchFamily="34" charset="0"/>
                <a:cs typeface="Arial" panose="020B0604020202020204" pitchFamily="34" charset="0"/>
              </a:rPr>
              <a:t>/people/erven. 1/HRM/</a:t>
            </a:r>
            <a:r>
              <a:rPr lang="en-GB" sz="1100" b="1" dirty="0" err="1">
                <a:latin typeface="Arial" panose="020B0604020202020204" pitchFamily="34" charset="0"/>
                <a:cs typeface="Arial" panose="020B0604020202020204" pitchFamily="34" charset="0"/>
              </a:rPr>
              <a:t>communicatiom</a:t>
            </a:r>
            <a:r>
              <a:rPr lang="en-GB" sz="1100" b="1" dirty="0">
                <a:latin typeface="Arial" panose="020B0604020202020204" pitchFamily="34" charset="0"/>
                <a:cs typeface="Arial" panose="020B0604020202020204" pitchFamily="34" charset="0"/>
              </a:rPr>
              <a:t>. pdf], 7.</a:t>
            </a:r>
          </a:p>
          <a:p>
            <a:pPr>
              <a:lnSpc>
                <a:spcPct val="150000"/>
              </a:lnSpc>
            </a:pPr>
            <a:r>
              <a:rPr lang="en-GB" sz="1100" b="1" dirty="0" err="1">
                <a:latin typeface="Arial" panose="020B0604020202020204" pitchFamily="34" charset="0"/>
                <a:cs typeface="Arial" panose="020B0604020202020204" pitchFamily="34" charset="0"/>
              </a:rPr>
              <a:t>Luecke</a:t>
            </a:r>
            <a:r>
              <a:rPr lang="en-GB" sz="1100" b="1" dirty="0">
                <a:latin typeface="Arial" panose="020B0604020202020204" pitchFamily="34" charset="0"/>
                <a:cs typeface="Arial" panose="020B0604020202020204" pitchFamily="34" charset="0"/>
              </a:rPr>
              <a:t>, R. (2003). Managing change and transition. Boston: Harvard Business School Press.</a:t>
            </a:r>
          </a:p>
          <a:p>
            <a:pPr>
              <a:lnSpc>
                <a:spcPct val="150000"/>
              </a:lnSpc>
            </a:pPr>
            <a:r>
              <a:rPr lang="en-GB" sz="1100" b="1" dirty="0">
                <a:latin typeface="Arial" panose="020B0604020202020204" pitchFamily="34" charset="0"/>
                <a:cs typeface="Arial" panose="020B0604020202020204" pitchFamily="34" charset="0"/>
              </a:rPr>
              <a:t>Mc. </a:t>
            </a:r>
            <a:r>
              <a:rPr lang="en-GB" sz="1100" b="1" dirty="0" err="1">
                <a:latin typeface="Arial" panose="020B0604020202020204" pitchFamily="34" charset="0"/>
                <a:cs typeface="Arial" panose="020B0604020202020204" pitchFamily="34" charset="0"/>
              </a:rPr>
              <a:t>Anany</a:t>
            </a:r>
            <a:r>
              <a:rPr lang="en-GB" sz="1100" b="1" dirty="0">
                <a:latin typeface="Arial" panose="020B0604020202020204" pitchFamily="34" charset="0"/>
                <a:cs typeface="Arial" panose="020B0604020202020204" pitchFamily="34" charset="0"/>
              </a:rPr>
              <a:t>, E.G., 2014. Wilbur Schramm : Beginnings of the “communication” field. Communication Research Trends,33(4), pp.3-16.</a:t>
            </a:r>
          </a:p>
          <a:p>
            <a:pPr>
              <a:lnSpc>
                <a:spcPct val="150000"/>
              </a:lnSpc>
            </a:pPr>
            <a:r>
              <a:rPr lang="en-GB" sz="1100" b="1" dirty="0" err="1">
                <a:latin typeface="Arial" panose="020B0604020202020204" pitchFamily="34" charset="0"/>
                <a:cs typeface="Arial" panose="020B0604020202020204" pitchFamily="34" charset="0"/>
              </a:rPr>
              <a:t>Tutorialspoint</a:t>
            </a:r>
            <a:r>
              <a:rPr lang="en-GB" sz="1100" b="1" dirty="0">
                <a:latin typeface="Arial" panose="020B0604020202020204" pitchFamily="34" charset="0"/>
                <a:cs typeface="Arial" panose="020B0604020202020204" pitchFamily="34" charset="0"/>
              </a:rPr>
              <a:t> (2021). Definition of communication. Available at: https://www.tutorialspoint.com/effective_communication/effective_communication_meaning_and_definition.htm, accessed at 17/03/2022</a:t>
            </a:r>
          </a:p>
          <a:p>
            <a:pPr>
              <a:lnSpc>
                <a:spcPct val="150000"/>
              </a:lnSpc>
            </a:pPr>
            <a:r>
              <a:rPr lang="en-GB" sz="1100" b="1" dirty="0" err="1">
                <a:latin typeface="Arial" panose="020B0604020202020204" pitchFamily="34" charset="0"/>
                <a:cs typeface="Arial" panose="020B0604020202020204" pitchFamily="34" charset="0"/>
              </a:rPr>
              <a:t>Vedantu</a:t>
            </a:r>
            <a:r>
              <a:rPr lang="en-GB" sz="1100" b="1" dirty="0">
                <a:latin typeface="Arial" panose="020B0604020202020204" pitchFamily="34" charset="0"/>
                <a:cs typeface="Arial" panose="020B0604020202020204" pitchFamily="34" charset="0"/>
              </a:rPr>
              <a:t> (2021). </a:t>
            </a:r>
            <a:r>
              <a:rPr lang="en-GB" sz="1100" b="1" i="1" dirty="0">
                <a:latin typeface="Arial" panose="020B0604020202020204" pitchFamily="34" charset="0"/>
                <a:cs typeface="Arial" panose="020B0604020202020204" pitchFamily="34" charset="0"/>
              </a:rPr>
              <a:t>Barriers in communication. </a:t>
            </a:r>
            <a:r>
              <a:rPr lang="en-GB" sz="1100" b="1" dirty="0">
                <a:latin typeface="Arial" panose="020B0604020202020204" pitchFamily="34" charset="0"/>
                <a:cs typeface="Arial" panose="020B0604020202020204" pitchFamily="34" charset="0"/>
              </a:rPr>
              <a:t>Available at:</a:t>
            </a:r>
          </a:p>
          <a:p>
            <a:pPr>
              <a:lnSpc>
                <a:spcPct val="150000"/>
              </a:lnSpc>
            </a:pPr>
            <a:r>
              <a:rPr lang="en-GB" sz="1100" b="1" dirty="0">
                <a:latin typeface="Arial" panose="020B0604020202020204" pitchFamily="34" charset="0"/>
                <a:cs typeface="Arial" panose="020B0604020202020204" pitchFamily="34" charset="0"/>
                <a:hlinkClick r:id="rId2"/>
              </a:rPr>
              <a:t>https://www.vedantu.com/commerce/barriers-in-communication</a:t>
            </a:r>
            <a:r>
              <a:rPr lang="en-GB" sz="1100" b="1" dirty="0">
                <a:latin typeface="Arial" panose="020B0604020202020204" pitchFamily="34" charset="0"/>
                <a:cs typeface="Arial" panose="020B0604020202020204" pitchFamily="34" charset="0"/>
              </a:rPr>
              <a:t> ,accessed at 26/03/2022</a:t>
            </a:r>
          </a:p>
          <a:p>
            <a:pPr>
              <a:lnSpc>
                <a:spcPct val="150000"/>
              </a:lnSpc>
            </a:pPr>
            <a:endParaRPr lang="en-GB" sz="1100" b="1"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2781893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45286591-9DEE-40D6-861B-569E5A9D47E2}"/>
              </a:ext>
            </a:extLst>
          </p:cNvPr>
          <p:cNvGraphicFramePr>
            <a:graphicFrameLocks noGrp="1"/>
          </p:cNvGraphicFramePr>
          <p:nvPr>
            <p:extLst>
              <p:ext uri="{D42A27DB-BD31-4B8C-83A1-F6EECF244321}">
                <p14:modId xmlns:p14="http://schemas.microsoft.com/office/powerpoint/2010/main" val="711144681"/>
              </p:ext>
            </p:extLst>
          </p:nvPr>
        </p:nvGraphicFramePr>
        <p:xfrm>
          <a:off x="1000124" y="719666"/>
          <a:ext cx="10101264" cy="5665206"/>
        </p:xfrm>
        <a:graphic>
          <a:graphicData uri="http://schemas.openxmlformats.org/drawingml/2006/table">
            <a:tbl>
              <a:tblPr firstRow="1" bandRow="1">
                <a:tableStyleId>{5C22544A-7EE6-4342-B048-85BDC9FD1C3A}</a:tableStyleId>
              </a:tblPr>
              <a:tblGrid>
                <a:gridCol w="3643314">
                  <a:extLst>
                    <a:ext uri="{9D8B030D-6E8A-4147-A177-3AD203B41FA5}">
                      <a16:colId xmlns:a16="http://schemas.microsoft.com/office/drawing/2014/main" val="1381715570"/>
                    </a:ext>
                  </a:extLst>
                </a:gridCol>
                <a:gridCol w="6457950">
                  <a:extLst>
                    <a:ext uri="{9D8B030D-6E8A-4147-A177-3AD203B41FA5}">
                      <a16:colId xmlns:a16="http://schemas.microsoft.com/office/drawing/2014/main" val="3579679796"/>
                    </a:ext>
                  </a:extLst>
                </a:gridCol>
              </a:tblGrid>
              <a:tr h="882562">
                <a:tc>
                  <a:txBody>
                    <a:bodyPr/>
                    <a:lstStyle/>
                    <a:p>
                      <a:pPr algn="ctr"/>
                      <a:r>
                        <a:rPr lang="en-GB" sz="2400" dirty="0"/>
                        <a:t>Teamwork Evaluation </a:t>
                      </a:r>
                    </a:p>
                  </a:txBody>
                  <a:tcPr/>
                </a:tc>
                <a:tc>
                  <a:txBody>
                    <a:bodyPr/>
                    <a:lstStyle/>
                    <a:p>
                      <a:pPr algn="ctr"/>
                      <a:r>
                        <a:rPr lang="en-GB" sz="2400" dirty="0"/>
                        <a:t>Team responses. </a:t>
                      </a:r>
                    </a:p>
                  </a:txBody>
                  <a:tcPr/>
                </a:tc>
                <a:extLst>
                  <a:ext uri="{0D108BD9-81ED-4DB2-BD59-A6C34878D82A}">
                    <a16:rowId xmlns:a16="http://schemas.microsoft.com/office/drawing/2014/main" val="3160018179"/>
                  </a:ext>
                </a:extLst>
              </a:tr>
              <a:tr h="882562">
                <a:tc>
                  <a:txBody>
                    <a:bodyPr/>
                    <a:lstStyle/>
                    <a:p>
                      <a:r>
                        <a:rPr lang="en-GB" dirty="0"/>
                        <a:t>Who was in your team? </a:t>
                      </a:r>
                    </a:p>
                  </a:txBody>
                  <a:tcPr/>
                </a:tc>
                <a:tc>
                  <a:txBody>
                    <a:bodyPr/>
                    <a:lstStyle/>
                    <a:p>
                      <a:r>
                        <a:rPr lang="en-GB" sz="1400" dirty="0">
                          <a:latin typeface="Arial" panose="020B0604020202020204" pitchFamily="34" charset="0"/>
                          <a:cs typeface="Arial" panose="020B0604020202020204" pitchFamily="34" charset="0"/>
                        </a:rPr>
                        <a:t>Julia </a:t>
                      </a:r>
                      <a:r>
                        <a:rPr lang="en-GB" sz="1400" dirty="0" err="1">
                          <a:latin typeface="Arial" panose="020B0604020202020204" pitchFamily="34" charset="0"/>
                          <a:cs typeface="Arial" panose="020B0604020202020204" pitchFamily="34" charset="0"/>
                        </a:rPr>
                        <a:t>Petrencikova</a:t>
                      </a:r>
                      <a:r>
                        <a:rPr lang="en-GB" sz="1400" dirty="0">
                          <a:latin typeface="Arial" panose="020B0604020202020204" pitchFamily="34" charset="0"/>
                          <a:cs typeface="Arial" panose="020B0604020202020204" pitchFamily="34" charset="0"/>
                        </a:rPr>
                        <a:t> 2110746</a:t>
                      </a:r>
                    </a:p>
                    <a:p>
                      <a:r>
                        <a:rPr lang="en-GB" sz="1400" dirty="0" err="1">
                          <a:latin typeface="Arial" panose="020B0604020202020204" pitchFamily="34" charset="0"/>
                          <a:cs typeface="Arial" panose="020B0604020202020204" pitchFamily="34" charset="0"/>
                        </a:rPr>
                        <a:t>Vasilka</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Sarandalieva</a:t>
                      </a:r>
                      <a:r>
                        <a:rPr lang="en-GB" sz="1400" dirty="0">
                          <a:latin typeface="Arial" panose="020B0604020202020204" pitchFamily="34" charset="0"/>
                          <a:cs typeface="Arial" panose="020B0604020202020204" pitchFamily="34" charset="0"/>
                        </a:rPr>
                        <a:t> 2113113</a:t>
                      </a:r>
                    </a:p>
                    <a:p>
                      <a:r>
                        <a:rPr lang="en-GB" sz="1400" dirty="0" err="1">
                          <a:latin typeface="Arial" panose="020B0604020202020204" pitchFamily="34" charset="0"/>
                          <a:cs typeface="Arial" panose="020B0604020202020204" pitchFamily="34" charset="0"/>
                        </a:rPr>
                        <a:t>Dafin</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Choshnov</a:t>
                      </a:r>
                      <a:r>
                        <a:rPr lang="en-GB" sz="1400" dirty="0">
                          <a:latin typeface="Arial" panose="020B0604020202020204" pitchFamily="34" charset="0"/>
                          <a:cs typeface="Arial" panose="020B0604020202020204" pitchFamily="34" charset="0"/>
                        </a:rPr>
                        <a:t> ( been removed from the team due to not participating )</a:t>
                      </a:r>
                    </a:p>
                  </a:txBody>
                  <a:tcPr/>
                </a:tc>
                <a:extLst>
                  <a:ext uri="{0D108BD9-81ED-4DB2-BD59-A6C34878D82A}">
                    <a16:rowId xmlns:a16="http://schemas.microsoft.com/office/drawing/2014/main" val="2318373457"/>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were the key strengths of your team? </a:t>
                      </a:r>
                    </a:p>
                    <a:p>
                      <a:endParaRPr lang="en-GB" dirty="0"/>
                    </a:p>
                  </a:txBody>
                  <a:tcPr/>
                </a:tc>
                <a:tc>
                  <a:txBody>
                    <a:bodyPr/>
                    <a:lstStyle/>
                    <a:p>
                      <a:r>
                        <a:rPr lang="en-US" sz="1400" dirty="0">
                          <a:latin typeface="Arial" panose="020B0604020202020204" pitchFamily="34" charset="0"/>
                          <a:cs typeface="Arial" panose="020B0604020202020204" pitchFamily="34" charset="0"/>
                        </a:rPr>
                        <a:t>Thank you all for your support over organization and planning of the presentation, especially to our team leader </a:t>
                      </a:r>
                      <a:r>
                        <a:rPr lang="en-US" sz="1400" dirty="0" err="1">
                          <a:latin typeface="Arial" panose="020B0604020202020204" pitchFamily="34" charset="0"/>
                          <a:cs typeface="Arial" panose="020B0604020202020204" pitchFamily="34" charset="0"/>
                        </a:rPr>
                        <a:t>Vasilka</a:t>
                      </a:r>
                      <a:r>
                        <a:rPr lang="en-US" sz="1400" dirty="0">
                          <a:latin typeface="Arial" panose="020B0604020202020204" pitchFamily="34" charset="0"/>
                          <a:cs typeface="Arial" panose="020B0604020202020204" pitchFamily="34" charset="0"/>
                        </a:rPr>
                        <a:t> that kept up the communication process between us</a:t>
                      </a:r>
                      <a:endParaRPr lang="en-GB" sz="14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507276796"/>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were the challenges that you overcame as a team?</a:t>
                      </a:r>
                    </a:p>
                    <a:p>
                      <a:endParaRPr lang="en-GB" dirty="0"/>
                    </a:p>
                  </a:txBody>
                  <a:tcPr/>
                </a:tc>
                <a:tc>
                  <a:txBody>
                    <a:bodyPr/>
                    <a:lstStyle/>
                    <a:p>
                      <a:r>
                        <a:rPr lang="en-US" sz="1400" dirty="0">
                          <a:latin typeface="Arial" panose="020B0604020202020204" pitchFamily="34" charset="0"/>
                          <a:cs typeface="Arial" panose="020B0604020202020204" pitchFamily="34" charset="0"/>
                        </a:rPr>
                        <a:t>The distance between us and having to use only online platforms for some of us</a:t>
                      </a:r>
                      <a:endParaRPr lang="en-GB" sz="14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913256840"/>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would you do differently if you worked as a team again?</a:t>
                      </a:r>
                    </a:p>
                    <a:p>
                      <a:endParaRPr lang="en-GB" dirty="0"/>
                    </a:p>
                  </a:txBody>
                  <a:tcPr/>
                </a:tc>
                <a:tc>
                  <a:txBody>
                    <a:bodyPr/>
                    <a:lstStyle/>
                    <a:p>
                      <a:r>
                        <a:rPr lang="en-US" sz="1400" dirty="0">
                          <a:latin typeface="Arial" panose="020B0604020202020204" pitchFamily="34" charset="0"/>
                          <a:cs typeface="Arial" panose="020B0604020202020204" pitchFamily="34" charset="0"/>
                        </a:rPr>
                        <a:t>To establish precise roles and delegate precise tasks under a timeline</a:t>
                      </a:r>
                      <a:endParaRPr lang="en-GB" sz="14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771358641"/>
                  </a:ext>
                </a:extLst>
              </a:tr>
              <a:tr h="882562">
                <a:tc>
                  <a:txBody>
                    <a:bodyPr/>
                    <a:lstStyle/>
                    <a:p>
                      <a:r>
                        <a:rPr lang="en-GB" dirty="0"/>
                        <a:t>How would you rate your team working? Out of 10? </a:t>
                      </a:r>
                    </a:p>
                  </a:txBody>
                  <a:tcPr/>
                </a:tc>
                <a:tc>
                  <a:txBody>
                    <a:bodyPr/>
                    <a:lstStyle/>
                    <a:p>
                      <a:r>
                        <a:rPr lang="en-GB" dirty="0"/>
                        <a:t> </a:t>
                      </a:r>
                      <a:r>
                        <a:rPr lang="en-GB" sz="1400" dirty="0">
                          <a:latin typeface="Arial" panose="020B0604020202020204" pitchFamily="34" charset="0"/>
                          <a:cs typeface="Arial" panose="020B0604020202020204" pitchFamily="34" charset="0"/>
                        </a:rPr>
                        <a:t>8/10</a:t>
                      </a:r>
                    </a:p>
                  </a:txBody>
                  <a:tcPr/>
                </a:tc>
                <a:extLst>
                  <a:ext uri="{0D108BD9-81ED-4DB2-BD59-A6C34878D82A}">
                    <a16:rowId xmlns:a16="http://schemas.microsoft.com/office/drawing/2014/main" val="3794105351"/>
                  </a:ext>
                </a:extLst>
              </a:tr>
            </a:tbl>
          </a:graphicData>
        </a:graphic>
      </p:graphicFrame>
    </p:spTree>
    <p:extLst>
      <p:ext uri="{BB962C8B-B14F-4D97-AF65-F5344CB8AC3E}">
        <p14:creationId xmlns:p14="http://schemas.microsoft.com/office/powerpoint/2010/main" val="369135309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91B451D30E41240A96500EC6D397FB6" ma:contentTypeVersion="11" ma:contentTypeDescription="Create a new document." ma:contentTypeScope="" ma:versionID="bf816e81c98fa959b7d5992f14fb3d4d">
  <xsd:schema xmlns:xsd="http://www.w3.org/2001/XMLSchema" xmlns:xs="http://www.w3.org/2001/XMLSchema" xmlns:p="http://schemas.microsoft.com/office/2006/metadata/properties" xmlns:ns3="be49ff73-cec0-4379-9da8-63ff3cc411bb" xmlns:ns4="90b58af8-24e5-4252-ab67-b2f2985aee88" targetNamespace="http://schemas.microsoft.com/office/2006/metadata/properties" ma:root="true" ma:fieldsID="aa784f32224652b19e047a00f61f507c" ns3:_="" ns4:_="">
    <xsd:import namespace="be49ff73-cec0-4379-9da8-63ff3cc411bb"/>
    <xsd:import namespace="90b58af8-24e5-4252-ab67-b2f2985aee88"/>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GenerationTime" minOccurs="0"/>
                <xsd:element ref="ns3:MediaServiceEventHashCode" minOccurs="0"/>
                <xsd:element ref="ns4:SharedWithUsers" minOccurs="0"/>
                <xsd:element ref="ns4:SharedWithDetails" minOccurs="0"/>
                <xsd:element ref="ns4:SharingHintHash"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e49ff73-cec0-4379-9da8-63ff3cc411b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Tags" ma:index="11" nillable="true" ma:displayName="Tags" ma:internalName="MediaServiceAutoTag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0b58af8-24e5-4252-ab67-b2f2985aee88"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element name="SharingHintHash" ma:index="16"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125A450-89CB-47B2-A2CC-F45B046D46C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e49ff73-cec0-4379-9da8-63ff3cc411bb"/>
    <ds:schemaRef ds:uri="90b58af8-24e5-4252-ab67-b2f2985aee8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0D82A6C0-3F27-4C20-97C6-225726256F1F}">
  <ds:schemaRefs>
    <ds:schemaRef ds:uri="http://purl.org/dc/elements/1.1/"/>
    <ds:schemaRef ds:uri="http://schemas.microsoft.com/office/2006/documentManagement/types"/>
    <ds:schemaRef ds:uri="http://purl.org/dc/terms/"/>
    <ds:schemaRef ds:uri="http://schemas.microsoft.com/office/infopath/2007/PartnerControls"/>
    <ds:schemaRef ds:uri="http://schemas.microsoft.com/office/2006/metadata/properties"/>
    <ds:schemaRef ds:uri="http://purl.org/dc/dcmitype/"/>
    <ds:schemaRef ds:uri="be49ff73-cec0-4379-9da8-63ff3cc411bb"/>
    <ds:schemaRef ds:uri="http://schemas.openxmlformats.org/package/2006/metadata/core-properties"/>
    <ds:schemaRef ds:uri="90b58af8-24e5-4252-ab67-b2f2985aee88"/>
    <ds:schemaRef ds:uri="http://www.w3.org/XML/1998/namespace"/>
  </ds:schemaRefs>
</ds:datastoreItem>
</file>

<file path=customXml/itemProps3.xml><?xml version="1.0" encoding="utf-8"?>
<ds:datastoreItem xmlns:ds="http://schemas.openxmlformats.org/officeDocument/2006/customXml" ds:itemID="{FAA29E43-23F6-48C3-8C1A-11D116C20FE7}">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TM02836342[[fn=Ion]]</Template>
  <TotalTime>7</TotalTime>
  <Words>1290</Words>
  <Application>Microsoft Office PowerPoint</Application>
  <PresentationFormat>Widescreen</PresentationFormat>
  <Paragraphs>113</Paragraphs>
  <Slides>19</Slides>
  <Notes>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19</vt:i4>
      </vt:variant>
    </vt:vector>
  </HeadingPairs>
  <TitlesOfParts>
    <vt:vector size="26" baseType="lpstr">
      <vt:lpstr>Arial</vt:lpstr>
      <vt:lpstr>Calibri</vt:lpstr>
      <vt:lpstr>Century Gothic</vt:lpstr>
      <vt:lpstr>Cooper Black</vt:lpstr>
      <vt:lpstr>Wingdings</vt:lpstr>
      <vt:lpstr>Wingdings 3</vt:lpstr>
      <vt:lpstr>Ion</vt:lpstr>
      <vt:lpstr>PowerPoint Presentation</vt:lpstr>
      <vt:lpstr>Strategies for Effective communication in a Business settings</vt:lpstr>
      <vt:lpstr>PowerPoint Presentation</vt:lpstr>
      <vt:lpstr>PowerPoint Presentation</vt:lpstr>
      <vt:lpstr>PowerPoint Presentation</vt:lpstr>
      <vt:lpstr>Benefits of effective communication at BAKKAVOR</vt:lpstr>
      <vt:lpstr>PowerPoint Presentation</vt:lpstr>
      <vt:lpstr>PowerPoint Presentation</vt:lpstr>
      <vt:lpstr>Effective communication barriers between Bakkavor and their external stakeholders</vt:lpstr>
      <vt:lpstr>PowerPoint Presentation</vt:lpstr>
      <vt:lpstr>PowerPoint Presentation</vt:lpstr>
      <vt:lpstr>PowerPoint Presentation</vt:lpstr>
      <vt:lpstr>PowerPoint Presentation</vt:lpstr>
      <vt:lpstr>PowerPoint Presentation</vt:lpstr>
      <vt:lpstr>PowerPoint Presentation</vt:lpstr>
      <vt:lpstr>Conclusion  At Bakkavor  </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vasilka sarandalieva</dc:creator>
  <cp:lastModifiedBy>Liliana Costache</cp:lastModifiedBy>
  <cp:revision>4</cp:revision>
  <dcterms:created xsi:type="dcterms:W3CDTF">2022-03-15T23:37:43Z</dcterms:created>
  <dcterms:modified xsi:type="dcterms:W3CDTF">2022-03-26T21:29:54Z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0x010100891B451D30E41240A96500EC6D397FB6</vt:lpwstr>
  </property>
</Properties>
</file>