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7" r:id="rId2"/>
    <p:sldId id="276" r:id="rId3"/>
    <p:sldId id="278" r:id="rId4"/>
    <p:sldId id="277" r:id="rId5"/>
    <p:sldId id="300" r:id="rId6"/>
    <p:sldId id="301" r:id="rId7"/>
    <p:sldId id="279" r:id="rId8"/>
    <p:sldId id="280" r:id="rId9"/>
    <p:sldId id="286" r:id="rId10"/>
    <p:sldId id="298" r:id="rId11"/>
    <p:sldId id="299" r:id="rId12"/>
    <p:sldId id="262" r:id="rId13"/>
    <p:sldId id="275" r:id="rId14"/>
    <p:sldId id="297" r:id="rId15"/>
    <p:sldId id="283" r:id="rId16"/>
    <p:sldId id="287" r:id="rId17"/>
    <p:sldId id="288" r:id="rId18"/>
    <p:sldId id="289" r:id="rId19"/>
    <p:sldId id="290" r:id="rId20"/>
    <p:sldId id="291" r:id="rId21"/>
    <p:sldId id="292" r:id="rId22"/>
    <p:sldId id="293" r:id="rId23"/>
    <p:sldId id="294" r:id="rId24"/>
    <p:sldId id="295" r:id="rId25"/>
    <p:sldId id="296" r:id="rId26"/>
    <p:sldId id="266" r:id="rId27"/>
    <p:sldId id="269"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94407" autoAdjust="0"/>
  </p:normalViewPr>
  <p:slideViewPr>
    <p:cSldViewPr>
      <p:cViewPr varScale="1">
        <p:scale>
          <a:sx n="73" d="100"/>
          <a:sy n="73" d="100"/>
        </p:scale>
        <p:origin x="1074"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D0C6D8-0EED-4348-8625-3C50CD83B77D}" type="datetimeFigureOut">
              <a:rPr lang="en-GB" smtClean="0"/>
              <a:t>14/02/2019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BED32B-6BE7-4961-86C6-3514465F5660}" type="slidenum">
              <a:rPr lang="en-GB" smtClean="0"/>
              <a:t>‹#›</a:t>
            </a:fld>
            <a:endParaRPr lang="en-GB"/>
          </a:p>
        </p:txBody>
      </p:sp>
    </p:spTree>
    <p:extLst>
      <p:ext uri="{BB962C8B-B14F-4D97-AF65-F5344CB8AC3E}">
        <p14:creationId xmlns:p14="http://schemas.microsoft.com/office/powerpoint/2010/main" val="3570560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4</a:t>
            </a:fld>
            <a:endParaRPr lang="en-GB"/>
          </a:p>
        </p:txBody>
      </p:sp>
    </p:spTree>
    <p:extLst>
      <p:ext uri="{BB962C8B-B14F-4D97-AF65-F5344CB8AC3E}">
        <p14:creationId xmlns:p14="http://schemas.microsoft.com/office/powerpoint/2010/main" val="362482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5</a:t>
            </a:fld>
            <a:endParaRPr lang="en-GB"/>
          </a:p>
        </p:txBody>
      </p:sp>
    </p:spTree>
    <p:extLst>
      <p:ext uri="{BB962C8B-B14F-4D97-AF65-F5344CB8AC3E}">
        <p14:creationId xmlns:p14="http://schemas.microsoft.com/office/powerpoint/2010/main" val="810327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6</a:t>
            </a:fld>
            <a:endParaRPr lang="en-GB"/>
          </a:p>
        </p:txBody>
      </p:sp>
    </p:spTree>
    <p:extLst>
      <p:ext uri="{BB962C8B-B14F-4D97-AF65-F5344CB8AC3E}">
        <p14:creationId xmlns:p14="http://schemas.microsoft.com/office/powerpoint/2010/main" val="2941854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7</a:t>
            </a:fld>
            <a:endParaRPr lang="en-GB"/>
          </a:p>
        </p:txBody>
      </p:sp>
    </p:spTree>
    <p:extLst>
      <p:ext uri="{BB962C8B-B14F-4D97-AF65-F5344CB8AC3E}">
        <p14:creationId xmlns:p14="http://schemas.microsoft.com/office/powerpoint/2010/main" val="3624827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8</a:t>
            </a:fld>
            <a:endParaRPr lang="en-GB"/>
          </a:p>
        </p:txBody>
      </p:sp>
    </p:spTree>
    <p:extLst>
      <p:ext uri="{BB962C8B-B14F-4D97-AF65-F5344CB8AC3E}">
        <p14:creationId xmlns:p14="http://schemas.microsoft.com/office/powerpoint/2010/main" val="3624827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9</a:t>
            </a:fld>
            <a:endParaRPr lang="en-GB"/>
          </a:p>
        </p:txBody>
      </p:sp>
    </p:spTree>
    <p:extLst>
      <p:ext uri="{BB962C8B-B14F-4D97-AF65-F5344CB8AC3E}">
        <p14:creationId xmlns:p14="http://schemas.microsoft.com/office/powerpoint/2010/main" val="42869656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14</a:t>
            </a:fld>
            <a:endParaRPr lang="en-GB"/>
          </a:p>
        </p:txBody>
      </p:sp>
    </p:spTree>
    <p:extLst>
      <p:ext uri="{BB962C8B-B14F-4D97-AF65-F5344CB8AC3E}">
        <p14:creationId xmlns:p14="http://schemas.microsoft.com/office/powerpoint/2010/main" val="3059678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BED32B-6BE7-4961-86C6-3514465F5660}" type="slidenum">
              <a:rPr lang="en-GB" smtClean="0"/>
              <a:t>25</a:t>
            </a:fld>
            <a:endParaRPr lang="en-GB"/>
          </a:p>
        </p:txBody>
      </p:sp>
    </p:spTree>
    <p:extLst>
      <p:ext uri="{BB962C8B-B14F-4D97-AF65-F5344CB8AC3E}">
        <p14:creationId xmlns:p14="http://schemas.microsoft.com/office/powerpoint/2010/main" val="3698466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716888-2CFF-428B-9935-EFC77E97D3F3}" type="datetimeFigureOut">
              <a:rPr lang="en-US" smtClean="0"/>
              <a:pPr/>
              <a:t>2/14/2019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716888-2CFF-428B-9935-EFC77E97D3F3}" type="datetimeFigureOut">
              <a:rPr lang="en-US" smtClean="0"/>
              <a:pPr/>
              <a:t>2/14/2019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716888-2CFF-428B-9935-EFC77E97D3F3}" type="datetimeFigureOut">
              <a:rPr lang="en-US" smtClean="0"/>
              <a:pPr/>
              <a:t>2/14/2019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716888-2CFF-428B-9935-EFC77E97D3F3}" type="datetimeFigureOut">
              <a:rPr lang="en-US" smtClean="0"/>
              <a:pPr/>
              <a:t>2/14/2019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716888-2CFF-428B-9935-EFC77E97D3F3}" type="datetimeFigureOut">
              <a:rPr lang="en-US" smtClean="0"/>
              <a:pPr/>
              <a:t>2/14/2019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pPr/>
              <a:t>2/14/2019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716888-2CFF-428B-9935-EFC77E97D3F3}" type="datetimeFigureOut">
              <a:rPr lang="en-US" smtClean="0"/>
              <a:pPr/>
              <a:t>2/14/2019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716888-2CFF-428B-9935-EFC77E97D3F3}" type="datetimeFigureOut">
              <a:rPr lang="en-US" smtClean="0"/>
              <a:pPr/>
              <a:t>2/14/2019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842B67-2C5A-410E-98A6-D24D48C18BA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716888-2CFF-428B-9935-EFC77E97D3F3}" type="datetimeFigureOut">
              <a:rPr lang="en-US" smtClean="0"/>
              <a:pPr/>
              <a:t>2/14/2019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842B67-2C5A-410E-98A6-D24D48C18BA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gettinggenz.com/2016/05/02/what-to-expect-from-gen-z-the-new-grads-entering-the-workforce-in-2016-by-r-madison-brighton-school-of-business-management/"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qujFJuj1S6I&amp;amp;amp;feature=related" TargetMode="External"/><Relationship Id="rId2" Type="http://schemas.openxmlformats.org/officeDocument/2006/relationships/hyperlink" Target="http://www.youtube.com/watch?v=Clp3pVEOZ5I&amp;amp;amp;feature=related" TargetMode="External"/><Relationship Id="rId1" Type="http://schemas.openxmlformats.org/officeDocument/2006/relationships/slideLayout" Target="../slideLayouts/slideLayout2.xml"/><Relationship Id="rId5" Type="http://schemas.openxmlformats.org/officeDocument/2006/relationships/hyperlink" Target="http://www.youtube.com/watch?v=rDAdaaupMno&amp;amp;amp;feature=channel" TargetMode="External"/><Relationship Id="rId4" Type="http://schemas.openxmlformats.org/officeDocument/2006/relationships/hyperlink" Target="http://www.youtube.com/watch?v=fVHnug8H1MM&amp;amp;amp;feature=channe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en.wikipedia.org/wiki/Work%E2%80%93life_balance" TargetMode="External"/><Relationship Id="rId5" Type="http://schemas.openxmlformats.org/officeDocument/2006/relationships/hyperlink" Target="http://www.guardian.co.uk/money/work-life-balance" TargetMode="External"/><Relationship Id="rId4" Type="http://schemas.openxmlformats.org/officeDocument/2006/relationships/hyperlink" Target="http://www.theworkfoundation.com/difference/e4wlb.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0423" y="1484784"/>
            <a:ext cx="8145264" cy="1470025"/>
          </a:xfrm>
        </p:spPr>
        <p:txBody>
          <a:bodyPr>
            <a:noAutofit/>
          </a:bodyPr>
          <a:lstStyle/>
          <a:p>
            <a:r>
              <a:rPr lang="en-GB" sz="3200" dirty="0" smtClean="0"/>
              <a:t>Individual &amp; </a:t>
            </a:r>
            <a:br>
              <a:rPr lang="en-GB" sz="3200" dirty="0" smtClean="0"/>
            </a:br>
            <a:r>
              <a:rPr lang="en-GB" sz="3200" dirty="0" smtClean="0"/>
              <a:t>Organisational Behaviour series</a:t>
            </a:r>
            <a:r>
              <a:rPr lang="en-GB" sz="4000" dirty="0" smtClean="0"/>
              <a:t/>
            </a:r>
            <a:br>
              <a:rPr lang="en-GB" sz="4000" dirty="0" smtClean="0"/>
            </a:br>
            <a:r>
              <a:rPr lang="en-GB" sz="7200" b="1" dirty="0" smtClean="0"/>
              <a:t>Generations in the workplace</a:t>
            </a:r>
            <a:endParaRPr lang="en-GB" sz="7200" b="1" dirty="0"/>
          </a:p>
        </p:txBody>
      </p:sp>
      <p:sp>
        <p:nvSpPr>
          <p:cNvPr id="3" name="Subtitle 2"/>
          <p:cNvSpPr>
            <a:spLocks noGrp="1"/>
          </p:cNvSpPr>
          <p:nvPr>
            <p:ph type="subTitle" idx="1"/>
          </p:nvPr>
        </p:nvSpPr>
        <p:spPr>
          <a:xfrm>
            <a:off x="1214414" y="6000768"/>
            <a:ext cx="6400800" cy="515924"/>
          </a:xfrm>
        </p:spPr>
        <p:txBody>
          <a:bodyPr>
            <a:normAutofit/>
          </a:bodyPr>
          <a:lstStyle/>
          <a:p>
            <a:r>
              <a:rPr lang="en-GB" sz="1000" dirty="0" smtClean="0"/>
              <a:t>Based on Mullins chapter 1, 9ed.</a:t>
            </a:r>
          </a:p>
          <a:p>
            <a:r>
              <a:rPr lang="en-GB" sz="1000" dirty="0" smtClean="0"/>
              <a:t>the Nature of Organisational Behaviour</a:t>
            </a:r>
            <a:endParaRPr lang="en-GB" sz="1000" dirty="0"/>
          </a:p>
        </p:txBody>
      </p:sp>
      <p:sp>
        <p:nvSpPr>
          <p:cNvPr id="5" name="TextBox 4"/>
          <p:cNvSpPr txBox="1"/>
          <p:nvPr/>
        </p:nvSpPr>
        <p:spPr>
          <a:xfrm>
            <a:off x="380766" y="5517232"/>
            <a:ext cx="8284576" cy="369332"/>
          </a:xfrm>
          <a:prstGeom prst="rect">
            <a:avLst/>
          </a:prstGeom>
          <a:noFill/>
        </p:spPr>
        <p:txBody>
          <a:bodyPr wrap="none" rtlCol="0">
            <a:spAutoFit/>
          </a:bodyPr>
          <a:lstStyle/>
          <a:p>
            <a:r>
              <a:rPr lang="en-GB" b="1" dirty="0" smtClean="0"/>
              <a:t>THE WORLD OF WORK, ORGANISATION MANAGEMENT &amp; BEHAVIOUR IS CHANGING.</a:t>
            </a:r>
            <a:endParaRPr lang="en-GB" b="1" dirty="0"/>
          </a:p>
        </p:txBody>
      </p:sp>
      <p:pic>
        <p:nvPicPr>
          <p:cNvPr id="1026" name="Picture 2" descr="https://www.formsite.com/wiesner/images/genXYZ_logo_1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1441" y="4005064"/>
            <a:ext cx="2943225" cy="11525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u="sng" dirty="0" smtClean="0"/>
              <a:t>Expectations and Change</a:t>
            </a:r>
            <a:endParaRPr lang="en-GB" b="1" u="sng"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What are the ‘Values &amp; Expectations’ of your Generation –</a:t>
            </a:r>
          </a:p>
          <a:p>
            <a:pPr marL="914400" lvl="1" indent="-514350">
              <a:buFont typeface="Arial" panose="020B0604020202020204" pitchFamily="34" charset="0"/>
              <a:buChar char="•"/>
            </a:pPr>
            <a:r>
              <a:rPr lang="en-GB" dirty="0" smtClean="0"/>
              <a:t>What do you want out of Life?</a:t>
            </a:r>
          </a:p>
          <a:p>
            <a:pPr marL="914400" lvl="1" indent="-514350">
              <a:buFont typeface="Arial" panose="020B0604020202020204" pitchFamily="34" charset="0"/>
              <a:buChar char="•"/>
            </a:pPr>
            <a:r>
              <a:rPr lang="en-GB" dirty="0" smtClean="0"/>
              <a:t>What </a:t>
            </a:r>
            <a:r>
              <a:rPr lang="en-GB" dirty="0"/>
              <a:t>do you want </a:t>
            </a:r>
            <a:r>
              <a:rPr lang="en-GB" dirty="0" smtClean="0"/>
              <a:t>in your working life?</a:t>
            </a:r>
          </a:p>
          <a:p>
            <a:pPr marL="914400" lvl="1" indent="-514350">
              <a:buFont typeface="Arial" panose="020B0604020202020204" pitchFamily="34" charset="0"/>
              <a:buChar char="•"/>
            </a:pPr>
            <a:r>
              <a:rPr lang="en-GB" dirty="0" smtClean="0"/>
              <a:t>What </a:t>
            </a:r>
            <a:r>
              <a:rPr lang="en-GB" dirty="0"/>
              <a:t>do you want </a:t>
            </a:r>
            <a:r>
              <a:rPr lang="en-GB" dirty="0" smtClean="0"/>
              <a:t>in </a:t>
            </a:r>
            <a:r>
              <a:rPr lang="en-GB" dirty="0"/>
              <a:t>your </a:t>
            </a:r>
            <a:r>
              <a:rPr lang="en-GB" dirty="0" smtClean="0"/>
              <a:t>life / your time / social life?</a:t>
            </a:r>
            <a:endParaRPr lang="en-GB" dirty="0"/>
          </a:p>
          <a:p>
            <a:pPr marL="914400" lvl="1" indent="-514350">
              <a:buFont typeface="+mj-lt"/>
              <a:buAutoNum type="arabicPeriod"/>
            </a:pPr>
            <a:endParaRPr lang="en-GB" dirty="0" smtClean="0"/>
          </a:p>
          <a:p>
            <a:pPr marL="0" indent="0">
              <a:buNone/>
            </a:pPr>
            <a:endParaRPr lang="en-GB"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u="sng" dirty="0" smtClean="0"/>
              <a:t>Expectations and Change</a:t>
            </a:r>
            <a:endParaRPr lang="en-GB" b="1" u="sng"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What were the Expectations of your parents / parental guardians </a:t>
            </a:r>
            <a:r>
              <a:rPr lang="en-GB" dirty="0"/>
              <a:t>/</a:t>
            </a:r>
            <a:r>
              <a:rPr lang="en-GB" dirty="0" smtClean="0"/>
              <a:t> the previous Generation</a:t>
            </a:r>
            <a:r>
              <a:rPr lang="en-GB" dirty="0"/>
              <a:t>?</a:t>
            </a:r>
            <a:endParaRPr lang="en-GB" dirty="0" smtClean="0"/>
          </a:p>
          <a:p>
            <a:pPr marL="514350" indent="-514350">
              <a:buFont typeface="+mj-lt"/>
              <a:buAutoNum type="arabicPeriod"/>
            </a:pPr>
            <a:r>
              <a:rPr lang="en-GB" dirty="0" smtClean="0"/>
              <a:t>How do they differ from yours?</a:t>
            </a:r>
          </a:p>
          <a:p>
            <a:pPr marL="514350" indent="-514350">
              <a:buFont typeface="+mj-lt"/>
              <a:buAutoNum type="arabicPeriod"/>
            </a:pPr>
            <a:endParaRPr lang="en-GB" dirty="0"/>
          </a:p>
        </p:txBody>
      </p:sp>
    </p:spTree>
    <p:extLst>
      <p:ext uri="{BB962C8B-B14F-4D97-AF65-F5344CB8AC3E}">
        <p14:creationId xmlns:p14="http://schemas.microsoft.com/office/powerpoint/2010/main" val="8116395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Generation Theory</a:t>
            </a:r>
            <a:endParaRPr lang="en-GB" b="1" u="sng" dirty="0"/>
          </a:p>
        </p:txBody>
      </p:sp>
      <p:sp>
        <p:nvSpPr>
          <p:cNvPr id="3" name="Content Placeholder 2"/>
          <p:cNvSpPr>
            <a:spLocks noGrp="1"/>
          </p:cNvSpPr>
          <p:nvPr>
            <p:ph idx="1"/>
          </p:nvPr>
        </p:nvSpPr>
        <p:spPr/>
        <p:txBody>
          <a:bodyPr/>
          <a:lstStyle/>
          <a:p>
            <a:pPr marL="0" indent="0">
              <a:buNone/>
            </a:pPr>
            <a:r>
              <a:rPr lang="en-GB" dirty="0" smtClean="0"/>
              <a:t>Q. What is Generation Theory?</a:t>
            </a:r>
            <a:endParaRPr lang="en-GB" dirty="0"/>
          </a:p>
        </p:txBody>
      </p:sp>
    </p:spTree>
    <p:extLst>
      <p:ext uri="{BB962C8B-B14F-4D97-AF65-F5344CB8AC3E}">
        <p14:creationId xmlns:p14="http://schemas.microsoft.com/office/powerpoint/2010/main" val="3674483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The Silent Generation</a:t>
            </a:r>
            <a:endParaRPr lang="en-GB" b="1" u="sng" dirty="0"/>
          </a:p>
        </p:txBody>
      </p:sp>
      <p:sp>
        <p:nvSpPr>
          <p:cNvPr id="3" name="Content Placeholder 2"/>
          <p:cNvSpPr>
            <a:spLocks noGrp="1"/>
          </p:cNvSpPr>
          <p:nvPr>
            <p:ph idx="1"/>
          </p:nvPr>
        </p:nvSpPr>
        <p:spPr>
          <a:xfrm>
            <a:off x="457200" y="1600200"/>
            <a:ext cx="8363272" cy="4525963"/>
          </a:xfrm>
        </p:spPr>
        <p:txBody>
          <a:bodyPr>
            <a:normAutofit/>
          </a:bodyPr>
          <a:lstStyle/>
          <a:p>
            <a:pPr marL="514350" indent="-514350">
              <a:buFont typeface="+mj-lt"/>
              <a:buAutoNum type="arabicPeriod"/>
            </a:pPr>
            <a:r>
              <a:rPr lang="en-GB" dirty="0" smtClean="0"/>
              <a:t>What is the Silent Generation ?</a:t>
            </a:r>
          </a:p>
          <a:p>
            <a:pPr marL="514350" indent="-514350">
              <a:buFont typeface="+mj-lt"/>
              <a:buAutoNum type="arabicPeriod"/>
            </a:pPr>
            <a:endParaRPr lang="en-GB" dirty="0"/>
          </a:p>
          <a:p>
            <a:pPr marL="514350" indent="-514350">
              <a:buFont typeface="+mj-lt"/>
              <a:buAutoNum type="arabicPeriod"/>
            </a:pPr>
            <a:r>
              <a:rPr lang="en-GB" dirty="0" smtClean="0"/>
              <a:t>What are the characteristics </a:t>
            </a:r>
            <a:r>
              <a:rPr lang="en-GB" dirty="0"/>
              <a:t>/ expectations </a:t>
            </a:r>
            <a:r>
              <a:rPr lang="en-GB" dirty="0" smtClean="0"/>
              <a:t>/ values of the Silent Gen?</a:t>
            </a:r>
          </a:p>
          <a:p>
            <a:pPr marL="514350" indent="-514350">
              <a:buFont typeface="+mj-lt"/>
              <a:buAutoNum type="arabicPeriod"/>
            </a:pPr>
            <a:endParaRPr lang="en-GB" dirty="0" smtClean="0"/>
          </a:p>
          <a:p>
            <a:pPr marL="514350" indent="-514350">
              <a:buFont typeface="+mj-lt"/>
              <a:buAutoNum type="arabicPeriod"/>
            </a:pPr>
            <a:r>
              <a:rPr lang="en-GB" dirty="0" smtClean="0"/>
              <a:t>Find an image that illustrates the Silent Generation?</a:t>
            </a: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1682524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Baby Boomer Generation</a:t>
            </a:r>
            <a:endParaRPr lang="en-GB" b="1" u="sng" dirty="0"/>
          </a:p>
        </p:txBody>
      </p:sp>
      <p:sp>
        <p:nvSpPr>
          <p:cNvPr id="3" name="Content Placeholder 2"/>
          <p:cNvSpPr>
            <a:spLocks noGrp="1"/>
          </p:cNvSpPr>
          <p:nvPr>
            <p:ph idx="1"/>
          </p:nvPr>
        </p:nvSpPr>
        <p:spPr>
          <a:xfrm>
            <a:off x="457200" y="1600200"/>
            <a:ext cx="8363272" cy="4525963"/>
          </a:xfrm>
        </p:spPr>
        <p:txBody>
          <a:bodyPr>
            <a:normAutofit/>
          </a:bodyPr>
          <a:lstStyle/>
          <a:p>
            <a:pPr marL="514350" indent="-514350">
              <a:buFont typeface="+mj-lt"/>
              <a:buAutoNum type="arabicPeriod"/>
            </a:pPr>
            <a:r>
              <a:rPr lang="en-GB" dirty="0" smtClean="0"/>
              <a:t>What is the Baby Boomer Generation ?</a:t>
            </a:r>
          </a:p>
          <a:p>
            <a:pPr marL="514350" indent="-514350">
              <a:buFont typeface="+mj-lt"/>
              <a:buAutoNum type="arabicPeriod"/>
            </a:pPr>
            <a:endParaRPr lang="en-GB" dirty="0"/>
          </a:p>
          <a:p>
            <a:pPr marL="514350" indent="-514350">
              <a:buFont typeface="+mj-lt"/>
              <a:buAutoNum type="arabicPeriod"/>
            </a:pPr>
            <a:r>
              <a:rPr lang="en-GB" dirty="0" smtClean="0"/>
              <a:t>What are the characteristics </a:t>
            </a:r>
            <a:r>
              <a:rPr lang="en-GB" dirty="0"/>
              <a:t>/ expectations </a:t>
            </a:r>
            <a:r>
              <a:rPr lang="en-GB" dirty="0" smtClean="0"/>
              <a:t>/ values </a:t>
            </a:r>
            <a:r>
              <a:rPr lang="en-GB" dirty="0"/>
              <a:t>of Baby Boomer </a:t>
            </a:r>
            <a:r>
              <a:rPr lang="en-GB" dirty="0" smtClean="0"/>
              <a:t>Generation?</a:t>
            </a:r>
            <a:endParaRPr lang="en-GB" dirty="0" smtClean="0"/>
          </a:p>
          <a:p>
            <a:pPr marL="0" indent="0">
              <a:buNone/>
            </a:pPr>
            <a:endParaRPr lang="en-GB" dirty="0" smtClean="0"/>
          </a:p>
          <a:p>
            <a:pPr marL="514350" indent="-514350">
              <a:buFont typeface="+mj-lt"/>
              <a:buAutoNum type="arabicPeriod" startAt="3"/>
            </a:pPr>
            <a:r>
              <a:rPr lang="en-GB" dirty="0" smtClean="0"/>
              <a:t>Find an image that </a:t>
            </a:r>
            <a:r>
              <a:rPr lang="en-GB" dirty="0"/>
              <a:t>illustrates Baby Boomer </a:t>
            </a:r>
            <a:r>
              <a:rPr lang="en-GB" dirty="0" smtClean="0"/>
              <a:t>Generation?</a:t>
            </a:r>
            <a:endParaRPr lang="en-GB" dirty="0"/>
          </a:p>
          <a:p>
            <a:pPr marL="514350" indent="-514350">
              <a:buFont typeface="+mj-lt"/>
              <a:buAutoNum type="arabicPeriod" startAt="3"/>
            </a:pPr>
            <a:endParaRPr lang="en-GB" dirty="0"/>
          </a:p>
          <a:p>
            <a:pPr marL="514350" indent="-514350">
              <a:buFont typeface="+mj-lt"/>
              <a:buAutoNum type="arabicPeriod" startAt="3"/>
            </a:pPr>
            <a:endParaRPr lang="en-GB" dirty="0"/>
          </a:p>
        </p:txBody>
      </p:sp>
    </p:spTree>
    <p:extLst>
      <p:ext uri="{BB962C8B-B14F-4D97-AF65-F5344CB8AC3E}">
        <p14:creationId xmlns:p14="http://schemas.microsoft.com/office/powerpoint/2010/main" val="574681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Q. Generation X</a:t>
            </a:r>
            <a:endParaRPr lang="en-GB" b="1" u="sng" dirty="0"/>
          </a:p>
        </p:txBody>
      </p:sp>
      <p:sp>
        <p:nvSpPr>
          <p:cNvPr id="3" name="Content Placeholder 2"/>
          <p:cNvSpPr>
            <a:spLocks noGrp="1"/>
          </p:cNvSpPr>
          <p:nvPr>
            <p:ph idx="1"/>
          </p:nvPr>
        </p:nvSpPr>
        <p:spPr>
          <a:xfrm>
            <a:off x="457200" y="1600200"/>
            <a:ext cx="8363272" cy="4525963"/>
          </a:xfrm>
        </p:spPr>
        <p:txBody>
          <a:bodyPr/>
          <a:lstStyle/>
          <a:p>
            <a:pPr marL="514350" indent="-514350">
              <a:buFont typeface="+mj-lt"/>
              <a:buAutoNum type="arabicPeriod"/>
            </a:pPr>
            <a:r>
              <a:rPr lang="en-GB" dirty="0" smtClean="0"/>
              <a:t>What is Generation X?</a:t>
            </a:r>
          </a:p>
          <a:p>
            <a:pPr marL="514350" indent="-514350">
              <a:buFont typeface="+mj-lt"/>
              <a:buAutoNum type="arabicPeriod"/>
            </a:pPr>
            <a:endParaRPr lang="en-GB" dirty="0"/>
          </a:p>
          <a:p>
            <a:pPr marL="514350" indent="-514350">
              <a:buFont typeface="+mj-lt"/>
              <a:buAutoNum type="arabicPeriod"/>
            </a:pPr>
            <a:r>
              <a:rPr lang="en-GB" dirty="0" smtClean="0"/>
              <a:t>What are </a:t>
            </a:r>
            <a:r>
              <a:rPr lang="en-GB" dirty="0"/>
              <a:t>the characteristics / expectations / values </a:t>
            </a:r>
            <a:r>
              <a:rPr lang="en-GB" dirty="0" smtClean="0"/>
              <a:t>of Gen X?</a:t>
            </a:r>
          </a:p>
          <a:p>
            <a:pPr marL="514350" indent="-514350">
              <a:buFont typeface="+mj-lt"/>
              <a:buAutoNum type="arabicPeriod"/>
            </a:pPr>
            <a:endParaRPr lang="en-GB" dirty="0" smtClean="0"/>
          </a:p>
          <a:p>
            <a:pPr marL="514350" indent="-514350">
              <a:buFont typeface="+mj-lt"/>
              <a:buAutoNum type="arabicPeriod"/>
            </a:pPr>
            <a:r>
              <a:rPr lang="en-GB" dirty="0" smtClean="0"/>
              <a:t>Find an image that illustrates Generation </a:t>
            </a:r>
            <a:r>
              <a:rPr lang="en-GB" dirty="0"/>
              <a:t>X?</a:t>
            </a:r>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26315244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Q. Generation Y</a:t>
            </a:r>
            <a:endParaRPr lang="en-GB" b="1" u="sng" dirty="0"/>
          </a:p>
        </p:txBody>
      </p:sp>
      <p:sp>
        <p:nvSpPr>
          <p:cNvPr id="3" name="Content Placeholder 2"/>
          <p:cNvSpPr>
            <a:spLocks noGrp="1"/>
          </p:cNvSpPr>
          <p:nvPr>
            <p:ph idx="1"/>
          </p:nvPr>
        </p:nvSpPr>
        <p:spPr>
          <a:xfrm>
            <a:off x="457200" y="1600200"/>
            <a:ext cx="8507288" cy="4525963"/>
          </a:xfrm>
        </p:spPr>
        <p:txBody>
          <a:bodyPr>
            <a:normAutofit/>
          </a:bodyPr>
          <a:lstStyle/>
          <a:p>
            <a:pPr marL="514350" indent="-514350">
              <a:buFont typeface="+mj-lt"/>
              <a:buAutoNum type="arabicPeriod"/>
            </a:pPr>
            <a:r>
              <a:rPr lang="en-GB" dirty="0" smtClean="0"/>
              <a:t>What is Generation Y?</a:t>
            </a:r>
          </a:p>
          <a:p>
            <a:pPr marL="514350" indent="-514350">
              <a:buFont typeface="+mj-lt"/>
              <a:buAutoNum type="arabicPeriod"/>
            </a:pPr>
            <a:endParaRPr lang="en-GB" dirty="0"/>
          </a:p>
          <a:p>
            <a:pPr marL="514350" indent="-514350">
              <a:buFont typeface="+mj-lt"/>
              <a:buAutoNum type="arabicPeriod"/>
            </a:pPr>
            <a:r>
              <a:rPr lang="en-GB" dirty="0" smtClean="0"/>
              <a:t>What are the </a:t>
            </a:r>
            <a:r>
              <a:rPr lang="en-GB" dirty="0"/>
              <a:t>characteristics / expectations / values of Gen </a:t>
            </a:r>
            <a:r>
              <a:rPr lang="en-GB" dirty="0" smtClean="0"/>
              <a:t>Y?</a:t>
            </a:r>
            <a:endParaRPr lang="en-GB" dirty="0"/>
          </a:p>
          <a:p>
            <a:pPr marL="0" indent="0">
              <a:buNone/>
            </a:pPr>
            <a:endParaRPr lang="en-GB" dirty="0" smtClean="0"/>
          </a:p>
          <a:p>
            <a:pPr marL="514350" indent="-514350">
              <a:buFont typeface="+mj-lt"/>
              <a:buAutoNum type="arabicPeriod" startAt="3"/>
            </a:pPr>
            <a:r>
              <a:rPr lang="en-GB" dirty="0" smtClean="0"/>
              <a:t>Find an image or video that illustrates Gen Y?</a:t>
            </a:r>
            <a:endParaRPr lang="en-GB" dirty="0"/>
          </a:p>
          <a:p>
            <a:pPr marL="514350" indent="-514350">
              <a:buFont typeface="+mj-lt"/>
              <a:buAutoNum type="arabicPeriod" startAt="3"/>
            </a:pPr>
            <a:endParaRPr lang="en-GB" dirty="0"/>
          </a:p>
          <a:p>
            <a:pPr marL="514350" indent="-514350">
              <a:buFont typeface="+mj-lt"/>
              <a:buAutoNum type="arabicPeriod" startAt="3"/>
            </a:pPr>
            <a:endParaRPr lang="en-GB" dirty="0"/>
          </a:p>
        </p:txBody>
      </p:sp>
    </p:spTree>
    <p:extLst>
      <p:ext uri="{BB962C8B-B14F-4D97-AF65-F5344CB8AC3E}">
        <p14:creationId xmlns:p14="http://schemas.microsoft.com/office/powerpoint/2010/main" val="2006981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Q. Generation Z</a:t>
            </a:r>
            <a:endParaRPr lang="en-GB" b="1" u="sng" dirty="0"/>
          </a:p>
        </p:txBody>
      </p:sp>
      <p:sp>
        <p:nvSpPr>
          <p:cNvPr id="3" name="Content Placeholder 2"/>
          <p:cNvSpPr>
            <a:spLocks noGrp="1"/>
          </p:cNvSpPr>
          <p:nvPr>
            <p:ph idx="1"/>
          </p:nvPr>
        </p:nvSpPr>
        <p:spPr>
          <a:xfrm>
            <a:off x="457200" y="1600200"/>
            <a:ext cx="8507288" cy="4525963"/>
          </a:xfrm>
        </p:spPr>
        <p:txBody>
          <a:bodyPr>
            <a:normAutofit/>
          </a:bodyPr>
          <a:lstStyle/>
          <a:p>
            <a:pPr marL="514350" indent="-514350">
              <a:buFont typeface="+mj-lt"/>
              <a:buAutoNum type="arabicPeriod"/>
            </a:pPr>
            <a:r>
              <a:rPr lang="en-GB" dirty="0" smtClean="0"/>
              <a:t>What is Generation Z?</a:t>
            </a:r>
          </a:p>
          <a:p>
            <a:pPr marL="514350" indent="-514350">
              <a:buFont typeface="+mj-lt"/>
              <a:buAutoNum type="arabicPeriod"/>
            </a:pPr>
            <a:endParaRPr lang="en-GB" dirty="0"/>
          </a:p>
          <a:p>
            <a:pPr marL="514350" indent="-514350">
              <a:buFont typeface="+mj-lt"/>
              <a:buAutoNum type="arabicPeriod"/>
            </a:pPr>
            <a:r>
              <a:rPr lang="en-GB" dirty="0" smtClean="0"/>
              <a:t>What are </a:t>
            </a:r>
            <a:r>
              <a:rPr lang="en-GB" dirty="0"/>
              <a:t>the characteristics / expectations / values </a:t>
            </a:r>
            <a:r>
              <a:rPr lang="en-GB" dirty="0" smtClean="0"/>
              <a:t>of Gen Z?</a:t>
            </a:r>
          </a:p>
          <a:p>
            <a:pPr marL="514350" indent="-514350">
              <a:buFont typeface="+mj-lt"/>
              <a:buAutoNum type="arabicPeriod"/>
            </a:pPr>
            <a:endParaRPr lang="en-GB" dirty="0" smtClean="0"/>
          </a:p>
          <a:p>
            <a:pPr marL="514350" indent="-514350">
              <a:buFont typeface="+mj-lt"/>
              <a:buAutoNum type="arabicPeriod"/>
            </a:pPr>
            <a:r>
              <a:rPr lang="en-GB" dirty="0" smtClean="0"/>
              <a:t>Find an image or video that illustrates Gen Z?</a:t>
            </a:r>
            <a:endParaRPr lang="en-GB" dirty="0"/>
          </a:p>
          <a:p>
            <a:pPr marL="514350" indent="-514350">
              <a:buFont typeface="+mj-lt"/>
              <a:buAutoNum type="arabicPeriod"/>
            </a:pP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1379191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Gen Z</a:t>
            </a:r>
            <a:endParaRPr lang="en-GB" b="1" u="sng" dirty="0"/>
          </a:p>
        </p:txBody>
      </p:sp>
      <p:pic>
        <p:nvPicPr>
          <p:cNvPr id="1026" name="Picture 2" descr="What-to-Expect-from-Gen-Z-Infographic cop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707" y="1444836"/>
            <a:ext cx="7310586" cy="451631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s://upload.wikimedia.org/wikipedia/commons/thumb/8/83/Mouse-cursor-hand-pointer.svg/639px-Mouse-cursor-hand-pointer.svg.png"/>
          <p:cNvPicPr>
            <a:picLocks noChangeAspect="1" noChangeArrowheads="1"/>
          </p:cNvPicPr>
          <p:nvPr/>
        </p:nvPicPr>
        <p:blipFill rotWithShape="1">
          <a:blip r:embed="rId4">
            <a:extLst>
              <a:ext uri="{28A0092B-C50C-407E-A947-70E740481C1C}">
                <a14:useLocalDpi xmlns:a14="http://schemas.microsoft.com/office/drawing/2010/main" val="0"/>
              </a:ext>
            </a:extLst>
          </a:blip>
          <a:srcRect l="1" t="12401" r="52676" b="12000"/>
          <a:stretch/>
        </p:blipFill>
        <p:spPr bwMode="auto">
          <a:xfrm>
            <a:off x="4788023" y="2636912"/>
            <a:ext cx="3120347" cy="3744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044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Gen Alpha</a:t>
            </a:r>
            <a:endParaRPr lang="en-GB" b="1" u="sng" dirty="0"/>
          </a:p>
        </p:txBody>
      </p:sp>
      <p:sp>
        <p:nvSpPr>
          <p:cNvPr id="3" name="Content Placeholder 2"/>
          <p:cNvSpPr>
            <a:spLocks noGrp="1"/>
          </p:cNvSpPr>
          <p:nvPr>
            <p:ph idx="1"/>
          </p:nvPr>
        </p:nvSpPr>
        <p:spPr/>
        <p:txBody>
          <a:bodyPr/>
          <a:lstStyle/>
          <a:p>
            <a:r>
              <a:rPr lang="en-GB" dirty="0" smtClean="0"/>
              <a:t>What is Gen Alpha?</a:t>
            </a:r>
          </a:p>
          <a:p>
            <a:pPr marL="0" indent="0">
              <a:buNone/>
            </a:pPr>
            <a:endParaRPr lang="en-GB" dirty="0" smtClean="0"/>
          </a:p>
          <a:p>
            <a:r>
              <a:rPr lang="en-GB" dirty="0"/>
              <a:t>What are the </a:t>
            </a:r>
            <a:r>
              <a:rPr lang="en-GB" dirty="0" smtClean="0"/>
              <a:t>forecasted ;-) characteristics </a:t>
            </a:r>
            <a:r>
              <a:rPr lang="en-GB" dirty="0"/>
              <a:t>of </a:t>
            </a:r>
            <a:r>
              <a:rPr lang="en-GB" dirty="0" smtClean="0"/>
              <a:t>Gen Alpha?</a:t>
            </a:r>
            <a:endParaRPr lang="en-GB" dirty="0"/>
          </a:p>
        </p:txBody>
      </p:sp>
    </p:spTree>
    <p:extLst>
      <p:ext uri="{BB962C8B-B14F-4D97-AF65-F5344CB8AC3E}">
        <p14:creationId xmlns:p14="http://schemas.microsoft.com/office/powerpoint/2010/main" val="2311071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 y="71414"/>
            <a:ext cx="7258072" cy="1143000"/>
          </a:xfrm>
        </p:spPr>
        <p:txBody>
          <a:bodyPr/>
          <a:lstStyle/>
          <a:p>
            <a:pPr algn="l"/>
            <a:r>
              <a:rPr lang="en-GB" b="1" dirty="0" smtClean="0"/>
              <a:t>Activity: </a:t>
            </a:r>
            <a:r>
              <a:rPr lang="en-GB" dirty="0" smtClean="0"/>
              <a:t>write down:</a:t>
            </a:r>
            <a:endParaRPr lang="en-GB" dirty="0"/>
          </a:p>
        </p:txBody>
      </p:sp>
      <p:sp>
        <p:nvSpPr>
          <p:cNvPr id="3" name="Content Placeholder 2"/>
          <p:cNvSpPr>
            <a:spLocks noGrp="1"/>
          </p:cNvSpPr>
          <p:nvPr>
            <p:ph idx="1"/>
          </p:nvPr>
        </p:nvSpPr>
        <p:spPr>
          <a:xfrm>
            <a:off x="-32" y="1268761"/>
            <a:ext cx="9144032" cy="6017892"/>
          </a:xfrm>
        </p:spPr>
        <p:txBody>
          <a:bodyPr/>
          <a:lstStyle/>
          <a:p>
            <a:pPr marL="514350" indent="-514350">
              <a:buFont typeface="+mj-lt"/>
              <a:buAutoNum type="arabicPeriod"/>
            </a:pPr>
            <a:r>
              <a:rPr lang="en-GB" dirty="0" smtClean="0"/>
              <a:t>What effect do you think</a:t>
            </a:r>
            <a:br>
              <a:rPr lang="en-GB" dirty="0" smtClean="0"/>
            </a:br>
            <a:r>
              <a:rPr lang="en-GB" dirty="0" smtClean="0"/>
              <a:t>New </a:t>
            </a:r>
            <a:r>
              <a:rPr lang="en-GB" b="1" dirty="0" smtClean="0"/>
              <a:t>Technology </a:t>
            </a:r>
            <a:r>
              <a:rPr lang="en-GB" dirty="0" smtClean="0"/>
              <a:t>has had</a:t>
            </a:r>
            <a:br>
              <a:rPr lang="en-GB" dirty="0" smtClean="0"/>
            </a:br>
            <a:r>
              <a:rPr lang="en-GB" dirty="0" smtClean="0"/>
              <a:t>on your Generation?</a:t>
            </a:r>
          </a:p>
          <a:p>
            <a:pPr marL="514350" indent="-514350">
              <a:buFont typeface="+mj-lt"/>
              <a:buAutoNum type="arabicPeriod"/>
            </a:pPr>
            <a:r>
              <a:rPr lang="en-GB" dirty="0"/>
              <a:t>What effect do you think</a:t>
            </a:r>
            <a:br>
              <a:rPr lang="en-GB" dirty="0"/>
            </a:br>
            <a:r>
              <a:rPr lang="en-GB" dirty="0"/>
              <a:t>New </a:t>
            </a:r>
            <a:r>
              <a:rPr lang="en-GB" b="1" dirty="0"/>
              <a:t>Technology </a:t>
            </a:r>
            <a:r>
              <a:rPr lang="en-GB" dirty="0" smtClean="0"/>
              <a:t>will have </a:t>
            </a:r>
            <a:r>
              <a:rPr lang="en-GB" b="1" dirty="0" smtClean="0"/>
              <a:t/>
            </a:r>
            <a:br>
              <a:rPr lang="en-GB" b="1" dirty="0" smtClean="0"/>
            </a:br>
            <a:r>
              <a:rPr lang="en-GB" dirty="0" smtClean="0"/>
              <a:t>on the upcoming</a:t>
            </a:r>
            <a:br>
              <a:rPr lang="en-GB" dirty="0" smtClean="0"/>
            </a:br>
            <a:r>
              <a:rPr lang="en-GB" dirty="0" smtClean="0"/>
              <a:t>Generation</a:t>
            </a:r>
            <a:r>
              <a:rPr lang="en-GB" dirty="0"/>
              <a:t>? </a:t>
            </a:r>
          </a:p>
          <a:p>
            <a:pPr marL="514350" indent="-514350">
              <a:buFont typeface="+mj-lt"/>
              <a:buAutoNum type="arabicPeriod"/>
            </a:pPr>
            <a:endParaRPr lang="en-GB" dirty="0"/>
          </a:p>
        </p:txBody>
      </p:sp>
      <p:pic>
        <p:nvPicPr>
          <p:cNvPr id="18434" name="Picture 2" descr="http://www.freeiconsweb.com/Freeicons_big/Web2Icons_600.jpg"/>
          <p:cNvPicPr>
            <a:picLocks noChangeAspect="1" noChangeArrowheads="1"/>
          </p:cNvPicPr>
          <p:nvPr/>
        </p:nvPicPr>
        <p:blipFill>
          <a:blip r:embed="rId2" cstate="print"/>
          <a:srcRect/>
          <a:stretch>
            <a:fillRect/>
          </a:stretch>
        </p:blipFill>
        <p:spPr bwMode="auto">
          <a:xfrm>
            <a:off x="5436096" y="1628800"/>
            <a:ext cx="3203539" cy="4176464"/>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Effect on workplace</a:t>
            </a:r>
            <a:endParaRPr lang="en-GB" b="1" u="sng"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What effect do you think your / upcoming generation will have on the workplace?</a:t>
            </a:r>
          </a:p>
          <a:p>
            <a:pPr marL="514350" indent="-514350">
              <a:buFont typeface="+mj-lt"/>
              <a:buAutoNum type="arabicPeriod"/>
            </a:pPr>
            <a:endParaRPr lang="en-GB" dirty="0" smtClean="0"/>
          </a:p>
          <a:p>
            <a:pPr marL="514350" indent="-514350">
              <a:buFont typeface="+mj-lt"/>
              <a:buAutoNum type="arabicPeriod"/>
            </a:pPr>
            <a:r>
              <a:rPr lang="en-GB" dirty="0" smtClean="0"/>
              <a:t>How do you think Organisations will change as a result of your / new generation?</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Q. Generational Management</a:t>
            </a:r>
            <a:endParaRPr lang="en-GB" b="1" u="sng" dirty="0"/>
          </a:p>
        </p:txBody>
      </p:sp>
      <p:sp>
        <p:nvSpPr>
          <p:cNvPr id="3" name="Content Placeholder 2"/>
          <p:cNvSpPr>
            <a:spLocks noGrp="1"/>
          </p:cNvSpPr>
          <p:nvPr>
            <p:ph idx="1"/>
          </p:nvPr>
        </p:nvSpPr>
        <p:spPr>
          <a:xfrm>
            <a:off x="457200" y="1600200"/>
            <a:ext cx="8363272" cy="4525963"/>
          </a:xfrm>
        </p:spPr>
        <p:txBody>
          <a:bodyPr/>
          <a:lstStyle/>
          <a:p>
            <a:pPr lvl="1">
              <a:buFont typeface="Arial" panose="020B0604020202020204" pitchFamily="34" charset="0"/>
              <a:buChar char="•"/>
            </a:pPr>
            <a:r>
              <a:rPr lang="en-GB" dirty="0" smtClean="0"/>
              <a:t>How do you manage different generations in the workplace</a:t>
            </a:r>
            <a:r>
              <a:rPr lang="en-GB" dirty="0"/>
              <a:t>? Research </a:t>
            </a:r>
            <a:r>
              <a:rPr lang="en-GB" dirty="0" smtClean="0"/>
              <a:t>document and cite your answer.</a:t>
            </a:r>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869230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800" b="1" dirty="0" smtClean="0">
                <a:solidFill>
                  <a:schemeClr val="tx2">
                    <a:lumMod val="60000"/>
                    <a:lumOff val="40000"/>
                  </a:schemeClr>
                </a:solidFill>
              </a:rPr>
              <a:t>The End.</a:t>
            </a:r>
            <a:endParaRPr lang="en-GB" sz="4800" b="1" dirty="0">
              <a:solidFill>
                <a:schemeClr val="tx2">
                  <a:lumMod val="60000"/>
                  <a:lumOff val="40000"/>
                </a:schemeClr>
              </a:solidFill>
            </a:endParaRPr>
          </a:p>
        </p:txBody>
      </p:sp>
    </p:spTree>
    <p:extLst>
      <p:ext uri="{BB962C8B-B14F-4D97-AF65-F5344CB8AC3E}">
        <p14:creationId xmlns:p14="http://schemas.microsoft.com/office/powerpoint/2010/main" val="1743286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332656"/>
            <a:ext cx="4896544" cy="1143000"/>
          </a:xfrm>
        </p:spPr>
        <p:txBody>
          <a:bodyPr>
            <a:normAutofit/>
          </a:bodyPr>
          <a:lstStyle/>
          <a:p>
            <a:r>
              <a:rPr lang="en-GB" sz="2000" dirty="0" smtClean="0"/>
              <a:t>Bg: </a:t>
            </a:r>
            <a:r>
              <a:rPr lang="en-GB" dirty="0" smtClean="0"/>
              <a:t>Gen Y</a:t>
            </a:r>
            <a:endParaRPr lang="en-GB" sz="1300" dirty="0"/>
          </a:p>
        </p:txBody>
      </p:sp>
      <p:sp>
        <p:nvSpPr>
          <p:cNvPr id="3" name="Content Placeholder 2"/>
          <p:cNvSpPr>
            <a:spLocks noGrp="1"/>
          </p:cNvSpPr>
          <p:nvPr>
            <p:ph idx="1"/>
          </p:nvPr>
        </p:nvSpPr>
        <p:spPr>
          <a:xfrm>
            <a:off x="0" y="2160597"/>
            <a:ext cx="9144000" cy="4125923"/>
          </a:xfrm>
        </p:spPr>
        <p:txBody>
          <a:bodyPr>
            <a:noAutofit/>
          </a:bodyPr>
          <a:lstStyle/>
          <a:p>
            <a:r>
              <a:rPr lang="en-GB" sz="2000" b="1" dirty="0"/>
              <a:t>Generation Y</a:t>
            </a:r>
            <a:r>
              <a:rPr lang="en-GB" sz="2000" dirty="0"/>
              <a:t>, also known as the </a:t>
            </a:r>
            <a:r>
              <a:rPr lang="en-GB" sz="2000" b="1" dirty="0"/>
              <a:t>Millennial Generation</a:t>
            </a:r>
            <a:r>
              <a:rPr lang="en-GB" sz="2000" dirty="0"/>
              <a:t> (or </a:t>
            </a:r>
            <a:r>
              <a:rPr lang="en-GB" sz="2000" b="1" dirty="0" err="1"/>
              <a:t>Millennials</a:t>
            </a:r>
            <a:r>
              <a:rPr lang="en-GB" sz="2000" dirty="0" smtClean="0"/>
              <a:t>),</a:t>
            </a:r>
            <a:r>
              <a:rPr lang="en-GB" sz="2000" dirty="0"/>
              <a:t> </a:t>
            </a:r>
            <a:r>
              <a:rPr lang="en-GB" sz="2000" b="1" dirty="0"/>
              <a:t>Generation Next</a:t>
            </a:r>
            <a:r>
              <a:rPr lang="en-GB" sz="2000" dirty="0" smtClean="0"/>
              <a:t>,</a:t>
            </a:r>
            <a:r>
              <a:rPr lang="en-GB" sz="2000" dirty="0"/>
              <a:t> </a:t>
            </a:r>
            <a:r>
              <a:rPr lang="en-GB" sz="2000" b="1" dirty="0"/>
              <a:t>Net Generation</a:t>
            </a:r>
            <a:r>
              <a:rPr lang="en-GB" sz="2000" dirty="0" smtClean="0"/>
              <a:t>,</a:t>
            </a:r>
            <a:r>
              <a:rPr lang="en-GB" sz="2000" dirty="0"/>
              <a:t> </a:t>
            </a:r>
            <a:r>
              <a:rPr lang="en-GB" sz="2000" dirty="0" smtClean="0"/>
              <a:t>describes the demographic</a:t>
            </a:r>
            <a:r>
              <a:rPr lang="en-GB" sz="2000" dirty="0"/>
              <a:t> cohort following Generation X. As there are no precise dates for when the Millennial generation starts and ends, commentators have used birth dates ranging somewhere from the </a:t>
            </a:r>
            <a:r>
              <a:rPr lang="en-GB" sz="2000" b="1" dirty="0" smtClean="0"/>
              <a:t>mid-1970s</a:t>
            </a:r>
            <a:r>
              <a:rPr lang="en-GB" sz="2000" b="1" dirty="0"/>
              <a:t> to the early 2000s</a:t>
            </a:r>
            <a:r>
              <a:rPr lang="en-GB" sz="2000" dirty="0" smtClean="0"/>
              <a:t>.</a:t>
            </a:r>
          </a:p>
          <a:p>
            <a:pPr>
              <a:buNone/>
            </a:pPr>
            <a:endParaRPr lang="en-GB" sz="2000" baseline="30000" dirty="0" smtClean="0"/>
          </a:p>
          <a:p>
            <a:r>
              <a:rPr lang="en-GB" sz="2000" b="1" dirty="0" smtClean="0"/>
              <a:t>Technology: </a:t>
            </a:r>
            <a:r>
              <a:rPr lang="en-GB" sz="2000" dirty="0" smtClean="0"/>
              <a:t>Characteristics </a:t>
            </a:r>
            <a:r>
              <a:rPr lang="en-GB" sz="2000" dirty="0"/>
              <a:t>of the generation vary by region, depending on social and economic conditions. However, it is generally marked by an </a:t>
            </a:r>
            <a:r>
              <a:rPr lang="en-GB" sz="2000" b="1" dirty="0"/>
              <a:t>increased use and familiarity with communications, media, and digital technologies</a:t>
            </a:r>
            <a:r>
              <a:rPr lang="en-GB" sz="2000" dirty="0"/>
              <a:t>. In most parts of the world its upbringing was marked by an increase in </a:t>
            </a:r>
            <a:r>
              <a:rPr lang="en-GB" sz="2000" dirty="0" smtClean="0"/>
              <a:t>a neoliberal</a:t>
            </a:r>
            <a:r>
              <a:rPr lang="en-GB" sz="2000" dirty="0"/>
              <a:t> </a:t>
            </a:r>
            <a:r>
              <a:rPr lang="en-GB" sz="2000" dirty="0" smtClean="0"/>
              <a:t>(JW: enterprising) approach </a:t>
            </a:r>
            <a:r>
              <a:rPr lang="en-GB" sz="2000" dirty="0"/>
              <a:t>to </a:t>
            </a:r>
            <a:r>
              <a:rPr lang="en-GB" sz="2000" dirty="0" smtClean="0"/>
              <a:t>politics </a:t>
            </a:r>
            <a:r>
              <a:rPr lang="en-GB" sz="2000" dirty="0"/>
              <a:t>and economics</a:t>
            </a:r>
            <a:r>
              <a:rPr lang="en-GB" sz="2000" dirty="0" smtClean="0"/>
              <a:t>. </a:t>
            </a:r>
            <a:endParaRPr lang="en-GB" sz="2000" baseline="30000" dirty="0" smtClean="0"/>
          </a:p>
        </p:txBody>
      </p:sp>
      <p:pic>
        <p:nvPicPr>
          <p:cNvPr id="19463" name="Picture 7" descr="C:\Program Files\Microsoft Office\MEDIA\CAGCAT10\j0300520.gif"/>
          <p:cNvPicPr>
            <a:picLocks noChangeAspect="1" noChangeArrowheads="1" noCrop="1"/>
          </p:cNvPicPr>
          <p:nvPr/>
        </p:nvPicPr>
        <p:blipFill>
          <a:blip r:embed="rId2" cstate="print"/>
          <a:srcRect/>
          <a:stretch>
            <a:fillRect/>
          </a:stretch>
        </p:blipFill>
        <p:spPr bwMode="auto">
          <a:xfrm>
            <a:off x="6732240" y="519280"/>
            <a:ext cx="1530408" cy="1316151"/>
          </a:xfrm>
          <a:prstGeom prst="rect">
            <a:avLst/>
          </a:prstGeom>
          <a:noFill/>
        </p:spPr>
      </p:pic>
      <p:pic>
        <p:nvPicPr>
          <p:cNvPr id="19464" name="Picture 8" descr="C:\Users\James Williams\AppData\Local\Microsoft\Windows\Temporary Internet Files\Content.IE5\9GT2RYYQ\MC900083017[1].wmf"/>
          <p:cNvPicPr>
            <a:picLocks noChangeAspect="1" noChangeArrowheads="1"/>
          </p:cNvPicPr>
          <p:nvPr/>
        </p:nvPicPr>
        <p:blipFill>
          <a:blip r:embed="rId3" cstate="print"/>
          <a:srcRect/>
          <a:stretch>
            <a:fillRect/>
          </a:stretch>
        </p:blipFill>
        <p:spPr bwMode="auto">
          <a:xfrm>
            <a:off x="642910" y="214290"/>
            <a:ext cx="1783994" cy="1841602"/>
          </a:xfrm>
          <a:prstGeom prst="rect">
            <a:avLst/>
          </a:prstGeom>
          <a:noFill/>
        </p:spPr>
      </p:pic>
    </p:spTree>
    <p:extLst>
      <p:ext uri="{BB962C8B-B14F-4D97-AF65-F5344CB8AC3E}">
        <p14:creationId xmlns:p14="http://schemas.microsoft.com/office/powerpoint/2010/main" val="10643451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3.bp.blogspot.com/_XbitGbB4e68/S_xYkOeA9CI/AAAAAAAAAMU/cxb0ac1BPyA/s1600/geny1.jpg"/>
          <p:cNvPicPr>
            <a:picLocks noChangeAspect="1" noChangeArrowheads="1"/>
          </p:cNvPicPr>
          <p:nvPr/>
        </p:nvPicPr>
        <p:blipFill>
          <a:blip r:embed="rId2" cstate="print"/>
          <a:srcRect/>
          <a:stretch>
            <a:fillRect/>
          </a:stretch>
        </p:blipFill>
        <p:spPr bwMode="auto">
          <a:xfrm>
            <a:off x="-1" y="285752"/>
            <a:ext cx="9156451" cy="6286520"/>
          </a:xfrm>
          <a:prstGeom prst="rect">
            <a:avLst/>
          </a:prstGeom>
          <a:noFill/>
        </p:spPr>
      </p:pic>
    </p:spTree>
    <p:extLst>
      <p:ext uri="{BB962C8B-B14F-4D97-AF65-F5344CB8AC3E}">
        <p14:creationId xmlns:p14="http://schemas.microsoft.com/office/powerpoint/2010/main" val="81332638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 Y </a:t>
            </a:r>
            <a:r>
              <a:rPr lang="en-GB" dirty="0" err="1" smtClean="0"/>
              <a:t>Vids</a:t>
            </a:r>
            <a:endParaRPr lang="en-GB" dirty="0"/>
          </a:p>
        </p:txBody>
      </p:sp>
      <p:sp>
        <p:nvSpPr>
          <p:cNvPr id="4" name="Content Placeholder 3"/>
          <p:cNvSpPr txBox="1">
            <a:spLocks noGrp="1"/>
          </p:cNvSpPr>
          <p:nvPr>
            <p:ph idx="1"/>
          </p:nvPr>
        </p:nvSpPr>
        <p:spPr>
          <a:xfrm>
            <a:off x="0" y="1330133"/>
            <a:ext cx="9144000" cy="5533823"/>
          </a:xfrm>
          <a:prstGeom prst="rect">
            <a:avLst/>
          </a:prstGeom>
          <a:noFill/>
        </p:spPr>
        <p:txBody>
          <a:bodyPr wrap="square" rtlCol="0">
            <a:spAutoFit/>
          </a:bodyPr>
          <a:lstStyle/>
          <a:p>
            <a:pPr>
              <a:buNone/>
            </a:pPr>
            <a:r>
              <a:rPr lang="en-GB" sz="2400" dirty="0" smtClean="0"/>
              <a:t>Watch </a:t>
            </a:r>
            <a:r>
              <a:rPr lang="en-GB" sz="2400" dirty="0" err="1" smtClean="0"/>
              <a:t>vids</a:t>
            </a:r>
            <a:r>
              <a:rPr lang="en-GB" sz="2400" dirty="0" smtClean="0"/>
              <a:t> and write down any points you find interesting:</a:t>
            </a:r>
          </a:p>
          <a:p>
            <a:pPr>
              <a:buNone/>
            </a:pPr>
            <a:endParaRPr lang="en-GB" sz="2400" dirty="0" smtClean="0"/>
          </a:p>
          <a:p>
            <a:pPr>
              <a:buFont typeface="Arial" pitchFamily="34" charset="0"/>
              <a:buChar char="•"/>
            </a:pPr>
            <a:r>
              <a:rPr lang="en-GB" sz="2000" dirty="0" smtClean="0"/>
              <a:t>'Net Generation' : Rethinking Talent, Management &amp; work: </a:t>
            </a:r>
            <a:r>
              <a:rPr lang="en-GB" sz="2000" dirty="0" smtClean="0">
                <a:hlinkClick r:id="rId2"/>
              </a:rPr>
              <a:t>http://www.youtube.com/watch?v=Clp3pVEOZ5I&amp;amp;amp;feature=related</a:t>
            </a:r>
            <a:r>
              <a:rPr lang="en-GB" sz="2000" dirty="0" smtClean="0"/>
              <a:t> </a:t>
            </a:r>
          </a:p>
          <a:p>
            <a:endParaRPr lang="en-GB" sz="2000" dirty="0" smtClean="0"/>
          </a:p>
          <a:p>
            <a:r>
              <a:rPr lang="en-GB" sz="2000" dirty="0" smtClean="0"/>
              <a:t>Don </a:t>
            </a:r>
            <a:r>
              <a:rPr lang="en-GB" sz="2000" dirty="0" err="1" smtClean="0"/>
              <a:t>Tapscott</a:t>
            </a:r>
            <a:r>
              <a:rPr lang="en-GB" sz="2000" dirty="0" smtClean="0"/>
              <a:t> "Growing up Digital“: </a:t>
            </a:r>
            <a:r>
              <a:rPr lang="en-GB" sz="2000" dirty="0" smtClean="0">
                <a:hlinkClick r:id="rId3"/>
              </a:rPr>
              <a:t>http://www.youtube.com/watch?v=qujFJuj1S6I&amp;amp;amp;feature=related</a:t>
            </a:r>
            <a:r>
              <a:rPr lang="en-GB" sz="2000" dirty="0" smtClean="0"/>
              <a:t> </a:t>
            </a:r>
          </a:p>
          <a:p>
            <a:endParaRPr lang="en-GB" sz="2000" dirty="0" smtClean="0"/>
          </a:p>
          <a:p>
            <a:r>
              <a:rPr lang="en-GB" sz="2000" dirty="0" smtClean="0"/>
              <a:t>What Motivates Gen Y and Boomer Talent: </a:t>
            </a:r>
            <a:r>
              <a:rPr lang="en-GB" sz="2000" dirty="0" smtClean="0">
                <a:hlinkClick r:id="rId4"/>
              </a:rPr>
              <a:t>http://www.youtube.com/watch?v=fVHnug8H1MM&amp;amp;amp;feature=channel</a:t>
            </a:r>
            <a:r>
              <a:rPr lang="en-GB" sz="2000" dirty="0" smtClean="0"/>
              <a:t> </a:t>
            </a:r>
          </a:p>
          <a:p>
            <a:endParaRPr lang="en-GB" sz="2000" dirty="0" smtClean="0"/>
          </a:p>
          <a:p>
            <a:pPr>
              <a:buNone/>
            </a:pPr>
            <a:r>
              <a:rPr lang="en-GB" sz="2000" dirty="0" smtClean="0"/>
              <a:t>Bg info: Managing Generation Y: </a:t>
            </a:r>
            <a:r>
              <a:rPr lang="en-GB" sz="2000" dirty="0" smtClean="0">
                <a:hlinkClick r:id="rId5"/>
              </a:rPr>
              <a:t>http://www.youtube.com/watch?v=rDAdaaupMno&amp;amp;amp;feature=channel</a:t>
            </a:r>
            <a:r>
              <a:rPr lang="en-GB" sz="2000" dirty="0" smtClean="0"/>
              <a:t> </a:t>
            </a:r>
          </a:p>
          <a:p>
            <a:pPr>
              <a:buNone/>
            </a:pPr>
            <a:endParaRPr lang="en-GB" sz="2000" dirty="0" smtClean="0"/>
          </a:p>
          <a:p>
            <a:pPr>
              <a:buFont typeface="Arial" pitchFamily="34" charset="0"/>
              <a:buChar char="•"/>
            </a:pPr>
            <a:endParaRPr lang="en-GB" sz="2400" dirty="0"/>
          </a:p>
        </p:txBody>
      </p:sp>
    </p:spTree>
    <p:extLst>
      <p:ext uri="{BB962C8B-B14F-4D97-AF65-F5344CB8AC3E}">
        <p14:creationId xmlns:p14="http://schemas.microsoft.com/office/powerpoint/2010/main" val="25891464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The Work Ethic (Gen X &amp; Gen Y)</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0" y="1500174"/>
            <a:ext cx="9096075" cy="1714512"/>
          </a:xfrm>
          <a:prstGeom prst="rect">
            <a:avLst/>
          </a:prstGeom>
          <a:noFill/>
          <a:ln w="9525">
            <a:noFill/>
            <a:miter lim="800000"/>
            <a:headEnd/>
            <a:tailEnd/>
          </a:ln>
          <a:effectLst/>
        </p:spPr>
      </p:pic>
      <p:pic>
        <p:nvPicPr>
          <p:cNvPr id="1030" name="Picture 6" descr="http://www.elec-intro.com/EX/05-15-06/g-generation-y.jpg"/>
          <p:cNvPicPr>
            <a:picLocks noChangeAspect="1" noChangeArrowheads="1"/>
          </p:cNvPicPr>
          <p:nvPr/>
        </p:nvPicPr>
        <p:blipFill>
          <a:blip r:embed="rId3" cstate="print"/>
          <a:srcRect/>
          <a:stretch>
            <a:fillRect/>
          </a:stretch>
        </p:blipFill>
        <p:spPr bwMode="auto">
          <a:xfrm>
            <a:off x="285720" y="3333778"/>
            <a:ext cx="2231414" cy="3309932"/>
          </a:xfrm>
          <a:prstGeom prst="rect">
            <a:avLst/>
          </a:prstGeom>
          <a:noFill/>
        </p:spPr>
      </p:pic>
      <p:pic>
        <p:nvPicPr>
          <p:cNvPr id="9" name="Picture 2" descr="http://hoboken411.com/wp-content/uploads/2007/12/hoboken-generation-y.jpg"/>
          <p:cNvPicPr>
            <a:picLocks noChangeAspect="1" noChangeArrowheads="1"/>
          </p:cNvPicPr>
          <p:nvPr/>
        </p:nvPicPr>
        <p:blipFill>
          <a:blip r:embed="rId4" cstate="print"/>
          <a:srcRect/>
          <a:stretch>
            <a:fillRect/>
          </a:stretch>
        </p:blipFill>
        <p:spPr bwMode="auto">
          <a:xfrm>
            <a:off x="2714612" y="3357562"/>
            <a:ext cx="3061429" cy="3338691"/>
          </a:xfrm>
          <a:prstGeom prst="rect">
            <a:avLst/>
          </a:prstGeom>
          <a:noFill/>
        </p:spPr>
      </p:pic>
      <p:pic>
        <p:nvPicPr>
          <p:cNvPr id="10" name="Picture 4" descr="http://www.nt2099.com/J-ENT/books/pluggedin.jpg"/>
          <p:cNvPicPr>
            <a:picLocks noChangeAspect="1" noChangeArrowheads="1"/>
          </p:cNvPicPr>
          <p:nvPr/>
        </p:nvPicPr>
        <p:blipFill>
          <a:blip r:embed="rId5" cstate="print"/>
          <a:srcRect/>
          <a:stretch>
            <a:fillRect/>
          </a:stretch>
        </p:blipFill>
        <p:spPr bwMode="auto">
          <a:xfrm>
            <a:off x="6000760" y="3357562"/>
            <a:ext cx="2571768" cy="3162281"/>
          </a:xfrm>
          <a:prstGeom prst="rect">
            <a:avLst/>
          </a:prstGeom>
          <a:noFill/>
        </p:spPr>
      </p:pic>
    </p:spTree>
    <p:extLst>
      <p:ext uri="{BB962C8B-B14F-4D97-AF65-F5344CB8AC3E}">
        <p14:creationId xmlns:p14="http://schemas.microsoft.com/office/powerpoint/2010/main" val="198072972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Bg: Gen Y economy</a:t>
            </a:r>
            <a:endParaRPr lang="en-GB" dirty="0"/>
          </a:p>
        </p:txBody>
      </p:sp>
      <p:sp>
        <p:nvSpPr>
          <p:cNvPr id="3" name="Content Placeholder 2"/>
          <p:cNvSpPr>
            <a:spLocks noGrp="1"/>
          </p:cNvSpPr>
          <p:nvPr>
            <p:ph idx="1"/>
          </p:nvPr>
        </p:nvSpPr>
        <p:spPr>
          <a:xfrm>
            <a:off x="457200" y="1142984"/>
            <a:ext cx="8229600" cy="4525963"/>
          </a:xfrm>
        </p:spPr>
        <p:txBody>
          <a:bodyPr>
            <a:normAutofit fontScale="77500" lnSpcReduction="20000"/>
          </a:bodyPr>
          <a:lstStyle/>
          <a:p>
            <a:r>
              <a:rPr lang="en-GB" b="1" dirty="0" smtClean="0"/>
              <a:t>Peter Pan Generation: </a:t>
            </a:r>
            <a:r>
              <a:rPr lang="en-GB" dirty="0" smtClean="0"/>
              <a:t>This generation is also sometimes referred to as the </a:t>
            </a:r>
            <a:r>
              <a:rPr lang="en-GB" i="1" dirty="0" smtClean="0"/>
              <a:t>Boomerang Generation</a:t>
            </a:r>
            <a:r>
              <a:rPr lang="en-GB" dirty="0" smtClean="0"/>
              <a:t> or </a:t>
            </a:r>
            <a:r>
              <a:rPr lang="en-GB" i="1" dirty="0" smtClean="0"/>
              <a:t>Peter Pan Generation</a:t>
            </a:r>
            <a:r>
              <a:rPr lang="en-GB" dirty="0" smtClean="0"/>
              <a:t>, because of the ... trend toward members living with their parents for longer than previous generations.</a:t>
            </a:r>
            <a:endParaRPr lang="en-GB" baseline="30000" dirty="0"/>
          </a:p>
          <a:p>
            <a:r>
              <a:rPr lang="en-GB" b="1" dirty="0" smtClean="0"/>
              <a:t>Boomerang Generation</a:t>
            </a:r>
            <a:r>
              <a:rPr lang="en-GB" dirty="0" smtClean="0"/>
              <a:t> is one of several terms applied to the current generation of young adults in Western culture.</a:t>
            </a:r>
            <a:r>
              <a:rPr lang="en-GB" baseline="30000" dirty="0" smtClean="0"/>
              <a:t> </a:t>
            </a:r>
            <a:r>
              <a:rPr lang="en-GB" dirty="0" smtClean="0"/>
              <a:t>They are so named for the frequency with which they choose to cohabitate with their parents after a brief period of living on their own - thus boomeranging back to their place of origin.</a:t>
            </a:r>
          </a:p>
          <a:p>
            <a:r>
              <a:rPr lang="en-GB" dirty="0" smtClean="0"/>
              <a:t>One cause of this increased trend can be related to economic circumstances and lifestyle choices.</a:t>
            </a:r>
          </a:p>
          <a:p>
            <a:pPr>
              <a:buNone/>
            </a:pPr>
            <a:endParaRPr lang="en-GB" dirty="0"/>
          </a:p>
          <a:p>
            <a:endParaRPr lang="en-GB" dirty="0"/>
          </a:p>
        </p:txBody>
      </p:sp>
      <p:pic>
        <p:nvPicPr>
          <p:cNvPr id="6" name="Picture 6" descr="C:\Users\James Williams\AppData\Local\Microsoft\Windows\Temporary Internet Files\Content.IE5\0D2TLS6B\MP900442686[1].jpg"/>
          <p:cNvPicPr>
            <a:picLocks noChangeAspect="1" noChangeArrowheads="1"/>
          </p:cNvPicPr>
          <p:nvPr/>
        </p:nvPicPr>
        <p:blipFill>
          <a:blip r:embed="rId2" cstate="print"/>
          <a:srcRect/>
          <a:stretch>
            <a:fillRect/>
          </a:stretch>
        </p:blipFill>
        <p:spPr bwMode="auto">
          <a:xfrm>
            <a:off x="3071802" y="5072074"/>
            <a:ext cx="2330684" cy="1551044"/>
          </a:xfrm>
          <a:prstGeom prst="rect">
            <a:avLst/>
          </a:prstGeom>
          <a:noFill/>
        </p:spPr>
      </p:pic>
    </p:spTree>
    <p:extLst>
      <p:ext uri="{BB962C8B-B14F-4D97-AF65-F5344CB8AC3E}">
        <p14:creationId xmlns:p14="http://schemas.microsoft.com/office/powerpoint/2010/main" val="17324763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Bg: Gen Y &amp; Adulthood</a:t>
            </a:r>
            <a:endParaRPr lang="en-GB" dirty="0"/>
          </a:p>
        </p:txBody>
      </p:sp>
      <p:sp>
        <p:nvSpPr>
          <p:cNvPr id="3" name="Content Placeholder 2"/>
          <p:cNvSpPr>
            <a:spLocks noGrp="1"/>
          </p:cNvSpPr>
          <p:nvPr>
            <p:ph idx="1"/>
          </p:nvPr>
        </p:nvSpPr>
        <p:spPr>
          <a:xfrm>
            <a:off x="457200" y="1063277"/>
            <a:ext cx="8229600" cy="4525963"/>
          </a:xfrm>
        </p:spPr>
        <p:txBody>
          <a:bodyPr>
            <a:noAutofit/>
          </a:bodyPr>
          <a:lstStyle/>
          <a:p>
            <a:r>
              <a:rPr lang="en-GB" sz="2000" dirty="0" smtClean="0"/>
              <a:t>For instance, one study by professors at Brigham Young University found that students today are more likely now to define "adult" based on certain personal abilities and characteristics rather than more traditional "rite of passage" events e.g. leave home, job, family.</a:t>
            </a:r>
          </a:p>
          <a:p>
            <a:pPr>
              <a:buNone/>
            </a:pPr>
            <a:endParaRPr lang="en-GB" sz="2000" baseline="30000" dirty="0"/>
          </a:p>
          <a:p>
            <a:r>
              <a:rPr lang="en-GB" sz="2000" dirty="0" smtClean="0"/>
              <a:t>Dr. Larry Nelson, one of the professors to perform the study, also noted that some </a:t>
            </a:r>
            <a:r>
              <a:rPr lang="en-GB" sz="2000" dirty="0" err="1" smtClean="0"/>
              <a:t>Millennials</a:t>
            </a:r>
            <a:r>
              <a:rPr lang="en-GB" sz="2000" dirty="0" smtClean="0"/>
              <a:t> are delaying the transition from childhood to adulthood as a response to mistakes made by their parents. "In prior generations, you get married and you start a career and you do that immediately. </a:t>
            </a:r>
            <a:r>
              <a:rPr lang="en-GB" sz="2000" dirty="0" err="1" smtClean="0"/>
              <a:t>Millennials</a:t>
            </a:r>
            <a:r>
              <a:rPr lang="en-GB" sz="2000" dirty="0" smtClean="0"/>
              <a:t>  also seek life enriching and fulfilling experiences.</a:t>
            </a:r>
          </a:p>
          <a:p>
            <a:endParaRPr lang="en-GB" sz="2000" dirty="0" smtClean="0"/>
          </a:p>
          <a:p>
            <a:r>
              <a:rPr lang="en-GB" sz="2000" dirty="0" smtClean="0"/>
              <a:t>Gen </a:t>
            </a:r>
            <a:r>
              <a:rPr lang="en-GB" sz="2000" dirty="0" err="1" smtClean="0"/>
              <a:t>Yers</a:t>
            </a:r>
            <a:r>
              <a:rPr lang="en-GB" sz="2000" dirty="0" smtClean="0"/>
              <a:t> observed previous generation and now choose more freedom of choice, to travel, enjoy life, to have meaningful careers and more flexible working patterns, more balanced lives.</a:t>
            </a:r>
          </a:p>
          <a:p>
            <a:endParaRPr lang="en-GB" sz="2000" dirty="0"/>
          </a:p>
        </p:txBody>
      </p:sp>
    </p:spTree>
    <p:extLst>
      <p:ext uri="{BB962C8B-B14F-4D97-AF65-F5344CB8AC3E}">
        <p14:creationId xmlns:p14="http://schemas.microsoft.com/office/powerpoint/2010/main" val="22489402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Bg: Workforce</a:t>
            </a:r>
            <a:endParaRPr lang="en-GB" dirty="0"/>
          </a:p>
        </p:txBody>
      </p:sp>
      <p:sp>
        <p:nvSpPr>
          <p:cNvPr id="3" name="Content Placeholder 2"/>
          <p:cNvSpPr>
            <a:spLocks noGrp="1"/>
          </p:cNvSpPr>
          <p:nvPr>
            <p:ph idx="1"/>
          </p:nvPr>
        </p:nvSpPr>
        <p:spPr>
          <a:xfrm>
            <a:off x="0" y="1214422"/>
            <a:ext cx="9144000" cy="4911741"/>
          </a:xfrm>
        </p:spPr>
        <p:txBody>
          <a:bodyPr>
            <a:normAutofit/>
          </a:bodyPr>
          <a:lstStyle/>
          <a:p>
            <a:r>
              <a:rPr lang="en-GB" sz="2000" dirty="0" smtClean="0"/>
              <a:t>Studies </a:t>
            </a:r>
            <a:r>
              <a:rPr lang="en-GB" sz="2000" dirty="0"/>
              <a:t>predict that Generation Y will switch jobs </a:t>
            </a:r>
            <a:r>
              <a:rPr lang="en-GB" sz="2000" dirty="0" smtClean="0"/>
              <a:t>frequently and require more flexible working patterns. </a:t>
            </a:r>
            <a:r>
              <a:rPr lang="en-GB" sz="2000" dirty="0"/>
              <a:t> Generation </a:t>
            </a:r>
            <a:r>
              <a:rPr lang="en-GB" sz="2000" dirty="0" smtClean="0"/>
              <a:t>Y</a:t>
            </a:r>
            <a:r>
              <a:rPr lang="en-GB" sz="2000" dirty="0"/>
              <a:t> </a:t>
            </a:r>
            <a:r>
              <a:rPr lang="en-GB" sz="2000" dirty="0" smtClean="0"/>
              <a:t>have </a:t>
            </a:r>
            <a:r>
              <a:rPr lang="en-GB" sz="2000" dirty="0"/>
              <a:t>great </a:t>
            </a:r>
            <a:r>
              <a:rPr lang="en-GB" sz="2000" dirty="0" smtClean="0"/>
              <a:t>expectations for more </a:t>
            </a:r>
            <a:r>
              <a:rPr lang="en-GB" sz="2000" b="1" dirty="0" smtClean="0"/>
              <a:t>valuable and more equal working conditions</a:t>
            </a:r>
            <a:r>
              <a:rPr lang="en-GB" sz="2000" dirty="0" smtClean="0"/>
              <a:t>.</a:t>
            </a:r>
            <a:r>
              <a:rPr lang="en-GB" sz="2000" dirty="0"/>
              <a:t> To better understand this mindset, many large </a:t>
            </a:r>
            <a:r>
              <a:rPr lang="en-GB" sz="2000" dirty="0" smtClean="0"/>
              <a:t>organisations are devising </a:t>
            </a:r>
            <a:r>
              <a:rPr lang="en-GB" sz="2000" dirty="0"/>
              <a:t>new programs to </a:t>
            </a:r>
            <a:r>
              <a:rPr lang="en-GB" sz="2000" dirty="0" smtClean="0"/>
              <a:t>hold onto and help </a:t>
            </a:r>
            <a:r>
              <a:rPr lang="en-GB" sz="2000" b="1" dirty="0" smtClean="0"/>
              <a:t>Millennials</a:t>
            </a:r>
            <a:r>
              <a:rPr lang="en-GB" sz="2000" dirty="0" smtClean="0"/>
              <a:t> </a:t>
            </a:r>
            <a:r>
              <a:rPr lang="en-GB" sz="2000" b="1" dirty="0"/>
              <a:t>more</a:t>
            </a:r>
            <a:r>
              <a:rPr lang="en-GB" sz="2000" dirty="0"/>
              <a:t> </a:t>
            </a:r>
            <a:r>
              <a:rPr lang="en-GB" sz="2000" b="1" dirty="0"/>
              <a:t>comfortable</a:t>
            </a:r>
            <a:r>
              <a:rPr lang="en-GB" sz="2000" dirty="0"/>
              <a:t>. </a:t>
            </a:r>
          </a:p>
          <a:p>
            <a:endParaRPr lang="en-GB" sz="2000" dirty="0"/>
          </a:p>
        </p:txBody>
      </p:sp>
    </p:spTree>
    <p:extLst>
      <p:ext uri="{BB962C8B-B14F-4D97-AF65-F5344CB8AC3E}">
        <p14:creationId xmlns:p14="http://schemas.microsoft.com/office/powerpoint/2010/main" val="78759064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Sense of identity</a:t>
            </a:r>
            <a:endParaRPr lang="en-GB" dirty="0"/>
          </a:p>
        </p:txBody>
      </p:sp>
      <p:pic>
        <p:nvPicPr>
          <p:cNvPr id="20482" name="Picture 2"/>
          <p:cNvPicPr>
            <a:picLocks noChangeAspect="1" noChangeArrowheads="1"/>
          </p:cNvPicPr>
          <p:nvPr/>
        </p:nvPicPr>
        <p:blipFill>
          <a:blip r:embed="rId2" cstate="print"/>
          <a:srcRect/>
          <a:stretch>
            <a:fillRect/>
          </a:stretch>
        </p:blipFill>
        <p:spPr bwMode="auto">
          <a:xfrm>
            <a:off x="0" y="1714488"/>
            <a:ext cx="8930194" cy="2071702"/>
          </a:xfrm>
          <a:prstGeom prst="rect">
            <a:avLst/>
          </a:prstGeom>
          <a:noFill/>
          <a:ln w="9525">
            <a:noFill/>
            <a:miter lim="800000"/>
            <a:headEnd/>
            <a:tailEnd/>
          </a:ln>
          <a:effectLst/>
        </p:spPr>
      </p:pic>
      <p:pic>
        <p:nvPicPr>
          <p:cNvPr id="5" name="Picture 5" descr="C:\Users\James Williams\AppData\Local\Microsoft\Windows\Temporary Internet Files\Content.IE5\0D2TLS6B\MP900444039[1].jpg"/>
          <p:cNvPicPr>
            <a:picLocks noChangeAspect="1" noChangeArrowheads="1"/>
          </p:cNvPicPr>
          <p:nvPr/>
        </p:nvPicPr>
        <p:blipFill>
          <a:blip r:embed="rId3" cstate="print"/>
          <a:srcRect/>
          <a:stretch>
            <a:fillRect/>
          </a:stretch>
        </p:blipFill>
        <p:spPr bwMode="auto">
          <a:xfrm>
            <a:off x="5429256" y="3571876"/>
            <a:ext cx="1930338" cy="2924650"/>
          </a:xfrm>
          <a:prstGeom prst="rect">
            <a:avLst/>
          </a:prstGeom>
          <a:noFill/>
        </p:spPr>
      </p:pic>
      <p:sp>
        <p:nvSpPr>
          <p:cNvPr id="7" name="Rectangle 6"/>
          <p:cNvSpPr/>
          <p:nvPr/>
        </p:nvSpPr>
        <p:spPr>
          <a:xfrm>
            <a:off x="4714876" y="2928934"/>
            <a:ext cx="421484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14282" y="3214686"/>
            <a:ext cx="1714512" cy="2857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5981934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sz="2000" dirty="0" smtClean="0"/>
              <a:t>Bg: </a:t>
            </a:r>
            <a:r>
              <a:rPr lang="en-GB" dirty="0" smtClean="0"/>
              <a:t>Gen Y &amp; Technology</a:t>
            </a:r>
            <a:endParaRPr lang="en-GB" dirty="0"/>
          </a:p>
        </p:txBody>
      </p:sp>
      <p:sp>
        <p:nvSpPr>
          <p:cNvPr id="3" name="Content Placeholder 2"/>
          <p:cNvSpPr>
            <a:spLocks noGrp="1"/>
          </p:cNvSpPr>
          <p:nvPr>
            <p:ph idx="1"/>
          </p:nvPr>
        </p:nvSpPr>
        <p:spPr>
          <a:xfrm>
            <a:off x="30615" y="1052736"/>
            <a:ext cx="9144000" cy="5197493"/>
          </a:xfrm>
        </p:spPr>
        <p:txBody>
          <a:bodyPr>
            <a:noAutofit/>
          </a:bodyPr>
          <a:lstStyle/>
          <a:p>
            <a:pPr marL="0" indent="0">
              <a:buNone/>
            </a:pPr>
            <a:r>
              <a:rPr lang="en-GB" sz="2000" dirty="0"/>
              <a:t>New Technology has enabled </a:t>
            </a:r>
            <a:r>
              <a:rPr lang="en-GB" sz="2000" b="1" dirty="0"/>
              <a:t>Communication Creativity and Acceptance </a:t>
            </a:r>
            <a:r>
              <a:rPr lang="en-GB" sz="2000" dirty="0"/>
              <a:t>of expression and is a key developmental step in society which all generations  can benefits from today.  This key developmental step in society is being further enhanced by the new generations and will benefit everyone</a:t>
            </a:r>
            <a:r>
              <a:rPr lang="en-GB" sz="2000" dirty="0" smtClean="0"/>
              <a:t>.</a:t>
            </a:r>
          </a:p>
          <a:p>
            <a:r>
              <a:rPr lang="en-GB" sz="2000" dirty="0" smtClean="0"/>
              <a:t>The </a:t>
            </a:r>
            <a:r>
              <a:rPr lang="en-GB" sz="2000" dirty="0"/>
              <a:t>Millennial Generation (or Gen Y), like other generations, has been shaped by the events, leaders, developments and trends of its </a:t>
            </a:r>
            <a:r>
              <a:rPr lang="en-GB" sz="2000" dirty="0" smtClean="0"/>
              <a:t>time.</a:t>
            </a:r>
            <a:r>
              <a:rPr lang="en-GB" sz="2000" baseline="30000" dirty="0"/>
              <a:t> </a:t>
            </a:r>
            <a:endParaRPr lang="en-GB" sz="2000" baseline="30000" dirty="0" smtClean="0"/>
          </a:p>
          <a:p>
            <a:r>
              <a:rPr lang="en-GB" sz="2000" dirty="0" smtClean="0"/>
              <a:t>The </a:t>
            </a:r>
            <a:r>
              <a:rPr lang="en-GB" sz="2000" b="1" dirty="0"/>
              <a:t>rise of instant </a:t>
            </a:r>
            <a:r>
              <a:rPr lang="en-GB" sz="2000" dirty="0"/>
              <a:t>communication technologies made possible through use of the </a:t>
            </a:r>
            <a:r>
              <a:rPr lang="en-GB" sz="2000" b="1" dirty="0"/>
              <a:t>internet</a:t>
            </a:r>
            <a:r>
              <a:rPr lang="en-GB" sz="2000" dirty="0"/>
              <a:t>, such as </a:t>
            </a:r>
            <a:r>
              <a:rPr lang="en-GB" sz="2000" b="1" dirty="0"/>
              <a:t>email</a:t>
            </a:r>
            <a:r>
              <a:rPr lang="en-GB" sz="2000" dirty="0"/>
              <a:t>, </a:t>
            </a:r>
            <a:r>
              <a:rPr lang="en-GB" sz="2000" b="1" dirty="0"/>
              <a:t>texting</a:t>
            </a:r>
            <a:r>
              <a:rPr lang="en-GB" sz="2000" dirty="0"/>
              <a:t>, and </a:t>
            </a:r>
            <a:r>
              <a:rPr lang="en-GB" sz="2000" b="1" dirty="0"/>
              <a:t>IM</a:t>
            </a:r>
            <a:r>
              <a:rPr lang="en-GB" sz="2000" dirty="0"/>
              <a:t> and new media used through websites like </a:t>
            </a:r>
            <a:r>
              <a:rPr lang="en-GB" sz="2000" b="1" dirty="0"/>
              <a:t>YouTube</a:t>
            </a:r>
            <a:r>
              <a:rPr lang="en-GB" sz="2000" dirty="0"/>
              <a:t> and social networking sites like </a:t>
            </a:r>
            <a:r>
              <a:rPr lang="en-GB" sz="2000" b="1" dirty="0" smtClean="0"/>
              <a:t>Facebook</a:t>
            </a:r>
            <a:r>
              <a:rPr lang="en-GB" sz="2000" dirty="0" smtClean="0"/>
              <a:t>, </a:t>
            </a:r>
            <a:r>
              <a:rPr lang="en-GB" sz="2000" dirty="0"/>
              <a:t>and </a:t>
            </a:r>
            <a:r>
              <a:rPr lang="en-GB" sz="2000" b="1" dirty="0"/>
              <a:t>Twitter</a:t>
            </a:r>
            <a:r>
              <a:rPr lang="en-GB" sz="2000" dirty="0"/>
              <a:t>, may explain the Millennials' reputation for </a:t>
            </a:r>
            <a:r>
              <a:rPr lang="en-GB" sz="2000" dirty="0" smtClean="0"/>
              <a:t>being </a:t>
            </a:r>
            <a:r>
              <a:rPr lang="en-GB" sz="2000" dirty="0"/>
              <a:t>peer-oriented </a:t>
            </a:r>
            <a:r>
              <a:rPr lang="en-GB" sz="2000" dirty="0" smtClean="0"/>
              <a:t>(JW: more social &amp; collaborative) due </a:t>
            </a:r>
            <a:r>
              <a:rPr lang="en-GB" sz="2000" dirty="0"/>
              <a:t>to easier facilitation of communication through technology</a:t>
            </a:r>
            <a:r>
              <a:rPr lang="en-GB" sz="2000" dirty="0" smtClean="0"/>
              <a:t>.</a:t>
            </a:r>
            <a:endParaRPr lang="en-GB" sz="2000" dirty="0"/>
          </a:p>
          <a:p>
            <a:r>
              <a:rPr lang="en-GB" sz="2000" b="1" dirty="0"/>
              <a:t>Expression and </a:t>
            </a:r>
            <a:r>
              <a:rPr lang="en-GB" sz="2000" b="1" dirty="0" smtClean="0"/>
              <a:t>acceptance </a:t>
            </a:r>
            <a:r>
              <a:rPr lang="en-GB" sz="2000" dirty="0"/>
              <a:t>has been highly important to this generation.  </a:t>
            </a:r>
            <a:endParaRPr lang="en-GB" sz="2000" dirty="0" smtClean="0"/>
          </a:p>
          <a:p>
            <a:r>
              <a:rPr lang="en-GB" sz="2000" dirty="0" smtClean="0"/>
              <a:t>In more well-developed nations, Generation Y members have found comfort in </a:t>
            </a:r>
            <a:r>
              <a:rPr lang="en-GB" sz="2000" b="1" dirty="0" smtClean="0"/>
              <a:t>online games</a:t>
            </a:r>
            <a:r>
              <a:rPr lang="en-GB" sz="2000" dirty="0"/>
              <a:t> and virtual worlds like </a:t>
            </a:r>
            <a:r>
              <a:rPr lang="en-GB" sz="2000" b="1" i="1" dirty="0"/>
              <a:t>World</a:t>
            </a:r>
            <a:r>
              <a:rPr lang="en-GB" sz="2000" i="1" dirty="0"/>
              <a:t> </a:t>
            </a:r>
            <a:r>
              <a:rPr lang="en-GB" sz="2000" b="1" i="1" dirty="0"/>
              <a:t>of</a:t>
            </a:r>
            <a:r>
              <a:rPr lang="en-GB" sz="2000" i="1" dirty="0"/>
              <a:t> </a:t>
            </a:r>
            <a:r>
              <a:rPr lang="en-GB" sz="2000" b="1" i="1" dirty="0" err="1"/>
              <a:t>Warcraft</a:t>
            </a:r>
            <a:r>
              <a:rPr lang="en-GB" sz="2000" dirty="0"/>
              <a:t> and </a:t>
            </a:r>
            <a:r>
              <a:rPr lang="en-GB" sz="2000" b="1" i="1" dirty="0"/>
              <a:t>Second</a:t>
            </a:r>
            <a:r>
              <a:rPr lang="en-GB" sz="2000" i="1" dirty="0"/>
              <a:t> </a:t>
            </a:r>
            <a:r>
              <a:rPr lang="en-GB" sz="2000" b="1" i="1" dirty="0"/>
              <a:t>Life</a:t>
            </a:r>
            <a:r>
              <a:rPr lang="en-GB" sz="2000" dirty="0" smtClean="0"/>
              <a:t>.</a:t>
            </a:r>
            <a:r>
              <a:rPr lang="en-GB" sz="2000" dirty="0"/>
              <a:t> </a:t>
            </a:r>
            <a:endParaRPr lang="en-GB" sz="2000" dirty="0" smtClean="0"/>
          </a:p>
          <a:p>
            <a:r>
              <a:rPr lang="en-GB" sz="2000" b="1" dirty="0" smtClean="0"/>
              <a:t>Flash </a:t>
            </a:r>
            <a:r>
              <a:rPr lang="en-GB" sz="2000" b="1" dirty="0"/>
              <a:t>mobbing</a:t>
            </a:r>
            <a:r>
              <a:rPr lang="en-GB" sz="2000" dirty="0"/>
              <a:t>, </a:t>
            </a:r>
            <a:r>
              <a:rPr lang="en-GB" sz="2000" b="1" dirty="0"/>
              <a:t>internet</a:t>
            </a:r>
            <a:r>
              <a:rPr lang="en-GB" sz="2000" dirty="0"/>
              <a:t> </a:t>
            </a:r>
            <a:r>
              <a:rPr lang="en-GB" sz="2000" b="1" dirty="0" smtClean="0"/>
              <a:t>meme</a:t>
            </a:r>
            <a:r>
              <a:rPr lang="en-GB" sz="2000" dirty="0" smtClean="0"/>
              <a:t> (net buzz / ideas spread through the net), </a:t>
            </a:r>
            <a:r>
              <a:rPr lang="en-GB" sz="2000" dirty="0"/>
              <a:t>and </a:t>
            </a:r>
            <a:r>
              <a:rPr lang="en-GB" sz="2000" b="1" dirty="0"/>
              <a:t>online</a:t>
            </a:r>
            <a:r>
              <a:rPr lang="en-GB" sz="2000" dirty="0"/>
              <a:t> </a:t>
            </a:r>
            <a:r>
              <a:rPr lang="en-GB" sz="2000" b="1" dirty="0"/>
              <a:t>communities</a:t>
            </a:r>
            <a:r>
              <a:rPr lang="en-GB" sz="2000" dirty="0"/>
              <a:t> have given some of the more expressive Generation Y members </a:t>
            </a:r>
            <a:r>
              <a:rPr lang="en-GB" sz="2000" dirty="0" smtClean="0"/>
              <a:t>acceptance.</a:t>
            </a:r>
          </a:p>
        </p:txBody>
      </p:sp>
    </p:spTree>
    <p:extLst>
      <p:ext uri="{BB962C8B-B14F-4D97-AF65-F5344CB8AC3E}">
        <p14:creationId xmlns:p14="http://schemas.microsoft.com/office/powerpoint/2010/main" val="342155564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 Work-ethic</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smtClean="0"/>
              <a:t>Research and discover : </a:t>
            </a:r>
          </a:p>
          <a:p>
            <a:pPr lvl="1"/>
            <a:r>
              <a:rPr lang="en-GB" dirty="0" smtClean="0"/>
              <a:t>what is the </a:t>
            </a:r>
            <a:r>
              <a:rPr lang="en-GB" b="1" dirty="0" smtClean="0"/>
              <a:t>work ethic </a:t>
            </a:r>
            <a:r>
              <a:rPr lang="en-GB" dirty="0" smtClean="0"/>
              <a:t>like of Gen Y?</a:t>
            </a:r>
          </a:p>
          <a:p>
            <a:pPr lvl="1"/>
            <a:r>
              <a:rPr lang="en-GB" dirty="0"/>
              <a:t>what </a:t>
            </a:r>
            <a:r>
              <a:rPr lang="en-GB" dirty="0" smtClean="0"/>
              <a:t>was </a:t>
            </a:r>
            <a:r>
              <a:rPr lang="en-GB" dirty="0"/>
              <a:t>the </a:t>
            </a:r>
            <a:r>
              <a:rPr lang="en-GB" b="1" dirty="0"/>
              <a:t>work ethic </a:t>
            </a:r>
            <a:r>
              <a:rPr lang="en-GB" dirty="0"/>
              <a:t>like of Gen </a:t>
            </a:r>
            <a:r>
              <a:rPr lang="en-GB" dirty="0" smtClean="0"/>
              <a:t>X?</a:t>
            </a:r>
            <a:endParaRPr lang="en-GB" dirty="0"/>
          </a:p>
          <a:p>
            <a:pPr lvl="1"/>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4256881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dirty="0"/>
              <a:t>Pop </a:t>
            </a:r>
            <a:r>
              <a:rPr lang="en-GB" dirty="0" smtClean="0"/>
              <a:t>culture</a:t>
            </a:r>
            <a:endParaRPr lang="en-GB" dirty="0"/>
          </a:p>
        </p:txBody>
      </p:sp>
      <p:sp>
        <p:nvSpPr>
          <p:cNvPr id="3" name="Content Placeholder 2"/>
          <p:cNvSpPr>
            <a:spLocks noGrp="1"/>
          </p:cNvSpPr>
          <p:nvPr>
            <p:ph idx="1"/>
          </p:nvPr>
        </p:nvSpPr>
        <p:spPr>
          <a:xfrm>
            <a:off x="71406" y="1214422"/>
            <a:ext cx="9072594" cy="4525963"/>
          </a:xfrm>
        </p:spPr>
        <p:txBody>
          <a:bodyPr>
            <a:normAutofit/>
          </a:bodyPr>
          <a:lstStyle/>
          <a:p>
            <a:r>
              <a:rPr lang="en-GB" sz="2000" dirty="0"/>
              <a:t>The </a:t>
            </a:r>
            <a:r>
              <a:rPr lang="en-GB" sz="2000" dirty="0" err="1"/>
              <a:t>Millennials</a:t>
            </a:r>
            <a:r>
              <a:rPr lang="en-GB" sz="2000" dirty="0"/>
              <a:t> grew up amid a time during which the Internet caused great change to all traditional media. </a:t>
            </a:r>
            <a:endParaRPr lang="en-GB" sz="2000" dirty="0" smtClean="0"/>
          </a:p>
          <a:p>
            <a:r>
              <a:rPr lang="en-GB" sz="2000" dirty="0" err="1" smtClean="0"/>
              <a:t>Millennials</a:t>
            </a:r>
            <a:r>
              <a:rPr lang="en-GB" sz="2000" dirty="0" smtClean="0"/>
              <a:t> </a:t>
            </a:r>
            <a:r>
              <a:rPr lang="en-GB" sz="2000" dirty="0"/>
              <a:t>have access to more media on demand than any previous </a:t>
            </a:r>
            <a:r>
              <a:rPr lang="en-GB" sz="2000" dirty="0" smtClean="0"/>
              <a:t>generation.</a:t>
            </a:r>
            <a:endParaRPr lang="en-GB" sz="2000" dirty="0"/>
          </a:p>
          <a:p>
            <a:r>
              <a:rPr lang="en-GB" sz="2000" dirty="0" smtClean="0"/>
              <a:t>Some </a:t>
            </a:r>
            <a:r>
              <a:rPr lang="en-GB" sz="2000" dirty="0"/>
              <a:t>have argued that the </a:t>
            </a:r>
            <a:r>
              <a:rPr lang="en-GB" sz="2000" dirty="0" err="1"/>
              <a:t>Millennials</a:t>
            </a:r>
            <a:r>
              <a:rPr lang="en-GB" sz="2000" dirty="0"/>
              <a:t> have "moved beyond" the ideological battles spawned by the </a:t>
            </a:r>
            <a:r>
              <a:rPr lang="en-GB" sz="2000" b="1" dirty="0"/>
              <a:t>counterculture</a:t>
            </a:r>
            <a:r>
              <a:rPr lang="en-GB" sz="2000" dirty="0"/>
              <a:t> of the 1960s, which persisted through the 1990s in the form of the </a:t>
            </a:r>
            <a:r>
              <a:rPr lang="en-GB" sz="2000" b="1" dirty="0"/>
              <a:t>culture</a:t>
            </a:r>
            <a:r>
              <a:rPr lang="en-GB" sz="2000" dirty="0"/>
              <a:t> </a:t>
            </a:r>
            <a:r>
              <a:rPr lang="en-GB" sz="2000" b="1" dirty="0"/>
              <a:t>wars</a:t>
            </a:r>
            <a:r>
              <a:rPr lang="en-GB" sz="2000" dirty="0" smtClean="0"/>
              <a:t>.</a:t>
            </a:r>
          </a:p>
          <a:p>
            <a:r>
              <a:rPr lang="en-GB" sz="2000" dirty="0"/>
              <a:t>Counterculture can also be described as deviating away form the norm of society, or what is perceived to be </a:t>
            </a:r>
            <a:r>
              <a:rPr lang="en-GB" sz="2000" dirty="0" smtClean="0"/>
              <a:t>normal.</a:t>
            </a:r>
            <a:endParaRPr lang="en-GB" sz="2000" dirty="0"/>
          </a:p>
          <a:p>
            <a:r>
              <a:rPr lang="en-GB" sz="2000" dirty="0" smtClean="0"/>
              <a:t>This </a:t>
            </a:r>
            <a:r>
              <a:rPr lang="en-GB" sz="2000" dirty="0"/>
              <a:t>is further documented in Strauss &amp; Howe's book titled </a:t>
            </a:r>
            <a:r>
              <a:rPr lang="en-GB" sz="2000" i="1" dirty="0" err="1"/>
              <a:t>Millennials</a:t>
            </a:r>
            <a:r>
              <a:rPr lang="en-GB" sz="2000" i="1" dirty="0"/>
              <a:t> Rising: The Next Great Generation</a:t>
            </a:r>
            <a:r>
              <a:rPr lang="en-GB" sz="2000" dirty="0"/>
              <a:t>, which describes the Millennial generation as "civic minded," rejecting the attitudes of the Baby Boomers and Generation X</a:t>
            </a:r>
            <a:r>
              <a:rPr lang="en-GB" sz="2000" dirty="0" smtClean="0"/>
              <a:t>.</a:t>
            </a:r>
            <a:endParaRPr lang="en-GB" sz="2000" dirty="0"/>
          </a:p>
          <a:p>
            <a:endParaRPr lang="en-GB" sz="2000" dirty="0"/>
          </a:p>
        </p:txBody>
      </p:sp>
      <p:pic>
        <p:nvPicPr>
          <p:cNvPr id="8" name="Picture 2" descr="C:\Users\James Williams\AppData\Local\Microsoft\Windows\Temporary Internet Files\Content.IE5\G26T3PNJ\MP900444312[1].jpg"/>
          <p:cNvPicPr>
            <a:picLocks noChangeAspect="1" noChangeArrowheads="1"/>
          </p:cNvPicPr>
          <p:nvPr/>
        </p:nvPicPr>
        <p:blipFill>
          <a:blip r:embed="rId2" cstate="print"/>
          <a:srcRect/>
          <a:stretch>
            <a:fillRect/>
          </a:stretch>
        </p:blipFill>
        <p:spPr bwMode="auto">
          <a:xfrm>
            <a:off x="3571868" y="5000636"/>
            <a:ext cx="2300456" cy="1530928"/>
          </a:xfrm>
          <a:prstGeom prst="rect">
            <a:avLst/>
          </a:prstGeom>
          <a:noFill/>
        </p:spPr>
      </p:pic>
      <p:sp>
        <p:nvSpPr>
          <p:cNvPr id="5" name="TextBox 4"/>
          <p:cNvSpPr txBox="1"/>
          <p:nvPr/>
        </p:nvSpPr>
        <p:spPr>
          <a:xfrm>
            <a:off x="214282" y="142852"/>
            <a:ext cx="1406154" cy="369332"/>
          </a:xfrm>
          <a:prstGeom prst="rect">
            <a:avLst/>
          </a:prstGeom>
          <a:noFill/>
          <a:ln>
            <a:solidFill>
              <a:schemeClr val="accent1">
                <a:shade val="50000"/>
              </a:schemeClr>
            </a:solidFill>
          </a:ln>
        </p:spPr>
        <p:txBody>
          <a:bodyPr wrap="none" rtlCol="0">
            <a:spAutoFit/>
          </a:bodyPr>
          <a:lstStyle/>
          <a:p>
            <a:r>
              <a:rPr lang="en-GB" dirty="0" smtClean="0"/>
              <a:t>Hidden slide.</a:t>
            </a:r>
            <a:endParaRPr lang="en-GB" dirty="0"/>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 life balance</a:t>
            </a:r>
            <a:endParaRPr lang="en-GB" dirty="0"/>
          </a:p>
        </p:txBody>
      </p:sp>
      <p:pic>
        <p:nvPicPr>
          <p:cNvPr id="21506" name="Picture 2"/>
          <p:cNvPicPr>
            <a:picLocks noChangeAspect="1" noChangeArrowheads="1"/>
          </p:cNvPicPr>
          <p:nvPr/>
        </p:nvPicPr>
        <p:blipFill>
          <a:blip r:embed="rId2" cstate="print"/>
          <a:srcRect/>
          <a:stretch>
            <a:fillRect/>
          </a:stretch>
        </p:blipFill>
        <p:spPr bwMode="auto">
          <a:xfrm>
            <a:off x="0" y="1357298"/>
            <a:ext cx="9144000" cy="1710388"/>
          </a:xfrm>
          <a:prstGeom prst="rect">
            <a:avLst/>
          </a:prstGeom>
          <a:noFill/>
          <a:ln w="9525">
            <a:noFill/>
            <a:miter lim="800000"/>
            <a:headEnd/>
            <a:tailEnd/>
          </a:ln>
          <a:effectLst/>
        </p:spPr>
      </p:pic>
      <p:pic>
        <p:nvPicPr>
          <p:cNvPr id="21508" name="Picture 4" descr="https://www.whitecasetrainee.com/images/side_images/workLifeBalance.gif"/>
          <p:cNvPicPr>
            <a:picLocks noChangeAspect="1" noChangeArrowheads="1"/>
          </p:cNvPicPr>
          <p:nvPr/>
        </p:nvPicPr>
        <p:blipFill>
          <a:blip r:embed="rId3" cstate="print"/>
          <a:srcRect/>
          <a:stretch>
            <a:fillRect/>
          </a:stretch>
        </p:blipFill>
        <p:spPr bwMode="auto">
          <a:xfrm>
            <a:off x="6567518" y="3143248"/>
            <a:ext cx="2362200" cy="3571876"/>
          </a:xfrm>
          <a:prstGeom prst="rect">
            <a:avLst/>
          </a:prstGeom>
          <a:noFill/>
        </p:spPr>
      </p:pic>
      <p:sp>
        <p:nvSpPr>
          <p:cNvPr id="6" name="Rectangle 5"/>
          <p:cNvSpPr/>
          <p:nvPr/>
        </p:nvSpPr>
        <p:spPr>
          <a:xfrm>
            <a:off x="714348" y="3429000"/>
            <a:ext cx="4572000" cy="2031325"/>
          </a:xfrm>
          <a:prstGeom prst="rect">
            <a:avLst/>
          </a:prstGeom>
        </p:spPr>
        <p:txBody>
          <a:bodyPr>
            <a:spAutoFit/>
          </a:bodyPr>
          <a:lstStyle/>
          <a:p>
            <a:r>
              <a:rPr lang="en-GB" dirty="0" smtClean="0"/>
              <a:t>“UK </a:t>
            </a:r>
            <a:r>
              <a:rPr lang="en-GB" dirty="0"/>
              <a:t>organisations are increasingly aware of the business case for work-life balance. A work-life policy that respects individual, customer and organisational needs can be beneficial to all</a:t>
            </a:r>
            <a:r>
              <a:rPr lang="en-GB" dirty="0" smtClean="0"/>
              <a:t>.”</a:t>
            </a:r>
            <a:br>
              <a:rPr lang="en-GB" dirty="0" smtClean="0"/>
            </a:br>
            <a:r>
              <a:rPr lang="en-GB" b="1" dirty="0" err="1" smtClean="0"/>
              <a:t>Wlb</a:t>
            </a:r>
            <a:r>
              <a:rPr lang="en-GB" b="1" dirty="0" smtClean="0"/>
              <a:t> reports &amp; case-studies: </a:t>
            </a:r>
            <a:r>
              <a:rPr lang="en-GB" dirty="0" smtClean="0">
                <a:hlinkClick r:id="rId4"/>
              </a:rPr>
              <a:t>http://www.theworkfoundation.com/difference/e4wlb.aspx</a:t>
            </a:r>
            <a:endParaRPr lang="en-GB" dirty="0"/>
          </a:p>
        </p:txBody>
      </p:sp>
      <p:sp>
        <p:nvSpPr>
          <p:cNvPr id="7" name="TextBox 6"/>
          <p:cNvSpPr txBox="1"/>
          <p:nvPr/>
        </p:nvSpPr>
        <p:spPr>
          <a:xfrm>
            <a:off x="0" y="5929330"/>
            <a:ext cx="7159845" cy="646331"/>
          </a:xfrm>
          <a:prstGeom prst="rect">
            <a:avLst/>
          </a:prstGeom>
          <a:noFill/>
        </p:spPr>
        <p:txBody>
          <a:bodyPr wrap="none" rtlCol="0">
            <a:spAutoFit/>
          </a:bodyPr>
          <a:lstStyle/>
          <a:p>
            <a:r>
              <a:rPr lang="en-GB" b="1" dirty="0" err="1" smtClean="0"/>
              <a:t>Wlb</a:t>
            </a:r>
            <a:r>
              <a:rPr lang="en-GB" b="1" dirty="0" smtClean="0"/>
              <a:t> news:</a:t>
            </a:r>
            <a:r>
              <a:rPr lang="en-GB" dirty="0" smtClean="0"/>
              <a:t> </a:t>
            </a:r>
            <a:r>
              <a:rPr lang="en-GB" dirty="0" smtClean="0">
                <a:hlinkClick r:id="rId5"/>
              </a:rPr>
              <a:t>http://www.guardian.co.uk/money/work-life-balance</a:t>
            </a:r>
            <a:endParaRPr lang="en-GB" dirty="0" smtClean="0"/>
          </a:p>
          <a:p>
            <a:r>
              <a:rPr lang="en-GB" b="1" dirty="0" err="1" smtClean="0"/>
              <a:t>Wlb</a:t>
            </a:r>
            <a:r>
              <a:rPr lang="en-GB" b="1" dirty="0" smtClean="0"/>
              <a:t> overview:</a:t>
            </a:r>
            <a:r>
              <a:rPr lang="en-GB" dirty="0" smtClean="0"/>
              <a:t> </a:t>
            </a:r>
            <a:r>
              <a:rPr lang="en-GB" dirty="0" smtClean="0">
                <a:hlinkClick r:id="rId6"/>
              </a:rPr>
              <a:t>http://en.wikipedia.org/wiki/Work%E2%80%93life_balance</a:t>
            </a:r>
            <a:endParaRPr lang="en-GB" dirty="0"/>
          </a:p>
        </p:txBody>
      </p:sp>
      <p:sp>
        <p:nvSpPr>
          <p:cNvPr id="9" name="TextBox 8"/>
          <p:cNvSpPr txBox="1"/>
          <p:nvPr/>
        </p:nvSpPr>
        <p:spPr>
          <a:xfrm>
            <a:off x="214282" y="142852"/>
            <a:ext cx="1406154" cy="369332"/>
          </a:xfrm>
          <a:prstGeom prst="rect">
            <a:avLst/>
          </a:prstGeom>
          <a:noFill/>
          <a:ln>
            <a:solidFill>
              <a:schemeClr val="accent1">
                <a:shade val="50000"/>
              </a:schemeClr>
            </a:solidFill>
          </a:ln>
        </p:spPr>
        <p:txBody>
          <a:bodyPr wrap="none" rtlCol="0">
            <a:spAutoFit/>
          </a:bodyPr>
          <a:lstStyle/>
          <a:p>
            <a:r>
              <a:rPr lang="en-GB" dirty="0" smtClean="0"/>
              <a:t>Hidden slide.</a:t>
            </a:r>
            <a:endParaRPr lang="en-GB" dirty="0"/>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906</TotalTime>
  <Words>689</Words>
  <Application>Microsoft Office PowerPoint</Application>
  <PresentationFormat>On-screen Show (4:3)</PresentationFormat>
  <Paragraphs>118</Paragraphs>
  <Slides>27</Slides>
  <Notes>8</Notes>
  <HiddenSlides>2</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Calibri</vt:lpstr>
      <vt:lpstr>Office Theme</vt:lpstr>
      <vt:lpstr>Individual &amp;  Organisational Behaviour series Generations in the workplace</vt:lpstr>
      <vt:lpstr>Expectations and Change</vt:lpstr>
      <vt:lpstr>Expectations and Change</vt:lpstr>
      <vt:lpstr>Generation Theory</vt:lpstr>
      <vt:lpstr>The Silent Generation</vt:lpstr>
      <vt:lpstr>Baby Boomer Generation</vt:lpstr>
      <vt:lpstr>Q. Generation X</vt:lpstr>
      <vt:lpstr>Q. Generation Y</vt:lpstr>
      <vt:lpstr>Q. Generation Z</vt:lpstr>
      <vt:lpstr>Gen Z</vt:lpstr>
      <vt:lpstr>Gen Alpha</vt:lpstr>
      <vt:lpstr>Activity: write down:</vt:lpstr>
      <vt:lpstr>Effect on workplace</vt:lpstr>
      <vt:lpstr>Q. Generational Management</vt:lpstr>
      <vt:lpstr>PowerPoint Presentation</vt:lpstr>
      <vt:lpstr>Bg: Gen Y</vt:lpstr>
      <vt:lpstr>PowerPoint Presentation</vt:lpstr>
      <vt:lpstr>Gen Y Vids</vt:lpstr>
      <vt:lpstr>Bg: The Work Ethic (Gen X &amp; Gen Y)</vt:lpstr>
      <vt:lpstr>Bg: Gen Y economy</vt:lpstr>
      <vt:lpstr>Bg: Gen Y &amp; Adulthood</vt:lpstr>
      <vt:lpstr>Bg: Workforce</vt:lpstr>
      <vt:lpstr>Bg: Sense of identity</vt:lpstr>
      <vt:lpstr>Bg: Gen Y &amp; Technology</vt:lpstr>
      <vt:lpstr>Q. Work-ethic</vt:lpstr>
      <vt:lpstr>Pop culture</vt:lpstr>
      <vt:lpstr>Work life balance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&amp; Individual Behaviour ... part 2.</dc:title>
  <dc:creator>James Williams</dc:creator>
  <cp:lastModifiedBy>James Williams</cp:lastModifiedBy>
  <cp:revision>101</cp:revision>
  <dcterms:created xsi:type="dcterms:W3CDTF">2011-02-07T10:26:10Z</dcterms:created>
  <dcterms:modified xsi:type="dcterms:W3CDTF">2019-02-14T15:41:17Z</dcterms:modified>
</cp:coreProperties>
</file>