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8"/>
  </p:handoutMasterIdLst>
  <p:sldIdLst>
    <p:sldId id="277" r:id="rId5"/>
    <p:sldId id="296" r:id="rId6"/>
    <p:sldId id="322" r:id="rId7"/>
    <p:sldId id="323" r:id="rId8"/>
    <p:sldId id="367" r:id="rId9"/>
    <p:sldId id="324" r:id="rId10"/>
    <p:sldId id="325" r:id="rId11"/>
    <p:sldId id="326" r:id="rId12"/>
    <p:sldId id="329" r:id="rId13"/>
    <p:sldId id="327" r:id="rId14"/>
    <p:sldId id="330" r:id="rId15"/>
    <p:sldId id="331" r:id="rId16"/>
    <p:sldId id="332" r:id="rId17"/>
    <p:sldId id="333" r:id="rId18"/>
    <p:sldId id="334" r:id="rId19"/>
    <p:sldId id="335" r:id="rId20"/>
    <p:sldId id="336" r:id="rId21"/>
    <p:sldId id="338" r:id="rId22"/>
    <p:sldId id="339" r:id="rId23"/>
    <p:sldId id="366" r:id="rId24"/>
    <p:sldId id="341" r:id="rId25"/>
    <p:sldId id="348" r:id="rId26"/>
    <p:sldId id="349" r:id="rId27"/>
    <p:sldId id="342" r:id="rId28"/>
    <p:sldId id="343" r:id="rId29"/>
    <p:sldId id="344" r:id="rId30"/>
    <p:sldId id="345" r:id="rId31"/>
    <p:sldId id="346" r:id="rId32"/>
    <p:sldId id="360" r:id="rId33"/>
    <p:sldId id="362" r:id="rId34"/>
    <p:sldId id="363" r:id="rId35"/>
    <p:sldId id="337" r:id="rId36"/>
    <p:sldId id="301" r:id="rId37"/>
  </p:sldIdLst>
  <p:sldSz cx="9144000" cy="6858000" type="screen4x3"/>
  <p:notesSz cx="6889750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56" userDrawn="1">
          <p15:clr>
            <a:srgbClr val="A4A3A4"/>
          </p15:clr>
        </p15:guide>
        <p15:guide id="2" pos="2170" userDrawn="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ayne Griffith-Parry" initials="JGP" lastIdx="2" clrIdx="0">
    <p:extLst>
      <p:ext uri="{19B8F6BF-5375-455C-9EA6-DF929625EA0E}">
        <p15:presenceInfo xmlns:p15="http://schemas.microsoft.com/office/powerpoint/2012/main" userId="ad4d5f42c4de9f2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3" autoAdjust="0"/>
    <p:restoredTop sz="94660"/>
  </p:normalViewPr>
  <p:slideViewPr>
    <p:cSldViewPr>
      <p:cViewPr varScale="1">
        <p:scale>
          <a:sx n="114" d="100"/>
          <a:sy n="114" d="100"/>
        </p:scale>
        <p:origin x="144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6"/>
        <p:guide pos="217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commentAuthors" Target="commentAuthor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093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7" y="0"/>
            <a:ext cx="2985558" cy="50093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96D292DE-8B7A-4254-AA83-74C1F4DD4AF0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6038"/>
            <a:ext cx="2985558" cy="500936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7" y="9516038"/>
            <a:ext cx="2985558" cy="500936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wLNp3kgBuuQ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10" Type="http://schemas.openxmlformats.org/officeDocument/2006/relationships/image" Target="../media/image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RTuaTg0V5c?feature=oembed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Week 8</a:t>
            </a:r>
          </a:p>
          <a:p>
            <a:pPr eaLnBrk="1" hangingPunct="1"/>
            <a:r>
              <a:rPr lang="en-GB" altLang="en-US" sz="4400" b="1" dirty="0">
                <a:solidFill>
                  <a:srgbClr val="FF0000"/>
                </a:solidFill>
              </a:rPr>
              <a:t>Globalisation</a:t>
            </a:r>
          </a:p>
          <a:p>
            <a:pPr eaLnBrk="1" hangingPunct="1"/>
            <a:r>
              <a:rPr lang="en-GB" altLang="en-US" sz="44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0F60B-88A5-447C-A093-24E05FEF2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706090"/>
          </a:xfrm>
        </p:spPr>
        <p:txBody>
          <a:bodyPr wrap="square" anchor="ctr">
            <a:normAutofit fontScale="90000"/>
          </a:bodyPr>
          <a:lstStyle/>
          <a:p>
            <a:r>
              <a:rPr lang="en-GB" b="1" dirty="0"/>
              <a:t>The Aim This Week </a:t>
            </a:r>
          </a:p>
        </p:txBody>
      </p:sp>
      <p:pic>
        <p:nvPicPr>
          <p:cNvPr id="6146" name="Picture 2" descr="Adoption in Merseyside (AiM) - First4Adoption">
            <a:extLst>
              <a:ext uri="{FF2B5EF4-FFF2-40B4-BE49-F238E27FC236}">
                <a16:creationId xmlns:a16="http://schemas.microsoft.com/office/drawing/2014/main" id="{2C1E84C8-D839-4DD3-81FA-9C6791D3C62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528" y="1412776"/>
            <a:ext cx="3629000" cy="36290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EA663322-FFF9-4F84-BE47-256B47239F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0" y="1052736"/>
            <a:ext cx="5256584" cy="4608513"/>
          </a:xfrm>
        </p:spPr>
        <p:txBody>
          <a:bodyPr wrap="square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GB" sz="2900" dirty="0"/>
              <a:t>For you to gain an understanding of what Globalisation is by: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Exploring together the various definitions of globalisation in broader terms and discussing our understanding of it. </a:t>
            </a:r>
          </a:p>
          <a:p>
            <a:pPr marL="0" indent="0">
              <a:buNone/>
            </a:pPr>
            <a:r>
              <a:rPr lang="en-GB" sz="2900" dirty="0"/>
              <a:t>(Activity 1 – What do you think Globalisation is?)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Discussing the International Marketing Environment</a:t>
            </a:r>
          </a:p>
          <a:p>
            <a:pPr marL="0" indent="0">
              <a:buNone/>
            </a:pPr>
            <a:r>
              <a:rPr lang="en-GB" sz="2900" dirty="0"/>
              <a:t>(Activity 2 – What do you think of the global market - diagram?)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Environmental Adaptations</a:t>
            </a:r>
          </a:p>
          <a:p>
            <a:pPr marL="0" indent="0">
              <a:buNone/>
            </a:pPr>
            <a:r>
              <a:rPr lang="en-GB" sz="2900" dirty="0"/>
              <a:t>(Activity 3 – Are all Markets Global ?)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What does Culture mean?</a:t>
            </a:r>
          </a:p>
          <a:p>
            <a:pPr marL="0" indent="0">
              <a:buNone/>
            </a:pPr>
            <a:r>
              <a:rPr lang="en-GB" sz="2900" dirty="0"/>
              <a:t>(Activity 4 – Consider your own country’s culture)</a:t>
            </a: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b="1" dirty="0">
                <a:solidFill>
                  <a:schemeClr val="accent1">
                    <a:lumMod val="75000"/>
                  </a:schemeClr>
                </a:solidFill>
              </a:rPr>
              <a:t>Marketing considerations in more than one country</a:t>
            </a:r>
          </a:p>
          <a:p>
            <a:pPr marL="0" indent="0">
              <a:lnSpc>
                <a:spcPct val="90000"/>
              </a:lnSpc>
              <a:buNone/>
            </a:pP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2BD31-969C-4FBE-AF6C-EAB37E23ED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15/03/2022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95DCCB-0ED1-4F12-8ED7-819D35683D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92561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21728-707C-46AB-883B-3DC1DB09A7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What is </a:t>
            </a:r>
            <a:r>
              <a:rPr lang="en-GB" b="1" i="1" dirty="0"/>
              <a:t>Globalisation ?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E4C22F42-6D53-4257-B835-F25882D03F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Take 5 minutes or so, using the ‘chat ‘box  type in what you think </a:t>
            </a:r>
            <a:r>
              <a:rPr lang="en-US" i="1" dirty="0" err="1"/>
              <a:t>Globalisation</a:t>
            </a:r>
            <a:r>
              <a:rPr lang="en-US" dirty="0"/>
              <a:t> is… </a:t>
            </a:r>
          </a:p>
          <a:p>
            <a:pPr marL="0" indent="0">
              <a:buNone/>
            </a:pPr>
            <a:r>
              <a:rPr lang="en-US" dirty="0"/>
              <a:t>What does it mean to you, and name a brand that you recognize as Global</a:t>
            </a:r>
          </a:p>
        </p:txBody>
      </p:sp>
      <p:pic>
        <p:nvPicPr>
          <p:cNvPr id="6" name="Picture 2" descr="How often do you think about thinking??? | by Carmelo Colon | Christian  Perspectives: Society and Life | Medium">
            <a:extLst>
              <a:ext uri="{FF2B5EF4-FFF2-40B4-BE49-F238E27FC236}">
                <a16:creationId xmlns:a16="http://schemas.microsoft.com/office/drawing/2014/main" id="{4049CA01-7F69-4F7E-B979-0716BFCB3DB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44" r="12542" b="-1"/>
          <a:stretch/>
        </p:blipFill>
        <p:spPr bwMode="auto">
          <a:xfrm>
            <a:off x="611560" y="1556792"/>
            <a:ext cx="3718035" cy="3672409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37739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94E6C570-F282-4B6D-B06B-9D1A74C9DC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8322" y="332656"/>
            <a:ext cx="4038600" cy="511256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The modern world is </a:t>
            </a:r>
            <a:r>
              <a:rPr lang="en-US" dirty="0" err="1"/>
              <a:t>organised</a:t>
            </a:r>
            <a:r>
              <a:rPr lang="en-US" dirty="0"/>
              <a:t> on the basis that each nation state is sovereign and independent from other countries.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However, no country can completely isolate its internal affairs from external forces.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The global economic boom of the 1990’s has been one of the drivers for efficiency, productivity and open, unregulated markets that has swept the World.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Of all trends affecting global business today five stand out as the most dynamic and influential in shaping international business.</a:t>
            </a:r>
          </a:p>
          <a:p>
            <a:pPr marL="0" indent="0">
              <a:buNone/>
            </a:pPr>
            <a:r>
              <a:rPr lang="en-US" dirty="0"/>
              <a:t>Let's find out more…</a:t>
            </a:r>
          </a:p>
        </p:txBody>
      </p:sp>
      <p:pic>
        <p:nvPicPr>
          <p:cNvPr id="1026" name="Picture 2" descr="My feedback on the Ex Ante Regulatory Instrument for online platforms |  Chillin'Competition">
            <a:extLst>
              <a:ext uri="{FF2B5EF4-FFF2-40B4-BE49-F238E27FC236}">
                <a16:creationId xmlns:a16="http://schemas.microsoft.com/office/drawing/2014/main" id="{8B818513-BF77-4334-838C-1D053E6DAC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3922569" cy="2614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821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ED26F-75B3-4520-94C5-9BEA6166C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40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What Is Globalization? Understand Our Interconnected World</a:t>
            </a:r>
            <a:br>
              <a:rPr lang="en-GB" dirty="0"/>
            </a:br>
            <a:endParaRPr lang="en-GB" dirty="0"/>
          </a:p>
        </p:txBody>
      </p:sp>
      <p:pic>
        <p:nvPicPr>
          <p:cNvPr id="5" name="Online Media 4" title="What Is Globalization? Understand Our Interconnected World | World101">
            <a:hlinkClick r:id="" action="ppaction://media"/>
            <a:extLst>
              <a:ext uri="{FF2B5EF4-FFF2-40B4-BE49-F238E27FC236}">
                <a16:creationId xmlns:a16="http://schemas.microsoft.com/office/drawing/2014/main" id="{AA0C480C-AA5D-4464-BC7A-5839B1B40873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87624" y="1190681"/>
            <a:ext cx="7136650" cy="4032448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977040A-D796-4609-BEED-BD50F384E610}"/>
              </a:ext>
            </a:extLst>
          </p:cNvPr>
          <p:cNvSpPr/>
          <p:nvPr/>
        </p:nvSpPr>
        <p:spPr>
          <a:xfrm>
            <a:off x="1907704" y="5301208"/>
            <a:ext cx="5760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i="1" dirty="0"/>
              <a:t>https://www.youtube.com/watch?v=wLNp3kgBuuQ</a:t>
            </a:r>
          </a:p>
        </p:txBody>
      </p:sp>
    </p:spTree>
    <p:extLst>
      <p:ext uri="{BB962C8B-B14F-4D97-AF65-F5344CB8AC3E}">
        <p14:creationId xmlns:p14="http://schemas.microsoft.com/office/powerpoint/2010/main" val="418461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C5385-2A75-4179-96A8-4401402E0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5 Influencing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1092E-AEB9-483F-8FFE-3FD904F49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i="1" dirty="0"/>
              <a:t>The interdependence of the Worlds economies and globalisation of production and consumption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The rapid growth of regional </a:t>
            </a:r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Free-trade areas</a:t>
            </a:r>
            <a:r>
              <a:rPr lang="en-GB" sz="2400" dirty="0"/>
              <a:t>(where products can move freely without tariffs and restrictions) such as the 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EU </a:t>
            </a:r>
            <a:r>
              <a:rPr lang="en-GB" sz="2400" dirty="0"/>
              <a:t>(European union)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NAFTA</a:t>
            </a:r>
            <a:r>
              <a:rPr lang="en-GB" sz="2400" dirty="0"/>
              <a:t> (North American Free trade Agreement)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ASEAN</a:t>
            </a:r>
            <a:r>
              <a:rPr lang="en-GB" sz="2400" dirty="0"/>
              <a:t> (the 4</a:t>
            </a:r>
            <a:r>
              <a:rPr lang="en-GB" sz="2400" baseline="30000" dirty="0"/>
              <a:t>th</a:t>
            </a:r>
            <a:r>
              <a:rPr lang="en-GB" sz="2400" dirty="0"/>
              <a:t> biggest trade area of the world comprising 10 South-East Asian Countries) and </a:t>
            </a:r>
          </a:p>
          <a:p>
            <a:pPr marL="0" indent="0">
              <a:buNone/>
            </a:pPr>
            <a:r>
              <a:rPr lang="en-GB" sz="24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APEC</a:t>
            </a:r>
            <a:r>
              <a:rPr lang="en-GB" sz="2400" dirty="0"/>
              <a:t> (Asia-Pacific cooperation among 21 member states).</a:t>
            </a:r>
          </a:p>
        </p:txBody>
      </p:sp>
    </p:spTree>
    <p:extLst>
      <p:ext uri="{BB962C8B-B14F-4D97-AF65-F5344CB8AC3E}">
        <p14:creationId xmlns:p14="http://schemas.microsoft.com/office/powerpoint/2010/main" val="3273197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531B3-C6A2-40EE-8312-4CE58D966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Influencing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1E918-999B-4A1D-AD97-4B2D2362B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increase in wealth and growth in most parts of the World, causing enhanced purchasing power as well as volatility in financial markets throughout the world.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evolution of large emerging markets such as Brazil, China, India, Russia, Indonesia, Turkey and Pakistan.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Availability of advanced methods of communication and transportation due to development in information technology (</a:t>
            </a:r>
            <a:r>
              <a:rPr lang="en-GB" dirty="0" err="1"/>
              <a:t>Ghauri</a:t>
            </a:r>
            <a:r>
              <a:rPr lang="en-GB" dirty="0"/>
              <a:t> &amp; </a:t>
            </a:r>
            <a:r>
              <a:rPr lang="en-GB" dirty="0" err="1"/>
              <a:t>Cateora</a:t>
            </a:r>
            <a:r>
              <a:rPr lang="en-GB" dirty="0"/>
              <a:t> 2014)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36AC4CE-5EB6-451E-A788-F776C94FCE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255071" y="3271276"/>
            <a:ext cx="1151874" cy="7919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578E2F3-8786-4A4D-9F8E-D841EC90D2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272965"/>
            <a:ext cx="1097025" cy="76791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F7E31E9-D2DA-4214-A0AF-478D9E7B1F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5550" y="3272965"/>
            <a:ext cx="1151876" cy="76791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0DD5288-265C-42AB-AF80-26A627597B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0279" y="3272965"/>
            <a:ext cx="1151876" cy="76791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6900646-91A4-4876-A1BC-FFD8E448A4A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75008" y="3271276"/>
            <a:ext cx="1145443" cy="76362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399F3C0-04BE-4D0C-8E55-20A8326D64C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48073" y="3271276"/>
            <a:ext cx="1263285" cy="84410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074C7E5-22AA-4D8F-9D7E-5A758ADA0B4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184854" t="-4529" r="-607238" b="-618955"/>
          <a:stretch/>
        </p:blipFill>
        <p:spPr>
          <a:xfrm>
            <a:off x="41148" y="356828"/>
            <a:ext cx="9061703" cy="614434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980197FE-F680-42A5-8A76-3BCD2C3DF774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6047"/>
          <a:stretch/>
        </p:blipFill>
        <p:spPr>
          <a:xfrm>
            <a:off x="7689584" y="3276035"/>
            <a:ext cx="1224136" cy="834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124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4E7DA-906E-49B3-BF15-B31779209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International Marketing Defined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0E148-484F-44C2-A65E-172438BC0B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i="1" dirty="0"/>
              <a:t>“International marketing is the performance of business activities that direct flow of a company's goods and services to consumers or users in more than one nation for a profit” (</a:t>
            </a:r>
            <a:r>
              <a:rPr lang="en-GB" i="1" dirty="0" err="1"/>
              <a:t>Ghauri</a:t>
            </a:r>
            <a:r>
              <a:rPr lang="en-GB" i="1" dirty="0"/>
              <a:t> &amp; </a:t>
            </a:r>
            <a:r>
              <a:rPr lang="en-GB" i="1" dirty="0" err="1"/>
              <a:t>Cateora</a:t>
            </a:r>
            <a:r>
              <a:rPr lang="en-GB" i="1" dirty="0"/>
              <a:t> 2014).</a:t>
            </a:r>
          </a:p>
          <a:p>
            <a:pPr marL="0" indent="0">
              <a:buNone/>
            </a:pPr>
            <a:endParaRPr lang="en-GB" i="1" dirty="0"/>
          </a:p>
          <a:p>
            <a:pPr marL="0" indent="0" algn="just">
              <a:buNone/>
            </a:pP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The only difference in this definition of marketing is that the marketing activity task takes place in more than one country.</a:t>
            </a:r>
          </a:p>
        </p:txBody>
      </p:sp>
    </p:spTree>
    <p:extLst>
      <p:ext uri="{BB962C8B-B14F-4D97-AF65-F5344CB8AC3E}">
        <p14:creationId xmlns:p14="http://schemas.microsoft.com/office/powerpoint/2010/main" val="2586712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E161E4F8-85BC-4B19-89AC-2C88D00396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6585" y="902723"/>
            <a:ext cx="4038600" cy="3989040"/>
          </a:xfrm>
        </p:spPr>
        <p:txBody>
          <a:bodyPr/>
          <a:lstStyle/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What does the next diagram on the next slide suggest to you about global markets?</a:t>
            </a:r>
          </a:p>
        </p:txBody>
      </p:sp>
      <p:pic>
        <p:nvPicPr>
          <p:cNvPr id="6" name="Picture 2" descr="How often do you think about thinking??? | by Carmelo Colon | Christian  Perspectives: Society and Life | Medium">
            <a:extLst>
              <a:ext uri="{FF2B5EF4-FFF2-40B4-BE49-F238E27FC236}">
                <a16:creationId xmlns:a16="http://schemas.microsoft.com/office/drawing/2014/main" id="{2190C9FE-7ECD-4C1F-BD6A-BD1311AE147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44" r="12542" b="-1"/>
          <a:stretch/>
        </p:blipFill>
        <p:spPr bwMode="auto">
          <a:xfrm>
            <a:off x="539552" y="980728"/>
            <a:ext cx="3717685" cy="3670106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2494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D37A8D04-1527-4B60-9133-41EDA04171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1521" y="116632"/>
            <a:ext cx="8640960" cy="5544616"/>
          </a:xfrm>
          <a:noFill/>
        </p:spPr>
      </p:pic>
    </p:spTree>
    <p:extLst>
      <p:ext uri="{BB962C8B-B14F-4D97-AF65-F5344CB8AC3E}">
        <p14:creationId xmlns:p14="http://schemas.microsoft.com/office/powerpoint/2010/main" val="2768753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63476480-D305-4551-8564-9B8701B05E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980728"/>
            <a:ext cx="4038600" cy="39890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The International Marketer’s task is more complicated than that of the domestic marketer because they must deal with at least two levels of un-controllable uncertainty, instead of one.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Uncertainty is created by the uncontrollable elements of all business environments, with each new country that they move into providing more </a:t>
            </a:r>
            <a:r>
              <a:rPr lang="en-US" dirty="0" err="1"/>
              <a:t>uncontrollables</a:t>
            </a:r>
            <a:r>
              <a:rPr lang="en-US" dirty="0"/>
              <a:t> !!</a:t>
            </a:r>
          </a:p>
        </p:txBody>
      </p:sp>
      <p:pic>
        <p:nvPicPr>
          <p:cNvPr id="6" name="Picture 2" descr="My feedback on the Ex Ante Regulatory Instrument for online platforms |  Chillin'Competition">
            <a:extLst>
              <a:ext uri="{FF2B5EF4-FFF2-40B4-BE49-F238E27FC236}">
                <a16:creationId xmlns:a16="http://schemas.microsoft.com/office/drawing/2014/main" id="{CDD49656-2E00-4059-8FBD-27CD087A5E3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6792"/>
            <a:ext cx="4038600" cy="269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10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4C9BC-01D8-47E7-B531-7AD140F3A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Marketing </a:t>
            </a:r>
            <a:r>
              <a:rPr lang="en-GB" b="1" i="1" err="1"/>
              <a:t>Controllables</a:t>
            </a:r>
            <a:endParaRPr lang="en-GB" b="1" i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083624-4A0F-437F-A401-3BFA1B4773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916832"/>
            <a:ext cx="4038600" cy="2695765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00DEE-7945-430F-AEC5-7F378F516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/>
              <a:t>A successful marketer will construct a marketing programme designed for optimal adjustment to the uncertainty of the business climate.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/>
          </a:p>
          <a:p>
            <a:pPr marL="0" indent="0">
              <a:lnSpc>
                <a:spcPct val="90000"/>
              </a:lnSpc>
              <a:buNone/>
            </a:pPr>
            <a:r>
              <a:rPr lang="en-GB" sz="1800"/>
              <a:t>This will include a blend of the 4 P’s Price, Place, Promotion and Product… to make the most of anticipated demand.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/>
          </a:p>
          <a:p>
            <a:pPr marL="0" indent="0">
              <a:lnSpc>
                <a:spcPct val="90000"/>
              </a:lnSpc>
              <a:buNone/>
            </a:pPr>
            <a:r>
              <a:rPr lang="en-GB" sz="1800"/>
              <a:t>These </a:t>
            </a:r>
            <a:r>
              <a:rPr lang="en-GB" sz="1800" b="1"/>
              <a:t>controllable</a:t>
            </a:r>
            <a:r>
              <a:rPr lang="en-GB" sz="1800"/>
              <a:t> elements can be adjusted in the short term or the long term when change is necessary.</a:t>
            </a:r>
          </a:p>
        </p:txBody>
      </p:sp>
    </p:spTree>
    <p:extLst>
      <p:ext uri="{BB962C8B-B14F-4D97-AF65-F5344CB8AC3E}">
        <p14:creationId xmlns:p14="http://schemas.microsoft.com/office/powerpoint/2010/main" val="1493182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48F01-8E44-4FDB-99BE-5F099A226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Domestic </a:t>
            </a:r>
            <a:r>
              <a:rPr lang="en-GB" b="1" i="1" err="1"/>
              <a:t>Uncontrollables</a:t>
            </a:r>
            <a:endParaRPr lang="en-GB" b="1" i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0CF611-05BD-4A41-8D72-DFC68D58C8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1392464"/>
            <a:ext cx="3550245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25E00-3EC4-49D9-BEB6-C44F5F4BFF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5936" y="1417638"/>
            <a:ext cx="4690864" cy="417160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 i="1" dirty="0"/>
              <a:t>These are elements that are outside the control of the marketer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Foreign venture, political forces, legal structure and economic climate.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A political decision involving domestic foreign policy can have a direct effect on a companies international marketing success.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The domestic economic climate is another important home-based uncontrollable variable with far reaching effects on a company's competitive positions in foreign markets.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Also entwined with the affects of the domestic environment are the constraints imposed by the environment of each foreign country!</a:t>
            </a:r>
          </a:p>
        </p:txBody>
      </p:sp>
    </p:spTree>
    <p:extLst>
      <p:ext uri="{BB962C8B-B14F-4D97-AF65-F5344CB8AC3E}">
        <p14:creationId xmlns:p14="http://schemas.microsoft.com/office/powerpoint/2010/main" val="3333159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C48B6-D135-4D20-AE2C-EA579C9AE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Foreign </a:t>
            </a:r>
            <a:r>
              <a:rPr lang="en-GB" b="1" i="1" err="1"/>
              <a:t>Uncontrollables</a:t>
            </a:r>
            <a:endParaRPr lang="en-GB" b="1" i="1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0553DB-AAB4-4890-9653-13AB439227D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14" r="20005" b="-2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66751-E26C-4596-A0C3-81FB11BC2B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/>
              <a:t>In addition to uncontrollable </a:t>
            </a:r>
            <a:r>
              <a:rPr lang="en-GB" sz="1500" b="1"/>
              <a:t>domestic elements</a:t>
            </a:r>
            <a:r>
              <a:rPr lang="en-GB" sz="1500"/>
              <a:t>, a significant source of uncertainty is the number of </a:t>
            </a:r>
            <a:r>
              <a:rPr lang="en-GB" sz="1500" b="1"/>
              <a:t>uncontrollable foreign business environments</a:t>
            </a:r>
            <a:r>
              <a:rPr lang="en-GB" sz="1500"/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r>
              <a:rPr lang="en-GB" sz="1500"/>
              <a:t>A business operating in its </a:t>
            </a:r>
            <a:r>
              <a:rPr lang="en-GB" sz="1500" b="1" i="1"/>
              <a:t>home country </a:t>
            </a:r>
            <a:r>
              <a:rPr lang="en-GB" sz="1500"/>
              <a:t>feels more comfortable in forecasting the business climate and adjusting business decisions to these elements.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/>
          </a:p>
          <a:p>
            <a:pPr marL="0" indent="0">
              <a:lnSpc>
                <a:spcPct val="90000"/>
              </a:lnSpc>
              <a:buNone/>
            </a:pPr>
            <a:r>
              <a:rPr lang="en-GB" sz="1500"/>
              <a:t>A business operating in a number of </a:t>
            </a:r>
            <a:r>
              <a:rPr lang="en-GB" sz="1500" b="1" i="1"/>
              <a:t>foreign countries </a:t>
            </a:r>
            <a:r>
              <a:rPr lang="en-GB" sz="1500"/>
              <a:t>might find vast extremes in political stability; class structure and economic climate- critical elements in business decisions &amp; the marketing approach.</a:t>
            </a:r>
          </a:p>
        </p:txBody>
      </p:sp>
    </p:spTree>
    <p:extLst>
      <p:ext uri="{BB962C8B-B14F-4D97-AF65-F5344CB8AC3E}">
        <p14:creationId xmlns:p14="http://schemas.microsoft.com/office/powerpoint/2010/main" val="12016411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40E2E-8253-432E-BEE7-55923DCD53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dirty="0"/>
              <a:t>Environmental Adaptations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C60D11-F44E-4D55-8BFA-75EB2BB390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5936" y="947109"/>
            <a:ext cx="4834880" cy="4858155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500" dirty="0"/>
              <a:t>To adjust a marketing programme to foreign markets, marketers must be able to interpret </a:t>
            </a:r>
            <a:r>
              <a:rPr lang="en-GB" sz="3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effectively </a:t>
            </a:r>
            <a:r>
              <a:rPr lang="en-GB" sz="3500" dirty="0"/>
              <a:t>the </a:t>
            </a:r>
            <a:r>
              <a:rPr lang="en-GB" sz="3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influence</a:t>
            </a:r>
            <a:r>
              <a:rPr lang="en-GB" sz="3500" dirty="0"/>
              <a:t> and </a:t>
            </a:r>
            <a:r>
              <a:rPr lang="en-GB" sz="3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impact</a:t>
            </a:r>
            <a:r>
              <a:rPr lang="en-GB" sz="3500" dirty="0"/>
              <a:t> of each of the uncontrollable environmental elements on the marketing plan for each foreign market in which they hope to do business. So what does this mean…?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dirty="0"/>
              <a:t>In a broad sense, the </a:t>
            </a:r>
            <a:r>
              <a:rPr lang="en-GB" sz="3500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uncontrollable elements include the culture</a:t>
            </a:r>
            <a:r>
              <a:rPr lang="en-GB" sz="3500" dirty="0"/>
              <a:t>: difficulty facing the marketer in adjusting to the culture  lies in recognising their impact.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dirty="0"/>
              <a:t>In a domestic market, the reaction to much of the </a:t>
            </a:r>
            <a:r>
              <a:rPr lang="en-GB" sz="3500" dirty="0" err="1"/>
              <a:t>uncontrollables</a:t>
            </a:r>
            <a:r>
              <a:rPr lang="en-GB" sz="3500" dirty="0"/>
              <a:t> (cultural) impact on the marketer's activities is automatic.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dirty="0"/>
              <a:t>The various cultural influences that fill our lives are simply a part of our history.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dirty="0"/>
              <a:t>We react in a manner acceptable to our society without thinking about it because we are culturally responsive to our environment.</a:t>
            </a:r>
          </a:p>
          <a:p>
            <a:pPr marL="0" indent="0">
              <a:buNone/>
            </a:pPr>
            <a:endParaRPr lang="en-GB" sz="3500" dirty="0"/>
          </a:p>
          <a:p>
            <a:pPr marL="0" indent="0">
              <a:buNone/>
            </a:pPr>
            <a:r>
              <a:rPr lang="en-GB" sz="3500" dirty="0"/>
              <a:t>The experience we have gained through life have become second nature and serve as the basis for our behaviour</a:t>
            </a:r>
            <a:r>
              <a:rPr lang="en-GB" dirty="0"/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E82BE4-A2FA-4E8D-929C-8D62F38A54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151" r="14644"/>
          <a:stretch/>
        </p:blipFill>
        <p:spPr>
          <a:xfrm>
            <a:off x="222084" y="1196752"/>
            <a:ext cx="3744416" cy="3645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392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D19AF-3A9C-48E7-A23C-91EE3827E7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Self –Reference Criterion (SRC)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481EE2-F60C-4EAA-AD83-173518A5C2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340768"/>
            <a:ext cx="3490236" cy="36004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4181BC-35C9-4986-A605-5601133F36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95936" y="1196752"/>
            <a:ext cx="4690864" cy="439248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The key to successful </a:t>
            </a:r>
            <a:r>
              <a:rPr lang="en-GB" sz="1600" b="1" i="1" dirty="0"/>
              <a:t>International Marketing </a:t>
            </a:r>
            <a:r>
              <a:rPr lang="en-GB" sz="1600" dirty="0"/>
              <a:t>is adaptation to the environmental differences from one market to another.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Adaption is a conscious effort on the part of the </a:t>
            </a:r>
            <a:r>
              <a:rPr lang="en-GB" sz="1600" i="1" dirty="0"/>
              <a:t>international</a:t>
            </a:r>
            <a:r>
              <a:rPr lang="en-GB" sz="1600" dirty="0"/>
              <a:t> marketer to anticipate the influence of both foreign and domestic uncontrollable environments on a marketing mix.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The primary obstacle however is the </a:t>
            </a:r>
            <a:r>
              <a:rPr lang="en-GB" sz="1600" b="1" i="1" dirty="0"/>
              <a:t>self reference criterion</a:t>
            </a:r>
            <a:r>
              <a:rPr lang="en-GB" sz="1600" dirty="0"/>
              <a:t>, in other words the marketer using their unconscious reference to their own cultural values, experience and knowledge as a basis for decisions.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600" dirty="0"/>
              <a:t>This can impede the ability to assess a foreign market in its true light!</a:t>
            </a:r>
          </a:p>
          <a:p>
            <a:pPr>
              <a:lnSpc>
                <a:spcPct val="90000"/>
              </a:lnSpc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3913426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A92E1-3AF5-4F3A-AFA4-2EB95B00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Globalisation of Markets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D2BFD95-2C70-4D38-95D1-5EEE10B2C3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459" r="12610" b="2"/>
          <a:stretch/>
        </p:blipFill>
        <p:spPr>
          <a:xfrm>
            <a:off x="395536" y="1340768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118E1-981A-4799-BC73-8C8EE8DDF8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/>
              <a:t>Theodore </a:t>
            </a:r>
            <a:r>
              <a:rPr lang="en-GB" sz="1800" err="1"/>
              <a:t>Levitts</a:t>
            </a:r>
            <a:r>
              <a:rPr lang="en-GB" sz="1800"/>
              <a:t> article ‘</a:t>
            </a:r>
            <a:r>
              <a:rPr lang="en-GB" sz="1800" b="1"/>
              <a:t>The globalisation of Markets’ </a:t>
            </a:r>
            <a:r>
              <a:rPr lang="en-GB" sz="1800"/>
              <a:t>has led to much academic interest in marketing activities, global marketing, global business, global advertising and global brands… supporting serious discussion about International marketing.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/>
          </a:p>
          <a:p>
            <a:pPr marL="0" indent="0">
              <a:lnSpc>
                <a:spcPct val="90000"/>
              </a:lnSpc>
              <a:buNone/>
            </a:pPr>
            <a:r>
              <a:rPr lang="en-GB" sz="1800"/>
              <a:t>Profession Levitt argues </a:t>
            </a:r>
            <a:r>
              <a:rPr lang="en-GB" sz="1800" b="1"/>
              <a:t>“The global corporation sells the same thing in the same way everywhere”… </a:t>
            </a:r>
            <a:r>
              <a:rPr lang="en-GB" sz="1800"/>
              <a:t>with world markets being driven </a:t>
            </a:r>
            <a:r>
              <a:rPr lang="en-GB" sz="1800" b="1"/>
              <a:t>“towards a converging commonality” </a:t>
            </a:r>
            <a:r>
              <a:rPr lang="en-GB" sz="1800"/>
              <a:t>(Levitt 1983)</a:t>
            </a:r>
          </a:p>
        </p:txBody>
      </p:sp>
    </p:spTree>
    <p:extLst>
      <p:ext uri="{BB962C8B-B14F-4D97-AF65-F5344CB8AC3E}">
        <p14:creationId xmlns:p14="http://schemas.microsoft.com/office/powerpoint/2010/main" val="210826379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A7239-512A-4821-8B74-7B57FFA1E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Are all Markets Global?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7FAFF-4572-47DE-B1F7-49327D6C7B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600"/>
              <a:t>The answer to this is YES… to some extent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600"/>
              <a:t>There are market segments in some countries with similar demands for the same product.. These are ones that sell a standardised product..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600"/>
              <a:t>Can you name some?</a:t>
            </a:r>
          </a:p>
        </p:txBody>
      </p:sp>
      <p:pic>
        <p:nvPicPr>
          <p:cNvPr id="1026" name="Picture 2" descr="Off School - good quality, fun activities and learning opportunities">
            <a:extLst>
              <a:ext uri="{FF2B5EF4-FFF2-40B4-BE49-F238E27FC236}">
                <a16:creationId xmlns:a16="http://schemas.microsoft.com/office/drawing/2014/main" id="{F9654B6B-2EA5-4672-875A-E0790F73B0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6387" y="1600201"/>
            <a:ext cx="3042225" cy="398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66428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74BFD25-15A5-485A-A1D3-5F9F17F11F8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572000" y="435668"/>
            <a:ext cx="1369528" cy="719002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4728DAB-1301-4CE8-AE58-6BD0A08DD8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9196" y="1590829"/>
            <a:ext cx="1009618" cy="100961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0550699-ED99-4A26-A455-FB6EA9E66C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8745" y="3121192"/>
            <a:ext cx="1691680" cy="101500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E2491FA-C98B-4C18-9B16-065D03F9BA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8304" y="2978321"/>
            <a:ext cx="1359595" cy="135959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ED01655-ED83-4292-B4F0-81E5271B2A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9290" y="1863144"/>
            <a:ext cx="1364010" cy="737303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2D916502-F20A-4E8F-B397-9301C9606D4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24005" y="181909"/>
            <a:ext cx="1124744" cy="112474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B714BC5-0BD2-4510-9753-482FF93786F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4058" y="4369043"/>
            <a:ext cx="1045096" cy="104509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E77D425-662C-4394-B9BF-82530EFB489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812609" y="4317623"/>
            <a:ext cx="1096516" cy="1096516"/>
          </a:xfrm>
          <a:prstGeom prst="rect">
            <a:avLst/>
          </a:prstGeom>
        </p:spPr>
      </p:pic>
      <p:pic>
        <p:nvPicPr>
          <p:cNvPr id="14" name="Picture 2" descr="My feedback on the Ex Ante Regulatory Instrument for online platforms |  Chillin'Competition">
            <a:extLst>
              <a:ext uri="{FF2B5EF4-FFF2-40B4-BE49-F238E27FC236}">
                <a16:creationId xmlns:a16="http://schemas.microsoft.com/office/drawing/2014/main" id="{C7A5AE3C-0DE9-446D-861D-C2657C0AF5A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35564"/>
            <a:ext cx="4038600" cy="269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382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DE205-BA4E-4259-AE6E-F29074943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191" y="-273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Defining the Global Marketing Mix </a:t>
            </a:r>
          </a:p>
        </p:txBody>
      </p:sp>
      <p:pic>
        <p:nvPicPr>
          <p:cNvPr id="4" name="Online Media 3" title="The Global Marketing Mix - Internationalisation - Global Marketing">
            <a:hlinkClick r:id="" action="ppaction://media"/>
            <a:extLst>
              <a:ext uri="{FF2B5EF4-FFF2-40B4-BE49-F238E27FC236}">
                <a16:creationId xmlns:a16="http://schemas.microsoft.com/office/drawing/2014/main" id="{A3C6D21F-5023-4F38-9C0B-48B73CC9097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488" y="980728"/>
            <a:ext cx="7479928" cy="42265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DDF325E-C160-48F5-AF8D-75E408BBCDF6}"/>
              </a:ext>
            </a:extLst>
          </p:cNvPr>
          <p:cNvSpPr/>
          <p:nvPr/>
        </p:nvSpPr>
        <p:spPr>
          <a:xfrm>
            <a:off x="1547664" y="5222993"/>
            <a:ext cx="640871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i="1" dirty="0"/>
              <a:t>https://www.youtube.com/watch?v=vRTuaTg0V5c</a:t>
            </a:r>
          </a:p>
        </p:txBody>
      </p:sp>
    </p:spTree>
    <p:extLst>
      <p:ext uri="{BB962C8B-B14F-4D97-AF65-F5344CB8AC3E}">
        <p14:creationId xmlns:p14="http://schemas.microsoft.com/office/powerpoint/2010/main" val="213150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81B39-0F7F-4128-81DC-9FCB395BD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Does this Mean We Shouldn’t be Concerned about Culture?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076105-3B56-45AA-A57C-C91242B417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700808"/>
            <a:ext cx="4038600" cy="332319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2234E-5143-4358-92BC-576F878B51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The answer is No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For some products adaptation is not necessary, but for other products adaptation is still necessary.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The issue of adaptation versus standardisation of marketing effort is however more complicated.</a:t>
            </a:r>
          </a:p>
        </p:txBody>
      </p:sp>
    </p:spTree>
    <p:extLst>
      <p:ext uri="{BB962C8B-B14F-4D97-AF65-F5344CB8AC3E}">
        <p14:creationId xmlns:p14="http://schemas.microsoft.com/office/powerpoint/2010/main" val="231699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A7537-6F5C-4720-9E9C-361ADAC9E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Developing Global Awareness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C6B94EE2-CB04-4E81-844C-1408D6477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47484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000" dirty="0"/>
              <a:t>Consider your country of birth and your upbringing…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/>
              <a:t>answer the following questions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/>
              <a:t>What influenced you to live in another country?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/>
              <a:t>What cultural differences did you experience immediately on reaching that destination?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/>
              <a:t>Do you think your own culture has influenced the way you are with customers… and people that you meet?</a:t>
            </a:r>
          </a:p>
          <a:p>
            <a:pPr>
              <a:lnSpc>
                <a:spcPct val="90000"/>
              </a:lnSpc>
            </a:pPr>
            <a:endParaRPr lang="en-US" sz="2000" dirty="0"/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11" name="Picture 2" descr="How often do you think about thinking??? | by Carmelo Colon | Christian  Perspectives: Society and Life | Medium">
            <a:extLst>
              <a:ext uri="{FF2B5EF4-FFF2-40B4-BE49-F238E27FC236}">
                <a16:creationId xmlns:a16="http://schemas.microsoft.com/office/drawing/2014/main" id="{B8190CDB-CF58-47C1-8B6A-F7E40B188BC4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44" r="12542" b="-1"/>
          <a:stretch/>
        </p:blipFill>
        <p:spPr bwMode="auto">
          <a:xfrm>
            <a:off x="5364088" y="1600201"/>
            <a:ext cx="3571875" cy="316706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0648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2606A-F223-49D8-B749-30F63579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r>
              <a:rPr lang="en-GB" b="1" dirty="0"/>
              <a:t>Developing Global Awareness</a:t>
            </a:r>
            <a:endParaRPr lang="en-GB" dirty="0"/>
          </a:p>
        </p:txBody>
      </p:sp>
      <p:pic>
        <p:nvPicPr>
          <p:cNvPr id="6" name="Picture 2" descr="My feedback on the Ex Ante Regulatory Instrument for online platforms |  Chillin'Competition">
            <a:extLst>
              <a:ext uri="{FF2B5EF4-FFF2-40B4-BE49-F238E27FC236}">
                <a16:creationId xmlns:a16="http://schemas.microsoft.com/office/drawing/2014/main" id="{3D7115C0-92F1-4113-B9D1-3303D1F449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1637403"/>
            <a:ext cx="3082436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505AE6C-6A96-48AE-A6D3-706F6BD2BC89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5105400" y="1556792"/>
            <a:ext cx="4038600" cy="403279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There are no right or wrong answers here…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As we have discussed our own cultural and historic experiences have influenced the way that we approach people, in all respects.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And as marketers we have to be mindful that our own </a:t>
            </a:r>
            <a:r>
              <a:rPr lang="en-US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SRC</a:t>
            </a:r>
            <a:r>
              <a:rPr lang="en-US" dirty="0"/>
              <a:t> does not overpower our marketing goal </a:t>
            </a:r>
          </a:p>
        </p:txBody>
      </p:sp>
    </p:spTree>
    <p:extLst>
      <p:ext uri="{BB962C8B-B14F-4D97-AF65-F5344CB8AC3E}">
        <p14:creationId xmlns:p14="http://schemas.microsoft.com/office/powerpoint/2010/main" val="1888634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F46F1-B586-4DF4-962A-5F62336D3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 anchor="ctr">
            <a:normAutofit/>
          </a:bodyPr>
          <a:lstStyle/>
          <a:p>
            <a:r>
              <a:rPr lang="en-GB" b="1" dirty="0"/>
              <a:t>Developing Global Awareness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C08BE7-B762-4D4C-827E-D23AD94701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752" y="1700808"/>
            <a:ext cx="4038600" cy="36004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AC37F-F80B-42DA-82E9-AB8EFE0BD6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The successful businessperson within the 21</a:t>
            </a:r>
            <a:r>
              <a:rPr lang="en-GB" sz="1800" baseline="30000" dirty="0"/>
              <a:t>st</a:t>
            </a:r>
            <a:r>
              <a:rPr lang="en-GB" sz="1800" dirty="0"/>
              <a:t> century will be globally aware and have a frame of reference that goes beyond a region, or even a country, and encompasses the World.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To be globally aware is to have: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Objectivity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Tolerance towards cultural differences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Knowledge of- cultures, history, world market potential, global economics, social and political trends.</a:t>
            </a:r>
          </a:p>
        </p:txBody>
      </p:sp>
    </p:spTree>
    <p:extLst>
      <p:ext uri="{BB962C8B-B14F-4D97-AF65-F5344CB8AC3E}">
        <p14:creationId xmlns:p14="http://schemas.microsoft.com/office/powerpoint/2010/main" val="337366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A0DB3-A070-4CCD-95AB-88425F0B1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64096"/>
          </a:xfrm>
        </p:spPr>
        <p:txBody>
          <a:bodyPr anchor="ctr">
            <a:normAutofit/>
          </a:bodyPr>
          <a:lstStyle/>
          <a:p>
            <a:r>
              <a:rPr lang="en-GB" b="1" dirty="0"/>
              <a:t>Objectivity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E255B4-6225-406E-B5E7-2AB3F65A5F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67" r="24825" b="-1"/>
          <a:stretch/>
        </p:blipFill>
        <p:spPr>
          <a:xfrm>
            <a:off x="449438" y="1414854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D7248-D8A6-4F2A-B603-B7301F22D7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32048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This is important is assessing opportunities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Evaluating potential and responding to problems.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Millions of dollars was lost by companies who entered the Chinese market seeing the end prize of 1 billion customers. When, in reality opportunities were within select areas and generally for those with the resources for a long- term commitment…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So they were uninformed and did not make objective decisions.</a:t>
            </a:r>
          </a:p>
        </p:txBody>
      </p:sp>
    </p:spTree>
    <p:extLst>
      <p:ext uri="{BB962C8B-B14F-4D97-AF65-F5344CB8AC3E}">
        <p14:creationId xmlns:p14="http://schemas.microsoft.com/office/powerpoint/2010/main" val="1326638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F7BD9-1016-4665-9E7F-850563245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700" dirty="0"/>
              <a:t>Tolerance &amp; Respect Towards Cultural Differences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0ADF6B-D5A3-46E9-B81D-C5066036C1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00201"/>
            <a:ext cx="4038600" cy="313037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E2250-97ED-4A9F-86A0-5DED183C90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4320481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Tolerance is understanding cultural differences, accepting and working with others whose behaviour may be different form yours.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No culture is better or worse than another.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You do not have to accept the cultural ways of another, but you must allow others to be different and equal.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The tolerant person understands the differences that may exist between cultures and uses that knowledge to relate effectively.</a:t>
            </a:r>
          </a:p>
        </p:txBody>
      </p:sp>
    </p:spTree>
    <p:extLst>
      <p:ext uri="{BB962C8B-B14F-4D97-AF65-F5344CB8AC3E}">
        <p14:creationId xmlns:p14="http://schemas.microsoft.com/office/powerpoint/2010/main" val="536676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5317E-8615-4047-BB9D-E7DF6E657D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Knowledgeable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F541E3E-EB33-428E-9E66-05FE730DCE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08" t="7332" r="5513" b="6946"/>
          <a:stretch/>
        </p:blipFill>
        <p:spPr>
          <a:xfrm>
            <a:off x="755576" y="1417638"/>
            <a:ext cx="3161261" cy="370100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3A828B-33B2-4014-B99C-406155AE17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300"/>
              <a:t>Knowledge of cultures is important in understanding behaviour in the marketplace or in the boardroom.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/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Knowledge of history is important because the way people think, and act is informed by their history.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/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A globally aware person will continuously monitor the markets of the world and keep abreast of social and economic trends because a country's prospects can change as social and economic trends shift direction or accelerate.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300"/>
          </a:p>
          <a:p>
            <a:pPr marL="0" indent="0">
              <a:lnSpc>
                <a:spcPct val="90000"/>
              </a:lnSpc>
              <a:buNone/>
            </a:pPr>
            <a:r>
              <a:rPr lang="en-GB" sz="1300"/>
              <a:t>The knowledgeable marketer will identify opportunity long before it becomes evident to others.</a:t>
            </a:r>
          </a:p>
        </p:txBody>
      </p:sp>
    </p:spTree>
    <p:extLst>
      <p:ext uri="{BB962C8B-B14F-4D97-AF65-F5344CB8AC3E}">
        <p14:creationId xmlns:p14="http://schemas.microsoft.com/office/powerpoint/2010/main" val="391508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3A3B7-3718-4270-B520-855A61648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16633"/>
            <a:ext cx="8928992" cy="6480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International Marketing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FBA5D-DC3C-43C4-B2EC-554FA59E8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The member of a global culture normally possess the following characteristics: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Educated</a:t>
            </a:r>
            <a:r>
              <a:rPr lang="en-GB" dirty="0"/>
              <a:t>- more and more education particularly higher education is converging with universitas and schools using the same textbooks and concepts. Particularly true for business education.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Connected </a:t>
            </a:r>
            <a:r>
              <a:rPr lang="en-GB" dirty="0"/>
              <a:t>– Using the most advanced communications, from mobile phones and the internet to frequent travelling.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Pragmatic</a:t>
            </a:r>
            <a:r>
              <a:rPr lang="en-GB" dirty="0"/>
              <a:t>- More concerned with getting things done compared to sticking with principles and old traditions.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Unintimated by national boundaries and cultures </a:t>
            </a:r>
            <a:r>
              <a:rPr lang="en-GB" dirty="0"/>
              <a:t>– National cultures or boundaries are not considered obstacles, instead they are keen to explore the world beyond their national boundaries.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Flexible and open </a:t>
            </a:r>
            <a:r>
              <a:rPr lang="en-GB" dirty="0"/>
              <a:t>– They demonstrate an ability to adapt to changes and unexpected circumstances , they may even seek this situation for having new adventures.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Begin for a position of trust- </a:t>
            </a:r>
            <a:r>
              <a:rPr lang="en-GB" dirty="0"/>
              <a:t>Can maintain relationships as they often begin from a position of trust when starting a new relationship. This makes them tolerant and more approving of others.</a:t>
            </a:r>
          </a:p>
        </p:txBody>
      </p:sp>
    </p:spTree>
    <p:extLst>
      <p:ext uri="{BB962C8B-B14F-4D97-AF65-F5344CB8AC3E}">
        <p14:creationId xmlns:p14="http://schemas.microsoft.com/office/powerpoint/2010/main" val="387261587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094D3-0D5A-47EA-AC63-4DA75B484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504056"/>
          </a:xfrm>
        </p:spPr>
        <p:txBody>
          <a:bodyPr anchor="ctr">
            <a:normAutofit fontScale="90000"/>
          </a:bodyPr>
          <a:lstStyle/>
          <a:p>
            <a:r>
              <a:rPr lang="en-GB" dirty="0"/>
              <a:t>Social Class Influences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88DD95-BCAF-4EA7-87D9-6F22CC66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35" y="908720"/>
            <a:ext cx="3826767" cy="4680521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F3389-AE18-4ECA-97F8-5DD0972959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65014" y="908719"/>
            <a:ext cx="4038600" cy="4680521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Social class is an important influencing factor in consumer behaviour and is closely linked to the existence of social institutions and their influence on roles and positions.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In Western civilisations it is easier for people to move into social classes that differ from their families.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In the UK for example classes have traditionally been labelled as upper, middle and lower classes </a:t>
            </a:r>
            <a:r>
              <a:rPr lang="en-GB" sz="1400" dirty="0" err="1"/>
              <a:t>Brean</a:t>
            </a:r>
            <a:r>
              <a:rPr lang="en-GB" sz="1400" dirty="0"/>
              <a:t> (2006) concluded that half the population at that time were ‘middle class’ whilst a study from the London School of Economics (LSE) devised a seven class system for the UK (Savage et al 2013)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The UK and North America are also seeing a widening gap between rich and poor which within the last 30 years has seen a 60% increase in poor households and 33% increase in wealthy households (</a:t>
            </a:r>
            <a:r>
              <a:rPr lang="en-GB" sz="1400" dirty="0" err="1"/>
              <a:t>Boffey</a:t>
            </a:r>
            <a:r>
              <a:rPr lang="en-GB" sz="1400" dirty="0"/>
              <a:t> 2015)</a:t>
            </a:r>
          </a:p>
        </p:txBody>
      </p:sp>
    </p:spTree>
    <p:extLst>
      <p:ext uri="{BB962C8B-B14F-4D97-AF65-F5344CB8AC3E}">
        <p14:creationId xmlns:p14="http://schemas.microsoft.com/office/powerpoint/2010/main" val="228935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F035A-E531-43AB-9739-ED87903A6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Social Class Influences</a:t>
            </a:r>
          </a:p>
        </p:txBody>
      </p:sp>
      <p:pic>
        <p:nvPicPr>
          <p:cNvPr id="7" name="Picture 2" descr="My feedback on the Ex Ante Regulatory Instrument for online platforms |  Chillin'Competition">
            <a:extLst>
              <a:ext uri="{FF2B5EF4-FFF2-40B4-BE49-F238E27FC236}">
                <a16:creationId xmlns:a16="http://schemas.microsoft.com/office/drawing/2014/main" id="{5AC5D7FB-D42E-469D-B0F4-5DB8AFFF3B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21340" y="1340768"/>
            <a:ext cx="4305308" cy="4278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BA5FF45B-7938-4FFE-85D6-35552762A4D3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4371148" y="1238583"/>
            <a:ext cx="4521332" cy="4351005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US" dirty="0"/>
              <a:t>All of us are born into a culture. Culture can be thought of as the shared values, beliefs and practices that help individuals to function in society. It is passed from generation to generation as a part of the socialisation process we undergo when growing up and is expressed in and reinforced by learned behaviors.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When you consider the marketing direction your chosen brand has taken remember the following influences:</a:t>
            </a:r>
          </a:p>
          <a:p>
            <a:pPr marL="0" indent="0">
              <a:buNone/>
            </a:pPr>
            <a:r>
              <a:rPr lang="en-US" dirty="0"/>
              <a:t>Human needs</a:t>
            </a:r>
          </a:p>
          <a:p>
            <a:pPr marL="0" indent="0">
              <a:buNone/>
            </a:pPr>
            <a:r>
              <a:rPr lang="en-US" dirty="0"/>
              <a:t>Ethnicity</a:t>
            </a:r>
          </a:p>
          <a:p>
            <a:pPr marL="0" indent="0">
              <a:buNone/>
            </a:pPr>
            <a:r>
              <a:rPr lang="en-US" dirty="0"/>
              <a:t>Language</a:t>
            </a:r>
          </a:p>
          <a:p>
            <a:pPr marL="0" indent="0">
              <a:buNone/>
            </a:pPr>
            <a:r>
              <a:rPr lang="en-US" dirty="0"/>
              <a:t>Family relationships</a:t>
            </a:r>
          </a:p>
          <a:p>
            <a:pPr marL="0" indent="0">
              <a:buNone/>
            </a:pPr>
            <a:r>
              <a:rPr lang="en-US" dirty="0"/>
              <a:t>Political systems</a:t>
            </a:r>
          </a:p>
          <a:p>
            <a:pPr marL="0" indent="0">
              <a:buNone/>
            </a:pPr>
            <a:r>
              <a:rPr lang="en-US" dirty="0"/>
              <a:t>Education</a:t>
            </a:r>
          </a:p>
          <a:p>
            <a:pPr marL="0" indent="0">
              <a:buNone/>
            </a:pPr>
            <a:r>
              <a:rPr lang="en-US" dirty="0"/>
              <a:t>Social organisations</a:t>
            </a:r>
          </a:p>
          <a:p>
            <a:pPr marL="0" indent="0">
              <a:buNone/>
            </a:pPr>
            <a:r>
              <a:rPr lang="en-US" dirty="0"/>
              <a:t>Religious beliefs</a:t>
            </a:r>
          </a:p>
          <a:p>
            <a:pPr marL="0" indent="0">
              <a:buNone/>
            </a:pPr>
            <a:r>
              <a:rPr lang="en-US" dirty="0"/>
              <a:t>&amp; History, customs and habits. </a:t>
            </a:r>
          </a:p>
        </p:txBody>
      </p:sp>
    </p:spTree>
    <p:extLst>
      <p:ext uri="{BB962C8B-B14F-4D97-AF65-F5344CB8AC3E}">
        <p14:creationId xmlns:p14="http://schemas.microsoft.com/office/powerpoint/2010/main" val="1676818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04AFE-2277-4940-B71E-2AF79124F1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 anchor="ctr">
            <a:normAutofit/>
          </a:bodyPr>
          <a:lstStyle/>
          <a:p>
            <a:r>
              <a:rPr lang="en-GB" b="1" dirty="0"/>
              <a:t>Assignment 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24296D-CA9D-4DB7-9F3E-6B5EACF74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368" y="1628800"/>
            <a:ext cx="4038600" cy="3039046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71AA9F-CFF1-4745-971D-CF4BD912D0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88024" y="1844823"/>
            <a:ext cx="4038600" cy="31683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Lets re-cap on Assignment 2 …….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97304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8356B-6E2C-4B7B-B224-7F66C762A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32048"/>
          </a:xfrm>
        </p:spPr>
        <p:txBody>
          <a:bodyPr>
            <a:noAutofit/>
          </a:bodyPr>
          <a:lstStyle/>
          <a:p>
            <a:r>
              <a:rPr lang="en-GB" sz="40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10AA9-7A9A-421A-A426-8EB179739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8928992" cy="4752529"/>
          </a:xfrm>
        </p:spPr>
        <p:txBody>
          <a:bodyPr>
            <a:noAutofit/>
          </a:bodyPr>
          <a:lstStyle/>
          <a:p>
            <a:r>
              <a:rPr lang="en-GB" sz="1800" dirty="0" err="1"/>
              <a:t>Bowie,D</a:t>
            </a:r>
            <a:r>
              <a:rPr lang="en-GB" sz="1800" dirty="0"/>
              <a:t> et al (2011) Hospitality Marketing. 3</a:t>
            </a:r>
            <a:r>
              <a:rPr lang="en-GB" sz="1800" baseline="30000" dirty="0"/>
              <a:t>rd</a:t>
            </a:r>
            <a:r>
              <a:rPr lang="en-GB" sz="1800" dirty="0"/>
              <a:t> </a:t>
            </a:r>
            <a:r>
              <a:rPr lang="en-GB" sz="1800" dirty="0" err="1"/>
              <a:t>Edn</a:t>
            </a:r>
            <a:r>
              <a:rPr lang="en-GB" sz="1800" dirty="0"/>
              <a:t> Oxon. Routledge.</a:t>
            </a:r>
          </a:p>
          <a:p>
            <a:r>
              <a:rPr lang="en-GB" sz="1800" dirty="0" err="1"/>
              <a:t>Brean</a:t>
            </a:r>
            <a:r>
              <a:rPr lang="en-GB" sz="1800" dirty="0"/>
              <a:t>, J.(2006) ‘Where suburbia was born’, </a:t>
            </a:r>
            <a:r>
              <a:rPr lang="en-GB" sz="1800" i="1" dirty="0"/>
              <a:t>National post, 21 October </a:t>
            </a:r>
            <a:r>
              <a:rPr lang="en-GB" sz="1800" dirty="0"/>
              <a:t>:A14</a:t>
            </a:r>
          </a:p>
          <a:p>
            <a:r>
              <a:rPr lang="en-GB" sz="1800" dirty="0"/>
              <a:t>Hudson, S &amp; Hudson, L. (2017) Marketing for Tourism, Hospitality &amp; events. London. Sage</a:t>
            </a:r>
          </a:p>
          <a:p>
            <a:r>
              <a:rPr lang="en-GB" sz="1800" dirty="0" err="1"/>
              <a:t>Gbadamosi</a:t>
            </a:r>
            <a:r>
              <a:rPr lang="en-GB" sz="1800" dirty="0"/>
              <a:t>, A. (2019) Contemporary issues in marketing . London. Sage</a:t>
            </a:r>
          </a:p>
          <a:p>
            <a:r>
              <a:rPr lang="en-GB" sz="1800" dirty="0" err="1"/>
              <a:t>Ghauri</a:t>
            </a:r>
            <a:r>
              <a:rPr lang="en-GB" sz="1800" dirty="0"/>
              <a:t>, P.N. &amp; </a:t>
            </a:r>
            <a:r>
              <a:rPr lang="en-GB" sz="1800" dirty="0" err="1"/>
              <a:t>Cateora</a:t>
            </a:r>
            <a:r>
              <a:rPr lang="en-GB" sz="1800" dirty="0"/>
              <a:t>, P. ( 2014) International Marketing 4</a:t>
            </a:r>
            <a:r>
              <a:rPr lang="en-GB" sz="1800" baseline="30000" dirty="0"/>
              <a:t>th</a:t>
            </a:r>
            <a:r>
              <a:rPr lang="en-GB" sz="1800" dirty="0"/>
              <a:t> </a:t>
            </a:r>
            <a:r>
              <a:rPr lang="en-GB" sz="1800" dirty="0" err="1"/>
              <a:t>Edn</a:t>
            </a:r>
            <a:r>
              <a:rPr lang="en-GB" sz="1800" dirty="0"/>
              <a:t>. London. McGraw Hill</a:t>
            </a:r>
          </a:p>
          <a:p>
            <a:r>
              <a:rPr lang="en-GB" sz="1800" dirty="0"/>
              <a:t>Levitt. T (1983) ‘the globalisation of markets” ,Harvard business Review, May-June 1983,pp92-102</a:t>
            </a:r>
          </a:p>
          <a:p>
            <a:r>
              <a:rPr lang="en-GB" sz="1800" dirty="0"/>
              <a:t>McCarthy J.E (1960) Basic marketing :a managerial approach . </a:t>
            </a:r>
            <a:r>
              <a:rPr lang="en-GB" sz="1800" dirty="0" err="1"/>
              <a:t>Burrridge</a:t>
            </a:r>
            <a:r>
              <a:rPr lang="en-GB" sz="1800" dirty="0"/>
              <a:t>, IL:  Irwin</a:t>
            </a:r>
          </a:p>
          <a:p>
            <a:r>
              <a:rPr lang="en-GB" sz="1800" dirty="0" err="1"/>
              <a:t>Savage,M</a:t>
            </a:r>
            <a:r>
              <a:rPr lang="en-GB" sz="1800" dirty="0"/>
              <a:t>. </a:t>
            </a:r>
            <a:r>
              <a:rPr lang="en-GB" sz="1800" dirty="0" err="1"/>
              <a:t>Devine,F</a:t>
            </a:r>
            <a:r>
              <a:rPr lang="en-GB" sz="1800" dirty="0"/>
              <a:t>. </a:t>
            </a:r>
            <a:r>
              <a:rPr lang="en-GB" sz="1800" dirty="0" err="1"/>
              <a:t>Cunnigham,N</a:t>
            </a:r>
            <a:r>
              <a:rPr lang="en-GB" sz="1800" dirty="0"/>
              <a:t>. Taylor M. </a:t>
            </a:r>
            <a:r>
              <a:rPr lang="en-GB" sz="1800" dirty="0" err="1"/>
              <a:t>Li,Y</a:t>
            </a:r>
            <a:r>
              <a:rPr lang="en-GB" sz="1800" dirty="0"/>
              <a:t>. </a:t>
            </a:r>
            <a:r>
              <a:rPr lang="en-GB" sz="1800" dirty="0" err="1"/>
              <a:t>Hjellbrekke,J</a:t>
            </a:r>
            <a:r>
              <a:rPr lang="en-GB" sz="1800" dirty="0"/>
              <a:t>. </a:t>
            </a:r>
            <a:r>
              <a:rPr lang="en-GB" sz="1800" dirty="0" err="1"/>
              <a:t>Leroux,B</a:t>
            </a:r>
            <a:r>
              <a:rPr lang="en-GB" sz="1800" dirty="0"/>
              <a:t>. </a:t>
            </a:r>
            <a:r>
              <a:rPr lang="en-GB" sz="1800" dirty="0" err="1"/>
              <a:t>Friedmann,S</a:t>
            </a:r>
            <a:r>
              <a:rPr lang="en-GB" sz="1800" dirty="0"/>
              <a:t>. and </a:t>
            </a:r>
            <a:r>
              <a:rPr lang="en-GB" sz="1800" dirty="0" err="1"/>
              <a:t>Miles,A</a:t>
            </a:r>
            <a:r>
              <a:rPr lang="en-GB" sz="1800" dirty="0"/>
              <a:t> (2013)’A new model of social class? Findings from the BBCs Great British class Survey Experiment’, </a:t>
            </a:r>
            <a:r>
              <a:rPr lang="en-GB" sz="1800" i="1" dirty="0"/>
              <a:t>Sociology</a:t>
            </a:r>
            <a:r>
              <a:rPr lang="en-GB" sz="1800" dirty="0"/>
              <a:t>, 47(2):pp219-50 </a:t>
            </a:r>
          </a:p>
          <a:p>
            <a:r>
              <a:rPr lang="en-GB" sz="1800" dirty="0"/>
              <a:t>Sethna ,Z and </a:t>
            </a:r>
            <a:r>
              <a:rPr lang="en-GB" sz="1800" dirty="0" err="1"/>
              <a:t>Blythe,J</a:t>
            </a:r>
            <a:r>
              <a:rPr lang="en-GB" sz="1800" dirty="0"/>
              <a:t>.(2016) Consumer bahaviour,3</a:t>
            </a:r>
            <a:r>
              <a:rPr lang="en-GB" sz="1800" baseline="30000" dirty="0"/>
              <a:t>rd</a:t>
            </a:r>
            <a:r>
              <a:rPr lang="en-GB" sz="1800" dirty="0"/>
              <a:t> </a:t>
            </a:r>
            <a:r>
              <a:rPr lang="en-GB" sz="1800" dirty="0" err="1"/>
              <a:t>Edn</a:t>
            </a:r>
            <a:r>
              <a:rPr lang="en-GB" sz="1800" dirty="0"/>
              <a:t>. London, Sage.</a:t>
            </a:r>
          </a:p>
        </p:txBody>
      </p:sp>
    </p:spTree>
    <p:extLst>
      <p:ext uri="{BB962C8B-B14F-4D97-AF65-F5344CB8AC3E}">
        <p14:creationId xmlns:p14="http://schemas.microsoft.com/office/powerpoint/2010/main" val="22467400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BD241279-8F18-45F2-9E86-38F200F54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892" y="457201"/>
            <a:ext cx="8229600" cy="1143000"/>
          </a:xfrm>
        </p:spPr>
        <p:txBody>
          <a:bodyPr wrap="square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I look forward to seeing you next week, if you have any questions, please send an email or a message via Teams.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5122" name="Picture 2" descr="See You Next Week 2 | Igniter Media | WorshipHouse Media">
            <a:extLst>
              <a:ext uri="{FF2B5EF4-FFF2-40B4-BE49-F238E27FC236}">
                <a16:creationId xmlns:a16="http://schemas.microsoft.com/office/drawing/2014/main" id="{56572976-E31D-4E97-9706-A16FCAC0B91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34" b="15904"/>
          <a:stretch/>
        </p:blipFill>
        <p:spPr bwMode="auto">
          <a:xfrm>
            <a:off x="457200" y="1600201"/>
            <a:ext cx="8229600" cy="391703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Date Placeholder 3">
            <a:extLst>
              <a:ext uri="{FF2B5EF4-FFF2-40B4-BE49-F238E27FC236}">
                <a16:creationId xmlns:a16="http://schemas.microsoft.com/office/drawing/2014/main" id="{B48B8703-3056-44C9-A0A2-F0EB673D28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/>
              <a:pPr>
                <a:spcAft>
                  <a:spcPts val="600"/>
                </a:spcAft>
                <a:defRPr/>
              </a:pPr>
              <a:t>15/03/2022</a:t>
            </a:fld>
            <a:endParaRPr lang="en-GB" altLang="en-US"/>
          </a:p>
        </p:txBody>
      </p:sp>
      <p:sp>
        <p:nvSpPr>
          <p:cNvPr id="73" name="Slide Number Placeholder 4">
            <a:extLst>
              <a:ext uri="{FF2B5EF4-FFF2-40B4-BE49-F238E27FC236}">
                <a16:creationId xmlns:a16="http://schemas.microsoft.com/office/drawing/2014/main" id="{713C3755-A1B4-40B9-9C73-B57782B5C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/>
              <a:pPr>
                <a:spcAft>
                  <a:spcPts val="600"/>
                </a:spcAft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65875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www.w3.org/XML/1998/namespace"/>
    <ds:schemaRef ds:uri="http://purl.org/dc/dcmitype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73</TotalTime>
  <Words>2285</Words>
  <Application>Microsoft Office PowerPoint</Application>
  <PresentationFormat>On-screen Show (4:3)</PresentationFormat>
  <Paragraphs>219</Paragraphs>
  <Slides>33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Myriad Pro</vt:lpstr>
      <vt:lpstr>Arial</vt:lpstr>
      <vt:lpstr>Calibri</vt:lpstr>
      <vt:lpstr>20140311PresentationUWTSDTemplate</vt:lpstr>
      <vt:lpstr>LCBB4004</vt:lpstr>
      <vt:lpstr>The Aim This Week </vt:lpstr>
      <vt:lpstr>What is Globalisation ?</vt:lpstr>
      <vt:lpstr>PowerPoint Presentation</vt:lpstr>
      <vt:lpstr>What Is Globalization? Understand Our Interconnected World </vt:lpstr>
      <vt:lpstr>5 Influencing Factors</vt:lpstr>
      <vt:lpstr>5 Influencing Factors</vt:lpstr>
      <vt:lpstr>International Marketing Defined</vt:lpstr>
      <vt:lpstr>PowerPoint Presentation</vt:lpstr>
      <vt:lpstr>PowerPoint Presentation</vt:lpstr>
      <vt:lpstr>PowerPoint Presentation</vt:lpstr>
      <vt:lpstr>Marketing Controllables</vt:lpstr>
      <vt:lpstr>Domestic Uncontrollables</vt:lpstr>
      <vt:lpstr>Foreign Uncontrollables</vt:lpstr>
      <vt:lpstr>Environmental Adaptations</vt:lpstr>
      <vt:lpstr>Self –Reference Criterion (SRC)</vt:lpstr>
      <vt:lpstr>Globalisation of Markets</vt:lpstr>
      <vt:lpstr>Are all Markets Global?</vt:lpstr>
      <vt:lpstr>PowerPoint Presentation</vt:lpstr>
      <vt:lpstr>Defining the Global Marketing Mix </vt:lpstr>
      <vt:lpstr>Does this Mean We Shouldn’t be Concerned about Culture?</vt:lpstr>
      <vt:lpstr>Developing Global Awareness</vt:lpstr>
      <vt:lpstr>Developing Global Awareness</vt:lpstr>
      <vt:lpstr>Developing Global Awareness</vt:lpstr>
      <vt:lpstr>Objectivity</vt:lpstr>
      <vt:lpstr>Tolerance &amp; Respect Towards Cultural Differences</vt:lpstr>
      <vt:lpstr>Knowledgeable</vt:lpstr>
      <vt:lpstr>International Marketing Orientation</vt:lpstr>
      <vt:lpstr>Social Class Influences</vt:lpstr>
      <vt:lpstr>Social Class Influences</vt:lpstr>
      <vt:lpstr>Assignment 2</vt:lpstr>
      <vt:lpstr>References</vt:lpstr>
      <vt:lpstr>I look forward to seeing you next week, if you have any questions, please send an email or a message via Teams.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LCBB4004</dc:title>
  <dc:creator>Efua Adams</dc:creator>
  <cp:lastModifiedBy>Olu Adegbite</cp:lastModifiedBy>
  <cp:revision>13</cp:revision>
  <dcterms:created xsi:type="dcterms:W3CDTF">2021-03-03T12:43:30Z</dcterms:created>
  <dcterms:modified xsi:type="dcterms:W3CDTF">2022-03-15T09:05:53Z</dcterms:modified>
</cp:coreProperties>
</file>