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34"/>
  </p:notesMasterIdLst>
  <p:sldIdLst>
    <p:sldId id="719" r:id="rId6"/>
    <p:sldId id="832" r:id="rId7"/>
    <p:sldId id="841" r:id="rId8"/>
    <p:sldId id="843" r:id="rId9"/>
    <p:sldId id="842" r:id="rId10"/>
    <p:sldId id="849" r:id="rId11"/>
    <p:sldId id="862" r:id="rId12"/>
    <p:sldId id="863" r:id="rId13"/>
    <p:sldId id="844" r:id="rId14"/>
    <p:sldId id="845" r:id="rId15"/>
    <p:sldId id="846" r:id="rId16"/>
    <p:sldId id="847" r:id="rId17"/>
    <p:sldId id="848" r:id="rId18"/>
    <p:sldId id="759" r:id="rId19"/>
    <p:sldId id="760" r:id="rId20"/>
    <p:sldId id="855" r:id="rId21"/>
    <p:sldId id="761" r:id="rId22"/>
    <p:sldId id="762" r:id="rId23"/>
    <p:sldId id="764" r:id="rId24"/>
    <p:sldId id="763" r:id="rId25"/>
    <p:sldId id="856" r:id="rId26"/>
    <p:sldId id="858" r:id="rId27"/>
    <p:sldId id="857" r:id="rId28"/>
    <p:sldId id="859" r:id="rId29"/>
    <p:sldId id="860" r:id="rId30"/>
    <p:sldId id="861" r:id="rId31"/>
    <p:sldId id="854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commentAuthors" Target="commentAuthor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4T13:56:21.353" v="1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4T13:56:21.35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4T13:56:21.353" v="1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(Peripheral Interface Controller) microcontrollers are a family of microcontrollers developed by </a:t>
            </a:r>
            <a:r>
              <a:rPr lang="en-GB" sz="1200" b="1" dirty="0"/>
              <a:t>Microchip Technology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PIC microcontrollers are widely used in embedded systems due to their </a:t>
            </a:r>
            <a:r>
              <a:rPr lang="en-GB" sz="1200" b="1" dirty="0"/>
              <a:t>simplicity, reliability, </a:t>
            </a:r>
            <a:r>
              <a:rPr lang="en-GB" sz="1200" dirty="0"/>
              <a:t>and</a:t>
            </a:r>
            <a:r>
              <a:rPr lang="en-GB" sz="1200" b="1" dirty="0"/>
              <a:t> low cost</a:t>
            </a:r>
            <a:r>
              <a:rPr lang="en-GB" sz="12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They are 8-bit, 16-bit, and 32-bit microcontrollers that come with a wide range of features, including multiple I/O ports, timers, serial communication, analogue-to-digital converters (ADC).</a:t>
            </a:r>
            <a:endParaRPr lang="en-GB" sz="1200" b="1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Applications: Used both from simple electronic projects such as LED Blinking  to complex industrial and automotive systems.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Pipelining(5 stages): Fetch, Decode, Execute, MEM(RD/WR), WB(Write Back) to the register.</a:t>
            </a:r>
          </a:p>
          <a:p>
            <a:r>
              <a:rPr lang="en-GB" sz="1200" dirty="0">
                <a:latin typeface="Book Antiqua" panose="02040602050305030304" pitchFamily="18" charset="0"/>
              </a:rPr>
              <a:t>2 stages in PIC : Fetch and Execute.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High-Range: Advanced functionality, larger memory, rich peripheral set, and faster processing (e.g., PIC18F, PIC24F, PIC32).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ADC output is a </a:t>
            </a:r>
            <a:r>
              <a:rPr lang="en-GB" b="1" dirty="0"/>
              <a:t>10-bit digital number</a:t>
            </a:r>
            <a:r>
              <a:rPr lang="en-GB" dirty="0"/>
              <a:t>, which means: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dirty="0" err="1"/>
              <a:t>analog</a:t>
            </a:r>
            <a:r>
              <a:rPr lang="en-GB" dirty="0"/>
              <a:t> input (0V to reference voltage, e.g. 5V) is divided into </a:t>
            </a:r>
            <a:r>
              <a:rPr lang="en-GB" b="1" dirty="0"/>
              <a:t>1024 discrete steps</a:t>
            </a:r>
            <a:r>
              <a:rPr lang="en-GB" dirty="0"/>
              <a:t> (2¹⁰ = 1024).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step represents about </a:t>
            </a:r>
            <a:r>
              <a:rPr lang="en-GB" b="1" dirty="0"/>
              <a:t>4.88 mV</a:t>
            </a:r>
            <a:r>
              <a:rPr lang="en-GB" dirty="0"/>
              <a:t> (for a 5V reference).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17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11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High-Z (High Impedance)</a:t>
            </a:r>
            <a:r>
              <a:rPr lang="en-GB" dirty="0"/>
              <a:t> means the buffer neither drives the line HIGH nor LOW, allowing other devices to use the data bus safely.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769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7673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814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if (input(PIN_C0) == 1)    // If input on RC0 is HIGH (button pressed) or  if (input(PIN_C0))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076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05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the delay, your microcontroller might interpret that one press as </a:t>
            </a:r>
            <a:r>
              <a:rPr lang="en-GB" b="1" dirty="0"/>
              <a:t>multiple presses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3267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81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5" y="104790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65933" y="2156524"/>
            <a:ext cx="9861326" cy="4062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Developed by Microchip Technology.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Commonly used in embedded systems.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Known for simplicity, reliability, and low cost.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Available in 8-bit, 16-bit, and 32-bit variants.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Include multiple I/O ports, timers, serial communication, and ADC (Analogue-to-Digital Converters).</a:t>
            </a:r>
            <a:endParaRPr lang="en-GB" sz="2200" b="1" dirty="0">
              <a:latin typeface="Book Antiqua" panose="020406020503050303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60900" y="2187355"/>
            <a:ext cx="9323808" cy="374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RISC architecture</a:t>
            </a:r>
            <a:r>
              <a:rPr lang="en-GB" sz="2000" dirty="0">
                <a:latin typeface="Book Antiqua" panose="02040602050305030304" pitchFamily="18" charset="0"/>
              </a:rPr>
              <a:t>: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Harvard architecture</a:t>
            </a:r>
            <a:r>
              <a:rPr lang="en-GB" sz="2000" dirty="0">
                <a:latin typeface="Book Antiqua" panose="02040602050305030304" pitchFamily="18" charset="0"/>
              </a:rPr>
              <a:t>: Separates program and data memory for faster processing.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Flash memory</a:t>
            </a:r>
            <a:r>
              <a:rPr lang="en-GB" sz="2000" dirty="0">
                <a:latin typeface="Book Antiqua" panose="02040602050305030304" pitchFamily="18" charset="0"/>
              </a:rPr>
              <a:t>: Allows </a:t>
            </a:r>
            <a:r>
              <a:rPr lang="en-GB" sz="2000" b="1" dirty="0">
                <a:latin typeface="Book Antiqua" panose="02040602050305030304" pitchFamily="18" charset="0"/>
              </a:rPr>
              <a:t>multiple</a:t>
            </a:r>
            <a:r>
              <a:rPr lang="en-GB" sz="2000" dirty="0">
                <a:latin typeface="Book Antiqua" panose="02040602050305030304" pitchFamily="18" charset="0"/>
              </a:rPr>
              <a:t> programming cycles and supports easy development and prototyping.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2-stage pipelining</a:t>
            </a:r>
            <a:r>
              <a:rPr lang="en-GB" sz="2000" dirty="0">
                <a:latin typeface="Book Antiqua" panose="02040602050305030304" pitchFamily="18" charset="0"/>
              </a:rPr>
              <a:t>: Increases instruction throughput and execution speed.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Applications: from simple projects (e.g., LED blinking)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276548" y="2256082"/>
            <a:ext cx="9638904" cy="3693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Low-Range:</a:t>
            </a:r>
            <a:r>
              <a:rPr lang="en-GB" sz="2000" dirty="0">
                <a:latin typeface="Book Antiqua" panose="02040602050305030304" pitchFamily="18" charset="0"/>
              </a:rPr>
              <a:t> Basic functionality for simple tasks, lower memory, fewer peripherals (e.g., PIC10F, PIC12F).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Mid-Range:</a:t>
            </a:r>
            <a:r>
              <a:rPr lang="en-GB" sz="2000" dirty="0">
                <a:latin typeface="Book Antiqua" panose="02040602050305030304" pitchFamily="18" charset="0"/>
              </a:rPr>
              <a:t>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</a:rPr>
              <a:t>High-Range:</a:t>
            </a:r>
            <a:r>
              <a:rPr lang="en-GB" sz="2000" dirty="0">
                <a:latin typeface="Book Antiqua" panose="02040602050305030304" pitchFamily="18" charset="0"/>
              </a:rPr>
              <a:t>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configuration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3-Serial Peripheral Interface (SPI)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2-Inter-Integrated Circuit (I²C)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6290844-9F8F-444D-9AF8-6CFED4E149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5048" y="1962024"/>
            <a:ext cx="4549328" cy="39654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F97C47C-9614-4B74-8ABA-CAADAE52639C}"/>
              </a:ext>
            </a:extLst>
          </p:cNvPr>
          <p:cNvSpPr txBox="1"/>
          <p:nvPr/>
        </p:nvSpPr>
        <p:spPr>
          <a:xfrm>
            <a:off x="4188014" y="5949399"/>
            <a:ext cx="61629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i="1" dirty="0"/>
              <a:t>Source: https://embetronicx.com/</a:t>
            </a:r>
          </a:p>
        </p:txBody>
      </p:sp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5580362"/>
              </p:ext>
            </p:extLst>
          </p:nvPr>
        </p:nvGraphicFramePr>
        <p:xfrm>
          <a:off x="1517187" y="2103622"/>
          <a:ext cx="8127999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Power Supply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VDD (11, 32), VSS (12, 31)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Main power supply pins (+5 V and GND)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6041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Reset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 1 (MCLR)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Resets the microcontroller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7259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Clock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Pins 13 (OSC1/CLKI), 14 (OSC2/CLKO)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Connects to external crystal oscillator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26817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Analog Inputs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RA0–RA5, RE0–RE2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For ADC (Analog to Digital Converter) operations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44319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Digital I/O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PORTA – PORTE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General-purpose input/output pins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4793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Communication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RC6–RC7, RC3–RC5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 USART (serial), SPI, and I²C communication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21214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15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923B68B-8DE9-4D31-99CC-17AC69EA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Pin Diagram PIC16F877A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85A29AD-D25F-43ED-9889-FF473029BA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324590"/>
              </p:ext>
            </p:extLst>
          </p:nvPr>
        </p:nvGraphicFramePr>
        <p:xfrm>
          <a:off x="1436868" y="1998589"/>
          <a:ext cx="8127999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593050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08400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35965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Function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Pins Used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Purpose / Description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73279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Parallel Port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RD0–RD7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as Parallel Slave Port (PSP) for 8-bit data transfer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57405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Interrupts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RB0/INT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External interrupt input pin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9305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Programming/Debugging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RB6 (PGC), RB7 (PGD), RB3 (PGM)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for ICSP and In-Circuit Debugging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71706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Special Features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RE0–RE2, RA4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Used as control lines or timer inputs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96836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Oscillator &amp; Timing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OSC1/CLKI, OSC2/CLKO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Drive the MCU system clock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941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/>
                        <a:t>PSP Control Pins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RE0 (/RD), RE1 (/WR), RE2 (/CS)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 signals for Parallel Slave Port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9098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582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4A9B8-E5CD-41CF-A1B4-70FE820EC565}"/>
              </a:ext>
            </a:extLst>
          </p:cNvPr>
          <p:cNvSpPr txBox="1"/>
          <p:nvPr/>
        </p:nvSpPr>
        <p:spPr>
          <a:xfrm>
            <a:off x="247135" y="1259625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CFA7C0-2D18-484B-81E4-F0A01014B6C6}"/>
              </a:ext>
            </a:extLst>
          </p:cNvPr>
          <p:cNvSpPr txBox="1"/>
          <p:nvPr/>
        </p:nvSpPr>
        <p:spPr>
          <a:xfrm>
            <a:off x="922995" y="1817010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Program Memory: 14KB Flash memory, suitable for storing code.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RAM: 368 bytes, for data handling.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EEPROM: 256 bytes, for non-volatile data storage.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D7A909-97E1-48DA-B7BE-8E247EC960FE}"/>
              </a:ext>
            </a:extLst>
          </p:cNvPr>
          <p:cNvSpPr txBox="1"/>
          <p:nvPr/>
        </p:nvSpPr>
        <p:spPr>
          <a:xfrm>
            <a:off x="922995" y="4116751"/>
            <a:ext cx="8517567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33 general-purpose I/O pins,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divided into 5 ports (Port A, B, C, D, and E),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making it highly flexible in terms of device interfacing. 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B470AD-DB69-4924-A4CF-EC6B95BA0B43}"/>
              </a:ext>
            </a:extLst>
          </p:cNvPr>
          <p:cNvSpPr txBox="1"/>
          <p:nvPr/>
        </p:nvSpPr>
        <p:spPr>
          <a:xfrm>
            <a:off x="247135" y="3562410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F02BAC-3AC1-47CC-86A9-78E0B0607F3B}"/>
              </a:ext>
            </a:extLst>
          </p:cNvPr>
          <p:cNvSpPr txBox="1"/>
          <p:nvPr/>
        </p:nvSpPr>
        <p:spPr>
          <a:xfrm>
            <a:off x="722870" y="149045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0A5AB-F7C6-4F53-B79C-A64E1A6C8ED3}"/>
              </a:ext>
            </a:extLst>
          </p:cNvPr>
          <p:cNvSpPr txBox="1"/>
          <p:nvPr/>
        </p:nvSpPr>
        <p:spPr>
          <a:xfrm>
            <a:off x="1509941" y="2136488"/>
            <a:ext cx="8888269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10-bit ADC </a:t>
            </a:r>
            <a:r>
              <a:rPr lang="en-GB" sz="2200">
                <a:latin typeface="Book Antiqua" panose="02040602050305030304" pitchFamily="18" charset="0"/>
              </a:rPr>
              <a:t>with up to </a:t>
            </a:r>
            <a:r>
              <a:rPr lang="en-GB" sz="2200" dirty="0">
                <a:latin typeface="Book Antiqua" panose="02040602050305030304" pitchFamily="18" charset="0"/>
              </a:rPr>
              <a:t>8 analogue input channels to convert analogue signals into digital form.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6C3F1F-5A90-491E-9356-B0FC4CC55E16}"/>
              </a:ext>
            </a:extLst>
          </p:cNvPr>
          <p:cNvSpPr txBox="1"/>
          <p:nvPr/>
        </p:nvSpPr>
        <p:spPr>
          <a:xfrm>
            <a:off x="1444889" y="4470351"/>
            <a:ext cx="930222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	3 independent timers (Timer0, Timer1, and Timer2) for time- keeping functions.</a:t>
            </a:r>
            <a:br>
              <a:rPr lang="en-GB" sz="2200" dirty="0">
                <a:latin typeface="Book Antiqua" panose="02040602050305030304" pitchFamily="18" charset="0"/>
              </a:rPr>
            </a:b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31F63E-D7C6-4F2B-BD4B-CF96BEFB738E}"/>
              </a:ext>
            </a:extLst>
          </p:cNvPr>
          <p:cNvSpPr txBox="1"/>
          <p:nvPr/>
        </p:nvSpPr>
        <p:spPr>
          <a:xfrm>
            <a:off x="722870" y="3938637"/>
            <a:ext cx="8143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For communication with external devices like sensors and displays, PIC uses,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146586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750419"/>
            <a:ext cx="10903767" cy="637429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330537" y="2335474"/>
            <a:ext cx="9302215" cy="3597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buffer is an electronic circuit that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isolates signals without changing its logic level.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tri-state buffer has three output states: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HIGH (1)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Logic LOW (0)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High Impedance (Z) </a:t>
            </a:r>
          </a:p>
          <a:p>
            <a:pPr lvl="3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→ Output is effectively disconnected from the circuit.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FB3145-D6FF-4EE0-8904-2E0957753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754" y="3077650"/>
            <a:ext cx="3457809" cy="159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785993" y="1686088"/>
            <a:ext cx="11531214" cy="4204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 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	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	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	</a:t>
            </a:r>
            <a:r>
              <a:rPr lang="en-GB" b="1" dirty="0" err="1"/>
              <a:t>output_toggle</a:t>
            </a:r>
            <a:r>
              <a:rPr lang="en-GB" b="1" dirty="0"/>
              <a:t>(PIN_B0);  // ON and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	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		 }</a:t>
            </a:r>
          </a:p>
          <a:p>
            <a:pPr>
              <a:lnSpc>
                <a:spcPct val="150000"/>
              </a:lnSpc>
            </a:pPr>
            <a:r>
              <a:rPr lang="en-GB" dirty="0"/>
              <a:t>	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299B5A-CC9C-4900-BF99-3F4A0D7E3353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3420766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6720" y="2072825"/>
            <a:ext cx="4013450" cy="44234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17303D-B7FB-4CCA-A7E7-3BA8CC8E7908}"/>
              </a:ext>
            </a:extLst>
          </p:cNvPr>
          <p:cNvSpPr txBox="1"/>
          <p:nvPr/>
        </p:nvSpPr>
        <p:spPr>
          <a:xfrm>
            <a:off x="283779" y="1266660"/>
            <a:ext cx="3096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Flashing LED</a:t>
            </a:r>
          </a:p>
        </p:txBody>
      </p:sp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2671147" y="1820166"/>
            <a:ext cx="6849705" cy="4897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#include &lt;16F877A.h&gt;           // Include the header file for the PIC16F877A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#fuses HS,NOWDT,NOLVP       // Set fuses for high-speed oscillator, no watchdog timer, no low-voltage programming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void main() 	{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// Set all PORTB pins as output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set_tris_b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  // 0x00 means all pins are outputs (0 = output, 1 = input)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while(TRUE) {            // Infinite loop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(0xFF);      // Turn all pins on (0xFF = 11111111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(0x00);      // Turn all pins off (0x00 = 00000000 in binary)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 </a:t>
            </a:r>
            <a:r>
              <a:rPr lang="en-GB" sz="15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(2000);       // Wait for 500 milliseconds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   	 }</a:t>
            </a:r>
          </a:p>
          <a:p>
            <a:pPr>
              <a:lnSpc>
                <a:spcPct val="150000"/>
              </a:lnSpc>
            </a:pPr>
            <a:r>
              <a:rPr lang="en-GB" sz="1500" dirty="0">
                <a:latin typeface="Cambria" panose="02040503050406030204" pitchFamily="18" charset="0"/>
                <a:ea typeface="Cambria" panose="02040503050406030204" pitchFamily="18" charset="0"/>
              </a:rPr>
              <a:t>		}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A10DD-E3BC-47A9-884C-0F2EFD85E11B}"/>
              </a:ext>
            </a:extLst>
          </p:cNvPr>
          <p:cNvSpPr txBox="1"/>
          <p:nvPr/>
        </p:nvSpPr>
        <p:spPr>
          <a:xfrm>
            <a:off x="380110" y="1367848"/>
            <a:ext cx="23130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Program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877" y="1349529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25750" y="2055928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4258332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32967" y="1084773"/>
            <a:ext cx="10020926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turn it OFF when the button is released.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15989A3-4EB0-4538-8E28-892ED28D6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685" y="2655998"/>
            <a:ext cx="9903688" cy="3468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5204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 descr="A computer screen shot of a circuit board&#10;&#10;Description automatically generated">
            <a:extLst>
              <a:ext uri="{FF2B5EF4-FFF2-40B4-BE49-F238E27FC236}">
                <a16:creationId xmlns:a16="http://schemas.microsoft.com/office/drawing/2014/main" id="{A43FF29B-763A-4283-8094-6F1E69EDF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962" y="2095237"/>
            <a:ext cx="7705298" cy="43359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1F7199-240F-451A-8D84-3D9382926047}"/>
              </a:ext>
            </a:extLst>
          </p:cNvPr>
          <p:cNvSpPr txBox="1"/>
          <p:nvPr/>
        </p:nvSpPr>
        <p:spPr>
          <a:xfrm>
            <a:off x="510801" y="1311615"/>
            <a:ext cx="793951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3: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531458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2152" y="1603922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283081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 C program for the PIC16F877A to turn ON an LED at RB3 when a button at RC0 is pressed, and keep the LED ON even after the button is released.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8BA69D-3F30-45AE-94FA-6F1D95C6D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210" y="2548171"/>
            <a:ext cx="5149465" cy="4212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776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58190" y="1194018"/>
            <a:ext cx="10657853" cy="6767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4: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A diagram of a computer&#10;&#10;Description automatically generated">
            <a:extLst>
              <a:ext uri="{FF2B5EF4-FFF2-40B4-BE49-F238E27FC236}">
                <a16:creationId xmlns:a16="http://schemas.microsoft.com/office/drawing/2014/main" id="{E73EDADC-5B79-4039-B738-339E90CD4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8811" y="1266660"/>
            <a:ext cx="9796857" cy="551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3388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1188673" y="2505813"/>
            <a:ext cx="9722343" cy="2459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[1] Microchip Technology Inc., “PIC18F25K80/45K80 Data Sheet,” 31004A. [Online]. Available: https://ww1.microchip.com/downloads/en/DeviceDoc/31004a.pdf. 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[2] M.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Alabdali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, "Fan-Out, Buffer, Open Collector, and Tri-State," Malabdali.com, Available: https://malabdali.com/fan-out-buffer-open-collector-and-tri-state</a:t>
            </a:r>
          </a:p>
        </p:txBody>
      </p:sp>
    </p:spTree>
    <p:extLst>
      <p:ext uri="{BB962C8B-B14F-4D97-AF65-F5344CB8AC3E}">
        <p14:creationId xmlns:p14="http://schemas.microsoft.com/office/powerpoint/2010/main" val="17458178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5575</TotalTime>
  <Words>2383</Words>
  <Application>Microsoft Office PowerPoint</Application>
  <PresentationFormat>Widescreen</PresentationFormat>
  <Paragraphs>310</Paragraphs>
  <Slides>28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Pin Diagram PIC16F877A</vt:lpstr>
      <vt:lpstr>Pin Diagram PIC16F877A</vt:lpstr>
      <vt:lpstr>Pin Diagram PIC16F877A</vt:lpstr>
      <vt:lpstr>PowerPoint Presentation</vt:lpstr>
      <vt:lpstr>PowerPoint Presentation</vt:lpstr>
      <vt:lpstr>5. Communication: For communication with external devices like sensors and displays,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Buffers &amp; Tri-state outputs 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2026-02-24T13:56:21Z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