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81" r:id="rId3"/>
    <p:sldId id="275" r:id="rId4"/>
    <p:sldId id="274" r:id="rId5"/>
    <p:sldId id="280" r:id="rId6"/>
    <p:sldId id="257" r:id="rId7"/>
    <p:sldId id="258" r:id="rId8"/>
    <p:sldId id="259" r:id="rId9"/>
    <p:sldId id="283" r:id="rId10"/>
    <p:sldId id="260" r:id="rId11"/>
    <p:sldId id="261" r:id="rId12"/>
    <p:sldId id="263" r:id="rId13"/>
    <p:sldId id="264" r:id="rId14"/>
    <p:sldId id="265" r:id="rId15"/>
    <p:sldId id="266" r:id="rId16"/>
    <p:sldId id="267" r:id="rId17"/>
    <p:sldId id="279" r:id="rId18"/>
    <p:sldId id="268" r:id="rId19"/>
    <p:sldId id="282" r:id="rId20"/>
    <p:sldId id="269" r:id="rId21"/>
    <p:sldId id="270" r:id="rId22"/>
    <p:sldId id="271" r:id="rId23"/>
    <p:sldId id="272" r:id="rId24"/>
    <p:sldId id="278" r:id="rId25"/>
    <p:sldId id="276" r:id="rId26"/>
    <p:sldId id="27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E010FE-B7A1-439A-B7AE-442BF1B130DC}" v="8" dt="2025-05-06T13:14:10.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77748" autoAdjust="0"/>
  </p:normalViewPr>
  <p:slideViewPr>
    <p:cSldViewPr snapToGrid="0">
      <p:cViewPr varScale="1">
        <p:scale>
          <a:sx n="87" d="100"/>
          <a:sy n="87" d="100"/>
        </p:scale>
        <p:origin x="13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1905945)" userId="86335e86-eb29-4a28-931a-bc1b5db21ca0" providerId="ADAL" clId="{DDE010FE-B7A1-439A-B7AE-442BF1B130DC}"/>
    <pc:docChg chg="custSel addSld modSld">
      <pc:chgData name="Philippa Fitzgerald (1905945)" userId="86335e86-eb29-4a28-931a-bc1b5db21ca0" providerId="ADAL" clId="{DDE010FE-B7A1-439A-B7AE-442BF1B130DC}" dt="2025-05-06T13:14:14.864" v="520" actId="26606"/>
      <pc:docMkLst>
        <pc:docMk/>
      </pc:docMkLst>
      <pc:sldChg chg="addSp delSp modSp mod setBg">
        <pc:chgData name="Philippa Fitzgerald (1905945)" userId="86335e86-eb29-4a28-931a-bc1b5db21ca0" providerId="ADAL" clId="{DDE010FE-B7A1-439A-B7AE-442BF1B130DC}" dt="2025-05-01T09:13:17.753" v="517" actId="26606"/>
        <pc:sldMkLst>
          <pc:docMk/>
          <pc:sldMk cId="2513463932" sldId="258"/>
        </pc:sldMkLst>
        <pc:spChg chg="mod">
          <ac:chgData name="Philippa Fitzgerald (1905945)" userId="86335e86-eb29-4a28-931a-bc1b5db21ca0" providerId="ADAL" clId="{DDE010FE-B7A1-439A-B7AE-442BF1B130DC}" dt="2025-05-01T09:13:17.753" v="517" actId="26606"/>
          <ac:spMkLst>
            <pc:docMk/>
            <pc:sldMk cId="2513463932" sldId="258"/>
            <ac:spMk id="2" creationId="{5D3CD0E6-391D-E607-A722-60AAAA7BA0D1}"/>
          </ac:spMkLst>
        </pc:spChg>
        <pc:spChg chg="mod">
          <ac:chgData name="Philippa Fitzgerald (1905945)" userId="86335e86-eb29-4a28-931a-bc1b5db21ca0" providerId="ADAL" clId="{DDE010FE-B7A1-439A-B7AE-442BF1B130DC}" dt="2025-05-01T09:13:17.753" v="517" actId="26606"/>
          <ac:spMkLst>
            <pc:docMk/>
            <pc:sldMk cId="2513463932" sldId="258"/>
            <ac:spMk id="3" creationId="{B6D9E826-F450-2450-A2B3-458F4F6C6814}"/>
          </ac:spMkLst>
        </pc:spChg>
        <pc:spChg chg="add">
          <ac:chgData name="Philippa Fitzgerald (1905945)" userId="86335e86-eb29-4a28-931a-bc1b5db21ca0" providerId="ADAL" clId="{DDE010FE-B7A1-439A-B7AE-442BF1B130DC}" dt="2025-05-01T09:13:17.753" v="517" actId="26606"/>
          <ac:spMkLst>
            <pc:docMk/>
            <pc:sldMk cId="2513463932" sldId="258"/>
            <ac:spMk id="8" creationId="{6F5A5072-7B47-4D32-B52A-4EBBF590B8A5}"/>
          </ac:spMkLst>
        </pc:spChg>
        <pc:spChg chg="add">
          <ac:chgData name="Philippa Fitzgerald (1905945)" userId="86335e86-eb29-4a28-931a-bc1b5db21ca0" providerId="ADAL" clId="{DDE010FE-B7A1-439A-B7AE-442BF1B130DC}" dt="2025-05-01T09:13:17.753" v="517" actId="26606"/>
          <ac:spMkLst>
            <pc:docMk/>
            <pc:sldMk cId="2513463932" sldId="258"/>
            <ac:spMk id="10" creationId="{9715DAF0-AE1B-46C9-8A6B-DB2AA05AB91D}"/>
          </ac:spMkLst>
        </pc:spChg>
        <pc:spChg chg="add">
          <ac:chgData name="Philippa Fitzgerald (1905945)" userId="86335e86-eb29-4a28-931a-bc1b5db21ca0" providerId="ADAL" clId="{DDE010FE-B7A1-439A-B7AE-442BF1B130DC}" dt="2025-05-01T09:13:17.753" v="517" actId="26606"/>
          <ac:spMkLst>
            <pc:docMk/>
            <pc:sldMk cId="2513463932" sldId="258"/>
            <ac:spMk id="12" creationId="{6016219D-510E-4184-9090-6D5578A87BD1}"/>
          </ac:spMkLst>
        </pc:spChg>
        <pc:spChg chg="add">
          <ac:chgData name="Philippa Fitzgerald (1905945)" userId="86335e86-eb29-4a28-931a-bc1b5db21ca0" providerId="ADAL" clId="{DDE010FE-B7A1-439A-B7AE-442BF1B130DC}" dt="2025-05-01T09:13:17.753" v="517" actId="26606"/>
          <ac:spMkLst>
            <pc:docMk/>
            <pc:sldMk cId="2513463932" sldId="258"/>
            <ac:spMk id="14" creationId="{AFF4A713-7B75-4B21-90D7-5AB19547C728}"/>
          </ac:spMkLst>
        </pc:spChg>
        <pc:spChg chg="add">
          <ac:chgData name="Philippa Fitzgerald (1905945)" userId="86335e86-eb29-4a28-931a-bc1b5db21ca0" providerId="ADAL" clId="{DDE010FE-B7A1-439A-B7AE-442BF1B130DC}" dt="2025-05-01T09:13:17.753" v="517" actId="26606"/>
          <ac:spMkLst>
            <pc:docMk/>
            <pc:sldMk cId="2513463932" sldId="258"/>
            <ac:spMk id="16" creationId="{DC631C0B-6DA6-4E57-8231-CE32B3434A7E}"/>
          </ac:spMkLst>
        </pc:spChg>
        <pc:spChg chg="add">
          <ac:chgData name="Philippa Fitzgerald (1905945)" userId="86335e86-eb29-4a28-931a-bc1b5db21ca0" providerId="ADAL" clId="{DDE010FE-B7A1-439A-B7AE-442BF1B130DC}" dt="2025-05-01T09:13:17.753" v="517" actId="26606"/>
          <ac:spMkLst>
            <pc:docMk/>
            <pc:sldMk cId="2513463932" sldId="258"/>
            <ac:spMk id="18" creationId="{C29501E6-A978-4A61-9689-9085AF97A53A}"/>
          </ac:spMkLst>
        </pc:spChg>
      </pc:sldChg>
      <pc:sldChg chg="modSp mod">
        <pc:chgData name="Philippa Fitzgerald (1905945)" userId="86335e86-eb29-4a28-931a-bc1b5db21ca0" providerId="ADAL" clId="{DDE010FE-B7A1-439A-B7AE-442BF1B130DC}" dt="2025-05-01T09:01:52.469" v="376" actId="113"/>
        <pc:sldMkLst>
          <pc:docMk/>
          <pc:sldMk cId="2417387387" sldId="259"/>
        </pc:sldMkLst>
        <pc:graphicFrameChg chg="mod modGraphic">
          <ac:chgData name="Philippa Fitzgerald (1905945)" userId="86335e86-eb29-4a28-931a-bc1b5db21ca0" providerId="ADAL" clId="{DDE010FE-B7A1-439A-B7AE-442BF1B130DC}" dt="2025-05-01T09:01:52.469" v="376" actId="113"/>
          <ac:graphicFrameMkLst>
            <pc:docMk/>
            <pc:sldMk cId="2417387387" sldId="259"/>
            <ac:graphicFrameMk id="6" creationId="{060925BD-D830-57C7-EB1B-1484DC6A4835}"/>
          </ac:graphicFrameMkLst>
        </pc:graphicFrameChg>
      </pc:sldChg>
      <pc:sldChg chg="modSp mod">
        <pc:chgData name="Philippa Fitzgerald (1905945)" userId="86335e86-eb29-4a28-931a-bc1b5db21ca0" providerId="ADAL" clId="{DDE010FE-B7A1-439A-B7AE-442BF1B130DC}" dt="2025-05-01T08:53:23.324" v="70" actId="20577"/>
        <pc:sldMkLst>
          <pc:docMk/>
          <pc:sldMk cId="1001035713" sldId="281"/>
        </pc:sldMkLst>
        <pc:spChg chg="mod">
          <ac:chgData name="Philippa Fitzgerald (1905945)" userId="86335e86-eb29-4a28-931a-bc1b5db21ca0" providerId="ADAL" clId="{DDE010FE-B7A1-439A-B7AE-442BF1B130DC}" dt="2025-05-01T08:53:23.324" v="70" actId="20577"/>
          <ac:spMkLst>
            <pc:docMk/>
            <pc:sldMk cId="1001035713" sldId="281"/>
            <ac:spMk id="3" creationId="{4EA67226-9D26-B8B2-00A6-F70BB29C549D}"/>
          </ac:spMkLst>
        </pc:spChg>
      </pc:sldChg>
      <pc:sldChg chg="addSp modSp new mod setBg">
        <pc:chgData name="Philippa Fitzgerald (1905945)" userId="86335e86-eb29-4a28-931a-bc1b5db21ca0" providerId="ADAL" clId="{DDE010FE-B7A1-439A-B7AE-442BF1B130DC}" dt="2025-05-06T13:14:14.864" v="520" actId="26606"/>
        <pc:sldMkLst>
          <pc:docMk/>
          <pc:sldMk cId="1615944765" sldId="283"/>
        </pc:sldMkLst>
        <pc:spChg chg="add">
          <ac:chgData name="Philippa Fitzgerald (1905945)" userId="86335e86-eb29-4a28-931a-bc1b5db21ca0" providerId="ADAL" clId="{DDE010FE-B7A1-439A-B7AE-442BF1B130DC}" dt="2025-05-06T13:14:14.864" v="520" actId="26606"/>
          <ac:spMkLst>
            <pc:docMk/>
            <pc:sldMk cId="1615944765" sldId="283"/>
            <ac:spMk id="7" creationId="{42A4FC2C-047E-45A5-965D-8E1E3BF09BC6}"/>
          </ac:spMkLst>
        </pc:spChg>
        <pc:picChg chg="add mod">
          <ac:chgData name="Philippa Fitzgerald (1905945)" userId="86335e86-eb29-4a28-931a-bc1b5db21ca0" providerId="ADAL" clId="{DDE010FE-B7A1-439A-B7AE-442BF1B130DC}" dt="2025-05-06T13:14:14.864" v="520" actId="26606"/>
          <ac:picMkLst>
            <pc:docMk/>
            <pc:sldMk cId="1615944765" sldId="283"/>
            <ac:picMk id="2" creationId="{3F7E894B-E88A-6E3F-A81A-3AF0050C396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465079-0EB5-45DE-9242-2EE051AF63C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F5A5B1C-1DCB-4C93-8023-D37CA7BB7849}">
      <dgm:prSet/>
      <dgm:spPr/>
      <dgm:t>
        <a:bodyPr/>
        <a:lstStyle/>
        <a:p>
          <a:pPr>
            <a:lnSpc>
              <a:spcPct val="100000"/>
            </a:lnSpc>
          </a:pPr>
          <a:r>
            <a:rPr lang="en-US" dirty="0"/>
            <a:t>Philippa Fitzgerald</a:t>
          </a:r>
        </a:p>
      </dgm:t>
    </dgm:pt>
    <dgm:pt modelId="{2A2AB384-EA22-43A5-A585-DF7FB474FAA2}" type="parTrans" cxnId="{08D88303-8305-4ABF-B79C-5B60B0F01765}">
      <dgm:prSet/>
      <dgm:spPr/>
      <dgm:t>
        <a:bodyPr/>
        <a:lstStyle/>
        <a:p>
          <a:endParaRPr lang="en-US"/>
        </a:p>
      </dgm:t>
    </dgm:pt>
    <dgm:pt modelId="{AFB6B878-FF5D-415A-BA88-4FD9907B1FF5}" type="sibTrans" cxnId="{08D88303-8305-4ABF-B79C-5B60B0F01765}">
      <dgm:prSet/>
      <dgm:spPr/>
      <dgm:t>
        <a:bodyPr/>
        <a:lstStyle/>
        <a:p>
          <a:endParaRPr lang="en-US"/>
        </a:p>
      </dgm:t>
    </dgm:pt>
    <dgm:pt modelId="{6314716F-6552-42F7-ADB5-946A4F92E065}">
      <dgm:prSet/>
      <dgm:spPr/>
      <dgm:t>
        <a:bodyPr/>
        <a:lstStyle/>
        <a:p>
          <a:pPr>
            <a:lnSpc>
              <a:spcPct val="100000"/>
            </a:lnSpc>
          </a:pPr>
          <a:r>
            <a:rPr lang="en-US"/>
            <a:t>Background: Hospitality</a:t>
          </a:r>
        </a:p>
      </dgm:t>
    </dgm:pt>
    <dgm:pt modelId="{3BB18890-16C5-432C-B483-A7E810E19EDD}" type="parTrans" cxnId="{095DCE71-EB32-43FF-9A8B-0C6217D5C74E}">
      <dgm:prSet/>
      <dgm:spPr/>
      <dgm:t>
        <a:bodyPr/>
        <a:lstStyle/>
        <a:p>
          <a:endParaRPr lang="en-US"/>
        </a:p>
      </dgm:t>
    </dgm:pt>
    <dgm:pt modelId="{319CC7B0-7F76-4D7D-8AB1-20A9353866C6}" type="sibTrans" cxnId="{095DCE71-EB32-43FF-9A8B-0C6217D5C74E}">
      <dgm:prSet/>
      <dgm:spPr/>
      <dgm:t>
        <a:bodyPr/>
        <a:lstStyle/>
        <a:p>
          <a:endParaRPr lang="en-US"/>
        </a:p>
      </dgm:t>
    </dgm:pt>
    <dgm:pt modelId="{4E392B4D-62D5-459C-BF3A-8A565930309B}">
      <dgm:prSet/>
      <dgm:spPr/>
      <dgm:t>
        <a:bodyPr/>
        <a:lstStyle/>
        <a:p>
          <a:pPr>
            <a:lnSpc>
              <a:spcPct val="100000"/>
            </a:lnSpc>
          </a:pPr>
          <a:r>
            <a:rPr lang="en-US"/>
            <a:t>Qualifications: </a:t>
          </a:r>
        </a:p>
      </dgm:t>
    </dgm:pt>
    <dgm:pt modelId="{FF75C6BF-F450-4DB2-B57C-ADDB4295672E}" type="parTrans" cxnId="{3C2C3FF7-97E0-41D2-849C-39E0E831DFB1}">
      <dgm:prSet/>
      <dgm:spPr/>
      <dgm:t>
        <a:bodyPr/>
        <a:lstStyle/>
        <a:p>
          <a:endParaRPr lang="en-US"/>
        </a:p>
      </dgm:t>
    </dgm:pt>
    <dgm:pt modelId="{35226C4C-BD9A-4EF0-B136-A39909DCBBB2}" type="sibTrans" cxnId="{3C2C3FF7-97E0-41D2-849C-39E0E831DFB1}">
      <dgm:prSet/>
      <dgm:spPr/>
      <dgm:t>
        <a:bodyPr/>
        <a:lstStyle/>
        <a:p>
          <a:endParaRPr lang="en-US"/>
        </a:p>
      </dgm:t>
    </dgm:pt>
    <dgm:pt modelId="{1722BEDD-B5E5-40D1-8A49-C13095D466B5}">
      <dgm:prSet/>
      <dgm:spPr/>
      <dgm:t>
        <a:bodyPr/>
        <a:lstStyle/>
        <a:p>
          <a:pPr>
            <a:lnSpc>
              <a:spcPct val="100000"/>
            </a:lnSpc>
          </a:pPr>
          <a:r>
            <a:rPr lang="en-US"/>
            <a:t>Degree in International Travel and Tourism Management (First class honours) </a:t>
          </a:r>
        </a:p>
      </dgm:t>
    </dgm:pt>
    <dgm:pt modelId="{A46E8032-5DDA-411F-BCAC-82759C8EBB3E}" type="parTrans" cxnId="{167CBC62-C7B1-440F-B5D9-2A05ABFF2BB9}">
      <dgm:prSet/>
      <dgm:spPr/>
      <dgm:t>
        <a:bodyPr/>
        <a:lstStyle/>
        <a:p>
          <a:endParaRPr lang="en-US"/>
        </a:p>
      </dgm:t>
    </dgm:pt>
    <dgm:pt modelId="{270F0526-AD90-4265-B4A2-27CF29395F41}" type="sibTrans" cxnId="{167CBC62-C7B1-440F-B5D9-2A05ABFF2BB9}">
      <dgm:prSet/>
      <dgm:spPr/>
      <dgm:t>
        <a:bodyPr/>
        <a:lstStyle/>
        <a:p>
          <a:endParaRPr lang="en-US"/>
        </a:p>
      </dgm:t>
    </dgm:pt>
    <dgm:pt modelId="{4C94433A-4739-404C-B456-90FE44999A87}">
      <dgm:prSet/>
      <dgm:spPr/>
      <dgm:t>
        <a:bodyPr/>
        <a:lstStyle/>
        <a:p>
          <a:pPr>
            <a:lnSpc>
              <a:spcPct val="100000"/>
            </a:lnSpc>
          </a:pPr>
          <a:r>
            <a:rPr lang="en-US"/>
            <a:t>Masters in Business Administration </a:t>
          </a:r>
        </a:p>
      </dgm:t>
    </dgm:pt>
    <dgm:pt modelId="{EDDB21F2-1F92-47B1-8EF3-8986F8D4F48F}" type="parTrans" cxnId="{83F4F873-EE21-47F6-ADD5-0DCDEBBDFE67}">
      <dgm:prSet/>
      <dgm:spPr/>
      <dgm:t>
        <a:bodyPr/>
        <a:lstStyle/>
        <a:p>
          <a:endParaRPr lang="en-US"/>
        </a:p>
      </dgm:t>
    </dgm:pt>
    <dgm:pt modelId="{E7815BC3-419E-4F84-A3E5-18548E2F66DD}" type="sibTrans" cxnId="{83F4F873-EE21-47F6-ADD5-0DCDEBBDFE67}">
      <dgm:prSet/>
      <dgm:spPr/>
      <dgm:t>
        <a:bodyPr/>
        <a:lstStyle/>
        <a:p>
          <a:endParaRPr lang="en-US"/>
        </a:p>
      </dgm:t>
    </dgm:pt>
    <dgm:pt modelId="{15B57590-0BFB-4718-88FD-B577058C9D34}">
      <dgm:prSet/>
      <dgm:spPr/>
      <dgm:t>
        <a:bodyPr/>
        <a:lstStyle/>
        <a:p>
          <a:pPr>
            <a:lnSpc>
              <a:spcPct val="100000"/>
            </a:lnSpc>
          </a:pPr>
          <a:r>
            <a:rPr lang="en-US"/>
            <a:t>Future: Lecture </a:t>
          </a:r>
        </a:p>
      </dgm:t>
    </dgm:pt>
    <dgm:pt modelId="{3DDE846D-868E-479B-83E4-4E4EE45AC5AA}" type="parTrans" cxnId="{6A06F667-7A77-4F5B-B165-1CD08A23017B}">
      <dgm:prSet/>
      <dgm:spPr/>
      <dgm:t>
        <a:bodyPr/>
        <a:lstStyle/>
        <a:p>
          <a:endParaRPr lang="en-US"/>
        </a:p>
      </dgm:t>
    </dgm:pt>
    <dgm:pt modelId="{F5F0952F-7428-492B-97E2-9B17ACB5B9E6}" type="sibTrans" cxnId="{6A06F667-7A77-4F5B-B165-1CD08A23017B}">
      <dgm:prSet/>
      <dgm:spPr/>
      <dgm:t>
        <a:bodyPr/>
        <a:lstStyle/>
        <a:p>
          <a:endParaRPr lang="en-US"/>
        </a:p>
      </dgm:t>
    </dgm:pt>
    <dgm:pt modelId="{A60DDC4E-DDF0-4AA7-998B-9C334CAFA2FB}" type="pres">
      <dgm:prSet presAssocID="{58465079-0EB5-45DE-9242-2EE051AF63C4}" presName="root" presStyleCnt="0">
        <dgm:presLayoutVars>
          <dgm:dir/>
          <dgm:resizeHandles val="exact"/>
        </dgm:presLayoutVars>
      </dgm:prSet>
      <dgm:spPr/>
    </dgm:pt>
    <dgm:pt modelId="{1C18AB31-3AAC-494F-BFDF-78052FF06A03}" type="pres">
      <dgm:prSet presAssocID="{DF5A5B1C-1DCB-4C93-8023-D37CA7BB7849}" presName="compNode" presStyleCnt="0"/>
      <dgm:spPr/>
    </dgm:pt>
    <dgm:pt modelId="{5631B1AA-3E15-4ACD-A8B5-F34E148225E9}" type="pres">
      <dgm:prSet presAssocID="{DF5A5B1C-1DCB-4C93-8023-D37CA7BB7849}" presName="bgRect" presStyleLbl="bgShp" presStyleIdx="0" presStyleCnt="4"/>
      <dgm:spPr/>
    </dgm:pt>
    <dgm:pt modelId="{7E331C5D-C9A3-4B81-A10B-CC51EA3BD8E2}" type="pres">
      <dgm:prSet presAssocID="{DF5A5B1C-1DCB-4C93-8023-D37CA7BB78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usic"/>
        </a:ext>
      </dgm:extLst>
    </dgm:pt>
    <dgm:pt modelId="{56E8EB38-FB72-4921-8158-D120A174C7C6}" type="pres">
      <dgm:prSet presAssocID="{DF5A5B1C-1DCB-4C93-8023-D37CA7BB7849}" presName="spaceRect" presStyleCnt="0"/>
      <dgm:spPr/>
    </dgm:pt>
    <dgm:pt modelId="{25472016-24E1-48E6-AC9E-464109CB9969}" type="pres">
      <dgm:prSet presAssocID="{DF5A5B1C-1DCB-4C93-8023-D37CA7BB7849}" presName="parTx" presStyleLbl="revTx" presStyleIdx="0" presStyleCnt="5">
        <dgm:presLayoutVars>
          <dgm:chMax val="0"/>
          <dgm:chPref val="0"/>
        </dgm:presLayoutVars>
      </dgm:prSet>
      <dgm:spPr/>
    </dgm:pt>
    <dgm:pt modelId="{2A7E3AB2-D53C-415A-899F-F2E32C4F6CE4}" type="pres">
      <dgm:prSet presAssocID="{AFB6B878-FF5D-415A-BA88-4FD9907B1FF5}" presName="sibTrans" presStyleCnt="0"/>
      <dgm:spPr/>
    </dgm:pt>
    <dgm:pt modelId="{B00D9569-2097-4EFA-BF05-085646C472AD}" type="pres">
      <dgm:prSet presAssocID="{6314716F-6552-42F7-ADB5-946A4F92E065}" presName="compNode" presStyleCnt="0"/>
      <dgm:spPr/>
    </dgm:pt>
    <dgm:pt modelId="{F1D287D9-A333-4BC8-ADEB-B2ECE129FB30}" type="pres">
      <dgm:prSet presAssocID="{6314716F-6552-42F7-ADB5-946A4F92E065}" presName="bgRect" presStyleLbl="bgShp" presStyleIdx="1" presStyleCnt="4"/>
      <dgm:spPr/>
    </dgm:pt>
    <dgm:pt modelId="{1E82169B-C0FF-424E-A095-8EE5B8E6B86B}" type="pres">
      <dgm:prSet presAssocID="{6314716F-6552-42F7-ADB5-946A4F92E0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4B294FB7-9B2F-43E0-9A1C-EF445C94BD57}" type="pres">
      <dgm:prSet presAssocID="{6314716F-6552-42F7-ADB5-946A4F92E065}" presName="spaceRect" presStyleCnt="0"/>
      <dgm:spPr/>
    </dgm:pt>
    <dgm:pt modelId="{B70C63D4-0ECD-4818-9783-DCD97EDC7942}" type="pres">
      <dgm:prSet presAssocID="{6314716F-6552-42F7-ADB5-946A4F92E065}" presName="parTx" presStyleLbl="revTx" presStyleIdx="1" presStyleCnt="5">
        <dgm:presLayoutVars>
          <dgm:chMax val="0"/>
          <dgm:chPref val="0"/>
        </dgm:presLayoutVars>
      </dgm:prSet>
      <dgm:spPr/>
    </dgm:pt>
    <dgm:pt modelId="{5FA56BB7-039B-4935-92DE-BE0E867653B0}" type="pres">
      <dgm:prSet presAssocID="{319CC7B0-7F76-4D7D-8AB1-20A9353866C6}" presName="sibTrans" presStyleCnt="0"/>
      <dgm:spPr/>
    </dgm:pt>
    <dgm:pt modelId="{E0CE90D2-5DCA-4CD4-B58F-D4D711D49C46}" type="pres">
      <dgm:prSet presAssocID="{4E392B4D-62D5-459C-BF3A-8A565930309B}" presName="compNode" presStyleCnt="0"/>
      <dgm:spPr/>
    </dgm:pt>
    <dgm:pt modelId="{3BEA9332-4A34-4293-BFCC-D6CC5EB850FB}" type="pres">
      <dgm:prSet presAssocID="{4E392B4D-62D5-459C-BF3A-8A565930309B}" presName="bgRect" presStyleLbl="bgShp" presStyleIdx="2" presStyleCnt="4"/>
      <dgm:spPr/>
    </dgm:pt>
    <dgm:pt modelId="{4343186C-E213-4F26-B226-B320B0539479}" type="pres">
      <dgm:prSet presAssocID="{4E392B4D-62D5-459C-BF3A-8A56593030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139EDA35-E13A-4A32-A9E6-300453A0DEE8}" type="pres">
      <dgm:prSet presAssocID="{4E392B4D-62D5-459C-BF3A-8A565930309B}" presName="spaceRect" presStyleCnt="0"/>
      <dgm:spPr/>
    </dgm:pt>
    <dgm:pt modelId="{701C5085-6C21-4C74-8006-818731A186EC}" type="pres">
      <dgm:prSet presAssocID="{4E392B4D-62D5-459C-BF3A-8A565930309B}" presName="parTx" presStyleLbl="revTx" presStyleIdx="2" presStyleCnt="5">
        <dgm:presLayoutVars>
          <dgm:chMax val="0"/>
          <dgm:chPref val="0"/>
        </dgm:presLayoutVars>
      </dgm:prSet>
      <dgm:spPr/>
    </dgm:pt>
    <dgm:pt modelId="{D7C36C44-7746-484C-AD63-CC4A9B189831}" type="pres">
      <dgm:prSet presAssocID="{4E392B4D-62D5-459C-BF3A-8A565930309B}" presName="desTx" presStyleLbl="revTx" presStyleIdx="3" presStyleCnt="5">
        <dgm:presLayoutVars/>
      </dgm:prSet>
      <dgm:spPr/>
    </dgm:pt>
    <dgm:pt modelId="{F4BF2AD2-5400-4306-A214-4F1192B16934}" type="pres">
      <dgm:prSet presAssocID="{35226C4C-BD9A-4EF0-B136-A39909DCBBB2}" presName="sibTrans" presStyleCnt="0"/>
      <dgm:spPr/>
    </dgm:pt>
    <dgm:pt modelId="{2221E0DF-BD9B-49E6-B9EE-F414EDBCC5A9}" type="pres">
      <dgm:prSet presAssocID="{15B57590-0BFB-4718-88FD-B577058C9D34}" presName="compNode" presStyleCnt="0"/>
      <dgm:spPr/>
    </dgm:pt>
    <dgm:pt modelId="{A70F9EB9-DB2D-4231-B6E0-C6F68296AE33}" type="pres">
      <dgm:prSet presAssocID="{15B57590-0BFB-4718-88FD-B577058C9D34}" presName="bgRect" presStyleLbl="bgShp" presStyleIdx="3" presStyleCnt="4"/>
      <dgm:spPr/>
    </dgm:pt>
    <dgm:pt modelId="{3D669CCF-AE49-4077-B2FC-B230FF6BD0F3}" type="pres">
      <dgm:prSet presAssocID="{15B57590-0BFB-4718-88FD-B577058C9D3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ilot"/>
        </a:ext>
      </dgm:extLst>
    </dgm:pt>
    <dgm:pt modelId="{5B83F6C7-73C1-4DF7-B8B1-5355ACE8BC96}" type="pres">
      <dgm:prSet presAssocID="{15B57590-0BFB-4718-88FD-B577058C9D34}" presName="spaceRect" presStyleCnt="0"/>
      <dgm:spPr/>
    </dgm:pt>
    <dgm:pt modelId="{12037B58-8AEE-46CE-8FB8-1F9891A0765C}" type="pres">
      <dgm:prSet presAssocID="{15B57590-0BFB-4718-88FD-B577058C9D34}" presName="parTx" presStyleLbl="revTx" presStyleIdx="4" presStyleCnt="5">
        <dgm:presLayoutVars>
          <dgm:chMax val="0"/>
          <dgm:chPref val="0"/>
        </dgm:presLayoutVars>
      </dgm:prSet>
      <dgm:spPr/>
    </dgm:pt>
  </dgm:ptLst>
  <dgm:cxnLst>
    <dgm:cxn modelId="{08D88303-8305-4ABF-B79C-5B60B0F01765}" srcId="{58465079-0EB5-45DE-9242-2EE051AF63C4}" destId="{DF5A5B1C-1DCB-4C93-8023-D37CA7BB7849}" srcOrd="0" destOrd="0" parTransId="{2A2AB384-EA22-43A5-A585-DF7FB474FAA2}" sibTransId="{AFB6B878-FF5D-415A-BA88-4FD9907B1FF5}"/>
    <dgm:cxn modelId="{EA828638-EE6F-4896-BAEC-88ABFC975E5D}" type="presOf" srcId="{4C94433A-4739-404C-B456-90FE44999A87}" destId="{D7C36C44-7746-484C-AD63-CC4A9B189831}" srcOrd="0" destOrd="1" presId="urn:microsoft.com/office/officeart/2018/2/layout/IconVerticalSolidList"/>
    <dgm:cxn modelId="{4D83D13D-4683-472C-BFBD-C5A473B5D098}" type="presOf" srcId="{58465079-0EB5-45DE-9242-2EE051AF63C4}" destId="{A60DDC4E-DDF0-4AA7-998B-9C334CAFA2FB}" srcOrd="0" destOrd="0" presId="urn:microsoft.com/office/officeart/2018/2/layout/IconVerticalSolidList"/>
    <dgm:cxn modelId="{EDEEDE3E-55B3-4995-B9CB-16E75272AB9C}" type="presOf" srcId="{15B57590-0BFB-4718-88FD-B577058C9D34}" destId="{12037B58-8AEE-46CE-8FB8-1F9891A0765C}" srcOrd="0" destOrd="0" presId="urn:microsoft.com/office/officeart/2018/2/layout/IconVerticalSolidList"/>
    <dgm:cxn modelId="{167CBC62-C7B1-440F-B5D9-2A05ABFF2BB9}" srcId="{4E392B4D-62D5-459C-BF3A-8A565930309B}" destId="{1722BEDD-B5E5-40D1-8A49-C13095D466B5}" srcOrd="0" destOrd="0" parTransId="{A46E8032-5DDA-411F-BCAC-82759C8EBB3E}" sibTransId="{270F0526-AD90-4265-B4A2-27CF29395F41}"/>
    <dgm:cxn modelId="{6A06F667-7A77-4F5B-B165-1CD08A23017B}" srcId="{58465079-0EB5-45DE-9242-2EE051AF63C4}" destId="{15B57590-0BFB-4718-88FD-B577058C9D34}" srcOrd="3" destOrd="0" parTransId="{3DDE846D-868E-479B-83E4-4E4EE45AC5AA}" sibTransId="{F5F0952F-7428-492B-97E2-9B17ACB5B9E6}"/>
    <dgm:cxn modelId="{F0B5076C-3D3D-4904-A9C7-2BD374B166C8}" type="presOf" srcId="{6314716F-6552-42F7-ADB5-946A4F92E065}" destId="{B70C63D4-0ECD-4818-9783-DCD97EDC7942}" srcOrd="0" destOrd="0" presId="urn:microsoft.com/office/officeart/2018/2/layout/IconVerticalSolidList"/>
    <dgm:cxn modelId="{75816471-A4ED-4DC4-ADD5-4025821F3930}" type="presOf" srcId="{1722BEDD-B5E5-40D1-8A49-C13095D466B5}" destId="{D7C36C44-7746-484C-AD63-CC4A9B189831}" srcOrd="0" destOrd="0" presId="urn:microsoft.com/office/officeart/2018/2/layout/IconVerticalSolidList"/>
    <dgm:cxn modelId="{095DCE71-EB32-43FF-9A8B-0C6217D5C74E}" srcId="{58465079-0EB5-45DE-9242-2EE051AF63C4}" destId="{6314716F-6552-42F7-ADB5-946A4F92E065}" srcOrd="1" destOrd="0" parTransId="{3BB18890-16C5-432C-B483-A7E810E19EDD}" sibTransId="{319CC7B0-7F76-4D7D-8AB1-20A9353866C6}"/>
    <dgm:cxn modelId="{83F4F873-EE21-47F6-ADD5-0DCDEBBDFE67}" srcId="{4E392B4D-62D5-459C-BF3A-8A565930309B}" destId="{4C94433A-4739-404C-B456-90FE44999A87}" srcOrd="1" destOrd="0" parTransId="{EDDB21F2-1F92-47B1-8EF3-8986F8D4F48F}" sibTransId="{E7815BC3-419E-4F84-A3E5-18548E2F66DD}"/>
    <dgm:cxn modelId="{3FC6377D-461A-4076-A064-48B2F7C3FFD8}" type="presOf" srcId="{4E392B4D-62D5-459C-BF3A-8A565930309B}" destId="{701C5085-6C21-4C74-8006-818731A186EC}" srcOrd="0" destOrd="0" presId="urn:microsoft.com/office/officeart/2018/2/layout/IconVerticalSolidList"/>
    <dgm:cxn modelId="{D3F6D0A4-F1D0-4FA4-8176-DABC1AB6B030}" type="presOf" srcId="{DF5A5B1C-1DCB-4C93-8023-D37CA7BB7849}" destId="{25472016-24E1-48E6-AC9E-464109CB9969}" srcOrd="0" destOrd="0" presId="urn:microsoft.com/office/officeart/2018/2/layout/IconVerticalSolidList"/>
    <dgm:cxn modelId="{3C2C3FF7-97E0-41D2-849C-39E0E831DFB1}" srcId="{58465079-0EB5-45DE-9242-2EE051AF63C4}" destId="{4E392B4D-62D5-459C-BF3A-8A565930309B}" srcOrd="2" destOrd="0" parTransId="{FF75C6BF-F450-4DB2-B57C-ADDB4295672E}" sibTransId="{35226C4C-BD9A-4EF0-B136-A39909DCBBB2}"/>
    <dgm:cxn modelId="{D77EDCFD-C33E-419E-91F2-3E71D1F98C62}" type="presParOf" srcId="{A60DDC4E-DDF0-4AA7-998B-9C334CAFA2FB}" destId="{1C18AB31-3AAC-494F-BFDF-78052FF06A03}" srcOrd="0" destOrd="0" presId="urn:microsoft.com/office/officeart/2018/2/layout/IconVerticalSolidList"/>
    <dgm:cxn modelId="{33FA4B87-B5B6-46C4-B125-33C0E8E7578A}" type="presParOf" srcId="{1C18AB31-3AAC-494F-BFDF-78052FF06A03}" destId="{5631B1AA-3E15-4ACD-A8B5-F34E148225E9}" srcOrd="0" destOrd="0" presId="urn:microsoft.com/office/officeart/2018/2/layout/IconVerticalSolidList"/>
    <dgm:cxn modelId="{98D7E454-E78D-452E-A5FD-B6F8B906C959}" type="presParOf" srcId="{1C18AB31-3AAC-494F-BFDF-78052FF06A03}" destId="{7E331C5D-C9A3-4B81-A10B-CC51EA3BD8E2}" srcOrd="1" destOrd="0" presId="urn:microsoft.com/office/officeart/2018/2/layout/IconVerticalSolidList"/>
    <dgm:cxn modelId="{A93B706B-D833-4CE0-87A8-F11B2CF9DF4E}" type="presParOf" srcId="{1C18AB31-3AAC-494F-BFDF-78052FF06A03}" destId="{56E8EB38-FB72-4921-8158-D120A174C7C6}" srcOrd="2" destOrd="0" presId="urn:microsoft.com/office/officeart/2018/2/layout/IconVerticalSolidList"/>
    <dgm:cxn modelId="{CA3CC325-DEA6-4B47-9908-E51DADE49BF6}" type="presParOf" srcId="{1C18AB31-3AAC-494F-BFDF-78052FF06A03}" destId="{25472016-24E1-48E6-AC9E-464109CB9969}" srcOrd="3" destOrd="0" presId="urn:microsoft.com/office/officeart/2018/2/layout/IconVerticalSolidList"/>
    <dgm:cxn modelId="{66D0B6E2-1CAB-40AF-A9EC-3EB6E6A20D4B}" type="presParOf" srcId="{A60DDC4E-DDF0-4AA7-998B-9C334CAFA2FB}" destId="{2A7E3AB2-D53C-415A-899F-F2E32C4F6CE4}" srcOrd="1" destOrd="0" presId="urn:microsoft.com/office/officeart/2018/2/layout/IconVerticalSolidList"/>
    <dgm:cxn modelId="{01CC3537-AEC7-46D6-83F4-CB1555D1B7B6}" type="presParOf" srcId="{A60DDC4E-DDF0-4AA7-998B-9C334CAFA2FB}" destId="{B00D9569-2097-4EFA-BF05-085646C472AD}" srcOrd="2" destOrd="0" presId="urn:microsoft.com/office/officeart/2018/2/layout/IconVerticalSolidList"/>
    <dgm:cxn modelId="{78351221-CCE9-4BD7-A011-C17DDE26184C}" type="presParOf" srcId="{B00D9569-2097-4EFA-BF05-085646C472AD}" destId="{F1D287D9-A333-4BC8-ADEB-B2ECE129FB30}" srcOrd="0" destOrd="0" presId="urn:microsoft.com/office/officeart/2018/2/layout/IconVerticalSolidList"/>
    <dgm:cxn modelId="{549E0A9E-F63B-47B6-A9C2-A6E7D9E56B43}" type="presParOf" srcId="{B00D9569-2097-4EFA-BF05-085646C472AD}" destId="{1E82169B-C0FF-424E-A095-8EE5B8E6B86B}" srcOrd="1" destOrd="0" presId="urn:microsoft.com/office/officeart/2018/2/layout/IconVerticalSolidList"/>
    <dgm:cxn modelId="{E820B094-5DC1-4CE2-BF69-4A73F374668C}" type="presParOf" srcId="{B00D9569-2097-4EFA-BF05-085646C472AD}" destId="{4B294FB7-9B2F-43E0-9A1C-EF445C94BD57}" srcOrd="2" destOrd="0" presId="urn:microsoft.com/office/officeart/2018/2/layout/IconVerticalSolidList"/>
    <dgm:cxn modelId="{D1AA78F1-8699-4980-8950-C3CEEB18BFFE}" type="presParOf" srcId="{B00D9569-2097-4EFA-BF05-085646C472AD}" destId="{B70C63D4-0ECD-4818-9783-DCD97EDC7942}" srcOrd="3" destOrd="0" presId="urn:microsoft.com/office/officeart/2018/2/layout/IconVerticalSolidList"/>
    <dgm:cxn modelId="{DD3086F1-096E-4B28-9E47-C9648FCFC53F}" type="presParOf" srcId="{A60DDC4E-DDF0-4AA7-998B-9C334CAFA2FB}" destId="{5FA56BB7-039B-4935-92DE-BE0E867653B0}" srcOrd="3" destOrd="0" presId="urn:microsoft.com/office/officeart/2018/2/layout/IconVerticalSolidList"/>
    <dgm:cxn modelId="{74C12D7E-6F97-4124-B1FB-B1D3E5B7DEA6}" type="presParOf" srcId="{A60DDC4E-DDF0-4AA7-998B-9C334CAFA2FB}" destId="{E0CE90D2-5DCA-4CD4-B58F-D4D711D49C46}" srcOrd="4" destOrd="0" presId="urn:microsoft.com/office/officeart/2018/2/layout/IconVerticalSolidList"/>
    <dgm:cxn modelId="{764122EE-D5BD-48C7-8B5F-43A8287320E4}" type="presParOf" srcId="{E0CE90D2-5DCA-4CD4-B58F-D4D711D49C46}" destId="{3BEA9332-4A34-4293-BFCC-D6CC5EB850FB}" srcOrd="0" destOrd="0" presId="urn:microsoft.com/office/officeart/2018/2/layout/IconVerticalSolidList"/>
    <dgm:cxn modelId="{F5883CDF-A9F1-4E80-A141-2C9A41C19CB4}" type="presParOf" srcId="{E0CE90D2-5DCA-4CD4-B58F-D4D711D49C46}" destId="{4343186C-E213-4F26-B226-B320B0539479}" srcOrd="1" destOrd="0" presId="urn:microsoft.com/office/officeart/2018/2/layout/IconVerticalSolidList"/>
    <dgm:cxn modelId="{BB8868D9-65C7-411F-9C00-A5CA6C05FF8A}" type="presParOf" srcId="{E0CE90D2-5DCA-4CD4-B58F-D4D711D49C46}" destId="{139EDA35-E13A-4A32-A9E6-300453A0DEE8}" srcOrd="2" destOrd="0" presId="urn:microsoft.com/office/officeart/2018/2/layout/IconVerticalSolidList"/>
    <dgm:cxn modelId="{FEF69D6C-50BC-4004-860A-0BFBD03EE3F2}" type="presParOf" srcId="{E0CE90D2-5DCA-4CD4-B58F-D4D711D49C46}" destId="{701C5085-6C21-4C74-8006-818731A186EC}" srcOrd="3" destOrd="0" presId="urn:microsoft.com/office/officeart/2018/2/layout/IconVerticalSolidList"/>
    <dgm:cxn modelId="{663D16BD-EBEF-48E3-B436-0B5305D00094}" type="presParOf" srcId="{E0CE90D2-5DCA-4CD4-B58F-D4D711D49C46}" destId="{D7C36C44-7746-484C-AD63-CC4A9B189831}" srcOrd="4" destOrd="0" presId="urn:microsoft.com/office/officeart/2018/2/layout/IconVerticalSolidList"/>
    <dgm:cxn modelId="{C4741C18-26CA-4118-A318-42B79BE7A52D}" type="presParOf" srcId="{A60DDC4E-DDF0-4AA7-998B-9C334CAFA2FB}" destId="{F4BF2AD2-5400-4306-A214-4F1192B16934}" srcOrd="5" destOrd="0" presId="urn:microsoft.com/office/officeart/2018/2/layout/IconVerticalSolidList"/>
    <dgm:cxn modelId="{42905196-E71B-4500-87E8-67B1060FDF82}" type="presParOf" srcId="{A60DDC4E-DDF0-4AA7-998B-9C334CAFA2FB}" destId="{2221E0DF-BD9B-49E6-B9EE-F414EDBCC5A9}" srcOrd="6" destOrd="0" presId="urn:microsoft.com/office/officeart/2018/2/layout/IconVerticalSolidList"/>
    <dgm:cxn modelId="{A81CF861-8D20-4D67-B498-A52A838FCE80}" type="presParOf" srcId="{2221E0DF-BD9B-49E6-B9EE-F414EDBCC5A9}" destId="{A70F9EB9-DB2D-4231-B6E0-C6F68296AE33}" srcOrd="0" destOrd="0" presId="urn:microsoft.com/office/officeart/2018/2/layout/IconVerticalSolidList"/>
    <dgm:cxn modelId="{F6D31988-F81F-4606-8975-6D02ACB1A442}" type="presParOf" srcId="{2221E0DF-BD9B-49E6-B9EE-F414EDBCC5A9}" destId="{3D669CCF-AE49-4077-B2FC-B230FF6BD0F3}" srcOrd="1" destOrd="0" presId="urn:microsoft.com/office/officeart/2018/2/layout/IconVerticalSolidList"/>
    <dgm:cxn modelId="{73F1257F-040F-45C7-9319-7D9F4161AB90}" type="presParOf" srcId="{2221E0DF-BD9B-49E6-B9EE-F414EDBCC5A9}" destId="{5B83F6C7-73C1-4DF7-B8B1-5355ACE8BC96}" srcOrd="2" destOrd="0" presId="urn:microsoft.com/office/officeart/2018/2/layout/IconVerticalSolidList"/>
    <dgm:cxn modelId="{650C9455-692D-4202-B8A3-3D0DAC8514E9}" type="presParOf" srcId="{2221E0DF-BD9B-49E6-B9EE-F414EDBCC5A9}" destId="{12037B58-8AEE-46CE-8FB8-1F9891A076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B1AA-3E15-4ACD-A8B5-F34E148225E9}">
      <dsp:nvSpPr>
        <dsp:cNvPr id="0" name=""/>
        <dsp:cNvSpPr/>
      </dsp:nvSpPr>
      <dsp:spPr>
        <a:xfrm>
          <a:off x="0" y="3928"/>
          <a:ext cx="5721484" cy="914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31C5D-C9A3-4B81-A10B-CC51EA3BD8E2}">
      <dsp:nvSpPr>
        <dsp:cNvPr id="0" name=""/>
        <dsp:cNvSpPr/>
      </dsp:nvSpPr>
      <dsp:spPr>
        <a:xfrm>
          <a:off x="276611" y="209672"/>
          <a:ext cx="502929" cy="5029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72016-24E1-48E6-AC9E-464109CB9969}">
      <dsp:nvSpPr>
        <dsp:cNvPr id="0" name=""/>
        <dsp:cNvSpPr/>
      </dsp:nvSpPr>
      <dsp:spPr>
        <a:xfrm>
          <a:off x="1056151" y="3928"/>
          <a:ext cx="4664300"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100000"/>
            </a:lnSpc>
            <a:spcBef>
              <a:spcPct val="0"/>
            </a:spcBef>
            <a:spcAft>
              <a:spcPct val="35000"/>
            </a:spcAft>
            <a:buNone/>
          </a:pPr>
          <a:r>
            <a:rPr lang="en-US" sz="2200" kern="1200" dirty="0"/>
            <a:t>Philippa Fitzgerald</a:t>
          </a:r>
        </a:p>
      </dsp:txBody>
      <dsp:txXfrm>
        <a:off x="1056151" y="3928"/>
        <a:ext cx="4664300" cy="914416"/>
      </dsp:txXfrm>
    </dsp:sp>
    <dsp:sp modelId="{F1D287D9-A333-4BC8-ADEB-B2ECE129FB30}">
      <dsp:nvSpPr>
        <dsp:cNvPr id="0" name=""/>
        <dsp:cNvSpPr/>
      </dsp:nvSpPr>
      <dsp:spPr>
        <a:xfrm>
          <a:off x="0" y="1146949"/>
          <a:ext cx="5721484" cy="914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2169B-C0FF-424E-A095-8EE5B8E6B86B}">
      <dsp:nvSpPr>
        <dsp:cNvPr id="0" name=""/>
        <dsp:cNvSpPr/>
      </dsp:nvSpPr>
      <dsp:spPr>
        <a:xfrm>
          <a:off x="276611" y="1352693"/>
          <a:ext cx="502929" cy="5029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C63D4-0ECD-4818-9783-DCD97EDC7942}">
      <dsp:nvSpPr>
        <dsp:cNvPr id="0" name=""/>
        <dsp:cNvSpPr/>
      </dsp:nvSpPr>
      <dsp:spPr>
        <a:xfrm>
          <a:off x="1056151" y="1146949"/>
          <a:ext cx="4664300"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100000"/>
            </a:lnSpc>
            <a:spcBef>
              <a:spcPct val="0"/>
            </a:spcBef>
            <a:spcAft>
              <a:spcPct val="35000"/>
            </a:spcAft>
            <a:buNone/>
          </a:pPr>
          <a:r>
            <a:rPr lang="en-US" sz="2200" kern="1200"/>
            <a:t>Background: Hospitality</a:t>
          </a:r>
        </a:p>
      </dsp:txBody>
      <dsp:txXfrm>
        <a:off x="1056151" y="1146949"/>
        <a:ext cx="4664300" cy="914416"/>
      </dsp:txXfrm>
    </dsp:sp>
    <dsp:sp modelId="{3BEA9332-4A34-4293-BFCC-D6CC5EB850FB}">
      <dsp:nvSpPr>
        <dsp:cNvPr id="0" name=""/>
        <dsp:cNvSpPr/>
      </dsp:nvSpPr>
      <dsp:spPr>
        <a:xfrm>
          <a:off x="0" y="2289971"/>
          <a:ext cx="5721484" cy="914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3186C-E213-4F26-B226-B320B0539479}">
      <dsp:nvSpPr>
        <dsp:cNvPr id="0" name=""/>
        <dsp:cNvSpPr/>
      </dsp:nvSpPr>
      <dsp:spPr>
        <a:xfrm>
          <a:off x="276611" y="2495714"/>
          <a:ext cx="502929" cy="5029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1C5085-6C21-4C74-8006-818731A186EC}">
      <dsp:nvSpPr>
        <dsp:cNvPr id="0" name=""/>
        <dsp:cNvSpPr/>
      </dsp:nvSpPr>
      <dsp:spPr>
        <a:xfrm>
          <a:off x="1056151" y="2289971"/>
          <a:ext cx="2574667"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100000"/>
            </a:lnSpc>
            <a:spcBef>
              <a:spcPct val="0"/>
            </a:spcBef>
            <a:spcAft>
              <a:spcPct val="35000"/>
            </a:spcAft>
            <a:buNone/>
          </a:pPr>
          <a:r>
            <a:rPr lang="en-US" sz="2200" kern="1200"/>
            <a:t>Qualifications: </a:t>
          </a:r>
        </a:p>
      </dsp:txBody>
      <dsp:txXfrm>
        <a:off x="1056151" y="2289971"/>
        <a:ext cx="2574667" cy="914416"/>
      </dsp:txXfrm>
    </dsp:sp>
    <dsp:sp modelId="{D7C36C44-7746-484C-AD63-CC4A9B189831}">
      <dsp:nvSpPr>
        <dsp:cNvPr id="0" name=""/>
        <dsp:cNvSpPr/>
      </dsp:nvSpPr>
      <dsp:spPr>
        <a:xfrm>
          <a:off x="3630819" y="2289971"/>
          <a:ext cx="2089632"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488950">
            <a:lnSpc>
              <a:spcPct val="100000"/>
            </a:lnSpc>
            <a:spcBef>
              <a:spcPct val="0"/>
            </a:spcBef>
            <a:spcAft>
              <a:spcPct val="35000"/>
            </a:spcAft>
            <a:buNone/>
          </a:pPr>
          <a:r>
            <a:rPr lang="en-US" sz="1100" kern="1200"/>
            <a:t>Degree in International Travel and Tourism Management (First class honours) </a:t>
          </a:r>
        </a:p>
        <a:p>
          <a:pPr marL="0" lvl="0" indent="0" algn="l" defTabSz="488950">
            <a:lnSpc>
              <a:spcPct val="100000"/>
            </a:lnSpc>
            <a:spcBef>
              <a:spcPct val="0"/>
            </a:spcBef>
            <a:spcAft>
              <a:spcPct val="35000"/>
            </a:spcAft>
            <a:buNone/>
          </a:pPr>
          <a:r>
            <a:rPr lang="en-US" sz="1100" kern="1200"/>
            <a:t>Masters in Business Administration </a:t>
          </a:r>
        </a:p>
      </dsp:txBody>
      <dsp:txXfrm>
        <a:off x="3630819" y="2289971"/>
        <a:ext cx="2089632" cy="914416"/>
      </dsp:txXfrm>
    </dsp:sp>
    <dsp:sp modelId="{A70F9EB9-DB2D-4231-B6E0-C6F68296AE33}">
      <dsp:nvSpPr>
        <dsp:cNvPr id="0" name=""/>
        <dsp:cNvSpPr/>
      </dsp:nvSpPr>
      <dsp:spPr>
        <a:xfrm>
          <a:off x="0" y="3432992"/>
          <a:ext cx="5721484" cy="9144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69CCF-AE49-4077-B2FC-B230FF6BD0F3}">
      <dsp:nvSpPr>
        <dsp:cNvPr id="0" name=""/>
        <dsp:cNvSpPr/>
      </dsp:nvSpPr>
      <dsp:spPr>
        <a:xfrm>
          <a:off x="276611" y="3638736"/>
          <a:ext cx="502929" cy="5029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37B58-8AEE-46CE-8FB8-1F9891A0765C}">
      <dsp:nvSpPr>
        <dsp:cNvPr id="0" name=""/>
        <dsp:cNvSpPr/>
      </dsp:nvSpPr>
      <dsp:spPr>
        <a:xfrm>
          <a:off x="1056151" y="3432992"/>
          <a:ext cx="4664300"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100000"/>
            </a:lnSpc>
            <a:spcBef>
              <a:spcPct val="0"/>
            </a:spcBef>
            <a:spcAft>
              <a:spcPct val="35000"/>
            </a:spcAft>
            <a:buNone/>
          </a:pPr>
          <a:r>
            <a:rPr lang="en-US" sz="2200" kern="1200"/>
            <a:t>Future: Lecture </a:t>
          </a:r>
        </a:p>
      </dsp:txBody>
      <dsp:txXfrm>
        <a:off x="1056151" y="3432992"/>
        <a:ext cx="4664300" cy="9144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BF7A6-EA3E-450A-8FB1-75B894771988}"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2D8F84-B171-483D-BE77-49166241C0BC}" type="slidenum">
              <a:rPr lang="en-GB" smtClean="0"/>
              <a:t>‹#›</a:t>
            </a:fld>
            <a:endParaRPr lang="en-GB"/>
          </a:p>
        </p:txBody>
      </p:sp>
    </p:spTree>
    <p:extLst>
      <p:ext uri="{BB962C8B-B14F-4D97-AF65-F5344CB8AC3E}">
        <p14:creationId xmlns:p14="http://schemas.microsoft.com/office/powerpoint/2010/main" val="375934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2D8F84-B171-483D-BE77-49166241C0BC}" type="slidenum">
              <a:rPr lang="en-GB" smtClean="0"/>
              <a:t>2</a:t>
            </a:fld>
            <a:endParaRPr lang="en-GB"/>
          </a:p>
        </p:txBody>
      </p:sp>
    </p:spTree>
    <p:extLst>
      <p:ext uri="{BB962C8B-B14F-4D97-AF65-F5344CB8AC3E}">
        <p14:creationId xmlns:p14="http://schemas.microsoft.com/office/powerpoint/2010/main" val="3911631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this remember house keeping</a:t>
            </a:r>
          </a:p>
          <a:p>
            <a:endParaRPr lang="en-GB" dirty="0"/>
          </a:p>
        </p:txBody>
      </p:sp>
      <p:sp>
        <p:nvSpPr>
          <p:cNvPr id="4" name="Slide Number Placeholder 3"/>
          <p:cNvSpPr>
            <a:spLocks noGrp="1"/>
          </p:cNvSpPr>
          <p:nvPr>
            <p:ph type="sldNum" sz="quarter" idx="5"/>
          </p:nvPr>
        </p:nvSpPr>
        <p:spPr/>
        <p:txBody>
          <a:bodyPr/>
          <a:lstStyle/>
          <a:p>
            <a:fld id="{A82D8F84-B171-483D-BE77-49166241C0BC}" type="slidenum">
              <a:rPr lang="en-GB" smtClean="0"/>
              <a:t>4</a:t>
            </a:fld>
            <a:endParaRPr lang="en-GB"/>
          </a:p>
        </p:txBody>
      </p:sp>
    </p:spTree>
    <p:extLst>
      <p:ext uri="{BB962C8B-B14F-4D97-AF65-F5344CB8AC3E}">
        <p14:creationId xmlns:p14="http://schemas.microsoft.com/office/powerpoint/2010/main" val="154931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double check if they still know who it is.</a:t>
            </a:r>
          </a:p>
        </p:txBody>
      </p:sp>
      <p:sp>
        <p:nvSpPr>
          <p:cNvPr id="4" name="Slide Number Placeholder 3"/>
          <p:cNvSpPr>
            <a:spLocks noGrp="1"/>
          </p:cNvSpPr>
          <p:nvPr>
            <p:ph type="sldNum" sz="quarter" idx="5"/>
          </p:nvPr>
        </p:nvSpPr>
        <p:spPr/>
        <p:txBody>
          <a:bodyPr/>
          <a:lstStyle/>
          <a:p>
            <a:fld id="{A82D8F84-B171-483D-BE77-49166241C0BC}" type="slidenum">
              <a:rPr lang="en-GB" smtClean="0"/>
              <a:t>5</a:t>
            </a:fld>
            <a:endParaRPr lang="en-GB"/>
          </a:p>
        </p:txBody>
      </p:sp>
    </p:spTree>
    <p:extLst>
      <p:ext uri="{BB962C8B-B14F-4D97-AF65-F5344CB8AC3E}">
        <p14:creationId xmlns:p14="http://schemas.microsoft.com/office/powerpoint/2010/main" val="3910469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up handbook.</a:t>
            </a:r>
          </a:p>
        </p:txBody>
      </p:sp>
      <p:sp>
        <p:nvSpPr>
          <p:cNvPr id="4" name="Slide Number Placeholder 3"/>
          <p:cNvSpPr>
            <a:spLocks noGrp="1"/>
          </p:cNvSpPr>
          <p:nvPr>
            <p:ph type="sldNum" sz="quarter" idx="5"/>
          </p:nvPr>
        </p:nvSpPr>
        <p:spPr/>
        <p:txBody>
          <a:bodyPr/>
          <a:lstStyle/>
          <a:p>
            <a:fld id="{A82D8F84-B171-483D-BE77-49166241C0BC}" type="slidenum">
              <a:rPr lang="en-GB" smtClean="0"/>
              <a:t>7</a:t>
            </a:fld>
            <a:endParaRPr lang="en-GB"/>
          </a:p>
        </p:txBody>
      </p:sp>
    </p:spTree>
    <p:extLst>
      <p:ext uri="{BB962C8B-B14F-4D97-AF65-F5344CB8AC3E}">
        <p14:creationId xmlns:p14="http://schemas.microsoft.com/office/powerpoint/2010/main" val="658888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slide – Inform the students of the half term dates.</a:t>
            </a:r>
          </a:p>
          <a:p>
            <a:endParaRPr lang="en-GB" dirty="0"/>
          </a:p>
          <a:p>
            <a:r>
              <a:rPr lang="en-GB" dirty="0"/>
              <a:t>Also, inform the students that elements of the e-portfolio are scaffolded so that they can complete the work, as they work through the module content. </a:t>
            </a:r>
          </a:p>
          <a:p>
            <a:endParaRPr lang="en-GB" dirty="0"/>
          </a:p>
          <a:p>
            <a:r>
              <a:rPr lang="en-GB" dirty="0"/>
              <a:t>The actual dates, will be signposted within the scheme of work.</a:t>
            </a:r>
          </a:p>
        </p:txBody>
      </p:sp>
      <p:sp>
        <p:nvSpPr>
          <p:cNvPr id="4" name="Slide Number Placeholder 3"/>
          <p:cNvSpPr>
            <a:spLocks noGrp="1"/>
          </p:cNvSpPr>
          <p:nvPr>
            <p:ph type="sldNum" sz="quarter" idx="5"/>
          </p:nvPr>
        </p:nvSpPr>
        <p:spPr/>
        <p:txBody>
          <a:bodyPr/>
          <a:lstStyle/>
          <a:p>
            <a:fld id="{A82D8F84-B171-483D-BE77-49166241C0BC}" type="slidenum">
              <a:rPr lang="en-GB" smtClean="0"/>
              <a:t>8</a:t>
            </a:fld>
            <a:endParaRPr lang="en-GB"/>
          </a:p>
        </p:txBody>
      </p:sp>
    </p:spTree>
    <p:extLst>
      <p:ext uri="{BB962C8B-B14F-4D97-AF65-F5344CB8AC3E}">
        <p14:creationId xmlns:p14="http://schemas.microsoft.com/office/powerpoint/2010/main" val="12049494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82D8F84-B171-483D-BE77-49166241C0BC}" type="slidenum">
              <a:rPr lang="en-GB" smtClean="0"/>
              <a:t>9</a:t>
            </a:fld>
            <a:endParaRPr lang="en-GB"/>
          </a:p>
        </p:txBody>
      </p:sp>
    </p:spTree>
    <p:extLst>
      <p:ext uri="{BB962C8B-B14F-4D97-AF65-F5344CB8AC3E}">
        <p14:creationId xmlns:p14="http://schemas.microsoft.com/office/powerpoint/2010/main" val="1430376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mindset refers to the set of beliefs, attitudes, and assumptions that shape an individual's perception of the world, their abilities, and their potential for success. It is a mental framework that influences how a person approaches challenges, interprets experiences, and responds to setbacks. Your mindset plays a crucial role in determining your motivation, resilience, and overall outlook on life.</a:t>
            </a:r>
          </a:p>
          <a:p>
            <a:endParaRPr lang="en-GB" dirty="0"/>
          </a:p>
          <a:p>
            <a:r>
              <a:rPr lang="en-GB" dirty="0"/>
              <a:t>According to Carol Dweck's mindset theory, there are two main types of mindsets:</a:t>
            </a:r>
          </a:p>
          <a:p>
            <a:endParaRPr lang="en-GB" dirty="0"/>
          </a:p>
          <a:p>
            <a:r>
              <a:rPr lang="en-GB" dirty="0"/>
              <a:t>1. Fixed Mindset:</a:t>
            </a:r>
          </a:p>
          <a:p>
            <a:r>
              <a:rPr lang="en-GB" dirty="0"/>
              <a:t>2. Growth Mindset</a:t>
            </a:r>
          </a:p>
          <a:p>
            <a:r>
              <a:rPr lang="en-GB" dirty="0"/>
              <a:t>Your mindset is not a permanent, unchangeable trait. It can be influenced by various factors, such as upbringing, experiences, and the feedback you receive from others. While individuals may have a dominant mindset, it is possible to have a mix of fixed and growth mindsets in different areas of life.</a:t>
            </a:r>
          </a:p>
          <a:p>
            <a:endParaRPr lang="en-GB" dirty="0"/>
          </a:p>
          <a:p>
            <a:r>
              <a:rPr lang="en-GB" dirty="0"/>
              <a:t>Understanding your mindset is essential because it can greatly impact your personal and professional development. By becoming aware of your mindset and actively working to adopt a growth mindset, you can improve your resilience, adaptability, and overall success in various aspects of your life.</a:t>
            </a:r>
          </a:p>
          <a:p>
            <a:r>
              <a:rPr lang="en-GB" dirty="0"/>
              <a:t>Put in the chat what you believe your mindset is?</a:t>
            </a:r>
          </a:p>
        </p:txBody>
      </p:sp>
      <p:sp>
        <p:nvSpPr>
          <p:cNvPr id="4" name="Slide Number Placeholder 3"/>
          <p:cNvSpPr>
            <a:spLocks noGrp="1"/>
          </p:cNvSpPr>
          <p:nvPr>
            <p:ph type="sldNum" sz="quarter" idx="5"/>
          </p:nvPr>
        </p:nvSpPr>
        <p:spPr/>
        <p:txBody>
          <a:bodyPr/>
          <a:lstStyle/>
          <a:p>
            <a:fld id="{A82D8F84-B171-483D-BE77-49166241C0BC}" type="slidenum">
              <a:rPr lang="en-GB" smtClean="0"/>
              <a:t>11</a:t>
            </a:fld>
            <a:endParaRPr lang="en-GB"/>
          </a:p>
        </p:txBody>
      </p:sp>
    </p:spTree>
    <p:extLst>
      <p:ext uri="{BB962C8B-B14F-4D97-AF65-F5344CB8AC3E}">
        <p14:creationId xmlns:p14="http://schemas.microsoft.com/office/powerpoint/2010/main" val="3601046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fixed mindset is a belief that an individual's qualities, such as intelligence, talent, and abilities, are inherent, static, and unchangeable. People with a fixed mindset often believe that they are born with a certain level of talent or intelligence, and that these traits cannot be significantly developed or improved through effort or learning.</a:t>
            </a:r>
          </a:p>
          <a:p>
            <a:endParaRPr lang="en-GB" dirty="0"/>
          </a:p>
          <a:p>
            <a:r>
              <a:rPr lang="en-GB" dirty="0"/>
              <a:t>Key characteristics of a fixed mindset include:</a:t>
            </a:r>
          </a:p>
          <a:p>
            <a:endParaRPr lang="en-GB" dirty="0"/>
          </a:p>
          <a:p>
            <a:r>
              <a:rPr lang="en-GB" dirty="0"/>
              <a:t>1. Avoiding challenges: People with a fixed mindset often avoid challenging tasks or situations because they fear failure, which they interpret as a lack of inherent ability.</a:t>
            </a:r>
          </a:p>
          <a:p>
            <a:endParaRPr lang="en-GB" dirty="0"/>
          </a:p>
          <a:p>
            <a:r>
              <a:rPr lang="en-GB" dirty="0"/>
              <a:t>2. Giving up easily: When faced with obstacles or setbacks, individuals with a fixed mindset are more likely to give up, believing that their abilities are not sufficient to overcome the challenge.</a:t>
            </a:r>
          </a:p>
          <a:p>
            <a:endParaRPr lang="en-GB" dirty="0"/>
          </a:p>
          <a:p>
            <a:r>
              <a:rPr lang="en-GB" dirty="0"/>
              <a:t>3. Seeing effort as fruitless: Fixed mindset individuals often believe that if they need to put in effort, it means they lack natural talent or intelligence. They see effort as a sign of weakness rather than a necessary part of growth and development.</a:t>
            </a:r>
          </a:p>
          <a:p>
            <a:endParaRPr lang="en-GB" dirty="0"/>
          </a:p>
          <a:p>
            <a:r>
              <a:rPr lang="en-GB" dirty="0"/>
              <a:t>4. Ignoring constructive criticism: People with a fixed mindset may dismiss or feel threatened by constructive feedback, as they interpret it as a judgment of their inherent abilities rather than an opportunity for improvement.</a:t>
            </a:r>
          </a:p>
          <a:p>
            <a:endParaRPr lang="en-GB" dirty="0"/>
          </a:p>
          <a:p>
            <a:r>
              <a:rPr lang="en-GB" dirty="0"/>
              <a:t>5. Feeling threatened by others' success: Fixed mindset individuals may feel envious or threatened by the success of others, as they believe it highlights their own supposed deficiencies.</a:t>
            </a:r>
          </a:p>
          <a:p>
            <a:endParaRPr lang="en-GB" dirty="0"/>
          </a:p>
          <a:p>
            <a:r>
              <a:rPr lang="en-GB" dirty="0"/>
              <a:t>In contrast, a growth mindset, as proposed by psychologist Carol Dweck, is the belief that one's abilities and intelligence can be developed and improved through dedication, effort, and learning from challenges and setbacks.</a:t>
            </a:r>
          </a:p>
        </p:txBody>
      </p:sp>
      <p:sp>
        <p:nvSpPr>
          <p:cNvPr id="4" name="Slide Number Placeholder 3"/>
          <p:cNvSpPr>
            <a:spLocks noGrp="1"/>
          </p:cNvSpPr>
          <p:nvPr>
            <p:ph type="sldNum" sz="quarter" idx="5"/>
          </p:nvPr>
        </p:nvSpPr>
        <p:spPr/>
        <p:txBody>
          <a:bodyPr/>
          <a:lstStyle/>
          <a:p>
            <a:fld id="{A82D8F84-B171-483D-BE77-49166241C0BC}" type="slidenum">
              <a:rPr lang="en-GB" smtClean="0"/>
              <a:t>12</a:t>
            </a:fld>
            <a:endParaRPr lang="en-GB"/>
          </a:p>
        </p:txBody>
      </p:sp>
    </p:spTree>
    <p:extLst>
      <p:ext uri="{BB962C8B-B14F-4D97-AF65-F5344CB8AC3E}">
        <p14:creationId xmlns:p14="http://schemas.microsoft.com/office/powerpoint/2010/main" val="4179734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it's difficult to definitively state whether someone has a fixed mindset, as mindsets can vary across different aspects of life and can change over time, there are some famous individuals who have exhibited characteristics or behaviors that align with a fixed mindset. Here are a few examples:</a:t>
            </a:r>
          </a:p>
          <a:p>
            <a:endParaRPr lang="en-GB" dirty="0"/>
          </a:p>
          <a:p>
            <a:r>
              <a:rPr lang="en-GB" dirty="0"/>
              <a:t>1. Bobby Fischer (World Chess Champion)</a:t>
            </a:r>
          </a:p>
          <a:p>
            <a:r>
              <a:rPr lang="en-GB" dirty="0"/>
              <a:t>   - Fischer was known for his brilliance in chess but also for his rigid and uncompromising personality. He often refused to adapt his playing style or learn from his mistakes, which could be seen as a manifestation of a fixed mindset.</a:t>
            </a:r>
          </a:p>
          <a:p>
            <a:endParaRPr lang="en-GB" dirty="0"/>
          </a:p>
          <a:p>
            <a:r>
              <a:rPr lang="en-GB" dirty="0"/>
              <a:t>2. John McEnroe (Former Professional Tennis Player)</a:t>
            </a:r>
          </a:p>
          <a:p>
            <a:r>
              <a:rPr lang="en-GB" dirty="0"/>
              <a:t>   - McEnroe was known for his explosive temperament on the court and his tendency to blame external factors, such as officials or crowd noise, for his losses. This </a:t>
            </a:r>
            <a:r>
              <a:rPr lang="en-GB" dirty="0" err="1"/>
              <a:t>behavior</a:t>
            </a:r>
            <a:r>
              <a:rPr lang="en-GB" dirty="0"/>
              <a:t> suggests a fixed mindset, as he often failed to take responsibility for his own performance and learn from setbacks.</a:t>
            </a:r>
          </a:p>
          <a:p>
            <a:endParaRPr lang="en-GB" dirty="0"/>
          </a:p>
          <a:p>
            <a:r>
              <a:rPr lang="en-GB" dirty="0"/>
              <a:t>3. George Patton (U.S. Army General)</a:t>
            </a:r>
          </a:p>
          <a:p>
            <a:r>
              <a:rPr lang="en-GB" dirty="0"/>
              <a:t>   - Patton was known for his strong leadership skills but also for his rigid and inflexible approach. He often refused to adapt his strategies based on new information or changing circumstances, which could be interpreted as a sign of a fixed mindset.</a:t>
            </a:r>
          </a:p>
          <a:p>
            <a:endParaRPr lang="en-GB" dirty="0"/>
          </a:p>
          <a:p>
            <a:r>
              <a:rPr lang="en-GB" dirty="0"/>
              <a:t>4. Mariah Carey (Singer)</a:t>
            </a:r>
          </a:p>
          <a:p>
            <a:r>
              <a:rPr lang="en-GB" dirty="0"/>
              <a:t>   - Carey has been known to attribute her success mainly to her innate talent rather than hard work and dedication. In interviews, she has sometimes downplayed the role of effort in her achievements, which aligns with a fixed mindset perspective.</a:t>
            </a:r>
          </a:p>
          <a:p>
            <a:endParaRPr lang="en-GB" dirty="0"/>
          </a:p>
          <a:p>
            <a:r>
              <a:rPr lang="en-GB" dirty="0"/>
              <a:t>It's important to note that these examples are based on public perceptions and anecdotal evidence. It's possible that these individuals have displayed growth mindset characteristics in other areas of their lives or have worked on developing a growth mindset over time. Additionally, having a fixed mindset does not negate one's achievements or successes; it simply highlights the potential limitations and challenges that a fixed mindset can present in personal and professional development.</a:t>
            </a:r>
          </a:p>
        </p:txBody>
      </p:sp>
      <p:sp>
        <p:nvSpPr>
          <p:cNvPr id="4" name="Slide Number Placeholder 3"/>
          <p:cNvSpPr>
            <a:spLocks noGrp="1"/>
          </p:cNvSpPr>
          <p:nvPr>
            <p:ph type="sldNum" sz="quarter" idx="5"/>
          </p:nvPr>
        </p:nvSpPr>
        <p:spPr/>
        <p:txBody>
          <a:bodyPr/>
          <a:lstStyle/>
          <a:p>
            <a:fld id="{A82D8F84-B171-483D-BE77-49166241C0BC}" type="slidenum">
              <a:rPr lang="en-GB" smtClean="0"/>
              <a:t>13</a:t>
            </a:fld>
            <a:endParaRPr lang="en-GB"/>
          </a:p>
        </p:txBody>
      </p:sp>
    </p:spTree>
    <p:extLst>
      <p:ext uri="{BB962C8B-B14F-4D97-AF65-F5344CB8AC3E}">
        <p14:creationId xmlns:p14="http://schemas.microsoft.com/office/powerpoint/2010/main" val="36127578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a growth mindset means embracing the belief that one's abilities, intelligence, and talents can be developed and improved through dedication, hard work, and learning from experiences, including failures and setbacks. This concept was introduced by psychologist Carol Dweck, who contrasted the growth mindset with the fixed mindset.</a:t>
            </a:r>
          </a:p>
          <a:p>
            <a:endParaRPr lang="en-GB" dirty="0"/>
          </a:p>
          <a:p>
            <a:r>
              <a:rPr lang="en-GB" dirty="0"/>
              <a:t>Key aspects of having a growth mindset include:</a:t>
            </a:r>
          </a:p>
          <a:p>
            <a:endParaRPr lang="en-GB" dirty="0"/>
          </a:p>
          <a:p>
            <a:r>
              <a:rPr lang="en-GB" dirty="0"/>
              <a:t>1. Embracing challenges: People with a growth mindset view challenges as opportunities to learn, grow, and stretch their abilities. They are not afraid of failure, as they see it as a natural part of the learning process.</a:t>
            </a:r>
          </a:p>
          <a:p>
            <a:endParaRPr lang="en-GB" dirty="0"/>
          </a:p>
          <a:p>
            <a:r>
              <a:rPr lang="en-GB" dirty="0"/>
              <a:t>2. Persisting in the face of setbacks: When faced with obstacles or failures, individuals with a growth mindset do not give up easily. Instead, they see setbacks as opportunities to learn, adapt, and try new strategies.</a:t>
            </a:r>
          </a:p>
          <a:p>
            <a:endParaRPr lang="en-GB" dirty="0"/>
          </a:p>
          <a:p>
            <a:r>
              <a:rPr lang="en-GB" dirty="0"/>
              <a:t>3. Seeing effort as the path to mastery: Growth mindset individuals believe that effort is essential for developing their skills and abilities. They understand that mastery comes from consistent practice and dedication, not just innate talent.</a:t>
            </a:r>
          </a:p>
          <a:p>
            <a:endParaRPr lang="en-GB" dirty="0"/>
          </a:p>
          <a:p>
            <a:r>
              <a:rPr lang="en-GB" dirty="0"/>
              <a:t>4. Learning from criticism: People with a growth mindset view constructive criticism as valuable feedback that can help them identify areas for improvement and grow.</a:t>
            </a:r>
          </a:p>
          <a:p>
            <a:endParaRPr lang="en-GB" dirty="0"/>
          </a:p>
          <a:p>
            <a:r>
              <a:rPr lang="en-GB" dirty="0"/>
              <a:t>5. Finding inspiration in the success of others: Rather than feeling threatened by others' achievements, growth mindset individuals find inspiration and learn from the success of others.</a:t>
            </a:r>
          </a:p>
          <a:p>
            <a:endParaRPr lang="en-GB" dirty="0"/>
          </a:p>
          <a:p>
            <a:r>
              <a:rPr lang="en-GB" dirty="0"/>
              <a:t>Having a growth mindset encourages resilience, adaptability, and a love for learning. It helps individuals focus on the process of self-improvement rather than solely on outcomes or external validation. By embracing a growth mindset, people are more likely to take on challenges, learn from experiences, and continuously develop their abilities throughout their lives.</a:t>
            </a:r>
          </a:p>
          <a:p>
            <a:endParaRPr lang="en-GB" dirty="0"/>
          </a:p>
        </p:txBody>
      </p:sp>
      <p:sp>
        <p:nvSpPr>
          <p:cNvPr id="4" name="Slide Number Placeholder 3"/>
          <p:cNvSpPr>
            <a:spLocks noGrp="1"/>
          </p:cNvSpPr>
          <p:nvPr>
            <p:ph type="sldNum" sz="quarter" idx="5"/>
          </p:nvPr>
        </p:nvSpPr>
        <p:spPr/>
        <p:txBody>
          <a:bodyPr/>
          <a:lstStyle/>
          <a:p>
            <a:fld id="{A82D8F84-B171-483D-BE77-49166241C0BC}" type="slidenum">
              <a:rPr lang="en-GB" smtClean="0"/>
              <a:t>15</a:t>
            </a:fld>
            <a:endParaRPr lang="en-GB"/>
          </a:p>
        </p:txBody>
      </p:sp>
    </p:spTree>
    <p:extLst>
      <p:ext uri="{BB962C8B-B14F-4D97-AF65-F5344CB8AC3E}">
        <p14:creationId xmlns:p14="http://schemas.microsoft.com/office/powerpoint/2010/main" val="3139587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2D8F84-B171-483D-BE77-49166241C0BC}" type="slidenum">
              <a:rPr lang="en-GB" smtClean="0"/>
              <a:t>16</a:t>
            </a:fld>
            <a:endParaRPr lang="en-GB"/>
          </a:p>
        </p:txBody>
      </p:sp>
    </p:spTree>
    <p:extLst>
      <p:ext uri="{BB962C8B-B14F-4D97-AF65-F5344CB8AC3E}">
        <p14:creationId xmlns:p14="http://schemas.microsoft.com/office/powerpoint/2010/main" val="206713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benefit mindset is a perspective that focuses on the potential positive outcomes and advantages that can arise from a situation, decision, or action. It involves looking for the opportunities and possibilities in every circumstance, even in the face of challenges or setbacks. This mindset is rooted in the belief that there is always something to be gained or learned from every experience.</a:t>
            </a:r>
          </a:p>
          <a:p>
            <a:endParaRPr lang="en-GB" dirty="0"/>
          </a:p>
          <a:p>
            <a:r>
              <a:rPr lang="en-GB" dirty="0"/>
              <a:t>Key characteristics of a benefit mindset include:</a:t>
            </a:r>
          </a:p>
          <a:p>
            <a:endParaRPr lang="en-GB" dirty="0"/>
          </a:p>
          <a:p>
            <a:r>
              <a:rPr lang="en-GB" dirty="0"/>
              <a:t>1. Optimism: People with a benefit mindset tend to view situations through a positive lens, seeking out the potential good that can come from any given circumstance.</a:t>
            </a:r>
          </a:p>
          <a:p>
            <a:endParaRPr lang="en-GB" dirty="0"/>
          </a:p>
          <a:p>
            <a:r>
              <a:rPr lang="en-GB" dirty="0"/>
              <a:t>2. Resilience: A benefit mindset can help individuals bounce back from setbacks more easily, as they are more likely to view challenges as opportunities for growth and learning.</a:t>
            </a:r>
          </a:p>
          <a:p>
            <a:endParaRPr lang="en-GB" dirty="0"/>
          </a:p>
          <a:p>
            <a:r>
              <a:rPr lang="en-GB" dirty="0"/>
              <a:t>3. Creativity: By focusing on potential benefits, individuals with this mindset are more likely to think creatively and find innovative solutions to problems.</a:t>
            </a:r>
          </a:p>
          <a:p>
            <a:endParaRPr lang="en-GB" dirty="0"/>
          </a:p>
          <a:p>
            <a:r>
              <a:rPr lang="en-GB" dirty="0"/>
              <a:t>4. Gratitude: Those with a benefit mindset often practice gratitude, recognizing and appreciating the positive aspects of their lives and experiences.</a:t>
            </a:r>
          </a:p>
          <a:p>
            <a:endParaRPr lang="en-GB" dirty="0"/>
          </a:p>
          <a:p>
            <a:r>
              <a:rPr lang="en-GB" dirty="0"/>
              <a:t>5. Growth-oriented: A benefit mindset aligns closely with a growth mindset, as both perspectives emphasize learning, improvement, and finding value in challenges.</a:t>
            </a:r>
          </a:p>
          <a:p>
            <a:endParaRPr lang="en-GB" dirty="0"/>
          </a:p>
          <a:p>
            <a:r>
              <a:rPr lang="en-GB" dirty="0"/>
              <a:t>Cultivating a benefit mindset can help individuals maintain a positive outlook, build resilience, and identify opportunities for personal and professional growth. This mindset can be particularly useful in navigating difficult situations, such as job loss, relationship challenges, or personal setbacks, as it encourages individuals to look for the potential silver linings and use these experiences as catalysts for positive change.</a:t>
            </a:r>
          </a:p>
        </p:txBody>
      </p:sp>
      <p:sp>
        <p:nvSpPr>
          <p:cNvPr id="4" name="Slide Number Placeholder 3"/>
          <p:cNvSpPr>
            <a:spLocks noGrp="1"/>
          </p:cNvSpPr>
          <p:nvPr>
            <p:ph type="sldNum" sz="quarter" idx="5"/>
          </p:nvPr>
        </p:nvSpPr>
        <p:spPr/>
        <p:txBody>
          <a:bodyPr/>
          <a:lstStyle/>
          <a:p>
            <a:fld id="{A82D8F84-B171-483D-BE77-49166241C0BC}" type="slidenum">
              <a:rPr lang="en-GB" smtClean="0"/>
              <a:t>17</a:t>
            </a:fld>
            <a:endParaRPr lang="en-GB"/>
          </a:p>
        </p:txBody>
      </p:sp>
    </p:spTree>
    <p:extLst>
      <p:ext uri="{BB962C8B-B14F-4D97-AF65-F5344CB8AC3E}">
        <p14:creationId xmlns:p14="http://schemas.microsoft.com/office/powerpoint/2010/main" val="111183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"fixed growth mindset" is a bit of a misnomer, as it combines two contradictory concepts from Carol Dweck's mindset theory. In reality, there is no such thing as a "fixed growth mindset." Let me clarify the two distinct mindsets:</a:t>
            </a:r>
          </a:p>
          <a:p>
            <a:endParaRPr lang="en-GB" dirty="0"/>
          </a:p>
          <a:p>
            <a:r>
              <a:rPr lang="en-GB" dirty="0"/>
              <a:t>1. Fixed Mindset: As mentioned earlier, a fixed mindset is the belief that one's abilities, intelligence, and talents are static and cannot be significantly changed or improved. People with a fixed mindset often avoid challenges, give up easily, and feel threatened by others' success.</a:t>
            </a:r>
          </a:p>
          <a:p>
            <a:endParaRPr lang="en-GB" dirty="0"/>
          </a:p>
          <a:p>
            <a:r>
              <a:rPr lang="en-GB" dirty="0"/>
              <a:t>2. Growth Mindset: In contrast, a growth mindset is the belief that one's abilities and intelligence can be developed and improved through hard work, dedication, and learning from experiences. People with a growth mindset embrace challenges, persist in the face of setbacks, and view effort as the path to mastery.</a:t>
            </a:r>
          </a:p>
          <a:p>
            <a:endParaRPr lang="en-GB" dirty="0"/>
          </a:p>
          <a:p>
            <a:r>
              <a:rPr lang="en-GB" dirty="0"/>
              <a:t>The two mindsets are essentially opposites, and the term "fixed growth mindset" is not a concept within Dweck's mindset framework. It's important to understand that individuals can have a growth mindset in some areas of their lives while having a fixed mindset in others. The goal is to recognize fixed mindset tendencies and work towards adopting a growth mindset in all areas of life to foster personal development and success.</a:t>
            </a:r>
          </a:p>
        </p:txBody>
      </p:sp>
      <p:sp>
        <p:nvSpPr>
          <p:cNvPr id="4" name="Slide Number Placeholder 3"/>
          <p:cNvSpPr>
            <a:spLocks noGrp="1"/>
          </p:cNvSpPr>
          <p:nvPr>
            <p:ph type="sldNum" sz="quarter" idx="5"/>
          </p:nvPr>
        </p:nvSpPr>
        <p:spPr/>
        <p:txBody>
          <a:bodyPr/>
          <a:lstStyle/>
          <a:p>
            <a:fld id="{A82D8F84-B171-483D-BE77-49166241C0BC}" type="slidenum">
              <a:rPr lang="en-GB" smtClean="0"/>
              <a:t>18</a:t>
            </a:fld>
            <a:endParaRPr lang="en-GB"/>
          </a:p>
        </p:txBody>
      </p:sp>
    </p:spTree>
    <p:extLst>
      <p:ext uri="{BB962C8B-B14F-4D97-AF65-F5344CB8AC3E}">
        <p14:creationId xmlns:p14="http://schemas.microsoft.com/office/powerpoint/2010/main" val="1002641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see if what you thought of yourselves is what you are according to the test.</a:t>
            </a:r>
          </a:p>
        </p:txBody>
      </p:sp>
      <p:sp>
        <p:nvSpPr>
          <p:cNvPr id="4" name="Slide Number Placeholder 3"/>
          <p:cNvSpPr>
            <a:spLocks noGrp="1"/>
          </p:cNvSpPr>
          <p:nvPr>
            <p:ph type="sldNum" sz="quarter" idx="5"/>
          </p:nvPr>
        </p:nvSpPr>
        <p:spPr/>
        <p:txBody>
          <a:bodyPr/>
          <a:lstStyle/>
          <a:p>
            <a:fld id="{A82D8F84-B171-483D-BE77-49166241C0BC}" type="slidenum">
              <a:rPr lang="en-GB" smtClean="0"/>
              <a:t>20</a:t>
            </a:fld>
            <a:endParaRPr lang="en-GB"/>
          </a:p>
        </p:txBody>
      </p:sp>
    </p:spTree>
    <p:extLst>
      <p:ext uri="{BB962C8B-B14F-4D97-AF65-F5344CB8AC3E}">
        <p14:creationId xmlns:p14="http://schemas.microsoft.com/office/powerpoint/2010/main" val="13153991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 to point1.13 how do you feel after watching this then play the rest and compare how you feel now does the power of words and music improve and change your mindset. You can see how just changing the words gives a much more positive mindset. Is this how we always feel?</a:t>
            </a:r>
          </a:p>
          <a:p>
            <a:r>
              <a:rPr lang="en-GB" dirty="0"/>
              <a:t>So this also links to story telling consider the music and how it inspires them.</a:t>
            </a:r>
          </a:p>
        </p:txBody>
      </p:sp>
      <p:sp>
        <p:nvSpPr>
          <p:cNvPr id="4" name="Slide Number Placeholder 3"/>
          <p:cNvSpPr>
            <a:spLocks noGrp="1"/>
          </p:cNvSpPr>
          <p:nvPr>
            <p:ph type="sldNum" sz="quarter" idx="5"/>
          </p:nvPr>
        </p:nvSpPr>
        <p:spPr/>
        <p:txBody>
          <a:bodyPr/>
          <a:lstStyle/>
          <a:p>
            <a:fld id="{A82D8F84-B171-483D-BE77-49166241C0BC}" type="slidenum">
              <a:rPr lang="en-GB" smtClean="0"/>
              <a:t>21</a:t>
            </a:fld>
            <a:endParaRPr lang="en-GB"/>
          </a:p>
        </p:txBody>
      </p:sp>
    </p:spTree>
    <p:extLst>
      <p:ext uri="{BB962C8B-B14F-4D97-AF65-F5344CB8AC3E}">
        <p14:creationId xmlns:p14="http://schemas.microsoft.com/office/powerpoint/2010/main" val="2752684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how the future looks from different mindsets, have a discussion around it.</a:t>
            </a:r>
          </a:p>
        </p:txBody>
      </p:sp>
      <p:sp>
        <p:nvSpPr>
          <p:cNvPr id="4" name="Slide Number Placeholder 3"/>
          <p:cNvSpPr>
            <a:spLocks noGrp="1"/>
          </p:cNvSpPr>
          <p:nvPr>
            <p:ph type="sldNum" sz="quarter" idx="5"/>
          </p:nvPr>
        </p:nvSpPr>
        <p:spPr/>
        <p:txBody>
          <a:bodyPr/>
          <a:lstStyle/>
          <a:p>
            <a:fld id="{A82D8F84-B171-483D-BE77-49166241C0BC}" type="slidenum">
              <a:rPr lang="en-GB" smtClean="0"/>
              <a:t>22</a:t>
            </a:fld>
            <a:endParaRPr lang="en-GB"/>
          </a:p>
        </p:txBody>
      </p:sp>
    </p:spTree>
    <p:extLst>
      <p:ext uri="{BB962C8B-B14F-4D97-AF65-F5344CB8AC3E}">
        <p14:creationId xmlns:p14="http://schemas.microsoft.com/office/powerpoint/2010/main" val="15520870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A82D8F84-B171-483D-BE77-49166241C0BC}" type="slidenum">
              <a:rPr lang="en-GB" smtClean="0"/>
              <a:t>23</a:t>
            </a:fld>
            <a:endParaRPr lang="en-GB"/>
          </a:p>
        </p:txBody>
      </p:sp>
    </p:spTree>
    <p:extLst>
      <p:ext uri="{BB962C8B-B14F-4D97-AF65-F5344CB8AC3E}">
        <p14:creationId xmlns:p14="http://schemas.microsoft.com/office/powerpoint/2010/main" val="13649419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82D8F84-B171-483D-BE77-49166241C0BC}" type="slidenum">
              <a:rPr lang="en-GB" smtClean="0"/>
              <a:t>24</a:t>
            </a:fld>
            <a:endParaRPr lang="en-GB"/>
          </a:p>
        </p:txBody>
      </p:sp>
    </p:spTree>
    <p:extLst>
      <p:ext uri="{BB962C8B-B14F-4D97-AF65-F5344CB8AC3E}">
        <p14:creationId xmlns:p14="http://schemas.microsoft.com/office/powerpoint/2010/main" val="15906289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82D8F84-B171-483D-BE77-49166241C0BC}" type="slidenum">
              <a:rPr lang="en-GB" smtClean="0"/>
              <a:t>25</a:t>
            </a:fld>
            <a:endParaRPr lang="en-GB"/>
          </a:p>
        </p:txBody>
      </p:sp>
    </p:spTree>
    <p:extLst>
      <p:ext uri="{BB962C8B-B14F-4D97-AF65-F5344CB8AC3E}">
        <p14:creationId xmlns:p14="http://schemas.microsoft.com/office/powerpoint/2010/main" val="22025936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a:t>assignment.</a:t>
            </a:r>
          </a:p>
          <a:p>
            <a:r>
              <a:rPr lang="en-GB"/>
              <a:t>What </a:t>
            </a:r>
            <a:r>
              <a:rPr lang="en-GB" dirty="0"/>
              <a:t>is Mindset?</a:t>
            </a:r>
          </a:p>
          <a:p>
            <a:r>
              <a:rPr lang="en-GB" dirty="0"/>
              <a:t>How it effects us </a:t>
            </a:r>
          </a:p>
          <a:p>
            <a:r>
              <a:rPr lang="en-GB" dirty="0"/>
              <a:t>What can we learn from it and can we change it?</a:t>
            </a:r>
          </a:p>
        </p:txBody>
      </p:sp>
      <p:sp>
        <p:nvSpPr>
          <p:cNvPr id="4" name="Slide Number Placeholder 3"/>
          <p:cNvSpPr>
            <a:spLocks noGrp="1"/>
          </p:cNvSpPr>
          <p:nvPr>
            <p:ph type="sldNum" sz="quarter" idx="5"/>
          </p:nvPr>
        </p:nvSpPr>
        <p:spPr/>
        <p:txBody>
          <a:bodyPr/>
          <a:lstStyle/>
          <a:p>
            <a:fld id="{A82D8F84-B171-483D-BE77-49166241C0BC}" type="slidenum">
              <a:rPr lang="en-GB" smtClean="0"/>
              <a:t>26</a:t>
            </a:fld>
            <a:endParaRPr lang="en-GB"/>
          </a:p>
        </p:txBody>
      </p:sp>
    </p:spTree>
    <p:extLst>
      <p:ext uri="{BB962C8B-B14F-4D97-AF65-F5344CB8AC3E}">
        <p14:creationId xmlns:p14="http://schemas.microsoft.com/office/powerpoint/2010/main" val="16514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7239-3FB8-EA8E-1CFE-0B46A096A0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BF0735-7079-ECE9-9EA3-4E6A9E7681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C138D4-5A8B-A1DF-E1B6-FD6E84CC7B7E}"/>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8557E7FF-C02D-2DCE-0367-9E7084CE0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B417B-E88C-8337-22FB-BE369211C16F}"/>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66431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A6DD-66BB-1A13-301F-D830916DC3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1342CA-62A1-5A2A-9930-2E339FD622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1A1355-36EC-B16C-0C63-CBE17B0F9FB4}"/>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B2B31770-D625-DBCB-4B6E-2BEA572D6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32AC5-54E2-A0B5-74B7-C8909657C1F1}"/>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3359448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FEFC-1A0B-0B70-4693-66B70424A9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796931-7200-3299-CDDC-72033F2981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70B800-4B56-DBBD-D451-612D794D0EA3}"/>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C126D4D9-156D-F29B-3DD4-34B34A785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99B32-9EB8-9353-1970-04967909191E}"/>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716621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55856-A25D-333C-9574-2C78EA09C3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A67D1-B17D-2114-DEB4-3639EE03E9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849C23-0526-FF0C-C014-89B488619A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996705-8EAE-9519-CA08-7C9FEAD45D01}"/>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6" name="Footer Placeholder 5">
            <a:extLst>
              <a:ext uri="{FF2B5EF4-FFF2-40B4-BE49-F238E27FC236}">
                <a16:creationId xmlns:a16="http://schemas.microsoft.com/office/drawing/2014/main" id="{2CB3BF0E-797E-59BC-B597-ABB3972D7C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852E10-762A-1707-34CC-AD4E66F66F7F}"/>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3110672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C9F4-0997-D742-2510-A11BD1E325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ECA3CA-DA9F-45BF-ED80-9A8772F37A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B61EBF-CEA8-3BA6-B699-7ED252353B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62BAC2-A3DC-0C04-452F-94773D9757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516E3A-BC4F-6157-8009-6B84C698E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DF20B-1F7E-084D-5696-65B6ACF99236}"/>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8" name="Footer Placeholder 7">
            <a:extLst>
              <a:ext uri="{FF2B5EF4-FFF2-40B4-BE49-F238E27FC236}">
                <a16:creationId xmlns:a16="http://schemas.microsoft.com/office/drawing/2014/main" id="{2C1B7935-8BE7-49C4-B21A-E6730031E5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E21213-B328-C1AF-7B7E-A7D070EA406D}"/>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79624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3CA7-4858-A4D1-13CE-CA55CD2DF9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F9FAC2-0178-BB75-B0F5-04B1FC285764}"/>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4" name="Footer Placeholder 3">
            <a:extLst>
              <a:ext uri="{FF2B5EF4-FFF2-40B4-BE49-F238E27FC236}">
                <a16:creationId xmlns:a16="http://schemas.microsoft.com/office/drawing/2014/main" id="{1EDE3A00-486F-D0C0-0A56-242DC97B8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0CB19B-087B-BA83-9601-4E0C4809721E}"/>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14525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F1F9A8-775D-3107-360E-1CE902B9977E}"/>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3" name="Footer Placeholder 2">
            <a:extLst>
              <a:ext uri="{FF2B5EF4-FFF2-40B4-BE49-F238E27FC236}">
                <a16:creationId xmlns:a16="http://schemas.microsoft.com/office/drawing/2014/main" id="{F670BB6D-1799-EFE5-A875-3E5C6A5B80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7D7E41-5EE9-752B-659B-F8654342C9B8}"/>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447827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39CD-9C56-8C13-22F6-1088B951D6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03BDC5-9CF4-1434-A64B-E7CB7917DC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C8AA94-DBC5-611C-DF2E-A8EA628AE5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A2B013-0EAA-F0F9-422E-C860E0B6C2E4}"/>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6" name="Footer Placeholder 5">
            <a:extLst>
              <a:ext uri="{FF2B5EF4-FFF2-40B4-BE49-F238E27FC236}">
                <a16:creationId xmlns:a16="http://schemas.microsoft.com/office/drawing/2014/main" id="{3A88416C-406B-1475-E28D-8FC92550E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C42FEF-6970-4814-2577-77B620CC72A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67261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1835-73A7-B810-BCFE-FAEB950CE4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3A5C4E-F0C7-312C-770F-A098ACED80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6637A2-37BE-7344-BB7D-DE0037BC27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9B0B6C-C937-17E1-6D8B-BD81E5E8D451}"/>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6" name="Footer Placeholder 5">
            <a:extLst>
              <a:ext uri="{FF2B5EF4-FFF2-40B4-BE49-F238E27FC236}">
                <a16:creationId xmlns:a16="http://schemas.microsoft.com/office/drawing/2014/main" id="{A17D71C0-3F41-D7B2-A10A-536165300B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3B0DD2-8FEB-30D0-505F-D03BC131464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197441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BC30-2039-708B-18FD-A3A5C2F79A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93A278-D01D-0DB0-9828-ED76056CD8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77CCA-E79C-D504-09D7-B32A39037405}"/>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7579C7FD-08D0-E073-9388-5FCBED7F0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CB60E-1809-22E2-A9DA-099C5CF6D0B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4166858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5B3D2B-E404-6EAA-B35F-9B2DECFE24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B830E2-866B-AFB1-79C3-E4EFF782DA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C0980-F959-0EF2-9859-BA4E260424DA}"/>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11F9D82C-7EFD-C174-4AB3-DD9FD7BFF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27C005-9ADF-764F-1C3E-21739EEDA8CB}"/>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340035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DD95DC-92DC-E07D-BE33-7D9216B483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331B2B-7149-F026-54F3-803123EE1D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E5509-5A0D-A9AF-1D83-373D870F30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B45EB603-90D3-0BBD-7B54-675F3D9B6F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A2DF73-0C74-FA2D-6953-46543E938F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C2ED60-DFA1-495F-AFD0-E792309C39B7}" type="slidenum">
              <a:rPr lang="en-GB" smtClean="0"/>
              <a:t>‹#›</a:t>
            </a:fld>
            <a:endParaRPr lang="en-GB"/>
          </a:p>
        </p:txBody>
      </p:sp>
    </p:spTree>
    <p:extLst>
      <p:ext uri="{BB962C8B-B14F-4D97-AF65-F5344CB8AC3E}">
        <p14:creationId xmlns:p14="http://schemas.microsoft.com/office/powerpoint/2010/main" val="571668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7.pn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video" Target="https://www.youtube.com/embed/r0qpJxEhOP4?feature=oembed" TargetMode="External"/><Relationship Id="rId5" Type="http://schemas.openxmlformats.org/officeDocument/2006/relationships/image" Target="../media/image24.jpe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video" Target="https://www.youtube.com/embed/bW2Sg3nOpd4?feature=oembed" TargetMode="External"/><Relationship Id="rId5" Type="http://schemas.openxmlformats.org/officeDocument/2006/relationships/image" Target="../media/image27.jpeg"/><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hiiEeMN7vbQ" TargetMode="External"/><Relationship Id="rId2" Type="http://schemas.openxmlformats.org/officeDocument/2006/relationships/slideLayout" Target="../slideLayouts/slideLayout2.xml"/><Relationship Id="rId1" Type="http://schemas.openxmlformats.org/officeDocument/2006/relationships/video" Target="https://www.youtube.com/embed/hiiEeMN7vbQ?start=13&amp;feature=oembed" TargetMode="External"/><Relationship Id="rId4" Type="http://schemas.openxmlformats.org/officeDocument/2006/relationships/image" Target="../media/image28.jpeg"/></Relationships>
</file>

<file path=ppt/slides/_rels/slide2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www.positivityguides.net/test-your-mindset-quiz/" TargetMode="Externa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video" Target="https://www.youtube.com/embed/dIEDuRcchjI?feature=oembed" TargetMode="External"/><Relationship Id="rId5" Type="http://schemas.openxmlformats.org/officeDocument/2006/relationships/image" Target="../media/image31.jpeg"/><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4" name="DIGITAL (2)">
            <a:hlinkClick r:id="" action="ppaction://media"/>
            <a:extLst>
              <a:ext uri="{FF2B5EF4-FFF2-40B4-BE49-F238E27FC236}">
                <a16:creationId xmlns:a16="http://schemas.microsoft.com/office/drawing/2014/main" id="{FF4CA027-B195-3BDE-4FB5-62F7296A782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28675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7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D67EB-D5DC-E268-EB7F-3550442A0CC2}"/>
              </a:ext>
            </a:extLst>
          </p:cNvPr>
          <p:cNvSpPr>
            <a:spLocks noGrp="1"/>
          </p:cNvSpPr>
          <p:nvPr>
            <p:ph type="title"/>
          </p:nvPr>
        </p:nvSpPr>
        <p:spPr>
          <a:xfrm>
            <a:off x="838200" y="365125"/>
            <a:ext cx="10515600" cy="1325563"/>
          </a:xfrm>
        </p:spPr>
        <p:txBody>
          <a:bodyPr>
            <a:normAutofit/>
          </a:bodyPr>
          <a:lstStyle/>
          <a:p>
            <a:r>
              <a:rPr lang="en-GB" sz="5400"/>
              <a:t>House Rules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67226-9D26-B8B2-00A6-F70BB29C549D}"/>
              </a:ext>
            </a:extLst>
          </p:cNvPr>
          <p:cNvSpPr>
            <a:spLocks noGrp="1"/>
          </p:cNvSpPr>
          <p:nvPr>
            <p:ph idx="1"/>
          </p:nvPr>
        </p:nvSpPr>
        <p:spPr>
          <a:xfrm>
            <a:off x="838200" y="1929384"/>
            <a:ext cx="10515600" cy="4251960"/>
          </a:xfrm>
        </p:spPr>
        <p:txBody>
          <a:bodyPr>
            <a:normAutofit fontScale="85000" lnSpcReduction="10000"/>
          </a:bodyPr>
          <a:lstStyle/>
          <a:p>
            <a:r>
              <a:rPr lang="en-GB" dirty="0"/>
              <a:t>We will start at either 9am or 1pm prompt: </a:t>
            </a:r>
            <a:r>
              <a:rPr lang="en-GB" sz="1600" dirty="0"/>
              <a:t>If you are late, please enter quietly and take a seat.</a:t>
            </a:r>
          </a:p>
          <a:p>
            <a:r>
              <a:rPr lang="en-GB" dirty="0"/>
              <a:t>We will take breaks:</a:t>
            </a:r>
            <a:r>
              <a:rPr lang="en-GB" sz="1600" dirty="0"/>
              <a:t> Please stick to the breaks given.</a:t>
            </a:r>
          </a:p>
          <a:p>
            <a:r>
              <a:rPr lang="en-GB" dirty="0"/>
              <a:t>Snacks and Drinks: </a:t>
            </a:r>
            <a:r>
              <a:rPr lang="en-GB" sz="1700" dirty="0"/>
              <a:t>You can have food and drinks (non alcoholic), however drinks must have lids and not consumed near electrical equipment, also nothing distracting.</a:t>
            </a:r>
          </a:p>
          <a:p>
            <a:r>
              <a:rPr lang="en-GB" dirty="0"/>
              <a:t>Smoking or vaping will not be tolerated at any time.</a:t>
            </a:r>
          </a:p>
          <a:p>
            <a:r>
              <a:rPr lang="en-GB" dirty="0"/>
              <a:t>Opinions Matter: </a:t>
            </a:r>
            <a:r>
              <a:rPr lang="en-GB" sz="1700" dirty="0"/>
              <a:t>We will have discussions that will show our difference please be mindful that we are all in titled to them, I will at no point ask you to accept someone else's opinion however I do ask that you are respectful when sensitive topics are discussed.</a:t>
            </a:r>
          </a:p>
          <a:p>
            <a:r>
              <a:rPr lang="en-GB" dirty="0"/>
              <a:t>Behaviour: </a:t>
            </a:r>
            <a:r>
              <a:rPr lang="en-GB" sz="1700" dirty="0"/>
              <a:t>Disrespectful or aggressive behaviour towards students and staff will not be tolerated and you will be asked to leave the session.</a:t>
            </a:r>
          </a:p>
          <a:p>
            <a:r>
              <a:rPr lang="en-GB" dirty="0"/>
              <a:t>Mobile phones: </a:t>
            </a:r>
            <a:r>
              <a:rPr lang="en-GB" sz="1700" dirty="0"/>
              <a:t>I appreciate that some may have important calls/emergency they need to take such as childcare issues however please keep your phones on silent and only use them when asked to do so within the session, any work that needs to be done within this module should be done on a laptop as the accessibility on a mobile phone is not as good as that of a laptop.</a:t>
            </a:r>
          </a:p>
          <a:p>
            <a:pPr marL="0" indent="0" algn="ctr">
              <a:buNone/>
            </a:pPr>
            <a:r>
              <a:rPr lang="en-GB" sz="1700" b="1" dirty="0"/>
              <a:t>If these rules are not adhered to you will be asked to leave the session, please do not take offence but it is important that everyone gets the best from the lecture.</a:t>
            </a:r>
          </a:p>
        </p:txBody>
      </p:sp>
    </p:spTree>
    <p:extLst>
      <p:ext uri="{BB962C8B-B14F-4D97-AF65-F5344CB8AC3E}">
        <p14:creationId xmlns:p14="http://schemas.microsoft.com/office/powerpoint/2010/main" val="1001035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with long brown hair&#10;&#10;Description automatically generated">
            <a:extLst>
              <a:ext uri="{FF2B5EF4-FFF2-40B4-BE49-F238E27FC236}">
                <a16:creationId xmlns:a16="http://schemas.microsoft.com/office/drawing/2014/main" id="{E811ECE9-39EE-ED4A-0B69-E855E541AF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246" r="-3" b="15167"/>
          <a:stretch/>
        </p:blipFill>
        <p:spPr>
          <a:xfrm>
            <a:off x="858284" y="1165109"/>
            <a:ext cx="2321539" cy="237057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C78A7E-4D37-37E5-4CAF-C6EE643132DB}"/>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a:t>About me</a:t>
            </a:r>
          </a:p>
        </p:txBody>
      </p:sp>
      <p:graphicFrame>
        <p:nvGraphicFramePr>
          <p:cNvPr id="18" name="TextBox 5">
            <a:extLst>
              <a:ext uri="{FF2B5EF4-FFF2-40B4-BE49-F238E27FC236}">
                <a16:creationId xmlns:a16="http://schemas.microsoft.com/office/drawing/2014/main" id="{39FCE1DA-D979-AF77-299D-BFCEB2405CBF}"/>
              </a:ext>
            </a:extLst>
          </p:cNvPr>
          <p:cNvGraphicFramePr/>
          <p:nvPr>
            <p:extLst>
              <p:ext uri="{D42A27DB-BD31-4B8C-83A1-F6EECF244321}">
                <p14:modId xmlns:p14="http://schemas.microsoft.com/office/powerpoint/2010/main" val="1359136814"/>
              </p:ext>
            </p:extLst>
          </p:nvPr>
        </p:nvGraphicFramePr>
        <p:xfrm>
          <a:off x="4201448" y="1901936"/>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684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2FD26-1464-6819-8249-0386BE860ADA}"/>
              </a:ext>
            </a:extLst>
          </p:cNvPr>
          <p:cNvSpPr>
            <a:spLocks noGrp="1"/>
          </p:cNvSpPr>
          <p:nvPr>
            <p:ph type="ctrTitle"/>
          </p:nvPr>
        </p:nvSpPr>
        <p:spPr>
          <a:xfrm>
            <a:off x="1155558" y="637762"/>
            <a:ext cx="4284397" cy="5576770"/>
          </a:xfrm>
        </p:spPr>
        <p:txBody>
          <a:bodyPr anchor="ctr">
            <a:normAutofit/>
          </a:bodyPr>
          <a:lstStyle/>
          <a:p>
            <a:pPr algn="l"/>
            <a:r>
              <a:rPr lang="en-GB" sz="6600" dirty="0">
                <a:solidFill>
                  <a:schemeClr val="bg1"/>
                </a:solidFill>
              </a:rPr>
              <a:t>Who are we?</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A2CBA01-01B0-B7D8-29C8-35829945CFA9}"/>
              </a:ext>
            </a:extLst>
          </p:cNvPr>
          <p:cNvSpPr>
            <a:spLocks noGrp="1"/>
          </p:cNvSpPr>
          <p:nvPr>
            <p:ph type="subTitle" idx="1"/>
          </p:nvPr>
        </p:nvSpPr>
        <p:spPr>
          <a:xfrm>
            <a:off x="6739464" y="637762"/>
            <a:ext cx="4305881" cy="5860946"/>
          </a:xfrm>
        </p:spPr>
        <p:txBody>
          <a:bodyPr anchor="ctr">
            <a:normAutofit/>
          </a:bodyPr>
          <a:lstStyle/>
          <a:p>
            <a:pPr algn="l"/>
            <a:r>
              <a:rPr lang="en-GB" sz="4000" dirty="0"/>
              <a:t>Name?</a:t>
            </a:r>
          </a:p>
          <a:p>
            <a:pPr algn="l"/>
            <a:r>
              <a:rPr lang="en-GB" sz="4000" dirty="0"/>
              <a:t>Background?</a:t>
            </a:r>
          </a:p>
          <a:p>
            <a:pPr algn="l"/>
            <a:r>
              <a:rPr lang="en-GB" sz="4000" dirty="0"/>
              <a:t>Where are you going?</a:t>
            </a:r>
          </a:p>
        </p:txBody>
      </p:sp>
    </p:spTree>
    <p:extLst>
      <p:ext uri="{BB962C8B-B14F-4D97-AF65-F5344CB8AC3E}">
        <p14:creationId xmlns:p14="http://schemas.microsoft.com/office/powerpoint/2010/main" val="1055597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39F30FB5-BB71-2E91-2A22-4B1496EA3DC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43942" y="643467"/>
            <a:ext cx="9904115"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1250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DABF9DB0-F901-5EE9-C535-74816640DF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00043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Two Submissions </a:t>
            </a:r>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a:xfrm>
            <a:off x="1350682" y="4870824"/>
            <a:ext cx="10005951" cy="1458258"/>
          </a:xfrm>
        </p:spPr>
        <p:txBody>
          <a:bodyPr anchor="ctr">
            <a:normAutofit/>
          </a:bodyPr>
          <a:lstStyle/>
          <a:p>
            <a:pPr algn="l"/>
            <a:r>
              <a:rPr lang="en-GB" dirty="0"/>
              <a:t>There are 4 Tasks to this assignment and the will submitted as two assignments</a:t>
            </a:r>
            <a:endParaRPr lang="en-GB"/>
          </a:p>
          <a:p>
            <a:pPr algn="l"/>
            <a:r>
              <a:rPr lang="en-GB" dirty="0"/>
              <a:t>Let's have a look at the Handbook.</a:t>
            </a:r>
            <a:endParaRPr lang="en-GB"/>
          </a:p>
        </p:txBody>
      </p:sp>
    </p:spTree>
    <p:extLst>
      <p:ext uri="{BB962C8B-B14F-4D97-AF65-F5344CB8AC3E}">
        <p14:creationId xmlns:p14="http://schemas.microsoft.com/office/powerpoint/2010/main" val="2513463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erson using a computer&#10;&#10;Description automatically generated with low confidence">
            <a:extLst>
              <a:ext uri="{FF2B5EF4-FFF2-40B4-BE49-F238E27FC236}">
                <a16:creationId xmlns:a16="http://schemas.microsoft.com/office/drawing/2014/main" id="{629EBEC6-CFF2-2A52-F0C1-AA39257B49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3906"/>
            <a:ext cx="12192000" cy="7093560"/>
          </a:xfrm>
          <a:prstGeom prst="rect">
            <a:avLst/>
          </a:prstGeom>
        </p:spPr>
      </p:pic>
      <p:graphicFrame>
        <p:nvGraphicFramePr>
          <p:cNvPr id="6" name="Table 6">
            <a:extLst>
              <a:ext uri="{FF2B5EF4-FFF2-40B4-BE49-F238E27FC236}">
                <a16:creationId xmlns:a16="http://schemas.microsoft.com/office/drawing/2014/main" id="{060925BD-D830-57C7-EB1B-1484DC6A4835}"/>
              </a:ext>
            </a:extLst>
          </p:cNvPr>
          <p:cNvGraphicFramePr>
            <a:graphicFrameLocks noGrp="1"/>
          </p:cNvGraphicFramePr>
          <p:nvPr>
            <p:extLst>
              <p:ext uri="{D42A27DB-BD31-4B8C-83A1-F6EECF244321}">
                <p14:modId xmlns:p14="http://schemas.microsoft.com/office/powerpoint/2010/main" val="2298388102"/>
              </p:ext>
            </p:extLst>
          </p:nvPr>
        </p:nvGraphicFramePr>
        <p:xfrm>
          <a:off x="958467" y="2632874"/>
          <a:ext cx="10039474" cy="4225126"/>
        </p:xfrm>
        <a:graphic>
          <a:graphicData uri="http://schemas.openxmlformats.org/drawingml/2006/table">
            <a:tbl>
              <a:tblPr firstRow="1" bandRow="1">
                <a:tableStyleId>{5C22544A-7EE6-4342-B048-85BDC9FD1C3A}</a:tableStyleId>
              </a:tblPr>
              <a:tblGrid>
                <a:gridCol w="4888093">
                  <a:extLst>
                    <a:ext uri="{9D8B030D-6E8A-4147-A177-3AD203B41FA5}">
                      <a16:colId xmlns:a16="http://schemas.microsoft.com/office/drawing/2014/main" val="4148984229"/>
                    </a:ext>
                  </a:extLst>
                </a:gridCol>
                <a:gridCol w="5151381">
                  <a:extLst>
                    <a:ext uri="{9D8B030D-6E8A-4147-A177-3AD203B41FA5}">
                      <a16:colId xmlns:a16="http://schemas.microsoft.com/office/drawing/2014/main" val="572128941"/>
                    </a:ext>
                  </a:extLst>
                </a:gridCol>
              </a:tblGrid>
              <a:tr h="649523">
                <a:tc>
                  <a:txBody>
                    <a:bodyPr/>
                    <a:lstStyle/>
                    <a:p>
                      <a:r>
                        <a:rPr lang="en-GB" dirty="0"/>
                        <a:t>Subject:</a:t>
                      </a:r>
                    </a:p>
                  </a:txBody>
                  <a:tcPr/>
                </a:tc>
                <a:tc>
                  <a:txBody>
                    <a:bodyPr/>
                    <a:lstStyle/>
                    <a:p>
                      <a:r>
                        <a:rPr lang="en-GB" dirty="0"/>
                        <a:t>Date:</a:t>
                      </a:r>
                    </a:p>
                  </a:txBody>
                  <a:tcPr/>
                </a:tc>
                <a:extLst>
                  <a:ext uri="{0D108BD9-81ED-4DB2-BD59-A6C34878D82A}">
                    <a16:rowId xmlns:a16="http://schemas.microsoft.com/office/drawing/2014/main" val="100809398"/>
                  </a:ext>
                </a:extLst>
              </a:tr>
              <a:tr h="649523">
                <a:tc>
                  <a:txBody>
                    <a:bodyPr/>
                    <a:lstStyle/>
                    <a:p>
                      <a:r>
                        <a:rPr lang="en-GB" b="1" dirty="0"/>
                        <a:t>Reading Week</a:t>
                      </a:r>
                    </a:p>
                    <a:p>
                      <a:r>
                        <a:rPr lang="en-GB" b="0" dirty="0"/>
                        <a:t>No in class lecture, prepare a draft.</a:t>
                      </a:r>
                    </a:p>
                  </a:txBody>
                  <a:tcPr/>
                </a:tc>
                <a:tc>
                  <a:txBody>
                    <a:bodyPr/>
                    <a:lstStyle/>
                    <a:p>
                      <a:r>
                        <a:rPr lang="en-GB" dirty="0"/>
                        <a:t>16</a:t>
                      </a:r>
                      <a:r>
                        <a:rPr lang="en-GB" baseline="30000" dirty="0"/>
                        <a:t>th</a:t>
                      </a:r>
                      <a:r>
                        <a:rPr lang="en-GB" dirty="0"/>
                        <a:t> February 2026</a:t>
                      </a:r>
                    </a:p>
                  </a:txBody>
                  <a:tcPr/>
                </a:tc>
                <a:extLst>
                  <a:ext uri="{0D108BD9-81ED-4DB2-BD59-A6C34878D82A}">
                    <a16:rowId xmlns:a16="http://schemas.microsoft.com/office/drawing/2014/main" val="3438600070"/>
                  </a:ext>
                </a:extLst>
              </a:tr>
              <a:tr h="872059">
                <a:tc>
                  <a:txBody>
                    <a:bodyPr/>
                    <a:lstStyle/>
                    <a:p>
                      <a:r>
                        <a:rPr lang="en-GB" b="1" dirty="0"/>
                        <a:t>Draft Deadline </a:t>
                      </a:r>
                    </a:p>
                    <a:p>
                      <a:r>
                        <a:rPr lang="en-GB" b="0" dirty="0"/>
                        <a:t>To get feedback on your work and make improvements.</a:t>
                      </a:r>
                    </a:p>
                    <a:p>
                      <a:endParaRPr lang="en-GB"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Email a draft to your lecture – 23</a:t>
                      </a:r>
                      <a:r>
                        <a:rPr lang="en-GB" baseline="30000" dirty="0"/>
                        <a:t>rd</a:t>
                      </a:r>
                      <a:r>
                        <a:rPr lang="en-GB" dirty="0"/>
                        <a:t> February 2026 5pm</a:t>
                      </a:r>
                    </a:p>
                    <a:p>
                      <a:endParaRPr lang="en-GB" dirty="0"/>
                    </a:p>
                  </a:txBody>
                  <a:tcPr/>
                </a:tc>
                <a:extLst>
                  <a:ext uri="{0D108BD9-81ED-4DB2-BD59-A6C34878D82A}">
                    <a16:rowId xmlns:a16="http://schemas.microsoft.com/office/drawing/2014/main" val="1142040888"/>
                  </a:ext>
                </a:extLst>
              </a:tr>
              <a:tr h="6104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Final submission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Task 1 – </a:t>
                      </a:r>
                      <a:r>
                        <a:rPr lang="en-GB" sz="1800" b="0" kern="1200" dirty="0">
                          <a:solidFill>
                            <a:schemeClr val="dk1"/>
                          </a:solidFill>
                          <a:effectLst/>
                          <a:latin typeface="+mn-lt"/>
                          <a:ea typeface="+mn-ea"/>
                          <a:cs typeface="+mn-cs"/>
                        </a:rPr>
                        <a:t>1000 Word questionnaire analysis and the design of the website and marketing materials.</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Task 2 – Excel spreadsheet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Task 3 – Video (include in the presentation)</a:t>
                      </a:r>
                    </a:p>
                    <a:p>
                      <a:r>
                        <a:rPr lang="en-GB" dirty="0"/>
                        <a:t>Task 4 – Presentation</a:t>
                      </a:r>
                    </a:p>
                  </a:txBody>
                  <a:tcPr/>
                </a:tc>
                <a:tc>
                  <a:txBody>
                    <a:bodyPr/>
                    <a:lstStyle/>
                    <a:p>
                      <a:r>
                        <a:rPr lang="en-GB" b="1" dirty="0"/>
                        <a:t>Submission deadline – 16</a:t>
                      </a:r>
                      <a:r>
                        <a:rPr lang="en-GB" b="1" baseline="30000" dirty="0"/>
                        <a:t>th</a:t>
                      </a:r>
                      <a:r>
                        <a:rPr lang="en-GB" b="1" dirty="0"/>
                        <a:t> March 2026 9am </a:t>
                      </a:r>
                    </a:p>
                    <a:p>
                      <a:r>
                        <a:rPr lang="en-GB" b="1" dirty="0"/>
                        <a:t>Email your lecture the powerpoint as well on this day</a:t>
                      </a:r>
                    </a:p>
                  </a:txBody>
                  <a:tcPr/>
                </a:tc>
                <a:extLst>
                  <a:ext uri="{0D108BD9-81ED-4DB2-BD59-A6C34878D82A}">
                    <a16:rowId xmlns:a16="http://schemas.microsoft.com/office/drawing/2014/main" val="1089432791"/>
                  </a:ext>
                </a:extLst>
              </a:tr>
            </a:tbl>
          </a:graphicData>
        </a:graphic>
      </p:graphicFrame>
    </p:spTree>
    <p:extLst>
      <p:ext uri="{BB962C8B-B14F-4D97-AF65-F5344CB8AC3E}">
        <p14:creationId xmlns:p14="http://schemas.microsoft.com/office/powerpoint/2010/main" val="2417387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F7E894B-E88A-6E3F-A81A-3AF0050C3965}"/>
              </a:ext>
            </a:extLst>
          </p:cNvPr>
          <p:cNvPicPr>
            <a:picLocks noChangeAspect="1"/>
          </p:cNvPicPr>
          <p:nvPr/>
        </p:nvPicPr>
        <p:blipFill>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1615944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icture containing text, light, dark, night sky&#10;&#10;Description automatically generated">
            <a:extLst>
              <a:ext uri="{FF2B5EF4-FFF2-40B4-BE49-F238E27FC236}">
                <a16:creationId xmlns:a16="http://schemas.microsoft.com/office/drawing/2014/main" id="{12E01D4B-D737-BE20-2CAC-D1F04B1E57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DIGITAL (3)">
            <a:hlinkClick r:id="" action="ppaction://media"/>
            <a:extLst>
              <a:ext uri="{FF2B5EF4-FFF2-40B4-BE49-F238E27FC236}">
                <a16:creationId xmlns:a16="http://schemas.microsoft.com/office/drawing/2014/main" id="{A004AF00-FB6F-0BE5-E464-768FEC277A1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434232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7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icture containing graphical user interface&#10;&#10;Description automatically generated">
            <a:extLst>
              <a:ext uri="{FF2B5EF4-FFF2-40B4-BE49-F238E27FC236}">
                <a16:creationId xmlns:a16="http://schemas.microsoft.com/office/drawing/2014/main" id="{032D5767-0B99-A138-8B95-11415619E0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40026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icture containing text, aquatic mammal&#10;&#10;Description automatically generated">
            <a:extLst>
              <a:ext uri="{FF2B5EF4-FFF2-40B4-BE49-F238E27FC236}">
                <a16:creationId xmlns:a16="http://schemas.microsoft.com/office/drawing/2014/main" id="{CF78B6A1-2BFA-A33C-FD70-8420694334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56646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8E9D0DC5-D3DB-BFFD-4F23-04074B3B5F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6768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icture containing text, plant&#10;&#10;Description automatically generated">
            <a:extLst>
              <a:ext uri="{FF2B5EF4-FFF2-40B4-BE49-F238E27FC236}">
                <a16:creationId xmlns:a16="http://schemas.microsoft.com/office/drawing/2014/main" id="{B9D87A6F-CDCE-0DBF-3714-F62E2D25F9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79321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icture containing diagram&#10;&#10;Description automatically generated">
            <a:extLst>
              <a:ext uri="{FF2B5EF4-FFF2-40B4-BE49-F238E27FC236}">
                <a16:creationId xmlns:a16="http://schemas.microsoft.com/office/drawing/2014/main" id="{C7A6789A-4A67-F76F-642D-55BA1534FA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88641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6" name="Online Media 5" title="What Having a &quot;Growth Mindset&quot; Actually Means">
            <a:hlinkClick r:id="" action="ppaction://media"/>
            <a:extLst>
              <a:ext uri="{FF2B5EF4-FFF2-40B4-BE49-F238E27FC236}">
                <a16:creationId xmlns:a16="http://schemas.microsoft.com/office/drawing/2014/main" id="{5ACB49E9-5768-2FA4-1C79-1097365CF6C7}"/>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pic>
        <p:nvPicPr>
          <p:cNvPr id="4" name="Online Media 3" title="What Having a &quot;Growth Mindset&quot; Actually Means">
            <a:hlinkClick r:id="" action="ppaction://media"/>
            <a:extLst>
              <a:ext uri="{FF2B5EF4-FFF2-40B4-BE49-F238E27FC236}">
                <a16:creationId xmlns:a16="http://schemas.microsoft.com/office/drawing/2014/main" id="{1FD877C8-8A88-EA73-65FF-97DBA9E772E6}"/>
              </a:ext>
            </a:extLst>
          </p:cNvPr>
          <p:cNvPicPr>
            <a:picLocks noRot="1" noChangeAspect="1"/>
          </p:cNvPicPr>
          <p:nvPr>
            <a:videoFile r:link="rId1"/>
          </p:nvPr>
        </p:nvPicPr>
        <p:blipFill>
          <a:blip r:embed="rId5"/>
          <a:stretch>
            <a:fillRect/>
          </a:stretch>
        </p:blipFill>
        <p:spPr>
          <a:xfrm>
            <a:off x="0" y="-40131"/>
            <a:ext cx="12192000" cy="6888480"/>
          </a:xfrm>
          <a:prstGeom prst="rect">
            <a:avLst/>
          </a:prstGeom>
        </p:spPr>
      </p:pic>
    </p:spTree>
    <p:extLst>
      <p:ext uri="{BB962C8B-B14F-4D97-AF65-F5344CB8AC3E}">
        <p14:creationId xmlns:p14="http://schemas.microsoft.com/office/powerpoint/2010/main" val="242192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AB50C-11A3-562E-4038-A1D26EE45587}"/>
              </a:ext>
            </a:extLst>
          </p:cNvPr>
          <p:cNvSpPr>
            <a:spLocks noGrp="1"/>
          </p:cNvSpPr>
          <p:nvPr>
            <p:ph type="title"/>
          </p:nvPr>
        </p:nvSpPr>
        <p:spPr>
          <a:xfrm>
            <a:off x="6513788" y="365125"/>
            <a:ext cx="4840010" cy="1807305"/>
          </a:xfrm>
        </p:spPr>
        <p:txBody>
          <a:bodyPr>
            <a:normAutofit/>
          </a:bodyPr>
          <a:lstStyle/>
          <a:p>
            <a:r>
              <a:rPr lang="en-GB" dirty="0"/>
              <a:t>Benefit Mindset</a:t>
            </a:r>
          </a:p>
        </p:txBody>
      </p:sp>
      <p:pic>
        <p:nvPicPr>
          <p:cNvPr id="5" name="Picture 4" descr="People working on ideas">
            <a:extLst>
              <a:ext uri="{FF2B5EF4-FFF2-40B4-BE49-F238E27FC236}">
                <a16:creationId xmlns:a16="http://schemas.microsoft.com/office/drawing/2014/main" id="{EE8F69FA-84AF-93DA-31AB-261D810A454E}"/>
              </a:ext>
            </a:extLst>
          </p:cNvPr>
          <p:cNvPicPr>
            <a:picLocks noChangeAspect="1"/>
          </p:cNvPicPr>
          <p:nvPr/>
        </p:nvPicPr>
        <p:blipFill rotWithShape="1">
          <a:blip r:embed="rId3"/>
          <a:srcRect l="16805" r="24778"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751597B-C060-506F-4495-D740A3F5AFDD}"/>
              </a:ext>
            </a:extLst>
          </p:cNvPr>
          <p:cNvSpPr>
            <a:spLocks noGrp="1"/>
          </p:cNvSpPr>
          <p:nvPr>
            <p:ph idx="1"/>
          </p:nvPr>
        </p:nvSpPr>
        <p:spPr>
          <a:xfrm>
            <a:off x="6513788" y="2333297"/>
            <a:ext cx="4840010" cy="3843666"/>
          </a:xfrm>
        </p:spPr>
        <p:txBody>
          <a:bodyPr>
            <a:normAutofit/>
          </a:bodyPr>
          <a:lstStyle/>
          <a:p>
            <a:r>
              <a:rPr lang="en-GB" sz="2000" b="0" i="0">
                <a:effectLst/>
                <a:latin typeface="__tiempos_b6f14e"/>
              </a:rPr>
              <a:t>Optimism</a:t>
            </a:r>
          </a:p>
          <a:p>
            <a:r>
              <a:rPr lang="en-GB" sz="2000" b="0" i="0">
                <a:effectLst/>
                <a:latin typeface="__tiempos_b6f14e"/>
              </a:rPr>
              <a:t>Resilience</a:t>
            </a:r>
            <a:endParaRPr lang="en-GB" sz="2000">
              <a:latin typeface="__tiempos_b6f14e"/>
            </a:endParaRPr>
          </a:p>
          <a:p>
            <a:r>
              <a:rPr lang="en-GB" sz="2000" b="0" i="0">
                <a:effectLst/>
                <a:latin typeface="__tiempos_b6f14e"/>
              </a:rPr>
              <a:t>Creativity</a:t>
            </a:r>
          </a:p>
          <a:p>
            <a:r>
              <a:rPr lang="en-GB" sz="2000" b="0" i="0">
                <a:effectLst/>
                <a:latin typeface="__tiempos_b6f14e"/>
              </a:rPr>
              <a:t>Gratitude</a:t>
            </a:r>
            <a:endParaRPr lang="en-GB" sz="2000">
              <a:latin typeface="__tiempos_b6f14e"/>
            </a:endParaRPr>
          </a:p>
          <a:p>
            <a:r>
              <a:rPr lang="en-GB" sz="2000" b="0" i="0">
                <a:effectLst/>
                <a:latin typeface="__tiempos_b6f14e"/>
              </a:rPr>
              <a:t>Growth-oriented</a:t>
            </a:r>
            <a:endParaRPr lang="en-GB" sz="2000"/>
          </a:p>
        </p:txBody>
      </p:sp>
    </p:spTree>
    <p:extLst>
      <p:ext uri="{BB962C8B-B14F-4D97-AF65-F5344CB8AC3E}">
        <p14:creationId xmlns:p14="http://schemas.microsoft.com/office/powerpoint/2010/main" val="1987312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6" name="Online Media 5" title="The Fixed, Growth and Benefit Mindset">
            <a:hlinkClick r:id="" action="ppaction://media"/>
            <a:extLst>
              <a:ext uri="{FF2B5EF4-FFF2-40B4-BE49-F238E27FC236}">
                <a16:creationId xmlns:a16="http://schemas.microsoft.com/office/drawing/2014/main" id="{49505761-72B4-9951-FC61-0E197A1F7347}"/>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pic>
        <p:nvPicPr>
          <p:cNvPr id="4" name="Online Media 3" title="The Fixed, Growth and Benefit Mindset">
            <a:hlinkClick r:id="" action="ppaction://media"/>
            <a:extLst>
              <a:ext uri="{FF2B5EF4-FFF2-40B4-BE49-F238E27FC236}">
                <a16:creationId xmlns:a16="http://schemas.microsoft.com/office/drawing/2014/main" id="{418C5A60-F566-6DB1-B5AC-D82094EA2467}"/>
              </a:ext>
            </a:extLst>
          </p:cNvPr>
          <p:cNvPicPr>
            <a:picLocks noRot="1" noChangeAspect="1"/>
          </p:cNvPicPr>
          <p:nvPr>
            <a:videoFile r:link="rId1"/>
          </p:nvPr>
        </p:nvPicPr>
        <p:blipFill>
          <a:blip r:embed="rId5"/>
          <a:stretch>
            <a:fillRect/>
          </a:stretch>
        </p:blipFill>
        <p:spPr>
          <a:xfrm>
            <a:off x="0" y="0"/>
            <a:ext cx="12138053" cy="6858000"/>
          </a:xfrm>
          <a:prstGeom prst="rect">
            <a:avLst/>
          </a:prstGeom>
        </p:spPr>
      </p:pic>
    </p:spTree>
    <p:extLst>
      <p:ext uri="{BB962C8B-B14F-4D97-AF65-F5344CB8AC3E}">
        <p14:creationId xmlns:p14="http://schemas.microsoft.com/office/powerpoint/2010/main" val="159761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A0CFC-1B5B-3B19-463D-C651BFE04A54}"/>
              </a:ext>
            </a:extLst>
          </p:cNvPr>
          <p:cNvSpPr>
            <a:spLocks noGrp="1"/>
          </p:cNvSpPr>
          <p:nvPr>
            <p:ph type="title"/>
          </p:nvPr>
        </p:nvSpPr>
        <p:spPr/>
        <p:txBody>
          <a:bodyPr>
            <a:normAutofit fontScale="90000"/>
          </a:bodyPr>
          <a:lstStyle/>
          <a:p>
            <a:pPr>
              <a:spcBef>
                <a:spcPts val="375"/>
              </a:spcBef>
              <a:spcAft>
                <a:spcPts val="375"/>
              </a:spcAft>
            </a:pPr>
            <a:br>
              <a:rPr lang="en-GB" b="0" i="0" dirty="0">
                <a:solidFill>
                  <a:srgbClr val="EEEEEE"/>
                </a:solidFill>
                <a:effectLst/>
                <a:latin typeface="YouTube Noto"/>
              </a:rPr>
            </a:br>
            <a:r>
              <a:rPr lang="en-GB" b="0" i="0" u="none" strike="noStrike" dirty="0">
                <a:solidFill>
                  <a:srgbClr val="FFFFFF"/>
                </a:solidFill>
                <a:effectLst/>
                <a:latin typeface="YouTube Noto"/>
                <a:hlinkClick r:id="rId3"/>
              </a:rPr>
              <a:t>Developing a Growth Mindset with Carol Dweck</a:t>
            </a:r>
            <a:br>
              <a:rPr lang="en-GB" b="0" i="0" dirty="0">
                <a:solidFill>
                  <a:srgbClr val="EEEEEE"/>
                </a:solidFill>
                <a:effectLst/>
                <a:latin typeface="YouTube Noto"/>
              </a:rPr>
            </a:br>
            <a:endParaRPr lang="en-GB" dirty="0"/>
          </a:p>
        </p:txBody>
      </p:sp>
      <p:pic>
        <p:nvPicPr>
          <p:cNvPr id="4" name="Online Media 3" title="Developing a Growth Mindset with Carol Dweck">
            <a:hlinkClick r:id="" action="ppaction://media"/>
            <a:extLst>
              <a:ext uri="{FF2B5EF4-FFF2-40B4-BE49-F238E27FC236}">
                <a16:creationId xmlns:a16="http://schemas.microsoft.com/office/drawing/2014/main" id="{19CC8336-4C38-03C1-117C-AE4E2F4254D7}"/>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1898973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Graphical user interface&#10;&#10;Description automatically generated with medium confidence">
            <a:extLst>
              <a:ext uri="{FF2B5EF4-FFF2-40B4-BE49-F238E27FC236}">
                <a16:creationId xmlns:a16="http://schemas.microsoft.com/office/drawing/2014/main" id="{067FC33F-811A-5481-FD10-48A160DA76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8162CC1-1BED-F070-A7CE-786E3E82C8F7}"/>
              </a:ext>
            </a:extLst>
          </p:cNvPr>
          <p:cNvSpPr txBox="1"/>
          <p:nvPr/>
        </p:nvSpPr>
        <p:spPr>
          <a:xfrm>
            <a:off x="1676400" y="3059723"/>
            <a:ext cx="8557846" cy="369332"/>
          </a:xfrm>
          <a:prstGeom prst="rect">
            <a:avLst/>
          </a:prstGeom>
          <a:noFill/>
        </p:spPr>
        <p:txBody>
          <a:bodyPr wrap="square" rtlCol="0">
            <a:spAutoFit/>
          </a:bodyPr>
          <a:lstStyle/>
          <a:p>
            <a:r>
              <a:rPr lang="en-GB">
                <a:hlinkClick r:id="rId4"/>
              </a:rPr>
              <a:t>Take The Mindset Quiz to Explore Your Life Philosophy</a:t>
            </a:r>
            <a:endParaRPr lang="en-GB" dirty="0"/>
          </a:p>
        </p:txBody>
      </p:sp>
    </p:spTree>
    <p:extLst>
      <p:ext uri="{BB962C8B-B14F-4D97-AF65-F5344CB8AC3E}">
        <p14:creationId xmlns:p14="http://schemas.microsoft.com/office/powerpoint/2010/main" val="2339599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6" name="Online Media 5" title="Lost Generation (Palindrome Poem)">
            <a:hlinkClick r:id="" action="ppaction://media"/>
            <a:extLst>
              <a:ext uri="{FF2B5EF4-FFF2-40B4-BE49-F238E27FC236}">
                <a16:creationId xmlns:a16="http://schemas.microsoft.com/office/drawing/2014/main" id="{4FEABDDA-03D3-995C-D55A-2CD709A3ECFE}"/>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pic>
        <p:nvPicPr>
          <p:cNvPr id="4" name="Online Media 3" title="Lost Generation (Palindrome Poem)">
            <a:hlinkClick r:id="" action="ppaction://media"/>
            <a:extLst>
              <a:ext uri="{FF2B5EF4-FFF2-40B4-BE49-F238E27FC236}">
                <a16:creationId xmlns:a16="http://schemas.microsoft.com/office/drawing/2014/main" id="{031F5D13-C51C-028B-E091-3F41C12CCE99}"/>
              </a:ext>
            </a:extLst>
          </p:cNvPr>
          <p:cNvPicPr>
            <a:picLocks noRot="1" noChangeAspect="1"/>
          </p:cNvPicPr>
          <p:nvPr>
            <a:videoFile r:link="rId1"/>
          </p:nvPr>
        </p:nvPicPr>
        <p:blipFill>
          <a:blip r:embed="rId5"/>
          <a:stretch>
            <a:fillRect/>
          </a:stretch>
        </p:blipFill>
        <p:spPr>
          <a:xfrm>
            <a:off x="0" y="0"/>
            <a:ext cx="12192000" cy="6888480"/>
          </a:xfrm>
          <a:prstGeom prst="rect">
            <a:avLst/>
          </a:prstGeom>
        </p:spPr>
      </p:pic>
    </p:spTree>
    <p:extLst>
      <p:ext uri="{BB962C8B-B14F-4D97-AF65-F5344CB8AC3E}">
        <p14:creationId xmlns:p14="http://schemas.microsoft.com/office/powerpoint/2010/main" val="279923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Shape, arrow&#10;&#10;Description automatically generated">
            <a:extLst>
              <a:ext uri="{FF2B5EF4-FFF2-40B4-BE49-F238E27FC236}">
                <a16:creationId xmlns:a16="http://schemas.microsoft.com/office/drawing/2014/main" id="{3F368C21-D4B6-138B-A5DE-3B16CEB6B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82254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Text&#10;&#10;Description automatically generated with low confidence">
            <a:extLst>
              <a:ext uri="{FF2B5EF4-FFF2-40B4-BE49-F238E27FC236}">
                <a16:creationId xmlns:a16="http://schemas.microsoft.com/office/drawing/2014/main" id="{AADA9C4B-E632-0C8E-E05A-A6F9AA593B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47789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379BD-71E8-299A-CBEE-85DC223BC12F}"/>
              </a:ext>
            </a:extLst>
          </p:cNvPr>
          <p:cNvSpPr>
            <a:spLocks noGrp="1"/>
          </p:cNvSpPr>
          <p:nvPr>
            <p:ph type="title"/>
          </p:nvPr>
        </p:nvSpPr>
        <p:spPr>
          <a:xfrm>
            <a:off x="836679" y="723898"/>
            <a:ext cx="6002110" cy="1495425"/>
          </a:xfrm>
        </p:spPr>
        <p:txBody>
          <a:bodyPr>
            <a:normAutofit/>
          </a:bodyPr>
          <a:lstStyle/>
          <a:p>
            <a:r>
              <a:rPr lang="en-GB" sz="4000"/>
              <a:t>Top Tips</a:t>
            </a:r>
          </a:p>
        </p:txBody>
      </p:sp>
      <p:sp>
        <p:nvSpPr>
          <p:cNvPr id="3" name="Content Placeholder 2">
            <a:extLst>
              <a:ext uri="{FF2B5EF4-FFF2-40B4-BE49-F238E27FC236}">
                <a16:creationId xmlns:a16="http://schemas.microsoft.com/office/drawing/2014/main" id="{9082F396-0A5F-90C6-AE37-D6E250A6F014}"/>
              </a:ext>
            </a:extLst>
          </p:cNvPr>
          <p:cNvSpPr>
            <a:spLocks noGrp="1"/>
          </p:cNvSpPr>
          <p:nvPr>
            <p:ph idx="1"/>
          </p:nvPr>
        </p:nvSpPr>
        <p:spPr>
          <a:xfrm>
            <a:off x="836680" y="2405067"/>
            <a:ext cx="6002110" cy="3729034"/>
          </a:xfrm>
        </p:spPr>
        <p:txBody>
          <a:bodyPr>
            <a:normAutofit lnSpcReduction="10000"/>
          </a:bodyPr>
          <a:lstStyle/>
          <a:p>
            <a:pPr marL="0" indent="0">
              <a:lnSpc>
                <a:spcPct val="100000"/>
              </a:lnSpc>
              <a:buNone/>
            </a:pPr>
            <a:r>
              <a:rPr lang="en-GB" sz="1800" b="0" i="0" dirty="0">
                <a:effectLst/>
                <a:latin typeface="__tiempos_b6f14e"/>
              </a:rPr>
              <a:t>Embrace challenges:</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effectLst/>
                <a:uLnTx/>
                <a:uFillTx/>
                <a:latin typeface="__tiempos_b6f14e"/>
                <a:ea typeface="+mn-ea"/>
                <a:cs typeface="+mn-cs"/>
              </a:rPr>
              <a:t>Actively seek out challenges and view them as opportunities for growth and learning. Step out of your comfort zone and take on tasks that push you to develop new skills.</a:t>
            </a:r>
            <a:endParaRPr kumimoji="0" lang="en-GB" sz="1300" b="0" i="0" u="none" strike="noStrike" kern="1200" cap="none" spc="0" normalizeH="0" baseline="0" noProof="0" dirty="0">
              <a:ln>
                <a:noFill/>
              </a:ln>
              <a:effectLst/>
              <a:uLnTx/>
              <a:uFillTx/>
              <a:latin typeface="Calibri" panose="020F0502020204030204"/>
              <a:ea typeface="+mn-ea"/>
              <a:cs typeface="+mn-cs"/>
            </a:endParaRPr>
          </a:p>
          <a:p>
            <a:pPr marL="0" indent="0">
              <a:lnSpc>
                <a:spcPct val="100000"/>
              </a:lnSpc>
              <a:buNone/>
            </a:pPr>
            <a:r>
              <a:rPr lang="en-GB" sz="1800" b="0" i="0" dirty="0">
                <a:effectLst/>
                <a:latin typeface="__tiempos_b6f14e"/>
              </a:rPr>
              <a:t>Reframe failures and setbacks:</a:t>
            </a:r>
            <a:endParaRPr lang="en-GB" sz="1800" dirty="0">
              <a:latin typeface="__tiempos_b6f14e"/>
            </a:endParaRPr>
          </a:p>
          <a:p>
            <a:pPr marL="0" indent="0">
              <a:lnSpc>
                <a:spcPct val="100000"/>
              </a:lnSpc>
              <a:buNone/>
            </a:pPr>
            <a:r>
              <a:rPr kumimoji="0" lang="en-GB" sz="1300" b="0" i="0" u="none" strike="noStrike" kern="1200" cap="none" spc="0" normalizeH="0" baseline="0" noProof="0" dirty="0">
                <a:ln>
                  <a:noFill/>
                </a:ln>
                <a:effectLst/>
                <a:uLnTx/>
                <a:uFillTx/>
                <a:latin typeface="__tiempos_b6f14e"/>
                <a:ea typeface="+mn-ea"/>
                <a:cs typeface="+mn-cs"/>
              </a:rPr>
              <a:t>Instead of seeing failures as proof of your inadequacy, view them as valuable lessons and opportunities for improvement. Analyse what you can learn from setbacks and use that knowledge to inform your future efforts.</a:t>
            </a:r>
            <a:endParaRPr lang="en-GB" sz="1300" b="0" i="0" dirty="0">
              <a:effectLst/>
              <a:latin typeface="__tiempos_b6f14e"/>
            </a:endParaRPr>
          </a:p>
          <a:p>
            <a:pPr marL="0" indent="0">
              <a:lnSpc>
                <a:spcPct val="100000"/>
              </a:lnSpc>
              <a:buNone/>
            </a:pPr>
            <a:r>
              <a:rPr lang="en-GB" sz="1800" b="0" i="0" dirty="0">
                <a:effectLst/>
                <a:latin typeface="__tiempos_b6f14e"/>
              </a:rPr>
              <a:t>Focus on the process, not just the outcome:</a:t>
            </a:r>
          </a:p>
          <a:p>
            <a:pPr marL="0" indent="0">
              <a:lnSpc>
                <a:spcPct val="100000"/>
              </a:lnSpc>
              <a:buNone/>
            </a:pPr>
            <a:r>
              <a:rPr kumimoji="0" lang="en-GB" sz="1300" b="0" i="0" u="none" strike="noStrike" kern="1200" cap="none" spc="0" normalizeH="0" baseline="0" noProof="0" dirty="0">
                <a:ln>
                  <a:noFill/>
                </a:ln>
                <a:effectLst/>
                <a:uLnTx/>
                <a:uFillTx/>
                <a:latin typeface="__tiempos_b6f14e"/>
                <a:ea typeface="+mn-ea"/>
                <a:cs typeface="+mn-cs"/>
              </a:rPr>
              <a:t>Prioritize learning, progress, and effort over immediate results. Celebrate your progress and the steps you take towards your goals, not just the final outcome.</a:t>
            </a:r>
            <a:endParaRPr lang="en-GB" sz="1300" b="0" i="0" dirty="0">
              <a:effectLst/>
              <a:latin typeface="__tiempos_b6f14e"/>
            </a:endParaRPr>
          </a:p>
          <a:p>
            <a:pPr marL="0" indent="0">
              <a:lnSpc>
                <a:spcPct val="100000"/>
              </a:lnSpc>
              <a:buNone/>
            </a:pPr>
            <a:r>
              <a:rPr lang="en-GB" sz="1800" b="0" i="0" dirty="0">
                <a:effectLst/>
                <a:latin typeface="__tiempos_b6f14e"/>
              </a:rPr>
              <a:t>Use growth-oriented language:</a:t>
            </a:r>
          </a:p>
          <a:p>
            <a:pPr marL="0" indent="0">
              <a:lnSpc>
                <a:spcPct val="100000"/>
              </a:lnSpc>
              <a:buNone/>
            </a:pPr>
            <a:r>
              <a:rPr kumimoji="0" lang="en-GB" sz="1300" b="0" i="0" u="none" strike="noStrike" kern="1200" cap="none" spc="0" normalizeH="0" baseline="0" noProof="0" dirty="0">
                <a:ln>
                  <a:noFill/>
                </a:ln>
                <a:effectLst/>
                <a:uLnTx/>
                <a:uFillTx/>
                <a:latin typeface="__tiempos_b6f14e"/>
                <a:ea typeface="+mn-ea"/>
                <a:cs typeface="+mn-cs"/>
              </a:rPr>
              <a:t>Pay attention to your self-talk and the language you use. Instead of saying "I can't do this," try saying "I can't do this yet, but I'm working on it." Emphasize the process of learning and improvement.</a:t>
            </a:r>
            <a:endParaRPr lang="en-GB" sz="1300" b="0" i="0" dirty="0">
              <a:effectLst/>
              <a:latin typeface="__tiempos_b6f14e"/>
            </a:endParaRPr>
          </a:p>
        </p:txBody>
      </p:sp>
      <p:pic>
        <p:nvPicPr>
          <p:cNvPr id="5" name="Picture 4" descr="Plant growing in a concrete crack">
            <a:extLst>
              <a:ext uri="{FF2B5EF4-FFF2-40B4-BE49-F238E27FC236}">
                <a16:creationId xmlns:a16="http://schemas.microsoft.com/office/drawing/2014/main" id="{8FE79A15-608A-F0AA-10DC-126E0D5D11B1}"/>
              </a:ext>
            </a:extLst>
          </p:cNvPr>
          <p:cNvPicPr>
            <a:picLocks noChangeAspect="1"/>
          </p:cNvPicPr>
          <p:nvPr/>
        </p:nvPicPr>
        <p:blipFill rotWithShape="1">
          <a:blip r:embed="rId3"/>
          <a:srcRect l="16570" r="34836" b="-1"/>
          <a:stretch/>
        </p:blipFill>
        <p:spPr>
          <a:xfrm>
            <a:off x="7199440" y="10"/>
            <a:ext cx="4992560" cy="6857990"/>
          </a:xfrm>
          <a:prstGeom prst="rect">
            <a:avLst/>
          </a:prstGeom>
          <a:effectLst/>
        </p:spPr>
      </p:pic>
    </p:spTree>
    <p:extLst>
      <p:ext uri="{BB962C8B-B14F-4D97-AF65-F5344CB8AC3E}">
        <p14:creationId xmlns:p14="http://schemas.microsoft.com/office/powerpoint/2010/main" val="2045140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379BD-71E8-299A-CBEE-85DC223BC12F}"/>
              </a:ext>
            </a:extLst>
          </p:cNvPr>
          <p:cNvSpPr>
            <a:spLocks noGrp="1"/>
          </p:cNvSpPr>
          <p:nvPr>
            <p:ph type="title"/>
          </p:nvPr>
        </p:nvSpPr>
        <p:spPr>
          <a:xfrm>
            <a:off x="572493" y="238539"/>
            <a:ext cx="11018520" cy="1434415"/>
          </a:xfrm>
        </p:spPr>
        <p:txBody>
          <a:bodyPr anchor="b">
            <a:normAutofit/>
          </a:bodyPr>
          <a:lstStyle/>
          <a:p>
            <a:r>
              <a:rPr lang="en-GB" sz="5400"/>
              <a:t>Top Tips</a:t>
            </a:r>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82F396-0A5F-90C6-AE37-D6E250A6F014}"/>
              </a:ext>
            </a:extLst>
          </p:cNvPr>
          <p:cNvSpPr>
            <a:spLocks noGrp="1"/>
          </p:cNvSpPr>
          <p:nvPr>
            <p:ph idx="1"/>
          </p:nvPr>
        </p:nvSpPr>
        <p:spPr>
          <a:xfrm>
            <a:off x="572493" y="2071316"/>
            <a:ext cx="6713552" cy="4119172"/>
          </a:xfrm>
        </p:spPr>
        <p:txBody>
          <a:bodyPr anchor="t">
            <a:normAutofit lnSpcReduction="10000"/>
          </a:bodyPr>
          <a:lstStyle/>
          <a:p>
            <a:pPr marL="0" indent="0">
              <a:buNone/>
            </a:pPr>
            <a:r>
              <a:rPr lang="en-GB" sz="1800" b="0" i="0" dirty="0">
                <a:effectLst/>
                <a:latin typeface="__tiempos_b6f14e"/>
              </a:rPr>
              <a:t>Learn from feedback:</a:t>
            </a:r>
          </a:p>
          <a:p>
            <a:pPr marL="0" marR="0" lvl="0" indent="0" defTabSz="914400" rtl="0" eaLnBrk="1" fontAlgn="auto" latinLnBrk="0" hangingPunct="1">
              <a:spcBef>
                <a:spcPts val="0"/>
              </a:spcBef>
              <a:spcAft>
                <a:spcPts val="0"/>
              </a:spcAft>
              <a:buClrTx/>
              <a:buSzTx/>
              <a:buFontTx/>
              <a:buNone/>
              <a:tabLst/>
              <a:defRPr/>
            </a:pPr>
            <a:r>
              <a:rPr kumimoji="0" lang="en-GB" sz="1400" b="0" i="0" u="none" strike="noStrike" kern="1200" cap="none" spc="0" normalizeH="0" baseline="0" noProof="0" dirty="0">
                <a:ln>
                  <a:noFill/>
                </a:ln>
                <a:effectLst/>
                <a:uLnTx/>
                <a:uFillTx/>
                <a:latin typeface="__tiempos_b6f14e"/>
                <a:ea typeface="+mn-ea"/>
                <a:cs typeface="+mn-cs"/>
              </a:rPr>
              <a:t>Actively seek out constructive feedback and use it to identify areas for growth. Embrace criticism as an opportunity to learn and improve, rather than a personal attack.</a:t>
            </a:r>
          </a:p>
          <a:p>
            <a:pPr marL="0" indent="0">
              <a:buNone/>
            </a:pPr>
            <a:r>
              <a:rPr lang="en-GB" sz="1800" b="0" i="0" dirty="0">
                <a:effectLst/>
                <a:latin typeface="__tiempos_b6f14e"/>
              </a:rPr>
              <a:t>Cultivate a love for learning:</a:t>
            </a:r>
          </a:p>
          <a:p>
            <a:pPr marL="0" indent="0">
              <a:buNone/>
            </a:pPr>
            <a:r>
              <a:rPr kumimoji="0" lang="en-GB" sz="1400" b="0" i="0" u="none" strike="noStrike" kern="1200" cap="none" spc="0" normalizeH="0" baseline="0" noProof="0" dirty="0">
                <a:ln>
                  <a:noFill/>
                </a:ln>
                <a:effectLst/>
                <a:uLnTx/>
                <a:uFillTx/>
                <a:latin typeface="__tiempos_b6f14e"/>
                <a:ea typeface="+mn-ea"/>
                <a:cs typeface="+mn-cs"/>
              </a:rPr>
              <a:t>Approach learning with curiosity and enthusiasm. Seek out new knowledge and skills for their own sake, not just for external rewards or validation.</a:t>
            </a:r>
            <a:endParaRPr lang="en-GB" sz="1400" dirty="0">
              <a:latin typeface="__tiempos_b6f14e"/>
            </a:endParaRPr>
          </a:p>
          <a:p>
            <a:pPr marL="0" indent="0">
              <a:buNone/>
            </a:pPr>
            <a:r>
              <a:rPr lang="en-GB" sz="1800" b="0" i="0" dirty="0">
                <a:effectLst/>
                <a:latin typeface="__tiempos_b6f14e"/>
              </a:rPr>
              <a:t>Celebrate the success of others:</a:t>
            </a:r>
          </a:p>
          <a:p>
            <a:pPr marL="0" marR="0" lvl="0" indent="0" defTabSz="914400" rtl="0" eaLnBrk="1" fontAlgn="auto" latinLnBrk="0" hangingPunct="1">
              <a:spcBef>
                <a:spcPts val="0"/>
              </a:spcBef>
              <a:spcAft>
                <a:spcPts val="0"/>
              </a:spcAft>
              <a:buClrTx/>
              <a:buSzTx/>
              <a:buFontTx/>
              <a:buNone/>
              <a:tabLst/>
              <a:defRPr/>
            </a:pPr>
            <a:r>
              <a:rPr kumimoji="0" lang="en-GB" sz="1400" b="0" i="0" u="none" strike="noStrike" kern="1200" cap="none" spc="0" normalizeH="0" baseline="0" noProof="0" dirty="0">
                <a:ln>
                  <a:noFill/>
                </a:ln>
                <a:effectLst/>
                <a:uLnTx/>
                <a:uFillTx/>
                <a:latin typeface="__tiempos_b6f14e"/>
                <a:ea typeface="+mn-ea"/>
                <a:cs typeface="+mn-cs"/>
              </a:rPr>
              <a:t>Instead of feeling threatened by others' achievements, learn from their successes and use them as inspiration for your own growth.</a:t>
            </a:r>
            <a:endParaRPr lang="en-GB" sz="1400" b="0" i="0" dirty="0">
              <a:effectLst/>
              <a:latin typeface="__tiempos_b6f14e"/>
            </a:endParaRPr>
          </a:p>
          <a:p>
            <a:pPr marL="0" indent="0">
              <a:buNone/>
            </a:pPr>
            <a:r>
              <a:rPr lang="en-GB" sz="1800" b="0" i="0" dirty="0">
                <a:effectLst/>
                <a:latin typeface="__tiempos_b6f14e"/>
              </a:rPr>
              <a:t>Practice self-reflection:</a:t>
            </a:r>
          </a:p>
          <a:p>
            <a:pPr marL="0" marR="0" lvl="0" indent="0" defTabSz="914400" rtl="0" eaLnBrk="1" fontAlgn="auto" latinLnBrk="0" hangingPunct="1">
              <a:spcBef>
                <a:spcPts val="0"/>
              </a:spcBef>
              <a:spcAft>
                <a:spcPts val="0"/>
              </a:spcAft>
              <a:buClrTx/>
              <a:buSzTx/>
              <a:buFontTx/>
              <a:buNone/>
              <a:tabLst/>
              <a:defRPr/>
            </a:pPr>
            <a:r>
              <a:rPr kumimoji="0" lang="en-GB" sz="1400" b="0" i="0" u="none" strike="noStrike" kern="1200" cap="none" spc="0" normalizeH="0" baseline="0" noProof="0" dirty="0">
                <a:ln>
                  <a:noFill/>
                </a:ln>
                <a:effectLst/>
                <a:uLnTx/>
                <a:uFillTx/>
                <a:latin typeface="__tiempos_b6f14e"/>
                <a:ea typeface="+mn-ea"/>
                <a:cs typeface="+mn-cs"/>
              </a:rPr>
              <a:t>Regularly reflect on your experiences, both successes and failures. Identify patterns in your thinking and behaviour</a:t>
            </a:r>
            <a:r>
              <a:rPr lang="en-GB" sz="1400" dirty="0">
                <a:latin typeface="__tiempos_b6f14e"/>
              </a:rPr>
              <a:t>, </a:t>
            </a:r>
            <a:r>
              <a:rPr kumimoji="0" lang="en-GB" sz="1400" b="0" i="0" u="none" strike="noStrike" kern="1200" cap="none" spc="0" normalizeH="0" baseline="0" noProof="0" dirty="0">
                <a:ln>
                  <a:noFill/>
                </a:ln>
                <a:effectLst/>
                <a:uLnTx/>
                <a:uFillTx/>
                <a:latin typeface="__tiempos_b6f14e"/>
                <a:ea typeface="+mn-ea"/>
                <a:cs typeface="+mn-cs"/>
              </a:rPr>
              <a:t>and consider how you can apply a growth mindset to different areas of your life.</a:t>
            </a:r>
            <a:endParaRPr lang="en-GB" sz="1400" dirty="0">
              <a:latin typeface="__tiempos_b6f14e"/>
            </a:endParaRPr>
          </a:p>
          <a:p>
            <a:pPr marL="0" indent="0">
              <a:buNone/>
            </a:pPr>
            <a:r>
              <a:rPr lang="en-GB" sz="1800" b="0" i="0" dirty="0">
                <a:effectLst/>
                <a:latin typeface="__tiempos_b6f14e"/>
              </a:rPr>
              <a:t>Surround yourself with growth-minded people:</a:t>
            </a:r>
          </a:p>
          <a:p>
            <a:pPr marL="0" indent="0">
              <a:buNone/>
            </a:pPr>
            <a:r>
              <a:rPr kumimoji="0" lang="en-GB" sz="1400" b="0" i="0" u="none" strike="noStrike" kern="1200" cap="none" spc="0" normalizeH="0" baseline="0" noProof="0" dirty="0">
                <a:ln>
                  <a:noFill/>
                </a:ln>
                <a:effectLst/>
                <a:uLnTx/>
                <a:uFillTx/>
                <a:latin typeface="__tiempos_b6f14e"/>
                <a:ea typeface="+mn-ea"/>
                <a:cs typeface="+mn-cs"/>
              </a:rPr>
              <a:t>Seek out mentors, colleagues, and friends who embody a growth mindset. Engage in discussions and activities that promote learning, growth, and embracing challenges.</a:t>
            </a:r>
            <a:endParaRPr lang="en-GB" sz="1400" b="0" i="0" dirty="0">
              <a:effectLst/>
              <a:latin typeface="__tiempos_b6f14e"/>
            </a:endParaRPr>
          </a:p>
        </p:txBody>
      </p:sp>
      <p:pic>
        <p:nvPicPr>
          <p:cNvPr id="5" name="Picture 4" descr="Plant growing in a concrete crack">
            <a:extLst>
              <a:ext uri="{FF2B5EF4-FFF2-40B4-BE49-F238E27FC236}">
                <a16:creationId xmlns:a16="http://schemas.microsoft.com/office/drawing/2014/main" id="{8FE79A15-608A-F0AA-10DC-126E0D5D11B1}"/>
              </a:ext>
            </a:extLst>
          </p:cNvPr>
          <p:cNvPicPr>
            <a:picLocks noChangeAspect="1"/>
          </p:cNvPicPr>
          <p:nvPr/>
        </p:nvPicPr>
        <p:blipFill rotWithShape="1">
          <a:blip r:embed="rId3"/>
          <a:srcRect l="8758" r="27026" b="2"/>
          <a:stretch/>
        </p:blipFill>
        <p:spPr>
          <a:xfrm>
            <a:off x="7675658" y="2093976"/>
            <a:ext cx="3941064" cy="4096512"/>
          </a:xfrm>
          <a:prstGeom prst="rect">
            <a:avLst/>
          </a:prstGeom>
        </p:spPr>
      </p:pic>
    </p:spTree>
    <p:extLst>
      <p:ext uri="{BB962C8B-B14F-4D97-AF65-F5344CB8AC3E}">
        <p14:creationId xmlns:p14="http://schemas.microsoft.com/office/powerpoint/2010/main" val="703808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0E6-391D-E607-A722-60AAAA7BA0D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6D9E826-F450-2450-A2B3-458F4F6C6814}"/>
              </a:ext>
            </a:extLst>
          </p:cNvPr>
          <p:cNvSpPr>
            <a:spLocks noGrp="1"/>
          </p:cNvSpPr>
          <p:nvPr>
            <p:ph type="subTitle" idx="1"/>
          </p:nvPr>
        </p:nvSpPr>
        <p:spPr/>
        <p:txBody>
          <a:bodyPr/>
          <a:lstStyle/>
          <a:p>
            <a:endParaRPr lang="en-GB"/>
          </a:p>
        </p:txBody>
      </p:sp>
      <p:pic>
        <p:nvPicPr>
          <p:cNvPr id="5" name="Picture 4" descr="A picture containing text, tree&#10;&#10;Description automatically generated">
            <a:extLst>
              <a:ext uri="{FF2B5EF4-FFF2-40B4-BE49-F238E27FC236}">
                <a16:creationId xmlns:a16="http://schemas.microsoft.com/office/drawing/2014/main" id="{05EFC4B6-6685-CA5F-C19E-86748D3165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41756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3627</TotalTime>
  <Words>2710</Words>
  <Application>Microsoft Office PowerPoint</Application>
  <PresentationFormat>Widescreen</PresentationFormat>
  <Paragraphs>180</Paragraphs>
  <Slides>26</Slides>
  <Notes>20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__tiempos_b6f14e</vt:lpstr>
      <vt:lpstr>Arial</vt:lpstr>
      <vt:lpstr>Calibri</vt:lpstr>
      <vt:lpstr>Calibri Light</vt:lpstr>
      <vt:lpstr>YouTube Noto</vt:lpstr>
      <vt:lpstr>Office Theme</vt:lpstr>
      <vt:lpstr>PowerPoint Presentation</vt:lpstr>
      <vt:lpstr>House Rules</vt:lpstr>
      <vt:lpstr>About me</vt:lpstr>
      <vt:lpstr>Who are we?</vt:lpstr>
      <vt:lpstr>PowerPoint Presentation</vt:lpstr>
      <vt:lpstr>PowerPoint Presentation</vt:lpstr>
      <vt:lpstr>Two Submissions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 Mindset</vt:lpstr>
      <vt:lpstr>PowerPoint Presentation</vt:lpstr>
      <vt:lpstr> Developing a Growth Mindset with Carol Dweck </vt:lpstr>
      <vt:lpstr>PowerPoint Presentation</vt:lpstr>
      <vt:lpstr>PowerPoint Presentation</vt:lpstr>
      <vt:lpstr>PowerPoint Presentation</vt:lpstr>
      <vt:lpstr>PowerPoint Presentation</vt:lpstr>
      <vt:lpstr>Top Tips</vt:lpstr>
      <vt:lpstr>Top Tips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7</cp:revision>
  <dcterms:created xsi:type="dcterms:W3CDTF">2023-04-03T11:01:37Z</dcterms:created>
  <dcterms:modified xsi:type="dcterms:W3CDTF">2026-01-09T17:34:13Z</dcterms:modified>
</cp:coreProperties>
</file>