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26" r:id="rId1"/>
  </p:sldMasterIdLst>
  <p:notesMasterIdLst>
    <p:notesMasterId r:id="rId38"/>
  </p:notesMasterIdLst>
  <p:sldIdLst>
    <p:sldId id="256" r:id="rId2"/>
    <p:sldId id="257" r:id="rId3"/>
    <p:sldId id="259" r:id="rId4"/>
    <p:sldId id="260" r:id="rId5"/>
    <p:sldId id="261" r:id="rId6"/>
    <p:sldId id="262" r:id="rId7"/>
    <p:sldId id="263" r:id="rId8"/>
    <p:sldId id="264" r:id="rId9"/>
    <p:sldId id="265" r:id="rId10"/>
    <p:sldId id="266" r:id="rId11"/>
    <p:sldId id="267" r:id="rId12"/>
    <p:sldId id="275" r:id="rId13"/>
    <p:sldId id="269" r:id="rId14"/>
    <p:sldId id="270" r:id="rId15"/>
    <p:sldId id="271" r:id="rId16"/>
    <p:sldId id="272" r:id="rId17"/>
    <p:sldId id="273" r:id="rId18"/>
    <p:sldId id="274"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9"/>
    <p:restoredTop sz="92031"/>
  </p:normalViewPr>
  <p:slideViewPr>
    <p:cSldViewPr snapToGrid="0">
      <p:cViewPr>
        <p:scale>
          <a:sx n="104" d="100"/>
          <a:sy n="104" d="100"/>
        </p:scale>
        <p:origin x="488" y="10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28A8E7-9C1F-1442-91DF-3BA06CD69B16}" type="datetimeFigureOut">
              <a:rPr lang="en-US" smtClean="0"/>
              <a:t>1/19/25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5A1DA-779A-D246-93A5-4306FD3CE864}" type="slidenum">
              <a:rPr lang="en-US" smtClean="0"/>
              <a:t>‹#›</a:t>
            </a:fld>
            <a:endParaRPr lang="en-US"/>
          </a:p>
        </p:txBody>
      </p:sp>
    </p:spTree>
    <p:extLst>
      <p:ext uri="{BB962C8B-B14F-4D97-AF65-F5344CB8AC3E}">
        <p14:creationId xmlns:p14="http://schemas.microsoft.com/office/powerpoint/2010/main" val="3549459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5A1DA-779A-D246-93A5-4306FD3CE864}" type="slidenum">
              <a:rPr lang="en-US" smtClean="0"/>
              <a:t>1</a:t>
            </a:fld>
            <a:endParaRPr lang="en-US"/>
          </a:p>
        </p:txBody>
      </p:sp>
    </p:spTree>
    <p:extLst>
      <p:ext uri="{BB962C8B-B14F-4D97-AF65-F5344CB8AC3E}">
        <p14:creationId xmlns:p14="http://schemas.microsoft.com/office/powerpoint/2010/main" val="3873352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A42ADA3-B3B9-6145-A098-E2B68EA7BA67}" type="datetime1">
              <a:rPr lang="en-GB" smtClean="0"/>
              <a:t>19/01/2025</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869F79C6-F049-4C46-9278-3B8024B8C78F}"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05186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382D4B6-B5E5-C149-BDA7-98F0D6EB08E5}" type="datetime1">
              <a:rPr lang="en-GB" smtClean="0"/>
              <a:t>19/01/2025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9F79C6-F049-4C46-9278-3B8024B8C78F}"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4977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3976EF-E291-9546-ABCD-71870FD00CB7}" type="datetime1">
              <a:rPr lang="en-GB" smtClean="0"/>
              <a:t>19/01/2025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9F79C6-F049-4C46-9278-3B8024B8C78F}"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65220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5196D5E-34D2-3048-987B-22180E2F76DE}" type="datetime1">
              <a:rPr lang="en-GB" smtClean="0"/>
              <a:t>19/01/2025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9F79C6-F049-4C46-9278-3B8024B8C78F}"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759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60753C0-3C9D-E94C-BDFC-50BA7D5D0393}" type="datetime1">
              <a:rPr lang="en-GB" smtClean="0"/>
              <a:t>19/01/2025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9F79C6-F049-4C46-9278-3B8024B8C78F}"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06635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C88044C-6AE0-7D40-9628-27571AEF2313}" type="datetime1">
              <a:rPr lang="en-GB" smtClean="0"/>
              <a:t>19/01/2025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9F79C6-F049-4C46-9278-3B8024B8C78F}"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0436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05EC32-DF87-5946-A473-CD67DD64A975}" type="datetime1">
              <a:rPr lang="en-GB" smtClean="0"/>
              <a:t>19/01/2025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9F79C6-F049-4C46-9278-3B8024B8C78F}" type="slidenum">
              <a:rPr lang="en-US" smtClean="0"/>
              <a:t>‹#›</a:t>
            </a:fld>
            <a:endParaRPr lang="en-US"/>
          </a:p>
        </p:txBody>
      </p:sp>
    </p:spTree>
    <p:extLst>
      <p:ext uri="{BB962C8B-B14F-4D97-AF65-F5344CB8AC3E}">
        <p14:creationId xmlns:p14="http://schemas.microsoft.com/office/powerpoint/2010/main" val="3744896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099F137-C1AF-3146-A200-4721069E8010}" type="datetime1">
              <a:rPr lang="en-GB" smtClean="0"/>
              <a:t>19/01/2025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9F79C6-F049-4C46-9278-3B8024B8C78F}"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4169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4F3B052-1E98-FA49-A794-9D1882F15520}" type="datetime1">
              <a:rPr lang="en-GB" smtClean="0"/>
              <a:t>19/01/2025</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869F79C6-F049-4C46-9278-3B8024B8C78F}"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94136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90DB016-7117-D94B-9319-203CAFDE028C}" type="datetime1">
              <a:rPr lang="en-GB" smtClean="0"/>
              <a:t>19/01/2025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9F79C6-F049-4C46-9278-3B8024B8C78F}"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73450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638D03-F8CA-4E4E-A7F3-7063D68C47B8}" type="datetime1">
              <a:rPr lang="en-GB" smtClean="0"/>
              <a:t>19/01/2025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9F79C6-F049-4C46-9278-3B8024B8C78F}"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40577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B6C6D9D-283D-0147-A9B0-44F27C93DA66}" type="datetime1">
              <a:rPr lang="en-GB" smtClean="0"/>
              <a:t>19/01/2025</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69F79C6-F049-4C46-9278-3B8024B8C78F}"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8723718"/>
      </p:ext>
    </p:extLst>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hf sldNum="0" hd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7.xml"/><Relationship Id="rId1" Type="http://schemas.openxmlformats.org/officeDocument/2006/relationships/video" Target="https://www.youtube.com/embed/goXfuB6yleA?feature=oembed" TargetMode="Externa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7.xml"/><Relationship Id="rId1" Type="http://schemas.openxmlformats.org/officeDocument/2006/relationships/video" Target="https://www.youtube.com/embed/m_5u8-QSh6A?feature=oembed" TargetMode="External"/><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7.xml"/><Relationship Id="rId1" Type="http://schemas.openxmlformats.org/officeDocument/2006/relationships/video" Target="https://www.youtube.com/embed/LmLdX6UxVI0?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slideLayout" Target="../slideLayouts/slideLayout7.xml"/><Relationship Id="rId1" Type="http://schemas.openxmlformats.org/officeDocument/2006/relationships/video" Target="https://www.youtube.com/embed/p_UugWgWWFY?feature=oembed" TargetMode="External"/><Relationship Id="rId4" Type="http://schemas.openxmlformats.org/officeDocument/2006/relationships/image" Target="../media/image36.jpeg"/></Relationships>
</file>

<file path=ppt/slides/_rels/slide28.xml.rels><?xml version="1.0" encoding="UTF-8" standalone="yes"?>
<Relationships xmlns="http://schemas.openxmlformats.org/package/2006/relationships"><Relationship Id="rId3" Type="http://schemas.openxmlformats.org/officeDocument/2006/relationships/hyperlink" Target="https://positivepsychology.com/attachment-theory/" TargetMode="External"/><Relationship Id="rId2" Type="http://schemas.openxmlformats.org/officeDocument/2006/relationships/hyperlink" Target="https://www.eif.org.uk/why-it-matters/what-is-early-intervention" TargetMode="External"/><Relationship Id="rId1" Type="http://schemas.openxmlformats.org/officeDocument/2006/relationships/slideLayout" Target="../slideLayouts/slideLayout7.xml"/><Relationship Id="rId5" Type="http://schemas.openxmlformats.org/officeDocument/2006/relationships/hyperlink" Target="https://cachealumni.org.uk/CACHE/CACHE/Professional-Development/Articles-folder/Creating-Enabling_Environments_for_Children_in_the_Early-Years.aspx" TargetMode="External"/><Relationship Id="rId4" Type="http://schemas.openxmlformats.org/officeDocument/2006/relationships/hyperlink" Target="https://app.croneri.co.uk/feature-articles/steiner-waldorf-approach"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verywellmind.com/what-is-kinesthesis-2795309" TargetMode="External"/><Relationship Id="rId2" Type="http://schemas.openxmlformats.org/officeDocument/2006/relationships/hyperlink" Target="https://www.youtube.com/watch?v=m_5u8-QSh6A" TargetMode="External"/><Relationship Id="rId1" Type="http://schemas.openxmlformats.org/officeDocument/2006/relationships/slideLayout" Target="../slideLayouts/slideLayout7.xml"/><Relationship Id="rId6" Type="http://schemas.openxmlformats.org/officeDocument/2006/relationships/hyperlink" Target="https://assets.publishing.service.gov.uk/media/5a75b101ed915d6faf2b4f4c/29257_2900971_Delivering_Accessible.pdf" TargetMode="External"/><Relationship Id="rId5" Type="http://schemas.openxmlformats.org/officeDocument/2006/relationships/hyperlink" Target="https://help-for-early-years-providers.education.gov.uk/support-for-practitioners/working-in-partnership-with-parents-and-carers" TargetMode="External"/><Relationship Id="rId4" Type="http://schemas.openxmlformats.org/officeDocument/2006/relationships/hyperlink" Target="https://courses.lumenlearning.com/suny-lifespandevelopment/chapter/maternal-factors/"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edumentors.co.uk/blog/the-role-of-an-early-years-practitioner/" TargetMode="External"/><Relationship Id="rId3" Type="http://schemas.openxmlformats.org/officeDocument/2006/relationships/hyperlink" Target="https://www.unicef.org/sites/default/files/press-releases/glo-media-UNICEF_Early_Moments_Matter_for_Every_Child_report.pdf" TargetMode="External"/><Relationship Id="rId7" Type="http://schemas.openxmlformats.org/officeDocument/2006/relationships/hyperlink" Target="https://www.shamimasworkshop.com/the-role-of-the-early-years-practitioner-in-an-early-years-setting" TargetMode="External"/><Relationship Id="rId2" Type="http://schemas.openxmlformats.org/officeDocument/2006/relationships/hyperlink" Target="https://sites.dundee.ac.uk/botanic-garden-living-lab/education-for-social-sustainability-in-early-years-towards-an-inclusive-perspective-a-literature-review/" TargetMode="External"/><Relationship Id="rId1" Type="http://schemas.openxmlformats.org/officeDocument/2006/relationships/slideLayout" Target="../slideLayouts/slideLayout7.xml"/><Relationship Id="rId6" Type="http://schemas.openxmlformats.org/officeDocument/2006/relationships/hyperlink" Target="https://www.earlyyears.tv/developmental-milestones-in-the-early-years-activities-checklists/" TargetMode="External"/><Relationship Id="rId11" Type="http://schemas.openxmlformats.org/officeDocument/2006/relationships/hyperlink" Target="https://theeducationhub.org.nz/te-whariki-an-introduction-to-the-early-childhood-curriculum-in-aotearoa-new-zealand/" TargetMode="External"/><Relationship Id="rId5" Type="http://schemas.openxmlformats.org/officeDocument/2006/relationships/hyperlink" Target="https://www.eyalliance.org.uk/struggle-access-childcare-hits-poorer-families-harder-government-policies-leave-parents-stressed-and" TargetMode="External"/><Relationship Id="rId10" Type="http://schemas.openxmlformats.org/officeDocument/2006/relationships/hyperlink" Target="https://www.familystrengtheningnetwork.org/whole-family-approach" TargetMode="External"/><Relationship Id="rId4" Type="http://schemas.openxmlformats.org/officeDocument/2006/relationships/hyperlink" Target="https://www.eyalliance.org.uk/equality-and-inclusive-practice" TargetMode="External"/><Relationship Id="rId9" Type="http://schemas.openxmlformats.org/officeDocument/2006/relationships/hyperlink" Target="https://estyn.gov.wales/improvement-resources/the-impact-of-working-in-partnership-to-support-childrens-development-and-well-being/"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assets.publishing.service.gov.uk/media/5a817fb0e5274a2e87dbdf4b/2903819_PHE_Midwifery_accessible.pdf" TargetMode="External"/><Relationship Id="rId2" Type="http://schemas.openxmlformats.org/officeDocument/2006/relationships/hyperlink" Target="https://developingchild.harvard.edu/science/key-concepts/serve-and-return/" TargetMode="External"/><Relationship Id="rId1" Type="http://schemas.openxmlformats.org/officeDocument/2006/relationships/slideLayout" Target="../slideLayouts/slideLayout7.xml"/><Relationship Id="rId6" Type="http://schemas.openxmlformats.org/officeDocument/2006/relationships/hyperlink" Target="https://learning.nspcc.org.uk/research-resources/leaflets/look-say-sing-play-early-years-resources-parents" TargetMode="External"/><Relationship Id="rId5" Type="http://schemas.openxmlformats.org/officeDocument/2006/relationships/hyperlink" Target="https://publications.parliament.uk/pa/cm201719/cmselect/cmhealth/1496/1496.pdf" TargetMode="External"/><Relationship Id="rId4" Type="http://schemas.openxmlformats.org/officeDocument/2006/relationships/hyperlink" Target="https://assets.publishing.service.gov.uk/media/605c5e61d3bf7f2f0d94183a/The_best_start_for_life_a_vision_for_the_1_001_critical_days.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careforkids.com.au/blog/the-steiner-approach-to-early-childhood-education-and-care" TargetMode="External"/><Relationship Id="rId2" Type="http://schemas.openxmlformats.org/officeDocument/2006/relationships/hyperlink" Target="https://learningjournals.co.uk/reggio-emilia-emmi-pikler-rudolf-stein-different-approaches-learning/"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hyperlink" Target="https://www.ncbi.nlm.nih.gov/books/NBK551480/" TargetMode="External"/><Relationship Id="rId3" Type="http://schemas.openxmlformats.org/officeDocument/2006/relationships/hyperlink" Target="https://www.teachearlyyears.com/a-unique-child/view/child-development-why-the-first-1000-days-of-childrens-lives-matter-most" TargetMode="External"/><Relationship Id="rId7" Type="http://schemas.openxmlformats.org/officeDocument/2006/relationships/hyperlink" Target="https://www.nichd.nih.gov/health/topics/preterm/conditioninfo/who_risk" TargetMode="External"/><Relationship Id="rId2" Type="http://schemas.openxmlformats.org/officeDocument/2006/relationships/hyperlink" Target="https://www.ncbi.nlm.nih.gov/pmc/articles/PMC7897233/" TargetMode="External"/><Relationship Id="rId1" Type="http://schemas.openxmlformats.org/officeDocument/2006/relationships/slideLayout" Target="../slideLayouts/slideLayout7.xml"/><Relationship Id="rId6" Type="http://schemas.openxmlformats.org/officeDocument/2006/relationships/hyperlink" Target="https://www.ncbi.nlm.nih.gov/books/NBK356196/" TargetMode="External"/><Relationship Id="rId5" Type="http://schemas.openxmlformats.org/officeDocument/2006/relationships/hyperlink" Target="https://assets.education.govt.nz/public/Documents/Early-Childhood/ELS-Te-Whariki-Early-Childhood-Curriculum-ENG-Web.pdf" TargetMode="External"/><Relationship Id="rId4" Type="http://schemas.openxmlformats.org/officeDocument/2006/relationships/hyperlink" Target="https://nannynme.co.za/wp/the-first-1000-days-of-life/"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rcpch.ac.uk/resources/child-health-inequalities-position-statement" TargetMode="External"/><Relationship Id="rId3" Type="http://schemas.openxmlformats.org/officeDocument/2006/relationships/hyperlink" Target="https://learning.nspcc.org.uk/child-health-development/attachment-early-years" TargetMode="External"/><Relationship Id="rId7" Type="http://schemas.openxmlformats.org/officeDocument/2006/relationships/hyperlink" Target="https://www.youtube.com/watch?v=p_UugWgWWFY" TargetMode="External"/><Relationship Id="rId2" Type="http://schemas.openxmlformats.org/officeDocument/2006/relationships/hyperlink" Target="https://nhsproviders.org/media/697575/children-and-young-people-health-inequalities.pdf" TargetMode="External"/><Relationship Id="rId1" Type="http://schemas.openxmlformats.org/officeDocument/2006/relationships/slideLayout" Target="../slideLayouts/slideLayout7.xml"/><Relationship Id="rId6" Type="http://schemas.openxmlformats.org/officeDocument/2006/relationships/hyperlink" Target="https://www.open.edu/openlearncreate/mod/oucontent/view.php?id=165173&amp;printable=1&amp;expandall=1" TargetMode="External"/><Relationship Id="rId5" Type="http://schemas.openxmlformats.org/officeDocument/2006/relationships/hyperlink" Target="https://www.nspcc.org.uk/about-us/news-opinion/2024/families-in-poverty-struggling-to-access-early-childhood-services/" TargetMode="External"/><Relationship Id="rId4" Type="http://schemas.openxmlformats.org/officeDocument/2006/relationships/hyperlink" Target="https://learning.nspcc.org.uk/safeguarding-child-protection/early-help-and-early-intervention" TargetMode="External"/><Relationship Id="rId9" Type="http://schemas.openxmlformats.org/officeDocument/2006/relationships/hyperlink" Target="https://www.steiner.edu/early-childhood/"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goXfuB6yleA" TargetMode="External"/><Relationship Id="rId7" Type="http://schemas.openxmlformats.org/officeDocument/2006/relationships/hyperlink" Target="https://theearlyyearsnetwork.co.uk/knowledge-hub/embracing-the-principles-of-te-wh%C4%81riki-in-your-setting-promoting-inclusivity-and-diversity" TargetMode="External"/><Relationship Id="rId2" Type="http://schemas.openxmlformats.org/officeDocument/2006/relationships/hyperlink" Target="https://www.sensoryboxsurprise.co.uk/pages/0-3month-parent-sensory-playguide?srsltid=AfmBOoruXOX9_m2Vte36mSTOb1dQDyivi-2aiGX9drlCAchunIF_Vxoe" TargetMode="External"/><Relationship Id="rId1" Type="http://schemas.openxmlformats.org/officeDocument/2006/relationships/slideLayout" Target="../slideLayouts/slideLayout7.xml"/><Relationship Id="rId6" Type="http://schemas.openxmlformats.org/officeDocument/2006/relationships/hyperlink" Target="https://www.challengingbehaviour.org.uk/what-we-do/sharing-best-practice/working-in-partnership/" TargetMode="External"/><Relationship Id="rId5" Type="http://schemas.openxmlformats.org/officeDocument/2006/relationships/hyperlink" Target="https://www.teachearlyyears.com/enabling-environments/view/spaces-that-boost-learning" TargetMode="External"/><Relationship Id="rId4" Type="http://schemas.openxmlformats.org/officeDocument/2006/relationships/hyperlink" Target="https://www.researchinpractice.org.uk/media/np0fndol/fhcp-supporting-families-at-the-intersection-of-social-care-and-housing-sb-web.pdf"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unicef.org/media/145336/file/Early_Childhood_Development_-_UNICEF_Vision_for_Every_Child.pdf" TargetMode="External"/><Relationship Id="rId2" Type="http://schemas.openxmlformats.org/officeDocument/2006/relationships/hyperlink" Target="https://www.unicef.org/nutrition/maternal" TargetMode="External"/><Relationship Id="rId1" Type="http://schemas.openxmlformats.org/officeDocument/2006/relationships/slideLayout" Target="../slideLayouts/slideLayout7.xml"/><Relationship Id="rId4" Type="http://schemas.openxmlformats.org/officeDocument/2006/relationships/hyperlink" Target="https://www.famly.co/blog/te-whariki-new-zealand-early-years-curricu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41E4F20-1E76-0EFF-438E-419B0D672DCF}"/>
              </a:ext>
            </a:extLst>
          </p:cNvPr>
          <p:cNvSpPr/>
          <p:nvPr/>
        </p:nvSpPr>
        <p:spPr>
          <a:xfrm>
            <a:off x="-81495" y="2481545"/>
            <a:ext cx="12101667" cy="1323439"/>
          </a:xfrm>
          <a:prstGeom prst="rect">
            <a:avLst/>
          </a:prstGeom>
          <a:noFill/>
        </p:spPr>
        <p:txBody>
          <a:bodyPr wrap="square" lIns="91440" tIns="45720" rIns="91440" bIns="45720">
            <a:spAutoFit/>
          </a:bodyPr>
          <a:lstStyle/>
          <a:p>
            <a:pPr algn="ctr"/>
            <a:r>
              <a:rPr lang="en-GB" sz="8000" cap="none" spc="0" dirty="0">
                <a:ln/>
                <a:effectLst>
                  <a:outerShdw blurRad="38100" dist="19050" dir="2700000" algn="tl" rotWithShape="0">
                    <a:schemeClr val="dk1">
                      <a:lumMod val="50000"/>
                      <a:alpha val="40000"/>
                    </a:schemeClr>
                  </a:outerShdw>
                </a:effectLst>
                <a:latin typeface="Dreaming Outloud Pro" panose="03050502040302030504" pitchFamily="66" charset="77"/>
                <a:cs typeface="Dreaming Outloud Pro" panose="03050502040302030504" pitchFamily="66" charset="77"/>
              </a:rPr>
              <a:t>Y 1000 </a:t>
            </a:r>
            <a:r>
              <a:rPr lang="en-GB" sz="8000" cap="none" spc="0" dirty="0" err="1">
                <a:ln/>
                <a:effectLst>
                  <a:outerShdw blurRad="38100" dist="19050" dir="2700000" algn="tl" rotWithShape="0">
                    <a:schemeClr val="dk1">
                      <a:lumMod val="50000"/>
                      <a:alpha val="40000"/>
                    </a:schemeClr>
                  </a:outerShdw>
                </a:effectLst>
                <a:latin typeface="Dreaming Outloud Pro" panose="03050502040302030504" pitchFamily="66" charset="77"/>
                <a:cs typeface="Dreaming Outloud Pro" panose="03050502040302030504" pitchFamily="66" charset="77"/>
              </a:rPr>
              <a:t>diwrnod</a:t>
            </a:r>
            <a:r>
              <a:rPr lang="en-GB" sz="8000" cap="none" spc="0" dirty="0">
                <a:ln/>
                <a:effectLst>
                  <a:outerShdw blurRad="38100" dist="19050" dir="2700000" algn="tl" rotWithShape="0">
                    <a:schemeClr val="dk1">
                      <a:lumMod val="50000"/>
                      <a:alpha val="40000"/>
                    </a:schemeClr>
                  </a:outerShdw>
                </a:effectLst>
                <a:latin typeface="Dreaming Outloud Pro" panose="03050502040302030504" pitchFamily="66" charset="77"/>
                <a:cs typeface="Dreaming Outloud Pro" panose="03050502040302030504" pitchFamily="66" charset="77"/>
              </a:rPr>
              <a:t> </a:t>
            </a:r>
            <a:r>
              <a:rPr lang="en-GB" sz="8000" dirty="0">
                <a:ln/>
                <a:effectLst>
                  <a:outerShdw blurRad="38100" dist="19050" dir="2700000" algn="tl" rotWithShape="0">
                    <a:schemeClr val="dk1">
                      <a:lumMod val="50000"/>
                      <a:alpha val="40000"/>
                    </a:schemeClr>
                  </a:outerShdw>
                </a:effectLst>
                <a:latin typeface="Dreaming Outloud Pro" panose="03050502040302030504" pitchFamily="66" charset="77"/>
                <a:cs typeface="Dreaming Outloud Pro" panose="03050502040302030504" pitchFamily="66" charset="77"/>
              </a:rPr>
              <a:t> </a:t>
            </a:r>
            <a:r>
              <a:rPr lang="en-GB" sz="8000" cap="none" spc="0" dirty="0" err="1">
                <a:ln/>
                <a:effectLst>
                  <a:outerShdw blurRad="38100" dist="19050" dir="2700000" algn="tl" rotWithShape="0">
                    <a:schemeClr val="dk1">
                      <a:lumMod val="50000"/>
                      <a:alpha val="40000"/>
                    </a:schemeClr>
                  </a:outerShdw>
                </a:effectLst>
                <a:latin typeface="Dreaming Outloud Pro" panose="03050502040302030504" pitchFamily="66" charset="77"/>
                <a:cs typeface="Dreaming Outloud Pro" panose="03050502040302030504" pitchFamily="66" charset="77"/>
              </a:rPr>
              <a:t>cyntaf</a:t>
            </a:r>
            <a:endParaRPr lang="en-GB" sz="8000" cap="none" spc="0" dirty="0">
              <a:ln/>
              <a:effectLst>
                <a:outerShdw blurRad="38100" dist="19050" dir="2700000" algn="tl" rotWithShape="0">
                  <a:schemeClr val="dk1">
                    <a:lumMod val="50000"/>
                    <a:alpha val="40000"/>
                  </a:schemeClr>
                </a:outerShdw>
              </a:effectLst>
              <a:latin typeface="Dreaming Outloud Pro" panose="03050502040302030504" pitchFamily="66" charset="77"/>
              <a:cs typeface="Dreaming Outloud Pro" panose="03050502040302030504" pitchFamily="66" charset="77"/>
            </a:endParaRPr>
          </a:p>
        </p:txBody>
      </p:sp>
      <p:pic>
        <p:nvPicPr>
          <p:cNvPr id="7" name="Picture 6">
            <a:extLst>
              <a:ext uri="{FF2B5EF4-FFF2-40B4-BE49-F238E27FC236}">
                <a16:creationId xmlns:a16="http://schemas.microsoft.com/office/drawing/2014/main" id="{271D3FF1-124C-1923-6CBB-37F030BCCC18}"/>
              </a:ext>
            </a:extLst>
          </p:cNvPr>
          <p:cNvPicPr>
            <a:picLocks noChangeAspect="1"/>
          </p:cNvPicPr>
          <p:nvPr/>
        </p:nvPicPr>
        <p:blipFill>
          <a:blip r:embed="rId3"/>
          <a:stretch>
            <a:fillRect/>
          </a:stretch>
        </p:blipFill>
        <p:spPr>
          <a:xfrm>
            <a:off x="8505527" y="3780354"/>
            <a:ext cx="3483815" cy="2619612"/>
          </a:xfrm>
          <a:prstGeom prst="rect">
            <a:avLst/>
          </a:prstGeom>
        </p:spPr>
      </p:pic>
      <p:sp>
        <p:nvSpPr>
          <p:cNvPr id="8" name="TextBox 7">
            <a:extLst>
              <a:ext uri="{FF2B5EF4-FFF2-40B4-BE49-F238E27FC236}">
                <a16:creationId xmlns:a16="http://schemas.microsoft.com/office/drawing/2014/main" id="{B1E73D76-11AE-C544-D17C-5D53D6B3D364}"/>
              </a:ext>
            </a:extLst>
          </p:cNvPr>
          <p:cNvSpPr txBox="1"/>
          <p:nvPr/>
        </p:nvSpPr>
        <p:spPr>
          <a:xfrm>
            <a:off x="8505527" y="6410546"/>
            <a:ext cx="3483815" cy="276999"/>
          </a:xfrm>
          <a:prstGeom prst="rect">
            <a:avLst/>
          </a:prstGeom>
          <a:noFill/>
        </p:spPr>
        <p:txBody>
          <a:bodyPr wrap="square" rtlCol="0">
            <a:spAutoFit/>
          </a:bodyPr>
          <a:lstStyle/>
          <a:p>
            <a:pPr algn="ctr"/>
            <a:r>
              <a:rPr lang="en-GB" sz="600" b="0" i="0" dirty="0">
                <a:solidFill>
                  <a:srgbClr val="2C3E50"/>
                </a:solidFill>
                <a:effectLst/>
                <a:latin typeface="Arial" panose="020B0604020202020204" pitchFamily="34" charset="0"/>
                <a:cs typeface="Arial" panose="020B0604020202020204" pitchFamily="34" charset="0"/>
              </a:rPr>
              <a:t>(https://</a:t>
            </a:r>
            <a:r>
              <a:rPr lang="en-GB" sz="600" b="0" i="0" dirty="0" err="1">
                <a:solidFill>
                  <a:srgbClr val="2C3E50"/>
                </a:solidFill>
                <a:effectLst/>
                <a:latin typeface="Arial" panose="020B0604020202020204" pitchFamily="34" charset="0"/>
                <a:cs typeface="Arial" panose="020B0604020202020204" pitchFamily="34" charset="0"/>
              </a:rPr>
              <a:t>www.decyp.tas.gov.au</a:t>
            </a:r>
            <a:r>
              <a:rPr lang="en-GB" sz="600" b="0" i="0" dirty="0">
                <a:solidFill>
                  <a:srgbClr val="2C3E50"/>
                </a:solidFill>
                <a:effectLst/>
                <a:latin typeface="Arial" panose="020B0604020202020204" pitchFamily="34" charset="0"/>
                <a:cs typeface="Arial" panose="020B0604020202020204" pitchFamily="34" charset="0"/>
              </a:rPr>
              <a:t>/2024/01/their-first-1000-days-last-a-lifetime-we-need-your-help/, n.d.)</a:t>
            </a:r>
            <a:endParaRPr lang="en-US" sz="6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7DEA6950-F9D9-AD37-2CCC-8EB34BCC6160}"/>
              </a:ext>
            </a:extLst>
          </p:cNvPr>
          <p:cNvPicPr>
            <a:picLocks noChangeAspect="1"/>
          </p:cNvPicPr>
          <p:nvPr/>
        </p:nvPicPr>
        <p:blipFill>
          <a:blip r:embed="rId4"/>
          <a:stretch>
            <a:fillRect/>
          </a:stretch>
        </p:blipFill>
        <p:spPr>
          <a:xfrm>
            <a:off x="329585" y="3614157"/>
            <a:ext cx="2978727" cy="2842556"/>
          </a:xfrm>
          <a:prstGeom prst="rect">
            <a:avLst/>
          </a:prstGeom>
        </p:spPr>
      </p:pic>
      <p:sp>
        <p:nvSpPr>
          <p:cNvPr id="10" name="TextBox 9">
            <a:extLst>
              <a:ext uri="{FF2B5EF4-FFF2-40B4-BE49-F238E27FC236}">
                <a16:creationId xmlns:a16="http://schemas.microsoft.com/office/drawing/2014/main" id="{3761BCDC-F287-43F0-F04F-A4A5C6344F52}"/>
              </a:ext>
            </a:extLst>
          </p:cNvPr>
          <p:cNvSpPr txBox="1"/>
          <p:nvPr/>
        </p:nvSpPr>
        <p:spPr>
          <a:xfrm>
            <a:off x="804726" y="6364379"/>
            <a:ext cx="2028443" cy="184666"/>
          </a:xfrm>
          <a:prstGeom prst="rect">
            <a:avLst/>
          </a:prstGeom>
          <a:noFill/>
        </p:spPr>
        <p:txBody>
          <a:bodyPr wrap="square" rtlCol="0">
            <a:spAutoFit/>
          </a:bodyPr>
          <a:lstStyle/>
          <a:p>
            <a:r>
              <a:rPr lang="en-GB" sz="600" b="0" i="0" dirty="0">
                <a:solidFill>
                  <a:srgbClr val="2C3E50"/>
                </a:solidFill>
                <a:effectLst/>
                <a:latin typeface="Arial" panose="020B0604020202020204" pitchFamily="34" charset="0"/>
                <a:cs typeface="Arial" panose="020B0604020202020204" pitchFamily="34" charset="0"/>
              </a:rPr>
              <a:t>(https://</a:t>
            </a:r>
            <a:r>
              <a:rPr lang="en-GB" sz="600" b="0" i="0" dirty="0" err="1">
                <a:solidFill>
                  <a:srgbClr val="2C3E50"/>
                </a:solidFill>
                <a:effectLst/>
                <a:latin typeface="Arial" panose="020B0604020202020204" pitchFamily="34" charset="0"/>
                <a:cs typeface="Arial" panose="020B0604020202020204" pitchFamily="34" charset="0"/>
              </a:rPr>
              <a:t>logansplate.com</a:t>
            </a:r>
            <a:r>
              <a:rPr lang="en-GB" sz="600" b="0" i="0" dirty="0">
                <a:solidFill>
                  <a:srgbClr val="2C3E50"/>
                </a:solidFill>
                <a:effectLst/>
                <a:latin typeface="Arial" panose="020B0604020202020204" pitchFamily="34" charset="0"/>
                <a:cs typeface="Arial" panose="020B0604020202020204" pitchFamily="34" charset="0"/>
              </a:rPr>
              <a:t>/blog/the-first-1000-days, n.d.)</a:t>
            </a:r>
            <a:endParaRPr lang="en-US" sz="6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B454D22E-0BEB-DFFF-770F-D1109C74A80C}"/>
              </a:ext>
            </a:extLst>
          </p:cNvPr>
          <p:cNvPicPr>
            <a:picLocks noChangeAspect="1"/>
          </p:cNvPicPr>
          <p:nvPr/>
        </p:nvPicPr>
        <p:blipFill>
          <a:blip r:embed="rId5"/>
          <a:stretch>
            <a:fillRect/>
          </a:stretch>
        </p:blipFill>
        <p:spPr>
          <a:xfrm>
            <a:off x="4088940" y="3800400"/>
            <a:ext cx="3760799" cy="2660700"/>
          </a:xfrm>
          <a:prstGeom prst="rect">
            <a:avLst/>
          </a:prstGeom>
        </p:spPr>
      </p:pic>
      <p:sp>
        <p:nvSpPr>
          <p:cNvPr id="12" name="TextBox 11">
            <a:extLst>
              <a:ext uri="{FF2B5EF4-FFF2-40B4-BE49-F238E27FC236}">
                <a16:creationId xmlns:a16="http://schemas.microsoft.com/office/drawing/2014/main" id="{1A06764D-C847-B851-7A09-EDD837E81DAE}"/>
              </a:ext>
            </a:extLst>
          </p:cNvPr>
          <p:cNvSpPr txBox="1"/>
          <p:nvPr/>
        </p:nvSpPr>
        <p:spPr>
          <a:xfrm>
            <a:off x="3977628" y="6502879"/>
            <a:ext cx="3983422" cy="184666"/>
          </a:xfrm>
          <a:prstGeom prst="rect">
            <a:avLst/>
          </a:prstGeom>
          <a:noFill/>
        </p:spPr>
        <p:txBody>
          <a:bodyPr wrap="square" rtlCol="0">
            <a:spAutoFit/>
          </a:bodyPr>
          <a:lstStyle/>
          <a:p>
            <a:pPr algn="l"/>
            <a:r>
              <a:rPr lang="en-GB" sz="600" b="0" i="0" dirty="0">
                <a:solidFill>
                  <a:srgbClr val="2C3E50"/>
                </a:solidFill>
                <a:effectLst/>
                <a:latin typeface="Arial" panose="020B0604020202020204" pitchFamily="34" charset="0"/>
                <a:cs typeface="Arial" panose="020B0604020202020204" pitchFamily="34" charset="0"/>
              </a:rPr>
              <a:t>(https://</a:t>
            </a:r>
            <a:r>
              <a:rPr lang="en-GB" sz="600" b="0" i="0" dirty="0" err="1">
                <a:solidFill>
                  <a:srgbClr val="2C3E50"/>
                </a:solidFill>
                <a:effectLst/>
                <a:latin typeface="Arial" panose="020B0604020202020204" pitchFamily="34" charset="0"/>
                <a:cs typeface="Arial" panose="020B0604020202020204" pitchFamily="34" charset="0"/>
              </a:rPr>
              <a:t>www.rch.org.au</a:t>
            </a:r>
            <a:r>
              <a:rPr lang="en-GB" sz="600" b="0" i="0" dirty="0">
                <a:solidFill>
                  <a:srgbClr val="2C3E50"/>
                </a:solidFill>
                <a:effectLst/>
                <a:latin typeface="Arial" panose="020B0604020202020204" pitchFamily="34" charset="0"/>
                <a:cs typeface="Arial" panose="020B0604020202020204" pitchFamily="34" charset="0"/>
              </a:rPr>
              <a:t>/</a:t>
            </a:r>
            <a:r>
              <a:rPr lang="en-GB" sz="600" b="0" i="0" dirty="0" err="1">
                <a:solidFill>
                  <a:srgbClr val="2C3E50"/>
                </a:solidFill>
                <a:effectLst/>
                <a:latin typeface="Arial" panose="020B0604020202020204" pitchFamily="34" charset="0"/>
                <a:cs typeface="Arial" panose="020B0604020202020204" pitchFamily="34" charset="0"/>
              </a:rPr>
              <a:t>uploadedFiles</a:t>
            </a:r>
            <a:r>
              <a:rPr lang="en-GB" sz="600" b="0" i="0" dirty="0">
                <a:solidFill>
                  <a:srgbClr val="2C3E50"/>
                </a:solidFill>
                <a:effectLst/>
                <a:latin typeface="Arial" panose="020B0604020202020204" pitchFamily="34" charset="0"/>
                <a:cs typeface="Arial" panose="020B0604020202020204" pitchFamily="34" charset="0"/>
              </a:rPr>
              <a:t>/Main/Content/</a:t>
            </a:r>
            <a:r>
              <a:rPr lang="en-GB" sz="600" b="0" i="0" dirty="0" err="1">
                <a:solidFill>
                  <a:srgbClr val="2C3E50"/>
                </a:solidFill>
                <a:effectLst/>
                <a:latin typeface="Arial" panose="020B0604020202020204" pitchFamily="34" charset="0"/>
                <a:cs typeface="Arial" panose="020B0604020202020204" pitchFamily="34" charset="0"/>
              </a:rPr>
              <a:t>ccchdev</a:t>
            </a:r>
            <a:r>
              <a:rPr lang="en-GB" sz="600" b="0" i="0" dirty="0">
                <a:solidFill>
                  <a:srgbClr val="2C3E50"/>
                </a:solidFill>
                <a:effectLst/>
                <a:latin typeface="Arial" panose="020B0604020202020204" pitchFamily="34" charset="0"/>
                <a:cs typeface="Arial" panose="020B0604020202020204" pitchFamily="34" charset="0"/>
              </a:rPr>
              <a:t>/First%201000%20days%20infographic.pdf, n.d.)</a:t>
            </a:r>
          </a:p>
        </p:txBody>
      </p:sp>
      <p:pic>
        <p:nvPicPr>
          <p:cNvPr id="13" name="Picture 12">
            <a:extLst>
              <a:ext uri="{FF2B5EF4-FFF2-40B4-BE49-F238E27FC236}">
                <a16:creationId xmlns:a16="http://schemas.microsoft.com/office/drawing/2014/main" id="{5C23431A-79EF-9005-9102-6A95F9F19103}"/>
              </a:ext>
            </a:extLst>
          </p:cNvPr>
          <p:cNvPicPr>
            <a:picLocks noChangeAspect="1"/>
          </p:cNvPicPr>
          <p:nvPr/>
        </p:nvPicPr>
        <p:blipFill rotWithShape="1">
          <a:blip r:embed="rId6"/>
          <a:srcRect t="26678" b="8627"/>
          <a:stretch/>
        </p:blipFill>
        <p:spPr>
          <a:xfrm>
            <a:off x="2333514" y="82273"/>
            <a:ext cx="7316976" cy="2423901"/>
          </a:xfrm>
          <a:prstGeom prst="rect">
            <a:avLst/>
          </a:prstGeom>
        </p:spPr>
      </p:pic>
      <p:sp>
        <p:nvSpPr>
          <p:cNvPr id="14" name="TextBox 13">
            <a:extLst>
              <a:ext uri="{FF2B5EF4-FFF2-40B4-BE49-F238E27FC236}">
                <a16:creationId xmlns:a16="http://schemas.microsoft.com/office/drawing/2014/main" id="{80AEFEEE-37DC-7AB0-34F2-6745FE86F641}"/>
              </a:ext>
            </a:extLst>
          </p:cNvPr>
          <p:cNvSpPr txBox="1"/>
          <p:nvPr/>
        </p:nvSpPr>
        <p:spPr>
          <a:xfrm>
            <a:off x="4525447" y="2432327"/>
            <a:ext cx="3141106" cy="189474"/>
          </a:xfrm>
          <a:prstGeom prst="rect">
            <a:avLst/>
          </a:prstGeom>
          <a:noFill/>
        </p:spPr>
        <p:txBody>
          <a:bodyPr wrap="square" rtlCol="0">
            <a:spAutoFit/>
          </a:bodyPr>
          <a:lstStyle/>
          <a:p>
            <a:r>
              <a:rPr lang="en-GB" sz="600" b="0" i="0" dirty="0">
                <a:solidFill>
                  <a:srgbClr val="2C3E50"/>
                </a:solidFill>
                <a:effectLst/>
                <a:latin typeface="Arial" panose="020B0604020202020204" pitchFamily="34" charset="0"/>
                <a:cs typeface="Arial" panose="020B0604020202020204" pitchFamily="34" charset="0"/>
              </a:rPr>
              <a:t>(https://</a:t>
            </a:r>
            <a:r>
              <a:rPr lang="en-GB" sz="600" b="0" i="0" dirty="0" err="1">
                <a:solidFill>
                  <a:srgbClr val="2C3E50"/>
                </a:solidFill>
                <a:effectLst/>
                <a:latin typeface="Arial" panose="020B0604020202020204" pitchFamily="34" charset="0"/>
                <a:cs typeface="Arial" panose="020B0604020202020204" pitchFamily="34" charset="0"/>
              </a:rPr>
              <a:t>www.idsmed.com</a:t>
            </a:r>
            <a:r>
              <a:rPr lang="en-GB" sz="600" b="0" i="0" dirty="0">
                <a:solidFill>
                  <a:srgbClr val="2C3E50"/>
                </a:solidFill>
                <a:effectLst/>
                <a:latin typeface="Arial" panose="020B0604020202020204" pitchFamily="34" charset="0"/>
                <a:cs typeface="Arial" panose="020B0604020202020204" pitchFamily="34" charset="0"/>
              </a:rPr>
              <a:t>/my-</a:t>
            </a:r>
            <a:r>
              <a:rPr lang="en-GB" sz="600" b="0" i="0" dirty="0" err="1">
                <a:solidFill>
                  <a:srgbClr val="2C3E50"/>
                </a:solidFill>
                <a:effectLst/>
                <a:latin typeface="Arial" panose="020B0604020202020204" pitchFamily="34" charset="0"/>
                <a:cs typeface="Arial" panose="020B0604020202020204" pitchFamily="34" charset="0"/>
              </a:rPr>
              <a:t>en</a:t>
            </a:r>
            <a:r>
              <a:rPr lang="en-GB" sz="600" b="0" i="0" dirty="0">
                <a:solidFill>
                  <a:srgbClr val="2C3E50"/>
                </a:solidFill>
                <a:effectLst/>
                <a:latin typeface="Arial" panose="020B0604020202020204" pitchFamily="34" charset="0"/>
                <a:cs typeface="Arial" panose="020B0604020202020204" pitchFamily="34" charset="0"/>
              </a:rPr>
              <a:t>/news/what-is-the-first-1000-days-of-life/462.html, n.d.)</a:t>
            </a:r>
            <a:endParaRPr lang="en-US" sz="600" dirty="0">
              <a:latin typeface="Arial" panose="020B0604020202020204" pitchFamily="34" charset="0"/>
              <a:cs typeface="Arial" panose="020B0604020202020204" pitchFamily="34" charset="0"/>
            </a:endParaRPr>
          </a:p>
        </p:txBody>
      </p:sp>
      <p:sp>
        <p:nvSpPr>
          <p:cNvPr id="3" name="Footer Placeholder 14">
            <a:extLst>
              <a:ext uri="{FF2B5EF4-FFF2-40B4-BE49-F238E27FC236}">
                <a16:creationId xmlns:a16="http://schemas.microsoft.com/office/drawing/2014/main" id="{82E0B05F-2738-D216-15F8-32701BE2D36E}"/>
              </a:ext>
            </a:extLst>
          </p:cNvPr>
          <p:cNvSpPr txBox="1">
            <a:spLocks noGrp="1"/>
          </p:cNvSpPr>
          <p:nvPr>
            <p:ph type="ftr" sz="quarter" idx="11"/>
          </p:nvPr>
        </p:nvSpPr>
        <p:spPr>
          <a:xfrm>
            <a:off x="-4763" y="242888"/>
            <a:ext cx="5938838" cy="307975"/>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1951133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78CA17E-28A6-99FD-C381-8C4EB32B33EC}"/>
              </a:ext>
            </a:extLst>
          </p:cNvPr>
          <p:cNvSpPr/>
          <p:nvPr/>
        </p:nvSpPr>
        <p:spPr>
          <a:xfrm>
            <a:off x="4553429" y="1784556"/>
            <a:ext cx="2661306" cy="707886"/>
          </a:xfrm>
          <a:prstGeom prst="rect">
            <a:avLst/>
          </a:prstGeom>
          <a:noFill/>
        </p:spPr>
        <p:txBody>
          <a:bodyPr wrap="none" lIns="91440" tIns="45720" rIns="91440" bIns="45720">
            <a:spAutoFit/>
          </a:bodyPr>
          <a:lstStyle/>
          <a:p>
            <a:pPr algn="ct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Cyflwyniad</a:t>
            </a:r>
            <a:endPar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sp>
        <p:nvSpPr>
          <p:cNvPr id="6" name="Rectangle 5">
            <a:extLst>
              <a:ext uri="{FF2B5EF4-FFF2-40B4-BE49-F238E27FC236}">
                <a16:creationId xmlns:a16="http://schemas.microsoft.com/office/drawing/2014/main" id="{AE2F2E49-53B4-147F-8862-025ADE186162}"/>
              </a:ext>
            </a:extLst>
          </p:cNvPr>
          <p:cNvSpPr/>
          <p:nvPr/>
        </p:nvSpPr>
        <p:spPr>
          <a:xfrm>
            <a:off x="2117103" y="2787278"/>
            <a:ext cx="7303602" cy="1323439"/>
          </a:xfrm>
          <a:prstGeom prst="rect">
            <a:avLst/>
          </a:prstGeom>
          <a:noFill/>
        </p:spPr>
        <p:txBody>
          <a:bodyPr wrap="none" lIns="91440" tIns="45720" rIns="91440" bIns="45720">
            <a:spAutoFit/>
          </a:bodyPr>
          <a:lstStyle/>
          <a:p>
            <a:pPr algn="ct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Beth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yw’r</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1000–</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diwrnod</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cyntaf</a:t>
            </a: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t>
            </a:r>
          </a:p>
          <a:p>
            <a:pPr algn="ct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Pam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mae’n</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Bwysig</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t>
            </a:r>
          </a:p>
        </p:txBody>
      </p:sp>
      <p:sp>
        <p:nvSpPr>
          <p:cNvPr id="4" name="Footer Placeholder 14">
            <a:extLst>
              <a:ext uri="{FF2B5EF4-FFF2-40B4-BE49-F238E27FC236}">
                <a16:creationId xmlns:a16="http://schemas.microsoft.com/office/drawing/2014/main" id="{80B31668-4316-9932-6C52-74CD2B819717}"/>
              </a:ext>
            </a:extLst>
          </p:cNvPr>
          <p:cNvSpPr txBox="1">
            <a:spLocks noGrp="1"/>
          </p:cNvSpPr>
          <p:nvPr>
            <p:ph type="ftr" sz="quarter" idx="11"/>
          </p:nvPr>
        </p:nvSpPr>
        <p:spPr>
          <a:xfrm>
            <a:off x="0" y="-487223"/>
            <a:ext cx="5938838" cy="1563687"/>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133650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A41D46C-9BAE-952F-F942-C0B02FDFE09B}"/>
              </a:ext>
            </a:extLst>
          </p:cNvPr>
          <p:cNvSpPr/>
          <p:nvPr/>
        </p:nvSpPr>
        <p:spPr>
          <a:xfrm>
            <a:off x="468862" y="990826"/>
            <a:ext cx="5938836" cy="5223600"/>
          </a:xfrm>
          <a:prstGeom prst="rect">
            <a:avLst/>
          </a:prstGeom>
        </p:spPr>
        <p:txBody>
          <a:bodyPr vert="horz" lIns="91440" tIns="45720" rIns="91440" bIns="45720" rtlCol="0" anchor="t">
            <a:noAutofit/>
          </a:bodyPr>
          <a:lstStyle/>
          <a:p>
            <a:pPr defTabSz="914400">
              <a:lnSpc>
                <a:spcPct val="150000"/>
              </a:lnSpc>
              <a:spcAft>
                <a:spcPts val="600"/>
              </a:spcAft>
              <a:buClr>
                <a:schemeClr val="accent1"/>
              </a:buClr>
              <a:buSzPct val="100000"/>
            </a:pPr>
            <a:r>
              <a:rPr lang="en-US" sz="1200" dirty="0" err="1">
                <a:latin typeface="Dreaming Outloud Pro" panose="03050502040302030504" pitchFamily="66" charset="77"/>
                <a:cs typeface="Dreaming Outloud Pro" panose="03050502040302030504" pitchFamily="66" charset="77"/>
              </a:rPr>
              <a:t>Mae’r</a:t>
            </a:r>
            <a:r>
              <a:rPr lang="en-US" sz="1200" dirty="0">
                <a:latin typeface="Dreaming Outloud Pro" panose="03050502040302030504" pitchFamily="66" charset="77"/>
                <a:cs typeface="Dreaming Outloud Pro" panose="03050502040302030504" pitchFamily="66" charset="77"/>
              </a:rPr>
              <a:t> 1000 </a:t>
            </a:r>
            <a:r>
              <a:rPr lang="en-US" sz="1200" dirty="0" err="1">
                <a:latin typeface="Dreaming Outloud Pro" panose="03050502040302030504" pitchFamily="66" charset="77"/>
                <a:cs typeface="Dreaming Outloud Pro" panose="03050502040302030504" pitchFamily="66" charset="77"/>
              </a:rPr>
              <a:t>diwrnod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cyntaf</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ym</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mywyd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plentyn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ymestyn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o’I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chenhedliad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I’w</a:t>
            </a:r>
            <a:r>
              <a:rPr lang="en-US" sz="1200" dirty="0">
                <a:latin typeface="Dreaming Outloud Pro" panose="03050502040302030504" pitchFamily="66" charset="77"/>
                <a:cs typeface="Dreaming Outloud Pro" panose="03050502040302030504" pitchFamily="66" charset="77"/>
              </a:rPr>
              <a:t> ail ben-</a:t>
            </a:r>
            <a:r>
              <a:rPr lang="en-US" sz="1200" dirty="0" err="1">
                <a:latin typeface="Dreaming Outloud Pro" panose="03050502040302030504" pitchFamily="66" charset="77"/>
                <a:cs typeface="Dreaming Outloud Pro" panose="03050502040302030504" pitchFamily="66" charset="77"/>
              </a:rPr>
              <a:t>blwydd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cynrychioli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hanfodol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gyfer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twf</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datblygiad</a:t>
            </a:r>
            <a:r>
              <a:rPr lang="en-US" sz="1200" dirty="0">
                <a:latin typeface="Dreaming Outloud Pro" panose="03050502040302030504" pitchFamily="66" charset="77"/>
                <a:cs typeface="Dreaming Outloud Pro" panose="03050502040302030504" pitchFamily="66" charset="77"/>
              </a:rPr>
              <a:t>. (</a:t>
            </a:r>
            <a:r>
              <a:rPr lang="en-US" sz="1200" i="0" dirty="0">
                <a:latin typeface="Dreaming Outloud Pro" panose="03050502040302030504" pitchFamily="66" charset="77"/>
                <a:cs typeface="Dreaming Outloud Pro" panose="03050502040302030504" pitchFamily="66" charset="77"/>
              </a:rPr>
              <a:t>Biology Of The First 1,000 Days. (2021). S.L.: </a:t>
            </a:r>
            <a:r>
              <a:rPr lang="en-US" sz="1200" i="0" dirty="0" err="1">
                <a:latin typeface="Dreaming Outloud Pro" panose="03050502040302030504" pitchFamily="66" charset="77"/>
                <a:cs typeface="Dreaming Outloud Pro" panose="03050502040302030504" pitchFamily="66" charset="77"/>
              </a:rPr>
              <a:t>Crc</a:t>
            </a:r>
            <a:r>
              <a:rPr lang="en-US" sz="1200" i="0" dirty="0">
                <a:latin typeface="Dreaming Outloud Pro" panose="03050502040302030504" pitchFamily="66" charset="77"/>
                <a:cs typeface="Dreaming Outloud Pro" panose="03050502040302030504" pitchFamily="66" charset="77"/>
              </a:rPr>
              <a:t> Press) </a:t>
            </a:r>
            <a:r>
              <a:rPr lang="en-US" sz="1200" b="0" i="0" dirty="0" err="1">
                <a:latin typeface="Dreaming Outloud Pro" panose="03050502040302030504" pitchFamily="66" charset="77"/>
                <a:cs typeface="Dreaming Outloud Pro" panose="03050502040302030504" pitchFamily="66" charset="77"/>
              </a:rPr>
              <a:t>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yr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amser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hyn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ymennydd</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ddatblygu'n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gyflymach</a:t>
            </a:r>
            <a:r>
              <a:rPr lang="en-US" sz="1200" b="0" i="0" dirty="0">
                <a:latin typeface="Dreaming Outloud Pro" panose="03050502040302030504" pitchFamily="66" charset="77"/>
                <a:cs typeface="Dreaming Outloud Pro" panose="03050502040302030504" pitchFamily="66" charset="77"/>
              </a:rPr>
              <a:t> nag </a:t>
            </a:r>
            <a:r>
              <a:rPr lang="en-US" sz="1200" b="0" i="0" dirty="0" err="1">
                <a:latin typeface="Dreaming Outloud Pro" panose="03050502040302030504" pitchFamily="66" charset="77"/>
                <a:cs typeface="Dreaming Outloud Pro" panose="03050502040302030504" pitchFamily="66" charset="77"/>
              </a:rPr>
              <a:t>ar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unrhyw</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adeg</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arall</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mewn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bywyd</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gan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osod</a:t>
            </a:r>
            <a:r>
              <a:rPr lang="en-US" sz="1200" b="0" i="0" dirty="0">
                <a:latin typeface="Dreaming Outloud Pro" panose="03050502040302030504" pitchFamily="66" charset="77"/>
                <a:cs typeface="Dreaming Outloud Pro" panose="03050502040302030504" pitchFamily="66" charset="77"/>
              </a:rPr>
              <a:t> y </a:t>
            </a:r>
            <a:r>
              <a:rPr lang="en-US" sz="1200" b="0" i="0" dirty="0" err="1">
                <a:latin typeface="Dreaming Outloud Pro" panose="03050502040302030504" pitchFamily="66" charset="77"/>
                <a:cs typeface="Dreaming Outloud Pro" panose="03050502040302030504" pitchFamily="66" charset="77"/>
              </a:rPr>
              <a:t>sylfaen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ar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gyfer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dysgu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gydol</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oes</a:t>
            </a:r>
            <a:r>
              <a:rPr lang="en-US" sz="1200" b="0" i="0" dirty="0">
                <a:latin typeface="Dreaming Outloud Pro" panose="03050502040302030504" pitchFamily="66" charset="77"/>
                <a:cs typeface="Dreaming Outloud Pro" panose="03050502040302030504" pitchFamily="66" charset="77"/>
              </a:rPr>
              <a:t>, iechyd a </a:t>
            </a:r>
            <a:r>
              <a:rPr lang="en-US" sz="1200" b="0" i="0" dirty="0" err="1">
                <a:latin typeface="Dreaming Outloud Pro" panose="03050502040302030504" pitchFamily="66" charset="77"/>
                <a:cs typeface="Dreaming Outloud Pro" panose="03050502040302030504" pitchFamily="66" charset="77"/>
              </a:rPr>
              <a:t>lles</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emosiynol</a:t>
            </a:r>
            <a:r>
              <a:rPr lang="en-US" sz="1200" b="0" i="0" dirty="0">
                <a:latin typeface="Dreaming Outloud Pro" panose="03050502040302030504" pitchFamily="66" charset="77"/>
                <a:cs typeface="Dreaming Outloud Pro" panose="03050502040302030504" pitchFamily="66" charset="77"/>
              </a:rPr>
              <a:t>. (Early Moments Matter for every child Early Moments Matter for every child Early Moments Matter for every child, n.d.) Mae </a:t>
            </a:r>
            <a:r>
              <a:rPr lang="en-US" sz="1200" b="0" i="0" dirty="0" err="1">
                <a:latin typeface="Dreaming Outloud Pro" panose="03050502040302030504" pitchFamily="66" charset="77"/>
                <a:cs typeface="Dreaming Outloud Pro" panose="03050502040302030504" pitchFamily="66" charset="77"/>
              </a:rPr>
              <a:t>rhyngweithio</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maeth</a:t>
            </a:r>
            <a:r>
              <a:rPr lang="en-US" sz="1200" b="0" i="0" dirty="0">
                <a:latin typeface="Dreaming Outloud Pro" panose="03050502040302030504" pitchFamily="66" charset="77"/>
                <a:cs typeface="Dreaming Outloud Pro" panose="03050502040302030504" pitchFamily="66" charset="77"/>
              </a:rPr>
              <a:t>, iechyd a </a:t>
            </a:r>
            <a:r>
              <a:rPr lang="en-US" sz="1200" b="0" i="0" dirty="0" err="1">
                <a:latin typeface="Dreaming Outloud Pro" panose="03050502040302030504" pitchFamily="66" charset="77"/>
                <a:cs typeface="Dreaming Outloud Pro" panose="03050502040302030504" pitchFamily="66" charset="77"/>
              </a:rPr>
              <a:t>meithrin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ystod</a:t>
            </a:r>
            <a:r>
              <a:rPr lang="en-US" sz="1200" b="0" i="0" dirty="0">
                <a:latin typeface="Dreaming Outloud Pro" panose="03050502040302030504" pitchFamily="66" charset="77"/>
                <a:cs typeface="Dreaming Outloud Pro" panose="03050502040302030504" pitchFamily="66" charset="77"/>
              </a:rPr>
              <a:t> y </a:t>
            </a:r>
            <a:r>
              <a:rPr lang="en-US" sz="1200" b="0" i="0" dirty="0" err="1">
                <a:latin typeface="Dreaming Outloud Pro" panose="03050502040302030504" pitchFamily="66" charset="77"/>
                <a:cs typeface="Dreaming Outloud Pro" panose="03050502040302030504" pitchFamily="66" charset="77"/>
              </a:rPr>
              <a:t>cyfnod</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hwn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cael</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effeithiau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parhaol</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ar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ddatblygiad</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gwybyddol</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cymdeithasol</a:t>
            </a:r>
            <a:r>
              <a:rPr lang="en-US" sz="1200" b="0" i="0" dirty="0">
                <a:latin typeface="Dreaming Outloud Pro" panose="03050502040302030504" pitchFamily="66" charset="77"/>
                <a:cs typeface="Dreaming Outloud Pro" panose="03050502040302030504" pitchFamily="66" charset="77"/>
              </a:rPr>
              <a:t> a </a:t>
            </a:r>
            <a:r>
              <a:rPr lang="en-US" sz="1200" b="0" i="0" dirty="0" err="1">
                <a:latin typeface="Dreaming Outloud Pro" panose="03050502040302030504" pitchFamily="66" charset="77"/>
                <a:cs typeface="Dreaming Outloud Pro" panose="03050502040302030504" pitchFamily="66" charset="77"/>
              </a:rPr>
              <a:t>chorfforol</a:t>
            </a:r>
            <a:r>
              <a:rPr lang="en-US" sz="1200" b="0" i="0" dirty="0">
                <a:latin typeface="Dreaming Outloud Pro" panose="03050502040302030504" pitchFamily="66" charset="77"/>
                <a:cs typeface="Dreaming Outloud Pro" panose="03050502040302030504" pitchFamily="66" charset="77"/>
              </a:rPr>
              <a:t>. (Roberts, 2022)</a:t>
            </a:r>
          </a:p>
          <a:p>
            <a:pPr defTabSz="914400">
              <a:lnSpc>
                <a:spcPct val="150000"/>
              </a:lnSpc>
              <a:spcAft>
                <a:spcPts val="600"/>
              </a:spcAft>
              <a:buClr>
                <a:schemeClr val="accent1"/>
              </a:buClr>
              <a:buSzPct val="100000"/>
            </a:pPr>
            <a:endParaRPr lang="en-US" sz="1200" dirty="0">
              <a:latin typeface="Dreaming Outloud Pro" panose="03050502040302030504" pitchFamily="66" charset="77"/>
              <a:cs typeface="Dreaming Outloud Pro" panose="03050502040302030504" pitchFamily="66" charset="77"/>
            </a:endParaRPr>
          </a:p>
          <a:p>
            <a:pPr defTabSz="914400">
              <a:lnSpc>
                <a:spcPct val="150000"/>
              </a:lnSpc>
              <a:spcAft>
                <a:spcPts val="600"/>
              </a:spcAft>
              <a:buClr>
                <a:schemeClr val="accent1"/>
              </a:buClr>
              <a:buSzPct val="100000"/>
            </a:pPr>
            <a:r>
              <a:rPr lang="en-US" sz="1200" dirty="0">
                <a:latin typeface="Dreaming Outloud Pro" panose="03050502040302030504" pitchFamily="66" charset="77"/>
                <a:cs typeface="Dreaming Outloud Pro" panose="03050502040302030504" pitchFamily="66" charset="77"/>
              </a:rPr>
              <a:t>Ni </a:t>
            </a:r>
            <a:r>
              <a:rPr lang="en-US" sz="1200" dirty="0" err="1">
                <a:latin typeface="Dreaming Outloud Pro" panose="03050502040302030504" pitchFamily="66" charset="77"/>
                <a:cs typeface="Dreaming Outloud Pro" panose="03050502040302030504" pitchFamily="66" charset="77"/>
              </a:rPr>
              <a:t>ellir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gorbwysleisio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pwysigrwydd</a:t>
            </a:r>
            <a:r>
              <a:rPr lang="en-US" sz="1200" dirty="0">
                <a:latin typeface="Dreaming Outloud Pro" panose="03050502040302030504" pitchFamily="66" charset="77"/>
                <a:cs typeface="Dreaming Outloud Pro" panose="03050502040302030504" pitchFamily="66" charset="77"/>
              </a:rPr>
              <a:t> y 1000 </a:t>
            </a:r>
            <a:r>
              <a:rPr lang="en-US" sz="1200" dirty="0" err="1">
                <a:latin typeface="Dreaming Outloud Pro" panose="03050502040302030504" pitchFamily="66" charset="77"/>
                <a:cs typeface="Dreaming Outloud Pro" panose="03050502040302030504" pitchFamily="66" charset="77"/>
              </a:rPr>
              <a:t>diwrnod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cyntaf</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hyn</a:t>
            </a:r>
            <a:r>
              <a:rPr lang="en-US" sz="1200" dirty="0">
                <a:latin typeface="Dreaming Outloud Pro" panose="03050502040302030504" pitchFamily="66" charset="77"/>
                <a:cs typeface="Dreaming Outloud Pro" panose="03050502040302030504" pitchFamily="66" charset="77"/>
              </a:rPr>
              <a:t>. (May, 2006)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ystod</a:t>
            </a:r>
            <a:r>
              <a:rPr lang="en-US" sz="1200" dirty="0">
                <a:latin typeface="Dreaming Outloud Pro" panose="03050502040302030504" pitchFamily="66" charset="77"/>
                <a:cs typeface="Dreaming Outloud Pro" panose="03050502040302030504" pitchFamily="66" charset="77"/>
              </a:rPr>
              <a:t> y </a:t>
            </a:r>
            <a:r>
              <a:rPr lang="en-US" sz="1200" dirty="0" err="1">
                <a:latin typeface="Dreaming Outloud Pro" panose="03050502040302030504" pitchFamily="66" charset="77"/>
                <a:cs typeface="Dreaming Outloud Pro" panose="03050502040302030504" pitchFamily="66" charset="77"/>
              </a:rPr>
              <a:t>blynyddoedd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ffurfiannol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hyn</a:t>
            </a:r>
            <a:r>
              <a:rPr lang="en-US" sz="1200" dirty="0">
                <a:latin typeface="Dreaming Outloud Pro" panose="03050502040302030504" pitchFamily="66" charset="77"/>
                <a:cs typeface="Dreaming Outloud Pro" panose="03050502040302030504" pitchFamily="66" charset="77"/>
              </a:rPr>
              <a:t> y </a:t>
            </a:r>
            <a:r>
              <a:rPr lang="en-US" sz="1200" dirty="0" err="1">
                <a:latin typeface="Dreaming Outloud Pro" panose="03050502040302030504" pitchFamily="66" charset="77"/>
                <a:cs typeface="Dreaming Outloud Pro" panose="03050502040302030504" pitchFamily="66" charset="77"/>
              </a:rPr>
              <a:t>mae</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ymennydd</a:t>
            </a:r>
            <a:r>
              <a:rPr lang="en-US" sz="1200" dirty="0">
                <a:latin typeface="Dreaming Outloud Pro" panose="03050502040302030504" pitchFamily="66" charset="77"/>
                <a:cs typeface="Dreaming Outloud Pro" panose="03050502040302030504" pitchFamily="66" charset="77"/>
              </a:rPr>
              <a:t> plant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creu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biliynau</a:t>
            </a:r>
            <a:r>
              <a:rPr lang="en-US" sz="1200" dirty="0">
                <a:latin typeface="Dreaming Outloud Pro" panose="03050502040302030504" pitchFamily="66" charset="77"/>
                <a:cs typeface="Dreaming Outloud Pro" panose="03050502040302030504" pitchFamily="66" charset="77"/>
              </a:rPr>
              <a:t> o </a:t>
            </a:r>
            <a:r>
              <a:rPr lang="en-US" sz="1200" dirty="0" err="1">
                <a:latin typeface="Dreaming Outloud Pro" panose="03050502040302030504" pitchFamily="66" charset="77"/>
                <a:cs typeface="Dreaming Outloud Pro" panose="03050502040302030504" pitchFamily="66" charset="77"/>
              </a:rPr>
              <a:t>gysylltiad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niwral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llywio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gallu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feddwl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cyfathrebu</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adeiladu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perthnasoedd</a:t>
            </a:r>
            <a:r>
              <a:rPr lang="en-US" sz="1200" dirty="0">
                <a:latin typeface="Dreaming Outloud Pro" panose="03050502040302030504" pitchFamily="66" charset="77"/>
                <a:cs typeface="Dreaming Outloud Pro" panose="03050502040302030504" pitchFamily="66" charset="77"/>
              </a:rPr>
              <a:t>. </a:t>
            </a:r>
            <a:r>
              <a:rPr lang="en-GB" sz="1200" b="0" i="0" dirty="0">
                <a:solidFill>
                  <a:srgbClr val="2C3E50"/>
                </a:solidFill>
                <a:effectLst/>
                <a:latin typeface="Dreaming Outloud Pro" panose="03050502040302030504" pitchFamily="66" charset="77"/>
                <a:cs typeface="Dreaming Outloud Pro" panose="03050502040302030504" pitchFamily="66" charset="77"/>
              </a:rPr>
              <a:t>(Shonkoff and Phillips, 2000). </a:t>
            </a:r>
            <a:r>
              <a:rPr lang="en-GB" sz="1200" b="0" i="0" dirty="0" err="1">
                <a:solidFill>
                  <a:srgbClr val="2C3E50"/>
                </a:solidFill>
                <a:effectLst/>
                <a:latin typeface="Dreaming Outloud Pro" panose="03050502040302030504" pitchFamily="66" charset="77"/>
                <a:cs typeface="Dreaming Outloud Pro" panose="03050502040302030504" pitchFamily="66" charset="77"/>
              </a:rPr>
              <a:t>Mae'r</a:t>
            </a:r>
            <a:r>
              <a:rPr lang="en-GB" sz="1200" b="0" i="0" dirty="0">
                <a:solidFill>
                  <a:srgbClr val="2C3E50"/>
                </a:solidFill>
                <a:effectLst/>
                <a:latin typeface="Dreaming Outloud Pro" panose="03050502040302030504" pitchFamily="66" charset="77"/>
                <a:cs typeface="Dreaming Outloud Pro" panose="03050502040302030504" pitchFamily="66" charset="77"/>
              </a:rPr>
              <a:t> 1000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diwrnod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cyntaf</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darparu</a:t>
            </a:r>
            <a:r>
              <a:rPr lang="en-GB" sz="1200" b="0" i="0" dirty="0">
                <a:solidFill>
                  <a:srgbClr val="2C3E50"/>
                </a:solidFill>
                <a:effectLst/>
                <a:latin typeface="Dreaming Outloud Pro" panose="03050502040302030504" pitchFamily="66" charset="77"/>
                <a:cs typeface="Dreaming Outloud Pro" panose="03050502040302030504" pitchFamily="66" charset="77"/>
              </a:rPr>
              <a:t> a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chyfle</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i</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liniaru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risgiau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posibl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megis</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diffyg</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maeth</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esgeulustod</a:t>
            </a:r>
            <a:r>
              <a:rPr lang="en-GB" sz="1200" b="0" i="0" dirty="0">
                <a:solidFill>
                  <a:srgbClr val="2C3E50"/>
                </a:solidFill>
                <a:effectLst/>
                <a:latin typeface="Dreaming Outloud Pro" panose="03050502040302030504" pitchFamily="66" charset="77"/>
                <a:cs typeface="Dreaming Outloud Pro" panose="03050502040302030504" pitchFamily="66" charset="77"/>
              </a:rPr>
              <a:t>, neu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ddiffyg</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ysgogiad</a:t>
            </a:r>
            <a:r>
              <a:rPr lang="en-GB" sz="1200" b="0" i="0" dirty="0">
                <a:solidFill>
                  <a:srgbClr val="2C3E50"/>
                </a:solidFill>
                <a:effectLst/>
                <a:latin typeface="Dreaming Outloud Pro" panose="03050502040302030504" pitchFamily="66" charset="77"/>
                <a:cs typeface="Dreaming Outloud Pro" panose="03050502040302030504" pitchFamily="66" charset="77"/>
              </a:rPr>
              <a:t>, a all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arwain</a:t>
            </a:r>
            <a:r>
              <a:rPr lang="en-GB" sz="1200" b="0" i="0" dirty="0">
                <a:solidFill>
                  <a:srgbClr val="2C3E50"/>
                </a:solidFill>
                <a:effectLst/>
                <a:latin typeface="Dreaming Outloud Pro" panose="03050502040302030504" pitchFamily="66" charset="77"/>
                <a:cs typeface="Dreaming Outloud Pro" panose="03050502040302030504" pitchFamily="66" charset="77"/>
              </a:rPr>
              <a:t>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oedi</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datblygiadol</a:t>
            </a:r>
            <a:r>
              <a:rPr lang="en-GB" sz="1200" b="0" i="0" dirty="0">
                <a:solidFill>
                  <a:srgbClr val="2C3E50"/>
                </a:solidFill>
                <a:effectLst/>
                <a:latin typeface="Dreaming Outloud Pro" panose="03050502040302030504" pitchFamily="66" charset="77"/>
                <a:cs typeface="Dreaming Outloud Pro" panose="03050502040302030504" pitchFamily="66" charset="77"/>
              </a:rPr>
              <a:t> ac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anfanteision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hirdymor</a:t>
            </a:r>
            <a:r>
              <a:rPr lang="en-GB" sz="1200" b="0" i="0" dirty="0">
                <a:solidFill>
                  <a:srgbClr val="2C3E50"/>
                </a:solidFill>
                <a:effectLst/>
                <a:latin typeface="Dreaming Outloud Pro" panose="03050502040302030504" pitchFamily="66" charset="77"/>
                <a:cs typeface="Dreaming Outloud Pro" panose="03050502040302030504" pitchFamily="66" charset="77"/>
              </a:rPr>
              <a:t>. (UNICEF Vision for Every Child, n.d.)</a:t>
            </a:r>
            <a:endParaRPr lang="en-GB" sz="1200" dirty="0">
              <a:solidFill>
                <a:srgbClr val="2C3E50"/>
              </a:solidFill>
              <a:latin typeface="Dreaming Outloud Pro" panose="03050502040302030504" pitchFamily="66" charset="77"/>
              <a:cs typeface="Dreaming Outloud Pro" panose="03050502040302030504" pitchFamily="66" charset="77"/>
            </a:endParaRPr>
          </a:p>
          <a:p>
            <a:pPr defTabSz="914400">
              <a:lnSpc>
                <a:spcPct val="110000"/>
              </a:lnSpc>
              <a:spcAft>
                <a:spcPts val="600"/>
              </a:spcAft>
              <a:buClr>
                <a:schemeClr val="accent1"/>
              </a:buClr>
              <a:buSzPct val="100000"/>
            </a:pPr>
            <a:endParaRPr lang="en-US" sz="1500" dirty="0">
              <a:latin typeface="Dreaming Outloud Pro" panose="03050502040302030504" pitchFamily="66" charset="77"/>
              <a:cs typeface="Dreaming Outloud Pro" panose="03050502040302030504" pitchFamily="66" charset="77"/>
            </a:endParaRPr>
          </a:p>
          <a:p>
            <a:pPr indent="-228600" defTabSz="914400">
              <a:lnSpc>
                <a:spcPct val="110000"/>
              </a:lnSpc>
              <a:spcAft>
                <a:spcPts val="600"/>
              </a:spcAft>
              <a:buClr>
                <a:schemeClr val="accent1"/>
              </a:buClr>
              <a:buSzPct val="100000"/>
              <a:buFont typeface="Arial" panose="020B0604020202020204" pitchFamily="34" charset="0"/>
              <a:buChar char="•"/>
            </a:pPr>
            <a:endParaRPr lang="en-US" sz="1500" b="0" cap="none" spc="0" dirty="0">
              <a:ln w="0"/>
            </a:endParaRPr>
          </a:p>
        </p:txBody>
      </p:sp>
      <p:pic>
        <p:nvPicPr>
          <p:cNvPr id="5" name="Picture 4">
            <a:extLst>
              <a:ext uri="{FF2B5EF4-FFF2-40B4-BE49-F238E27FC236}">
                <a16:creationId xmlns:a16="http://schemas.microsoft.com/office/drawing/2014/main" id="{4113B4DE-5483-F595-E58C-DAC1497445FA}"/>
              </a:ext>
            </a:extLst>
          </p:cNvPr>
          <p:cNvPicPr>
            <a:picLocks noChangeAspect="1"/>
          </p:cNvPicPr>
          <p:nvPr/>
        </p:nvPicPr>
        <p:blipFill>
          <a:blip r:embed="rId2"/>
          <a:stretch>
            <a:fillRect/>
          </a:stretch>
        </p:blipFill>
        <p:spPr>
          <a:xfrm>
            <a:off x="6876560" y="220397"/>
            <a:ext cx="3830671" cy="5734538"/>
          </a:xfrm>
          <a:prstGeom prst="rect">
            <a:avLst/>
          </a:prstGeom>
        </p:spPr>
      </p:pic>
      <p:sp>
        <p:nvSpPr>
          <p:cNvPr id="6" name="TextBox 5">
            <a:extLst>
              <a:ext uri="{FF2B5EF4-FFF2-40B4-BE49-F238E27FC236}">
                <a16:creationId xmlns:a16="http://schemas.microsoft.com/office/drawing/2014/main" id="{7D20F1BB-8ABA-06C3-90CB-7F74762B5DC0}"/>
              </a:ext>
            </a:extLst>
          </p:cNvPr>
          <p:cNvSpPr txBox="1"/>
          <p:nvPr/>
        </p:nvSpPr>
        <p:spPr>
          <a:xfrm>
            <a:off x="10852365" y="5831824"/>
            <a:ext cx="1278913" cy="246221"/>
          </a:xfrm>
          <a:prstGeom prst="rect">
            <a:avLst/>
          </a:prstGeom>
          <a:noFill/>
        </p:spPr>
        <p:txBody>
          <a:bodyPr wrap="square" rtlCol="0">
            <a:spAutoFit/>
          </a:bodyPr>
          <a:lstStyle/>
          <a:p>
            <a:r>
              <a:rPr lang="en-US" sz="1000" dirty="0">
                <a:latin typeface="Dreaming Outloud Pro" panose="03050502040302030504" pitchFamily="66" charset="77"/>
                <a:cs typeface="Dreaming Outloud Pro" panose="03050502040302030504" pitchFamily="66" charset="77"/>
              </a:rPr>
              <a:t>(</a:t>
            </a:r>
            <a:r>
              <a:rPr lang="en-US" sz="1000" dirty="0" err="1">
                <a:latin typeface="Dreaming Outloud Pro" panose="03050502040302030504" pitchFamily="66" charset="77"/>
                <a:cs typeface="Dreaming Outloud Pro" panose="03050502040302030504" pitchFamily="66" charset="77"/>
              </a:rPr>
              <a:t>Thurow</a:t>
            </a:r>
            <a:r>
              <a:rPr lang="en-US" sz="1000" dirty="0">
                <a:latin typeface="Dreaming Outloud Pro" panose="03050502040302030504" pitchFamily="66" charset="77"/>
                <a:cs typeface="Dreaming Outloud Pro" panose="03050502040302030504" pitchFamily="66" charset="77"/>
              </a:rPr>
              <a:t>, 2016)</a:t>
            </a:r>
          </a:p>
        </p:txBody>
      </p:sp>
      <p:sp>
        <p:nvSpPr>
          <p:cNvPr id="9" name="TextBox 8">
            <a:extLst>
              <a:ext uri="{FF2B5EF4-FFF2-40B4-BE49-F238E27FC236}">
                <a16:creationId xmlns:a16="http://schemas.microsoft.com/office/drawing/2014/main" id="{C1B32155-A06E-FEDF-E04A-1C7C286E0F9E}"/>
              </a:ext>
            </a:extLst>
          </p:cNvPr>
          <p:cNvSpPr txBox="1"/>
          <p:nvPr/>
        </p:nvSpPr>
        <p:spPr>
          <a:xfrm>
            <a:off x="383996" y="621494"/>
            <a:ext cx="6108568" cy="369332"/>
          </a:xfrm>
          <a:prstGeom prst="rect">
            <a:avLst/>
          </a:prstGeom>
          <a:noFill/>
        </p:spPr>
        <p:txBody>
          <a:bodyPr wrap="square">
            <a:spAutoFit/>
          </a:bodyPr>
          <a:lstStyle/>
          <a:p>
            <a:pPr algn="ct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Beth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yw’r</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1000–</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diwrnod</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cyntaf</a:t>
            </a:r>
            <a:r>
              <a:rPr lang="en-GB" sz="18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t>
            </a:r>
          </a:p>
        </p:txBody>
      </p:sp>
      <p:sp>
        <p:nvSpPr>
          <p:cNvPr id="3" name="Footer Placeholder 14">
            <a:extLst>
              <a:ext uri="{FF2B5EF4-FFF2-40B4-BE49-F238E27FC236}">
                <a16:creationId xmlns:a16="http://schemas.microsoft.com/office/drawing/2014/main" id="{7B456961-EB36-1A35-D2DE-03811012B53B}"/>
              </a:ext>
            </a:extLst>
          </p:cNvPr>
          <p:cNvSpPr txBox="1">
            <a:spLocks noGrp="1"/>
          </p:cNvSpPr>
          <p:nvPr>
            <p:ph type="ftr" sz="quarter" idx="11"/>
          </p:nvPr>
        </p:nvSpPr>
        <p:spPr>
          <a:xfrm>
            <a:off x="-4763" y="242888"/>
            <a:ext cx="5938838" cy="307975"/>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217568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BBCD9B6-939F-5DB4-D05E-16669E7B10CB}"/>
              </a:ext>
            </a:extLst>
          </p:cNvPr>
          <p:cNvSpPr/>
          <p:nvPr/>
        </p:nvSpPr>
        <p:spPr>
          <a:xfrm>
            <a:off x="5734267" y="864157"/>
            <a:ext cx="6346521" cy="5571705"/>
          </a:xfrm>
          <a:prstGeom prst="rect">
            <a:avLst/>
          </a:prstGeom>
        </p:spPr>
        <p:txBody>
          <a:bodyPr vert="horz" lIns="91440" tIns="45720" rIns="91440" bIns="45720" rtlCol="0" anchor="t">
            <a:noAutofit/>
          </a:bodyPr>
          <a:lstStyle/>
          <a:p>
            <a:pPr defTabSz="914400">
              <a:lnSpc>
                <a:spcPct val="150000"/>
              </a:lnSpc>
              <a:spcAft>
                <a:spcPts val="600"/>
              </a:spcAft>
              <a:buClr>
                <a:schemeClr val="accent1"/>
              </a:buClr>
              <a:buSzPct val="100000"/>
            </a:pPr>
            <a:r>
              <a:rPr lang="en-GB" sz="1200" b="0" i="0" dirty="0">
                <a:solidFill>
                  <a:srgbClr val="2C3E50"/>
                </a:solidFill>
                <a:effectLst/>
                <a:latin typeface="Dreaming Outloud Pro" panose="03050502040302030504" pitchFamily="66" charset="77"/>
                <a:cs typeface="Dreaming Outloud Pro" panose="03050502040302030504" pitchFamily="66" charset="77"/>
              </a:rPr>
              <a:t>Mae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rhoi</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gofal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ganolog</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i</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ddatblygiad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plentyn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ystod</a:t>
            </a:r>
            <a:r>
              <a:rPr lang="en-GB" sz="1200" b="0" i="0" dirty="0">
                <a:solidFill>
                  <a:srgbClr val="2C3E50"/>
                </a:solidFill>
                <a:effectLst/>
                <a:latin typeface="Dreaming Outloud Pro" panose="03050502040302030504" pitchFamily="66" charset="77"/>
                <a:cs typeface="Dreaming Outloud Pro" panose="03050502040302030504" pitchFamily="66" charset="77"/>
              </a:rPr>
              <a:t> y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cyfnod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hwn</a:t>
            </a:r>
            <a:r>
              <a:rPr lang="en-GB" sz="1200" b="0" i="0" dirty="0">
                <a:solidFill>
                  <a:srgbClr val="2C3E50"/>
                </a:solidFill>
                <a:effectLst/>
                <a:latin typeface="Dreaming Outloud Pro" panose="03050502040302030504" pitchFamily="66" charset="77"/>
                <a:cs typeface="Dreaming Outloud Pro" panose="03050502040302030504" pitchFamily="66" charset="77"/>
              </a:rPr>
              <a:t>. (Gee and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Cohodes</a:t>
            </a:r>
            <a:r>
              <a:rPr lang="en-GB" sz="1200" b="0" i="0" dirty="0">
                <a:solidFill>
                  <a:srgbClr val="2C3E50"/>
                </a:solidFill>
                <a:effectLst/>
                <a:latin typeface="Dreaming Outloud Pro" panose="03050502040302030504" pitchFamily="66" charset="77"/>
                <a:cs typeface="Dreaming Outloud Pro" panose="03050502040302030504" pitchFamily="66" charset="77"/>
              </a:rPr>
              <a:t>, 2021). Mae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gofal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ymatebol</a:t>
            </a:r>
            <a:r>
              <a:rPr lang="en-GB" sz="1200" b="0" i="0" dirty="0">
                <a:solidFill>
                  <a:srgbClr val="2C3E50"/>
                </a:solidFill>
                <a:effectLst/>
                <a:latin typeface="Dreaming Outloud Pro" panose="03050502040302030504" pitchFamily="66" charset="77"/>
                <a:cs typeface="Dreaming Outloud Pro" panose="03050502040302030504" pitchFamily="66" charset="77"/>
              </a:rPr>
              <a:t> a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gofalgar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meithrin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ymlyniad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sicr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sy’n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hanfodol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gyfer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gwydnwch</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emosiynol</a:t>
            </a:r>
            <a:r>
              <a:rPr lang="en-GB" sz="1200" b="0" i="0" dirty="0">
                <a:solidFill>
                  <a:srgbClr val="2C3E50"/>
                </a:solidFill>
                <a:effectLst/>
                <a:latin typeface="Dreaming Outloud Pro" panose="03050502040302030504" pitchFamily="66" charset="77"/>
                <a:cs typeface="Dreaming Outloud Pro" panose="03050502040302030504" pitchFamily="66" charset="77"/>
              </a:rPr>
              <a:t> a </a:t>
            </a:r>
            <a:r>
              <a:rPr lang="en-GB" sz="1200" b="0" i="0" dirty="0" err="1">
                <a:solidFill>
                  <a:srgbClr val="2C3E50"/>
                </a:solidFill>
                <a:effectLst/>
                <a:latin typeface="Dreaming Outloud Pro" panose="03050502040302030504" pitchFamily="66" charset="77"/>
                <a:cs typeface="Dreaming Outloud Pro" panose="03050502040302030504" pitchFamily="66" charset="77"/>
              </a:rPr>
              <a:t>pherthnasoedd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iach</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ddiweddarach</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mewn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bywyd</a:t>
            </a:r>
            <a:r>
              <a:rPr lang="en-GB" sz="1200" b="0" i="0" dirty="0">
                <a:solidFill>
                  <a:srgbClr val="2C3E50"/>
                </a:solidFill>
                <a:effectLst/>
                <a:latin typeface="Dreaming Outloud Pro" panose="03050502040302030504" pitchFamily="66" charset="77"/>
                <a:cs typeface="Dreaming Outloud Pro" panose="03050502040302030504" pitchFamily="66" charset="77"/>
              </a:rPr>
              <a:t>. (Cassidy, Jones and Shaver, 2013) Mae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rhoddwyr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gofal</a:t>
            </a:r>
            <a:r>
              <a:rPr lang="en-GB" sz="1200" b="0" i="0" dirty="0">
                <a:solidFill>
                  <a:srgbClr val="2C3E50"/>
                </a:solidFill>
                <a:effectLst/>
                <a:latin typeface="Dreaming Outloud Pro" panose="03050502040302030504" pitchFamily="66" charset="77"/>
                <a:cs typeface="Dreaming Outloud Pro" panose="03050502040302030504" pitchFamily="66" charset="77"/>
              </a:rPr>
              <a:t> - </a:t>
            </a:r>
            <a:r>
              <a:rPr lang="en-GB" sz="1200" b="0" i="0" dirty="0" err="1">
                <a:solidFill>
                  <a:srgbClr val="2C3E50"/>
                </a:solidFill>
                <a:effectLst/>
                <a:latin typeface="Dreaming Outloud Pro" panose="03050502040302030504" pitchFamily="66" charset="77"/>
                <a:cs typeface="Dreaming Outloud Pro" panose="03050502040302030504" pitchFamily="66" charset="77"/>
              </a:rPr>
              <a:t>boed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rhieni</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aelodau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o'r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teulu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neu'n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weithwyr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proffesiynol</a:t>
            </a:r>
            <a:r>
              <a:rPr lang="en-GB" sz="1200" b="0" i="0" dirty="0">
                <a:solidFill>
                  <a:srgbClr val="2C3E50"/>
                </a:solidFill>
                <a:effectLst/>
                <a:latin typeface="Dreaming Outloud Pro" panose="03050502040302030504" pitchFamily="66" charset="77"/>
                <a:cs typeface="Dreaming Outloud Pro" panose="03050502040302030504" pitchFamily="66" charset="77"/>
              </a:rPr>
              <a:t> -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chwarae</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rhan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ganolog</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wrth</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ddarparu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rhyngweithio</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cyson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cariadus</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chwarae</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ysgogol</a:t>
            </a:r>
            <a:r>
              <a:rPr lang="en-GB" sz="1200" b="0" i="0" dirty="0">
                <a:solidFill>
                  <a:srgbClr val="2C3E50"/>
                </a:solidFill>
                <a:effectLst/>
                <a:latin typeface="Dreaming Outloud Pro" panose="03050502040302030504" pitchFamily="66" charset="77"/>
                <a:cs typeface="Dreaming Outloud Pro" panose="03050502040302030504" pitchFamily="66" charset="77"/>
              </a:rPr>
              <a:t>, ac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amgylchedd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diogel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dirty="0">
                <a:solidFill>
                  <a:srgbClr val="2C3E50"/>
                </a:solidFill>
                <a:latin typeface="Dreaming Outloud Pro" panose="03050502040302030504" pitchFamily="66" charset="77"/>
                <a:cs typeface="Dreaming Outloud Pro" panose="03050502040302030504" pitchFamily="66" charset="77"/>
              </a:rPr>
              <a:t>(</a:t>
            </a:r>
            <a:r>
              <a:rPr lang="en-GB" sz="1200" dirty="0" err="1">
                <a:solidFill>
                  <a:srgbClr val="2C3E50"/>
                </a:solidFill>
                <a:latin typeface="Dreaming Outloud Pro" panose="03050502040302030504" pitchFamily="66" charset="77"/>
                <a:cs typeface="Dreaming Outloud Pro" panose="03050502040302030504" pitchFamily="66" charset="77"/>
              </a:rPr>
              <a:t>Thurow</a:t>
            </a:r>
            <a:r>
              <a:rPr lang="en-GB" sz="1200" dirty="0">
                <a:solidFill>
                  <a:srgbClr val="2C3E50"/>
                </a:solidFill>
                <a:latin typeface="Dreaming Outloud Pro" panose="03050502040302030504" pitchFamily="66" charset="77"/>
                <a:cs typeface="Dreaming Outloud Pro" panose="03050502040302030504" pitchFamily="66" charset="77"/>
              </a:rPr>
              <a:t>, 2016). </a:t>
            </a:r>
            <a:r>
              <a:rPr lang="en-GB" sz="1200" dirty="0" err="1">
                <a:solidFill>
                  <a:srgbClr val="2C3E50"/>
                </a:solidFill>
                <a:latin typeface="Dreaming Outloud Pro" panose="03050502040302030504" pitchFamily="66" charset="77"/>
                <a:cs typeface="Dreaming Outloud Pro" panose="03050502040302030504" pitchFamily="66" charset="77"/>
              </a:rPr>
              <a:t>Mae'r</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err="1">
                <a:solidFill>
                  <a:srgbClr val="2C3E50"/>
                </a:solidFill>
                <a:latin typeface="Dreaming Outloud Pro" panose="03050502040302030504" pitchFamily="66" charset="77"/>
                <a:cs typeface="Dreaming Outloud Pro" panose="03050502040302030504" pitchFamily="66" charset="77"/>
              </a:rPr>
              <a:t>elfennau</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err="1">
                <a:solidFill>
                  <a:srgbClr val="2C3E50"/>
                </a:solidFill>
                <a:latin typeface="Dreaming Outloud Pro" panose="03050502040302030504" pitchFamily="66" charset="77"/>
                <a:cs typeface="Dreaming Outloud Pro" panose="03050502040302030504" pitchFamily="66" charset="77"/>
              </a:rPr>
              <a:t>hyn</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err="1">
                <a:solidFill>
                  <a:srgbClr val="2C3E50"/>
                </a:solidFill>
                <a:latin typeface="Dreaming Outloud Pro" panose="03050502040302030504" pitchFamily="66" charset="77"/>
                <a:cs typeface="Dreaming Outloud Pro" panose="03050502040302030504" pitchFamily="66" charset="77"/>
              </a:rPr>
              <a:t>yn</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err="1">
                <a:solidFill>
                  <a:srgbClr val="2C3E50"/>
                </a:solidFill>
                <a:latin typeface="Dreaming Outloud Pro" panose="03050502040302030504" pitchFamily="66" charset="77"/>
                <a:cs typeface="Dreaming Outloud Pro" panose="03050502040302030504" pitchFamily="66" charset="77"/>
              </a:rPr>
              <a:t>sicrhau</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err="1">
                <a:solidFill>
                  <a:srgbClr val="2C3E50"/>
                </a:solidFill>
                <a:latin typeface="Dreaming Outloud Pro" panose="03050502040302030504" pitchFamily="66" charset="77"/>
                <a:cs typeface="Dreaming Outloud Pro" panose="03050502040302030504" pitchFamily="66" charset="77"/>
              </a:rPr>
              <a:t>sylfaen</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err="1">
                <a:solidFill>
                  <a:srgbClr val="2C3E50"/>
                </a:solidFill>
                <a:latin typeface="Dreaming Outloud Pro" panose="03050502040302030504" pitchFamily="66" charset="77"/>
                <a:cs typeface="Dreaming Outloud Pro" panose="03050502040302030504" pitchFamily="66" charset="77"/>
              </a:rPr>
              <a:t>gref</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err="1">
                <a:solidFill>
                  <a:srgbClr val="2C3E50"/>
                </a:solidFill>
                <a:latin typeface="Dreaming Outloud Pro" panose="03050502040302030504" pitchFamily="66" charset="77"/>
                <a:cs typeface="Dreaming Outloud Pro" panose="03050502040302030504" pitchFamily="66" charset="77"/>
              </a:rPr>
              <a:t>ar</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err="1">
                <a:solidFill>
                  <a:srgbClr val="2C3E50"/>
                </a:solidFill>
                <a:latin typeface="Dreaming Outloud Pro" panose="03050502040302030504" pitchFamily="66" charset="77"/>
                <a:cs typeface="Dreaming Outloud Pro" panose="03050502040302030504" pitchFamily="66" charset="77"/>
              </a:rPr>
              <a:t>gyfer</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err="1">
                <a:solidFill>
                  <a:srgbClr val="2C3E50"/>
                </a:solidFill>
                <a:latin typeface="Dreaming Outloud Pro" panose="03050502040302030504" pitchFamily="66" charset="77"/>
                <a:cs typeface="Dreaming Outloud Pro" panose="03050502040302030504" pitchFamily="66" charset="77"/>
              </a:rPr>
              <a:t>twf</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err="1">
                <a:solidFill>
                  <a:srgbClr val="2C3E50"/>
                </a:solidFill>
                <a:latin typeface="Dreaming Outloud Pro" panose="03050502040302030504" pitchFamily="66" charset="77"/>
                <a:cs typeface="Dreaming Outloud Pro" panose="03050502040302030504" pitchFamily="66" charset="77"/>
              </a:rPr>
              <a:t>emosiynol</a:t>
            </a:r>
            <a:r>
              <a:rPr lang="en-GB" sz="1200" dirty="0">
                <a:solidFill>
                  <a:srgbClr val="2C3E50"/>
                </a:solidFill>
                <a:latin typeface="Dreaming Outloud Pro" panose="03050502040302030504" pitchFamily="66" charset="77"/>
                <a:cs typeface="Dreaming Outloud Pro" panose="03050502040302030504" pitchFamily="66" charset="77"/>
              </a:rPr>
              <a:t> a </a:t>
            </a:r>
            <a:r>
              <a:rPr lang="en-GB" sz="1200" dirty="0" err="1">
                <a:solidFill>
                  <a:srgbClr val="2C3E50"/>
                </a:solidFill>
                <a:latin typeface="Dreaming Outloud Pro" panose="03050502040302030504" pitchFamily="66" charset="77"/>
                <a:cs typeface="Dreaming Outloud Pro" panose="03050502040302030504" pitchFamily="66" charset="77"/>
              </a:rPr>
              <a:t>deallusol</a:t>
            </a:r>
            <a:r>
              <a:rPr lang="en-GB" sz="1200" dirty="0">
                <a:solidFill>
                  <a:srgbClr val="2C3E50"/>
                </a:solidFill>
                <a:latin typeface="Dreaming Outloud Pro" panose="03050502040302030504" pitchFamily="66" charset="77"/>
                <a:cs typeface="Dreaming Outloud Pro" panose="03050502040302030504" pitchFamily="66" charset="77"/>
              </a:rPr>
              <a:t> y </a:t>
            </a:r>
            <a:r>
              <a:rPr lang="en-GB" sz="1200" dirty="0" err="1">
                <a:solidFill>
                  <a:srgbClr val="2C3E50"/>
                </a:solidFill>
                <a:latin typeface="Dreaming Outloud Pro" panose="03050502040302030504" pitchFamily="66" charset="77"/>
                <a:cs typeface="Dreaming Outloud Pro" panose="03050502040302030504" pitchFamily="66" charset="77"/>
              </a:rPr>
              <a:t>plentyn</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err="1">
                <a:solidFill>
                  <a:srgbClr val="2C3E50"/>
                </a:solidFill>
                <a:latin typeface="Dreaming Outloud Pro" panose="03050502040302030504" pitchFamily="66" charset="77"/>
                <a:cs typeface="Dreaming Outloud Pro" panose="03050502040302030504" pitchFamily="66" charset="77"/>
              </a:rPr>
              <a:t>Careinpectorate.wales</a:t>
            </a:r>
            <a:r>
              <a:rPr lang="en-GB" sz="1200" dirty="0">
                <a:solidFill>
                  <a:srgbClr val="2C3E50"/>
                </a:solidFill>
                <a:latin typeface="Dreaming Outloud Pro" panose="03050502040302030504" pitchFamily="66" charset="77"/>
                <a:cs typeface="Dreaming Outloud Pro" panose="03050502040302030504" pitchFamily="66" charset="77"/>
              </a:rPr>
              <a:t>, 2023)</a:t>
            </a:r>
          </a:p>
          <a:p>
            <a:pPr defTabSz="914400">
              <a:lnSpc>
                <a:spcPct val="150000"/>
              </a:lnSpc>
              <a:spcAft>
                <a:spcPts val="600"/>
              </a:spcAft>
              <a:buClr>
                <a:schemeClr val="accent1"/>
              </a:buClr>
              <a:buSzPct val="100000"/>
            </a:pPr>
            <a:endParaRPr lang="en-GB" sz="1200" dirty="0">
              <a:solidFill>
                <a:srgbClr val="2C3E50"/>
              </a:solidFill>
              <a:latin typeface="Dreaming Outloud Pro" panose="03050502040302030504" pitchFamily="66" charset="77"/>
              <a:cs typeface="Dreaming Outloud Pro" panose="03050502040302030504" pitchFamily="66" charset="77"/>
            </a:endParaRPr>
          </a:p>
          <a:p>
            <a:pPr defTabSz="914400">
              <a:lnSpc>
                <a:spcPct val="150000"/>
              </a:lnSpc>
              <a:spcAft>
                <a:spcPts val="600"/>
              </a:spcAft>
              <a:buClr>
                <a:schemeClr val="accent1"/>
              </a:buClr>
              <a:buSzPct val="100000"/>
            </a:pPr>
            <a:r>
              <a:rPr lang="en-GB" sz="1200" b="0" i="0" dirty="0">
                <a:solidFill>
                  <a:srgbClr val="2C3E50"/>
                </a:solidFill>
                <a:effectLst/>
                <a:latin typeface="Dreaming Outloud Pro" panose="03050502040302030504" pitchFamily="66" charset="77"/>
                <a:cs typeface="Dreaming Outloud Pro" panose="03050502040302030504" pitchFamily="66" charset="77"/>
              </a:rPr>
              <a:t>Mae </a:t>
            </a:r>
            <a:r>
              <a:rPr lang="en-GB" sz="1200" b="0" i="0" dirty="0" err="1">
                <a:solidFill>
                  <a:srgbClr val="2C3E50"/>
                </a:solidFill>
                <a:effectLst/>
                <a:latin typeface="Dreaming Outloud Pro" panose="03050502040302030504" pitchFamily="66" charset="77"/>
                <a:cs typeface="Dreaming Outloud Pro" panose="03050502040302030504" pitchFamily="66" charset="77"/>
              </a:rPr>
              <a:t>partneriaeth</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broffesiynol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yr</a:t>
            </a:r>
            <a:r>
              <a:rPr lang="en-GB" sz="1200" b="0" i="0" dirty="0">
                <a:solidFill>
                  <a:srgbClr val="2C3E50"/>
                </a:solidFill>
                <a:effectLst/>
                <a:latin typeface="Dreaming Outloud Pro" panose="03050502040302030504" pitchFamily="66" charset="77"/>
                <a:cs typeface="Dreaming Outloud Pro" panose="03050502040302030504" pitchFamily="66" charset="77"/>
              </a:rPr>
              <a:t> un mor </a:t>
            </a:r>
            <a:r>
              <a:rPr lang="en-GB" sz="1200" b="0" i="0" dirty="0" err="1">
                <a:solidFill>
                  <a:srgbClr val="2C3E50"/>
                </a:solidFill>
                <a:effectLst/>
                <a:latin typeface="Dreaming Outloud Pro" panose="03050502040302030504" pitchFamily="66" charset="77"/>
                <a:cs typeface="Dreaming Outloud Pro" panose="03050502040302030504" pitchFamily="66" charset="77"/>
              </a:rPr>
              <a:t>hanfodol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i</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gefnogi</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rhoddwyr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gofal</a:t>
            </a:r>
            <a:r>
              <a:rPr lang="en-GB" sz="1200" b="0" i="0" dirty="0">
                <a:solidFill>
                  <a:srgbClr val="2C3E50"/>
                </a:solidFill>
                <a:effectLst/>
                <a:latin typeface="Dreaming Outloud Pro" panose="03050502040302030504" pitchFamily="66" charset="77"/>
                <a:cs typeface="Dreaming Outloud Pro" panose="03050502040302030504" pitchFamily="66" charset="77"/>
              </a:rPr>
              <a:t> a </a:t>
            </a:r>
            <a:r>
              <a:rPr lang="en-GB" sz="1200" b="0" i="0" dirty="0" err="1">
                <a:solidFill>
                  <a:srgbClr val="2C3E50"/>
                </a:solidFill>
                <a:effectLst/>
                <a:latin typeface="Dreaming Outloud Pro" panose="03050502040302030504" pitchFamily="66" charset="77"/>
                <a:cs typeface="Dreaming Outloud Pro" panose="03050502040302030504" pitchFamily="66" charset="77"/>
              </a:rPr>
              <a:t>sicrhau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gofal</a:t>
            </a:r>
            <a:r>
              <a:rPr lang="en-GB" sz="1200" b="0" i="0" dirty="0">
                <a:solidFill>
                  <a:srgbClr val="2C3E50"/>
                </a:solidFill>
                <a:effectLst/>
                <a:latin typeface="Dreaming Outloud Pro" panose="03050502040302030504" pitchFamily="66" charset="77"/>
                <a:cs typeface="Dreaming Outloud Pro" panose="03050502040302030504" pitchFamily="66" charset="77"/>
              </a:rPr>
              <a:t> o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ansawdd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uchel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Shulz</a:t>
            </a:r>
            <a:r>
              <a:rPr lang="en-GB" sz="1200" b="0" i="0" dirty="0">
                <a:solidFill>
                  <a:srgbClr val="2C3E50"/>
                </a:solidFill>
                <a:effectLst/>
                <a:latin typeface="Dreaming Outloud Pro" panose="03050502040302030504" pitchFamily="66" charset="77"/>
                <a:cs typeface="Dreaming Outloud Pro" panose="03050502040302030504" pitchFamily="66" charset="77"/>
              </a:rPr>
              <a:t> and Eden, 2016). Mae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darparwyr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gofal</a:t>
            </a:r>
            <a:r>
              <a:rPr lang="en-GB" sz="1200" b="0" i="0" dirty="0">
                <a:solidFill>
                  <a:srgbClr val="2C3E50"/>
                </a:solidFill>
                <a:effectLst/>
                <a:latin typeface="Dreaming Outloud Pro" panose="03050502040302030504" pitchFamily="66" charset="77"/>
                <a:cs typeface="Dreaming Outloud Pro" panose="03050502040302030504" pitchFamily="66" charset="77"/>
              </a:rPr>
              <a:t> iechyd,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addysgwyr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plentyndod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cynnar</a:t>
            </a:r>
            <a:r>
              <a:rPr lang="en-GB" sz="1200" b="0" i="0" dirty="0">
                <a:solidFill>
                  <a:srgbClr val="2C3E50"/>
                </a:solidFill>
                <a:effectLst/>
                <a:latin typeface="Dreaming Outloud Pro" panose="03050502040302030504" pitchFamily="66" charset="77"/>
                <a:cs typeface="Dreaming Outloud Pro" panose="03050502040302030504" pitchFamily="66" charset="77"/>
              </a:rPr>
              <a:t>, a </a:t>
            </a:r>
            <a:r>
              <a:rPr lang="en-GB" sz="1200" b="0" i="0" dirty="0" err="1">
                <a:solidFill>
                  <a:srgbClr val="2C3E50"/>
                </a:solidFill>
                <a:effectLst/>
                <a:latin typeface="Dreaming Outloud Pro" panose="03050502040302030504" pitchFamily="66" charset="77"/>
                <a:cs typeface="Dreaming Outloud Pro" panose="03050502040302030504" pitchFamily="66" charset="77"/>
              </a:rPr>
              <a:t>sefydliadau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cymunedol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cyfrannu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arbenigedd</a:t>
            </a:r>
            <a:r>
              <a:rPr lang="en-GB" sz="1200" b="0" i="0" dirty="0">
                <a:solidFill>
                  <a:srgbClr val="2C3E50"/>
                </a:solidFill>
                <a:effectLst/>
                <a:latin typeface="Dreaming Outloud Pro" panose="03050502040302030504" pitchFamily="66" charset="77"/>
                <a:cs typeface="Dreaming Outloud Pro" panose="03050502040302030504" pitchFamily="66" charset="77"/>
              </a:rPr>
              <a:t> ac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adnoddau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sy'n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gwella</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datblygiad</a:t>
            </a:r>
            <a:r>
              <a:rPr lang="en-GB" sz="1200" b="0" i="0" dirty="0">
                <a:solidFill>
                  <a:srgbClr val="2C3E50"/>
                </a:solidFill>
                <a:effectLst/>
                <a:latin typeface="Dreaming Outloud Pro" panose="03050502040302030504" pitchFamily="66" charset="77"/>
                <a:cs typeface="Dreaming Outloud Pro" panose="03050502040302030504" pitchFamily="66" charset="77"/>
              </a:rPr>
              <a:t> plant. (Kent and Moran, 2019) Mae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dulliau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cydweithredol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megis</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gweithdai</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rhiant</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sgrinio</a:t>
            </a:r>
            <a:r>
              <a:rPr lang="en-GB" sz="1200" b="0" i="0" dirty="0">
                <a:solidFill>
                  <a:srgbClr val="2C3E50"/>
                </a:solidFill>
                <a:effectLst/>
                <a:latin typeface="Dreaming Outloud Pro" panose="03050502040302030504" pitchFamily="66" charset="77"/>
                <a:cs typeface="Dreaming Outloud Pro" panose="03050502040302030504" pitchFamily="66" charset="77"/>
              </a:rPr>
              <a:t> iechyd, a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rhaglenni</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addysgol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wedi'u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teilwra</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rhoi'r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wybodaeth</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a'r</a:t>
            </a:r>
            <a:r>
              <a:rPr lang="en-GB" sz="1200" b="0" i="0" dirty="0">
                <a:solidFill>
                  <a:srgbClr val="2C3E50"/>
                </a:solidFill>
                <a:effectLst/>
                <a:latin typeface="Dreaming Outloud Pro" panose="03050502040302030504" pitchFamily="66" charset="77"/>
                <a:cs typeface="Dreaming Outloud Pro" panose="03050502040302030504" pitchFamily="66" charset="77"/>
              </a:rPr>
              <a:t> offer </a:t>
            </a:r>
            <a:r>
              <a:rPr lang="en-GB" sz="1200" b="0" i="0" dirty="0" err="1">
                <a:solidFill>
                  <a:srgbClr val="2C3E50"/>
                </a:solidFill>
                <a:effectLst/>
                <a:latin typeface="Dreaming Outloud Pro" panose="03050502040302030504" pitchFamily="66" charset="77"/>
                <a:cs typeface="Dreaming Outloud Pro" panose="03050502040302030504" pitchFamily="66" charset="77"/>
              </a:rPr>
              <a:t>sydd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eu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hangen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roddwyr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gofal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Beardslee</a:t>
            </a:r>
            <a:r>
              <a:rPr lang="en-GB" sz="1200" b="0" i="0" dirty="0">
                <a:solidFill>
                  <a:srgbClr val="2C3E50"/>
                </a:solidFill>
                <a:effectLst/>
                <a:latin typeface="Dreaming Outloud Pro" panose="03050502040302030504" pitchFamily="66" charset="77"/>
                <a:cs typeface="Dreaming Outloud Pro" panose="03050502040302030504" pitchFamily="66" charset="77"/>
              </a:rPr>
              <a:t> et al., 2003). </a:t>
            </a:r>
            <a:r>
              <a:rPr lang="en-GB" sz="1200" b="0" i="0" dirty="0" err="1">
                <a:solidFill>
                  <a:srgbClr val="2C3E50"/>
                </a:solidFill>
                <a:effectLst/>
                <a:latin typeface="Dreaming Outloud Pro" panose="03050502040302030504" pitchFamily="66" charset="77"/>
                <a:cs typeface="Dreaming Outloud Pro" panose="03050502040302030504" pitchFamily="66" charset="77"/>
              </a:rPr>
              <a:t>Fodd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bynnag</a:t>
            </a:r>
            <a:r>
              <a:rPr lang="en-GB" sz="1200" b="0" i="0" dirty="0">
                <a:solidFill>
                  <a:srgbClr val="2C3E50"/>
                </a:solidFill>
                <a:effectLst/>
                <a:latin typeface="Dreaming Outloud Pro" panose="03050502040302030504" pitchFamily="66" charset="77"/>
                <a:cs typeface="Dreaming Outloud Pro" panose="03050502040302030504" pitchFamily="66" charset="77"/>
              </a:rPr>
              <a:t>, gall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darparu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gofal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cyson</a:t>
            </a:r>
            <a:r>
              <a:rPr lang="en-GB" sz="1200" b="0" i="0" dirty="0">
                <a:solidFill>
                  <a:srgbClr val="2C3E50"/>
                </a:solidFill>
                <a:effectLst/>
                <a:latin typeface="Dreaming Outloud Pro" panose="03050502040302030504" pitchFamily="66" charset="77"/>
                <a:cs typeface="Dreaming Outloud Pro" panose="03050502040302030504" pitchFamily="66" charset="77"/>
              </a:rPr>
              <a:t> o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ansawdd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uchel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fod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anodd</a:t>
            </a:r>
            <a:r>
              <a:rPr lang="en-GB" sz="1200" b="0" i="0" dirty="0">
                <a:solidFill>
                  <a:srgbClr val="2C3E50"/>
                </a:solidFill>
                <a:effectLst/>
                <a:latin typeface="Dreaming Outloud Pro" panose="03050502040302030504" pitchFamily="66" charset="77"/>
                <a:cs typeface="Dreaming Outloud Pro" panose="03050502040302030504" pitchFamily="66" charset="77"/>
              </a:rPr>
              <a:t>. Gall </a:t>
            </a:r>
            <a:r>
              <a:rPr lang="en-GB" sz="1200" b="0" i="0" dirty="0" err="1">
                <a:solidFill>
                  <a:srgbClr val="2C3E50"/>
                </a:solidFill>
                <a:effectLst/>
                <a:latin typeface="Dreaming Outloud Pro" panose="03050502040302030504" pitchFamily="66" charset="77"/>
                <a:cs typeface="Dreaming Outloud Pro" panose="03050502040302030504" pitchFamily="66" charset="77"/>
              </a:rPr>
              <a:t>ffactorau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megis</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rhwystrau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economaidd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cymdeithasol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diffyg</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mynediad</a:t>
            </a:r>
            <a:r>
              <a:rPr lang="en-GB" sz="1200" b="0" i="0" dirty="0">
                <a:solidFill>
                  <a:srgbClr val="2C3E50"/>
                </a:solidFill>
                <a:effectLst/>
                <a:latin typeface="Dreaming Outloud Pro" panose="03050502040302030504" pitchFamily="66" charset="77"/>
                <a:cs typeface="Dreaming Outloud Pro" panose="03050502040302030504" pitchFamily="66" charset="77"/>
              </a:rPr>
              <a:t>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adnoddau</a:t>
            </a:r>
            <a:r>
              <a:rPr lang="en-GB" sz="1200" b="0" i="0" dirty="0">
                <a:solidFill>
                  <a:srgbClr val="2C3E50"/>
                </a:solidFill>
                <a:effectLst/>
                <a:latin typeface="Dreaming Outloud Pro" panose="03050502040302030504" pitchFamily="66" charset="77"/>
                <a:cs typeface="Dreaming Outloud Pro" panose="03050502040302030504" pitchFamily="66" charset="77"/>
              </a:rPr>
              <a:t>, a </a:t>
            </a:r>
            <a:r>
              <a:rPr lang="en-GB" sz="1200" b="0" i="0" dirty="0" err="1">
                <a:solidFill>
                  <a:srgbClr val="2C3E50"/>
                </a:solidFill>
                <a:effectLst/>
                <a:latin typeface="Dreaming Outloud Pro" panose="03050502040302030504" pitchFamily="66" charset="77"/>
                <a:cs typeface="Dreaming Outloud Pro" panose="03050502040302030504" pitchFamily="66" charset="77"/>
              </a:rPr>
              <a:t>straen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roddwyr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gofal</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lesteirio'r</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gallu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i</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ddiwallu</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anghenion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plentyn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yn</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ystod</a:t>
            </a:r>
            <a:r>
              <a:rPr lang="en-GB" sz="1200" b="0" i="0" dirty="0">
                <a:solidFill>
                  <a:srgbClr val="2C3E50"/>
                </a:solidFill>
                <a:effectLst/>
                <a:latin typeface="Dreaming Outloud Pro" panose="03050502040302030504" pitchFamily="66" charset="77"/>
                <a:cs typeface="Dreaming Outloud Pro" panose="03050502040302030504" pitchFamily="66" charset="77"/>
              </a:rPr>
              <a:t> y </a:t>
            </a:r>
            <a:r>
              <a:rPr lang="en-GB" sz="1200" b="0" i="0" dirty="0" err="1">
                <a:solidFill>
                  <a:srgbClr val="2C3E50"/>
                </a:solidFill>
                <a:effectLst/>
                <a:latin typeface="Dreaming Outloud Pro" panose="03050502040302030504" pitchFamily="66" charset="77"/>
                <a:cs typeface="Dreaming Outloud Pro" panose="03050502040302030504" pitchFamily="66" charset="77"/>
              </a:rPr>
              <a:t>cyfnod</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sensitif</a:t>
            </a:r>
            <a:r>
              <a:rPr lang="en-GB" sz="1200" b="0" i="0" dirty="0">
                <a:solidFill>
                  <a:srgbClr val="2C3E50"/>
                </a:solidFill>
                <a:effectLst/>
                <a:latin typeface="Dreaming Outloud Pro" panose="03050502040302030504" pitchFamily="66" charset="77"/>
                <a:cs typeface="Dreaming Outloud Pro" panose="03050502040302030504" pitchFamily="66" charset="77"/>
              </a:rPr>
              <a:t> </a:t>
            </a:r>
            <a:r>
              <a:rPr lang="en-GB" sz="1200" b="0" i="0" dirty="0" err="1">
                <a:solidFill>
                  <a:srgbClr val="2C3E50"/>
                </a:solidFill>
                <a:effectLst/>
                <a:latin typeface="Dreaming Outloud Pro" panose="03050502040302030504" pitchFamily="66" charset="77"/>
                <a:cs typeface="Dreaming Outloud Pro" panose="03050502040302030504" pitchFamily="66" charset="77"/>
              </a:rPr>
              <a:t>hwn</a:t>
            </a:r>
            <a:r>
              <a:rPr lang="en-GB" sz="1200" b="0" i="0" dirty="0">
                <a:solidFill>
                  <a:srgbClr val="2C3E50"/>
                </a:solidFill>
                <a:effectLst/>
                <a:latin typeface="Dreaming Outloud Pro" panose="03050502040302030504" pitchFamily="66" charset="77"/>
                <a:cs typeface="Dreaming Outloud Pro" panose="03050502040302030504" pitchFamily="66" charset="77"/>
              </a:rPr>
              <a:t>. (World Health Organization. Department of Child And Adolescent Health And Development, 2004)</a:t>
            </a:r>
          </a:p>
          <a:p>
            <a:pPr defTabSz="914400">
              <a:lnSpc>
                <a:spcPct val="110000"/>
              </a:lnSpc>
              <a:spcAft>
                <a:spcPts val="600"/>
              </a:spcAft>
              <a:buClr>
                <a:schemeClr val="accent1"/>
              </a:buClr>
              <a:buSzPct val="100000"/>
            </a:pPr>
            <a:endParaRPr lang="en-GB" sz="1500" b="0" i="0" dirty="0">
              <a:solidFill>
                <a:srgbClr val="2C3E50"/>
              </a:solidFill>
              <a:effectLst/>
              <a:latin typeface="Dreaming Outloud Pro" panose="03050502040302030504" pitchFamily="66" charset="77"/>
              <a:cs typeface="Dreaming Outloud Pro" panose="03050502040302030504" pitchFamily="66" charset="77"/>
            </a:endParaRPr>
          </a:p>
          <a:p>
            <a:pPr defTabSz="914400">
              <a:lnSpc>
                <a:spcPct val="110000"/>
              </a:lnSpc>
              <a:spcAft>
                <a:spcPts val="600"/>
              </a:spcAft>
              <a:buClr>
                <a:schemeClr val="accent1"/>
              </a:buClr>
              <a:buSzPct val="100000"/>
            </a:pPr>
            <a:endParaRPr lang="en-US" sz="1500" dirty="0">
              <a:latin typeface="Dreaming Outloud Pro" panose="03050502040302030504" pitchFamily="66" charset="77"/>
              <a:cs typeface="Dreaming Outloud Pro" panose="03050502040302030504" pitchFamily="66" charset="77"/>
            </a:endParaRPr>
          </a:p>
        </p:txBody>
      </p:sp>
      <p:pic>
        <p:nvPicPr>
          <p:cNvPr id="5" name="Picture 4">
            <a:extLst>
              <a:ext uri="{FF2B5EF4-FFF2-40B4-BE49-F238E27FC236}">
                <a16:creationId xmlns:a16="http://schemas.microsoft.com/office/drawing/2014/main" id="{76BD85EB-CDF0-E8C7-BAA1-BC8B9593A621}"/>
              </a:ext>
            </a:extLst>
          </p:cNvPr>
          <p:cNvPicPr>
            <a:picLocks noChangeAspect="1"/>
          </p:cNvPicPr>
          <p:nvPr/>
        </p:nvPicPr>
        <p:blipFill>
          <a:blip r:embed="rId2"/>
          <a:stretch>
            <a:fillRect/>
          </a:stretch>
        </p:blipFill>
        <p:spPr>
          <a:xfrm>
            <a:off x="111212" y="1113936"/>
            <a:ext cx="5514334" cy="4273609"/>
          </a:xfrm>
          <a:prstGeom prst="rect">
            <a:avLst/>
          </a:prstGeom>
        </p:spPr>
      </p:pic>
      <p:sp>
        <p:nvSpPr>
          <p:cNvPr id="6" name="TextBox 5">
            <a:extLst>
              <a:ext uri="{FF2B5EF4-FFF2-40B4-BE49-F238E27FC236}">
                <a16:creationId xmlns:a16="http://schemas.microsoft.com/office/drawing/2014/main" id="{975669F0-6549-10F0-9360-A0432D0189F3}"/>
              </a:ext>
            </a:extLst>
          </p:cNvPr>
          <p:cNvSpPr txBox="1"/>
          <p:nvPr/>
        </p:nvSpPr>
        <p:spPr>
          <a:xfrm>
            <a:off x="2051222" y="5652302"/>
            <a:ext cx="2187146" cy="246221"/>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SR, Nutrition, 2020</a:t>
            </a:r>
          </a:p>
        </p:txBody>
      </p:sp>
      <p:sp>
        <p:nvSpPr>
          <p:cNvPr id="9" name="TextBox 8">
            <a:extLst>
              <a:ext uri="{FF2B5EF4-FFF2-40B4-BE49-F238E27FC236}">
                <a16:creationId xmlns:a16="http://schemas.microsoft.com/office/drawing/2014/main" id="{84D84ABA-1EE3-BCA6-714D-531CB93443DC}"/>
              </a:ext>
            </a:extLst>
          </p:cNvPr>
          <p:cNvSpPr txBox="1"/>
          <p:nvPr/>
        </p:nvSpPr>
        <p:spPr>
          <a:xfrm>
            <a:off x="5625546" y="551500"/>
            <a:ext cx="6108568" cy="369332"/>
          </a:xfrm>
          <a:prstGeom prst="rect">
            <a:avLst/>
          </a:prstGeom>
          <a:noFill/>
        </p:spPr>
        <p:txBody>
          <a:bodyPr wrap="square">
            <a:spAutoFit/>
          </a:bodyPr>
          <a:lstStyle/>
          <a:p>
            <a:pPr algn="ct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Beth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yw’r</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1000–</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diwrnod</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cyntaf</a:t>
            </a:r>
            <a:r>
              <a:rPr lang="en-GB" sz="18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t>
            </a:r>
          </a:p>
        </p:txBody>
      </p:sp>
      <p:sp>
        <p:nvSpPr>
          <p:cNvPr id="13" name="TextBox 12">
            <a:extLst>
              <a:ext uri="{FF2B5EF4-FFF2-40B4-BE49-F238E27FC236}">
                <a16:creationId xmlns:a16="http://schemas.microsoft.com/office/drawing/2014/main" id="{3996428C-0B49-C25B-8F1E-0F9BC2C0BF3A}"/>
              </a:ext>
            </a:extLst>
          </p:cNvPr>
          <p:cNvSpPr txBox="1"/>
          <p:nvPr/>
        </p:nvSpPr>
        <p:spPr>
          <a:xfrm>
            <a:off x="5625546" y="2920360"/>
            <a:ext cx="6108568" cy="369332"/>
          </a:xfrm>
          <a:prstGeom prst="rect">
            <a:avLst/>
          </a:prstGeom>
          <a:noFill/>
        </p:spPr>
        <p:txBody>
          <a:bodyPr wrap="square">
            <a:spAutoFit/>
          </a:bodyPr>
          <a:lstStyle/>
          <a:p>
            <a:pPr algn="ct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Pam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mae’n</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Bwysig</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t>
            </a:r>
          </a:p>
        </p:txBody>
      </p:sp>
      <p:sp>
        <p:nvSpPr>
          <p:cNvPr id="2" name="Footer Placeholder 14">
            <a:extLst>
              <a:ext uri="{FF2B5EF4-FFF2-40B4-BE49-F238E27FC236}">
                <a16:creationId xmlns:a16="http://schemas.microsoft.com/office/drawing/2014/main" id="{2DD3820C-D9D3-52F2-913F-787AA90B3C35}"/>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448103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2F3BCAB-5BD6-75EC-91B4-B293DB07BDD1}"/>
              </a:ext>
            </a:extLst>
          </p:cNvPr>
          <p:cNvSpPr txBox="1"/>
          <p:nvPr/>
        </p:nvSpPr>
        <p:spPr>
          <a:xfrm>
            <a:off x="351829" y="1147966"/>
            <a:ext cx="6104238" cy="4455066"/>
          </a:xfrm>
          <a:prstGeom prst="rect">
            <a:avLst/>
          </a:prstGeom>
          <a:noFill/>
        </p:spPr>
        <p:txBody>
          <a:bodyPr wrap="square">
            <a:spAutoFit/>
          </a:bodyPr>
          <a:lstStyle/>
          <a:p>
            <a:pPr defTabSz="914400">
              <a:lnSpc>
                <a:spcPct val="150000"/>
              </a:lnSpc>
              <a:spcAft>
                <a:spcPts val="600"/>
              </a:spcAft>
              <a:buClr>
                <a:schemeClr val="accent1"/>
              </a:buClr>
              <a:buSzPct val="100000"/>
            </a:pPr>
            <a:r>
              <a:rPr lang="en-US" sz="1200" b="0" i="0" dirty="0">
                <a:latin typeface="Dreaming Outloud Pro" panose="03050502040302030504" pitchFamily="66" charset="77"/>
                <a:cs typeface="Dreaming Outloud Pro" panose="03050502040302030504" pitchFamily="66" charset="77"/>
              </a:rPr>
              <a:t>Er </a:t>
            </a:r>
            <a:r>
              <a:rPr lang="en-US" sz="1200" b="0" i="0" dirty="0" err="1">
                <a:latin typeface="Dreaming Outloud Pro" panose="03050502040302030504" pitchFamily="66" charset="77"/>
                <a:cs typeface="Dreaming Outloud Pro" panose="03050502040302030504" pitchFamily="66" charset="77"/>
              </a:rPr>
              <a:t>mwyn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goresgyn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yr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heriau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hyn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mae</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gweithgareddau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strwythuredig</a:t>
            </a:r>
            <a:r>
              <a:rPr lang="en-US" sz="1200" b="0" i="0" dirty="0">
                <a:latin typeface="Dreaming Outloud Pro" panose="03050502040302030504" pitchFamily="66" charset="77"/>
                <a:cs typeface="Dreaming Outloud Pro" panose="03050502040302030504" pitchFamily="66" charset="77"/>
              </a:rPr>
              <a:t> a </a:t>
            </a:r>
            <a:r>
              <a:rPr lang="en-US" sz="1200" b="0" i="0" dirty="0" err="1">
                <a:latin typeface="Dreaming Outloud Pro" panose="03050502040302030504" pitchFamily="66" charset="77"/>
                <a:cs typeface="Dreaming Outloud Pro" panose="03050502040302030504" pitchFamily="66" charset="77"/>
              </a:rPr>
              <a:t>dulliau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gweithredu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seiliedig</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ar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dystiolaeth</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hanfodol</a:t>
            </a:r>
            <a:r>
              <a:rPr lang="en-US" sz="1200" b="0" i="0" dirty="0">
                <a:latin typeface="Dreaming Outloud Pro" panose="03050502040302030504" pitchFamily="66" charset="77"/>
                <a:cs typeface="Dreaming Outloud Pro" panose="03050502040302030504" pitchFamily="66" charset="77"/>
              </a:rPr>
              <a:t>. Mae </a:t>
            </a:r>
            <a:r>
              <a:rPr lang="en-US" sz="1200" b="0" i="0" dirty="0" err="1">
                <a:latin typeface="Dreaming Outloud Pro" panose="03050502040302030504" pitchFamily="66" charset="77"/>
                <a:cs typeface="Dreaming Outloud Pro" panose="03050502040302030504" pitchFamily="66" charset="77"/>
              </a:rPr>
              <a:t>rhaglenni</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sy'n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pwysleisio</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rhoi</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gofal</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ymatebol</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ysgogiad</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cynnar</a:t>
            </a:r>
            <a:r>
              <a:rPr lang="en-US" sz="1200" b="0" i="0" dirty="0">
                <a:latin typeface="Dreaming Outloud Pro" panose="03050502040302030504" pitchFamily="66" charset="77"/>
                <a:cs typeface="Dreaming Outloud Pro" panose="03050502040302030504" pitchFamily="66" charset="77"/>
              </a:rPr>
              <a:t>, a </a:t>
            </a:r>
            <a:r>
              <a:rPr lang="en-US" sz="1200" b="0" i="0" dirty="0" err="1">
                <a:latin typeface="Dreaming Outloud Pro" panose="03050502040302030504" pitchFamily="66" charset="77"/>
                <a:cs typeface="Dreaming Outloud Pro" panose="03050502040302030504" pitchFamily="66" charset="77"/>
              </a:rPr>
              <a:t>maethiad</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priodol</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wedi</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profi</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i</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wella</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canlyniadau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i</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blant</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Thurow</a:t>
            </a:r>
            <a:r>
              <a:rPr lang="en-US" sz="1200" b="0" i="0" dirty="0">
                <a:latin typeface="Dreaming Outloud Pro" panose="03050502040302030504" pitchFamily="66" charset="77"/>
                <a:cs typeface="Dreaming Outloud Pro" panose="03050502040302030504" pitchFamily="66" charset="77"/>
              </a:rPr>
              <a:t>, 2016) </a:t>
            </a:r>
            <a:r>
              <a:rPr lang="cy-GB" sz="1200" dirty="0">
                <a:latin typeface="Dreaming Outloud Pro" panose="03050502040302030504" pitchFamily="66" charset="77"/>
                <a:cs typeface="Dreaming Outloud Pro" panose="03050502040302030504" pitchFamily="66" charset="77"/>
              </a:rPr>
              <a:t>Mae gweithgareddau fel darllen, canu, a chwarae rhyngweithiol yn annog caffael iaith a datblygiad gwybyddol. </a:t>
            </a:r>
            <a:r>
              <a:rPr lang="en-US" sz="1200" dirty="0">
                <a:latin typeface="Dreaming Outloud Pro" panose="03050502040302030504" pitchFamily="66" charset="77"/>
                <a:cs typeface="Dreaming Outloud Pro" panose="03050502040302030504" pitchFamily="66" charset="77"/>
              </a:rPr>
              <a:t>(Mikhail </a:t>
            </a:r>
            <a:r>
              <a:rPr lang="en-US" sz="1200" dirty="0" err="1">
                <a:latin typeface="Dreaming Outloud Pro" panose="03050502040302030504" pitchFamily="66" charset="77"/>
                <a:cs typeface="Dreaming Outloud Pro" panose="03050502040302030504" pitchFamily="66" charset="77"/>
              </a:rPr>
              <a:t>Gradovski</a:t>
            </a:r>
            <a:r>
              <a:rPr lang="en-US" sz="1200" dirty="0">
                <a:latin typeface="Dreaming Outloud Pro" panose="03050502040302030504" pitchFamily="66" charset="77"/>
                <a:cs typeface="Dreaming Outloud Pro" panose="03050502040302030504" pitchFamily="66" charset="77"/>
              </a:rPr>
              <a:t> et al., 2020)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ogystal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mae</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ymyriadau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canolbwyntio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iechyd, </a:t>
            </a:r>
            <a:r>
              <a:rPr lang="en-US" sz="1200" dirty="0" err="1">
                <a:latin typeface="Dreaming Outloud Pro" panose="03050502040302030504" pitchFamily="66" charset="77"/>
                <a:cs typeface="Dreaming Outloud Pro" panose="03050502040302030504" pitchFamily="66" charset="77"/>
              </a:rPr>
              <a:t>fel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imiwneiddiadau</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chymorth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mamau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sicrhau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lles</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corfforol</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amgylchedd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meithrin</a:t>
            </a:r>
            <a:r>
              <a:rPr lang="en-US" sz="1200" dirty="0">
                <a:latin typeface="Dreaming Outloud Pro" panose="03050502040302030504" pitchFamily="66" charset="77"/>
                <a:cs typeface="Dreaming Outloud Pro" panose="03050502040302030504" pitchFamily="66" charset="77"/>
              </a:rPr>
              <a:t>. (National Research Council and Institute of Medicine, 2015)</a:t>
            </a:r>
            <a:r>
              <a:rPr lang="en-GB" sz="1200" b="0" i="0" dirty="0">
                <a:solidFill>
                  <a:srgbClr val="000000"/>
                </a:solidFill>
                <a:effectLst/>
                <a:latin typeface="Dreaming Outloud Pro" panose="03050502040302030504" pitchFamily="66" charset="77"/>
                <a:cs typeface="Dreaming Outloud Pro" panose="03050502040302030504" pitchFamily="66" charset="77"/>
              </a:rPr>
              <a:t>‌</a:t>
            </a:r>
          </a:p>
          <a:p>
            <a:pPr defTabSz="914400">
              <a:lnSpc>
                <a:spcPct val="150000"/>
              </a:lnSpc>
              <a:spcAft>
                <a:spcPts val="600"/>
              </a:spcAft>
              <a:buClr>
                <a:schemeClr val="accent1"/>
              </a:buClr>
              <a:buSzPct val="100000"/>
            </a:pPr>
            <a:endParaRPr lang="en-US" sz="1200" b="1" i="0" dirty="0">
              <a:latin typeface="Dreaming Outloud Pro" panose="03050502040302030504" pitchFamily="66" charset="77"/>
              <a:cs typeface="Dreaming Outloud Pro" panose="03050502040302030504" pitchFamily="66" charset="77"/>
            </a:endParaRPr>
          </a:p>
          <a:p>
            <a:pPr defTabSz="914400">
              <a:lnSpc>
                <a:spcPct val="150000"/>
              </a:lnSpc>
              <a:spcAft>
                <a:spcPts val="600"/>
              </a:spcAft>
              <a:buClr>
                <a:schemeClr val="accent1"/>
              </a:buClr>
              <a:buSzPct val="100000"/>
            </a:pPr>
            <a:r>
              <a:rPr lang="en-US" sz="1200" b="0" i="0" dirty="0" err="1">
                <a:latin typeface="Dreaming Outloud Pro" panose="03050502040302030504" pitchFamily="66" charset="77"/>
                <a:cs typeface="Dreaming Outloud Pro" panose="03050502040302030504" pitchFamily="66" charset="77"/>
              </a:rPr>
              <a:t>Mae'r</a:t>
            </a:r>
            <a:r>
              <a:rPr lang="en-US" sz="1200" b="0" i="0" dirty="0">
                <a:latin typeface="Dreaming Outloud Pro" panose="03050502040302030504" pitchFamily="66" charset="77"/>
                <a:cs typeface="Dreaming Outloud Pro" panose="03050502040302030504" pitchFamily="66" charset="77"/>
              </a:rPr>
              <a:t> 1000 </a:t>
            </a:r>
            <a:r>
              <a:rPr lang="en-US" sz="1200" b="0" i="0" dirty="0" err="1">
                <a:latin typeface="Dreaming Outloud Pro" panose="03050502040302030504" pitchFamily="66" charset="77"/>
                <a:cs typeface="Dreaming Outloud Pro" panose="03050502040302030504" pitchFamily="66" charset="77"/>
              </a:rPr>
              <a:t>diwrnod</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cyntaf</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gyfle</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unigryw</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i</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roi</a:t>
            </a:r>
            <a:r>
              <a:rPr lang="en-US" sz="1200" b="0" i="0" dirty="0">
                <a:latin typeface="Dreaming Outloud Pro" panose="03050502040302030504" pitchFamily="66" charset="77"/>
                <a:cs typeface="Dreaming Outloud Pro" panose="03050502040302030504" pitchFamily="66" charset="77"/>
              </a:rPr>
              <a:t> plant </a:t>
            </a:r>
            <a:r>
              <a:rPr lang="en-US" sz="1200" b="0" i="0" dirty="0" err="1">
                <a:latin typeface="Dreaming Outloud Pro" panose="03050502040302030504" pitchFamily="66" charset="77"/>
                <a:cs typeface="Dreaming Outloud Pro" panose="03050502040302030504" pitchFamily="66" charset="77"/>
              </a:rPr>
              <a:t>ar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lwybr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i</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ffynnu</a:t>
            </a:r>
            <a:r>
              <a:rPr lang="en-US" sz="1200" b="0" i="0" dirty="0">
                <a:latin typeface="Dreaming Outloud Pro" panose="03050502040302030504" pitchFamily="66" charset="77"/>
                <a:cs typeface="Dreaming Outloud Pro" panose="03050502040302030504" pitchFamily="66" charset="77"/>
              </a:rPr>
              <a:t>. (Goncalves, </a:t>
            </a:r>
            <a:r>
              <a:rPr lang="en-US" sz="1200" b="0" i="0" dirty="0" err="1">
                <a:latin typeface="Dreaming Outloud Pro" panose="03050502040302030504" pitchFamily="66" charset="77"/>
                <a:cs typeface="Dreaming Outloud Pro" panose="03050502040302030504" pitchFamily="66" charset="77"/>
              </a:rPr>
              <a:t>Arnez</a:t>
            </a:r>
            <a:r>
              <a:rPr lang="en-US" sz="1200" b="0" i="0" dirty="0">
                <a:latin typeface="Dreaming Outloud Pro" panose="03050502040302030504" pitchFamily="66" charset="77"/>
                <a:cs typeface="Dreaming Outloud Pro" panose="03050502040302030504" pitchFamily="66" charset="77"/>
              </a:rPr>
              <a:t> and Paula-Silva, 2024). </a:t>
            </a:r>
            <a:r>
              <a:rPr lang="en-US" sz="1200" b="0" i="0" dirty="0" err="1">
                <a:latin typeface="Dreaming Outloud Pro" panose="03050502040302030504" pitchFamily="66" charset="77"/>
                <a:cs typeface="Dreaming Outloud Pro" panose="03050502040302030504" pitchFamily="66" charset="77"/>
              </a:rPr>
              <a:t>Trwy</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feithrin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rhwydwaith</a:t>
            </a:r>
            <a:r>
              <a:rPr lang="en-US" sz="1200" b="0" i="0" dirty="0">
                <a:latin typeface="Dreaming Outloud Pro" panose="03050502040302030504" pitchFamily="66" charset="77"/>
                <a:cs typeface="Dreaming Outloud Pro" panose="03050502040302030504" pitchFamily="66" charset="77"/>
              </a:rPr>
              <a:t> o </a:t>
            </a:r>
            <a:r>
              <a:rPr lang="en-US" sz="1200" b="0" i="0" dirty="0" err="1">
                <a:latin typeface="Dreaming Outloud Pro" panose="03050502040302030504" pitchFamily="66" charset="77"/>
                <a:cs typeface="Dreaming Outloud Pro" panose="03050502040302030504" pitchFamily="66" charset="77"/>
              </a:rPr>
              <a:t>ofal</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cefnogol</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cydweithio</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proffesiynol</a:t>
            </a:r>
            <a:r>
              <a:rPr lang="en-US" sz="1200" b="0" i="0" dirty="0">
                <a:latin typeface="Dreaming Outloud Pro" panose="03050502040302030504" pitchFamily="66" charset="77"/>
                <a:cs typeface="Dreaming Outloud Pro" panose="03050502040302030504" pitchFamily="66" charset="77"/>
              </a:rPr>
              <a:t>, ac </a:t>
            </a:r>
            <a:r>
              <a:rPr lang="en-US" sz="1200" b="0" i="0" dirty="0" err="1">
                <a:latin typeface="Dreaming Outloud Pro" panose="03050502040302030504" pitchFamily="66" charset="77"/>
                <a:cs typeface="Dreaming Outloud Pro" panose="03050502040302030504" pitchFamily="66" charset="77"/>
              </a:rPr>
              <a:t>ymyriadau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wedi’u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targedu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gallwn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oresgyn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rhwystrau</a:t>
            </a:r>
            <a:r>
              <a:rPr lang="en-US" sz="1200" b="0" i="0" dirty="0">
                <a:latin typeface="Dreaming Outloud Pro" panose="03050502040302030504" pitchFamily="66" charset="77"/>
                <a:cs typeface="Dreaming Outloud Pro" panose="03050502040302030504" pitchFamily="66" charset="77"/>
              </a:rPr>
              <a:t> a </a:t>
            </a:r>
            <a:r>
              <a:rPr lang="en-US" sz="1200" b="0" i="0" dirty="0" err="1">
                <a:latin typeface="Dreaming Outloud Pro" panose="03050502040302030504" pitchFamily="66" charset="77"/>
                <a:cs typeface="Dreaming Outloud Pro" panose="03050502040302030504" pitchFamily="66" charset="77"/>
              </a:rPr>
              <a:t>rhoi’r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dechrau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gorau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mewn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bywyd</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i</a:t>
            </a:r>
            <a:r>
              <a:rPr lang="en-US" sz="1200" b="0" i="0" dirty="0">
                <a:latin typeface="Dreaming Outloud Pro" panose="03050502040302030504" pitchFamily="66" charset="77"/>
                <a:cs typeface="Dreaming Outloud Pro" panose="03050502040302030504" pitchFamily="66" charset="77"/>
              </a:rPr>
              <a:t> bob </a:t>
            </a:r>
            <a:r>
              <a:rPr lang="en-US" sz="1200" b="0" i="0" dirty="0" err="1">
                <a:latin typeface="Dreaming Outloud Pro" panose="03050502040302030504" pitchFamily="66" charset="77"/>
                <a:cs typeface="Dreaming Outloud Pro" panose="03050502040302030504" pitchFamily="66" charset="77"/>
              </a:rPr>
              <a:t>plentyn</a:t>
            </a:r>
            <a:r>
              <a:rPr lang="en-US" sz="1200" b="0" i="0" dirty="0">
                <a:latin typeface="Dreaming Outloud Pro" panose="03050502040302030504" pitchFamily="66" charset="77"/>
                <a:cs typeface="Dreaming Outloud Pro" panose="03050502040302030504" pitchFamily="66" charset="77"/>
              </a:rPr>
              <a:t>. (HM Government, 2021). </a:t>
            </a:r>
            <a:r>
              <a:rPr lang="en-US" sz="1200" b="0" i="0" dirty="0" err="1">
                <a:latin typeface="Dreaming Outloud Pro" panose="03050502040302030504" pitchFamily="66" charset="77"/>
                <a:cs typeface="Dreaming Outloud Pro" panose="03050502040302030504" pitchFamily="66" charset="77"/>
              </a:rPr>
              <a:t>Wrth</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wneud</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hynny</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rydym</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creu</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sylfaen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gadarn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nid</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yn</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unig</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ar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gyfer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llwyddiant</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unigol</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ond</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ar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gyfer</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cymdeithas</a:t>
            </a:r>
            <a:r>
              <a:rPr lang="en-US" sz="1200" b="0" i="0" dirty="0">
                <a:latin typeface="Dreaming Outloud Pro" panose="03050502040302030504" pitchFamily="66" charset="77"/>
                <a:cs typeface="Dreaming Outloud Pro" panose="03050502040302030504" pitchFamily="66" charset="77"/>
              </a:rPr>
              <a:t> </a:t>
            </a:r>
            <a:r>
              <a:rPr lang="en-US" sz="1200" b="0" i="0" dirty="0" err="1">
                <a:latin typeface="Dreaming Outloud Pro" panose="03050502040302030504" pitchFamily="66" charset="77"/>
                <a:cs typeface="Dreaming Outloud Pro" panose="03050502040302030504" pitchFamily="66" charset="77"/>
              </a:rPr>
              <a:t>iachach</a:t>
            </a:r>
            <a:r>
              <a:rPr lang="en-US" sz="1200" b="0" i="0" dirty="0">
                <a:latin typeface="Dreaming Outloud Pro" panose="03050502040302030504" pitchFamily="66" charset="77"/>
                <a:cs typeface="Dreaming Outloud Pro" panose="03050502040302030504" pitchFamily="66" charset="77"/>
              </a:rPr>
              <a:t> a </a:t>
            </a:r>
            <a:r>
              <a:rPr lang="en-US" sz="1200" b="0" i="0" dirty="0" err="1">
                <a:latin typeface="Dreaming Outloud Pro" panose="03050502040302030504" pitchFamily="66" charset="77"/>
                <a:cs typeface="Dreaming Outloud Pro" panose="03050502040302030504" pitchFamily="66" charset="77"/>
              </a:rPr>
              <a:t>thecach</a:t>
            </a:r>
            <a:r>
              <a:rPr lang="en-US" sz="1200" b="0" i="0" dirty="0">
                <a:latin typeface="Dreaming Outloud Pro" panose="03050502040302030504" pitchFamily="66" charset="77"/>
                <a:cs typeface="Dreaming Outloud Pro" panose="03050502040302030504" pitchFamily="66" charset="77"/>
              </a:rPr>
              <a:t>. (Jatinder Bhatia et al., 2013)</a:t>
            </a:r>
          </a:p>
          <a:p>
            <a:pPr defTabSz="914400">
              <a:lnSpc>
                <a:spcPct val="150000"/>
              </a:lnSpc>
              <a:spcAft>
                <a:spcPts val="600"/>
              </a:spcAft>
              <a:buClr>
                <a:schemeClr val="accent1"/>
              </a:buClr>
              <a:buSzPct val="100000"/>
            </a:pPr>
            <a:endParaRPr lang="en-US" sz="1200" dirty="0">
              <a:latin typeface="Dreaming Outloud Pro" panose="03050502040302030504" pitchFamily="66" charset="77"/>
              <a:cs typeface="Dreaming Outloud Pro" panose="03050502040302030504" pitchFamily="66" charset="77"/>
            </a:endParaRPr>
          </a:p>
        </p:txBody>
      </p:sp>
      <p:sp>
        <p:nvSpPr>
          <p:cNvPr id="9" name="TextBox 8">
            <a:extLst>
              <a:ext uri="{FF2B5EF4-FFF2-40B4-BE49-F238E27FC236}">
                <a16:creationId xmlns:a16="http://schemas.microsoft.com/office/drawing/2014/main" id="{73C7D1F0-5239-FF9E-64B3-D6679C4AA0C0}"/>
              </a:ext>
            </a:extLst>
          </p:cNvPr>
          <p:cNvSpPr txBox="1"/>
          <p:nvPr/>
        </p:nvSpPr>
        <p:spPr>
          <a:xfrm>
            <a:off x="8852431" y="5302113"/>
            <a:ext cx="1374816" cy="246221"/>
          </a:xfrm>
          <a:prstGeom prst="rect">
            <a:avLst/>
          </a:prstGeom>
          <a:noFill/>
        </p:spPr>
        <p:txBody>
          <a:bodyPr wrap="square">
            <a:spAutoFit/>
          </a:bodyPr>
          <a:lstStyle/>
          <a:p>
            <a:r>
              <a:rPr lang="en-GB" sz="1000" b="0" i="0" dirty="0">
                <a:solidFill>
                  <a:srgbClr val="2C3E50"/>
                </a:solidFill>
                <a:effectLst/>
                <a:latin typeface="Arial" panose="020B0604020202020204" pitchFamily="34" charset="0"/>
                <a:cs typeface="Arial" panose="020B0604020202020204" pitchFamily="34" charset="0"/>
              </a:rPr>
              <a:t>(</a:t>
            </a:r>
            <a:r>
              <a:rPr lang="en-GB" sz="1000" b="0" i="0" dirty="0" err="1">
                <a:solidFill>
                  <a:srgbClr val="2C3E50"/>
                </a:solidFill>
                <a:effectLst/>
                <a:latin typeface="Arial" panose="020B0604020202020204" pitchFamily="34" charset="0"/>
                <a:cs typeface="Arial" panose="020B0604020202020204" pitchFamily="34" charset="0"/>
              </a:rPr>
              <a:t>Tas.gov.au</a:t>
            </a:r>
            <a:r>
              <a:rPr lang="en-GB" sz="1000" b="0" i="0" dirty="0">
                <a:solidFill>
                  <a:srgbClr val="2C3E50"/>
                </a:solidFill>
                <a:effectLst/>
                <a:latin typeface="Arial" panose="020B0604020202020204" pitchFamily="34" charset="0"/>
                <a:cs typeface="Arial" panose="020B0604020202020204" pitchFamily="34" charset="0"/>
              </a:rPr>
              <a:t>, 2024)</a:t>
            </a:r>
            <a:endParaRPr lang="en-US" sz="10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0095D1F-C838-9203-D3E7-6F331EEEBDFF}"/>
              </a:ext>
            </a:extLst>
          </p:cNvPr>
          <p:cNvSpPr txBox="1"/>
          <p:nvPr/>
        </p:nvSpPr>
        <p:spPr>
          <a:xfrm>
            <a:off x="0" y="551500"/>
            <a:ext cx="6108568" cy="369332"/>
          </a:xfrm>
          <a:prstGeom prst="rect">
            <a:avLst/>
          </a:prstGeom>
          <a:noFill/>
        </p:spPr>
        <p:txBody>
          <a:bodyPr wrap="square">
            <a:spAutoFit/>
          </a:bodyPr>
          <a:lstStyle/>
          <a:p>
            <a:pPr algn="ct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Pam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mae’n</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Bwysig</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t>
            </a:r>
          </a:p>
        </p:txBody>
      </p:sp>
      <p:pic>
        <p:nvPicPr>
          <p:cNvPr id="13" name="Picture 12">
            <a:extLst>
              <a:ext uri="{FF2B5EF4-FFF2-40B4-BE49-F238E27FC236}">
                <a16:creationId xmlns:a16="http://schemas.microsoft.com/office/drawing/2014/main" id="{4E9F1F3B-F399-D664-9B16-CB33D4F6B7DD}"/>
              </a:ext>
            </a:extLst>
          </p:cNvPr>
          <p:cNvPicPr>
            <a:picLocks noChangeAspect="1"/>
          </p:cNvPicPr>
          <p:nvPr/>
        </p:nvPicPr>
        <p:blipFill>
          <a:blip r:embed="rId2"/>
          <a:stretch>
            <a:fillRect/>
          </a:stretch>
        </p:blipFill>
        <p:spPr>
          <a:xfrm>
            <a:off x="6759679" y="242298"/>
            <a:ext cx="5059815" cy="5059815"/>
          </a:xfrm>
          <a:prstGeom prst="rect">
            <a:avLst/>
          </a:prstGeom>
        </p:spPr>
      </p:pic>
      <p:sp>
        <p:nvSpPr>
          <p:cNvPr id="2" name="Footer Placeholder 14">
            <a:extLst>
              <a:ext uri="{FF2B5EF4-FFF2-40B4-BE49-F238E27FC236}">
                <a16:creationId xmlns:a16="http://schemas.microsoft.com/office/drawing/2014/main" id="{4D48A6D8-195E-5ADC-3D44-8763DB8A06C6}"/>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2460462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151F40E-1FDB-5255-26EB-D83B05D594FD}"/>
              </a:ext>
            </a:extLst>
          </p:cNvPr>
          <p:cNvSpPr/>
          <p:nvPr/>
        </p:nvSpPr>
        <p:spPr>
          <a:xfrm>
            <a:off x="2087405" y="763593"/>
            <a:ext cx="8466099" cy="1938992"/>
          </a:xfrm>
          <a:prstGeom prst="rect">
            <a:avLst/>
          </a:prstGeom>
          <a:noFill/>
        </p:spPr>
        <p:txBody>
          <a:bodyPr wrap="none" lIns="91440" tIns="45720" rIns="91440" bIns="45720">
            <a:spAutoFit/>
          </a:bodyPr>
          <a:lstStyle/>
          <a:p>
            <a:pPr algn="ct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Beth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yw</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Gofal</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E</a:t>
            </a: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i</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thriadol</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t>
            </a:r>
          </a:p>
          <a:p>
            <a:pPr algn="ctr"/>
            <a:endPar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a:p>
            <a:pPr algn="ct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Pan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mae</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Gofal</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Eithriaadol</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yn</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bwysig</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t>
            </a:r>
          </a:p>
        </p:txBody>
      </p:sp>
      <p:pic>
        <p:nvPicPr>
          <p:cNvPr id="5" name="Picture 4">
            <a:extLst>
              <a:ext uri="{FF2B5EF4-FFF2-40B4-BE49-F238E27FC236}">
                <a16:creationId xmlns:a16="http://schemas.microsoft.com/office/drawing/2014/main" id="{ECE2C30D-F890-B6AD-B35D-431817D97B8F}"/>
              </a:ext>
            </a:extLst>
          </p:cNvPr>
          <p:cNvPicPr>
            <a:picLocks noChangeAspect="1"/>
          </p:cNvPicPr>
          <p:nvPr/>
        </p:nvPicPr>
        <p:blipFill>
          <a:blip r:embed="rId2"/>
          <a:stretch>
            <a:fillRect/>
          </a:stretch>
        </p:blipFill>
        <p:spPr>
          <a:xfrm>
            <a:off x="3805918" y="2930541"/>
            <a:ext cx="4580164" cy="2275679"/>
          </a:xfrm>
          <a:prstGeom prst="rect">
            <a:avLst/>
          </a:prstGeom>
          <a:noFill/>
        </p:spPr>
      </p:pic>
      <p:sp>
        <p:nvSpPr>
          <p:cNvPr id="7" name="TextBox 6">
            <a:extLst>
              <a:ext uri="{FF2B5EF4-FFF2-40B4-BE49-F238E27FC236}">
                <a16:creationId xmlns:a16="http://schemas.microsoft.com/office/drawing/2014/main" id="{CD3F51E9-2F3E-27DC-567D-FDF629722F14}"/>
              </a:ext>
            </a:extLst>
          </p:cNvPr>
          <p:cNvSpPr txBox="1"/>
          <p:nvPr/>
        </p:nvSpPr>
        <p:spPr>
          <a:xfrm>
            <a:off x="5477402" y="5187955"/>
            <a:ext cx="6099858" cy="246221"/>
          </a:xfrm>
          <a:prstGeom prst="rect">
            <a:avLst/>
          </a:prstGeom>
          <a:noFill/>
        </p:spPr>
        <p:txBody>
          <a:bodyPr wrap="square">
            <a:spAutoFit/>
          </a:bodyPr>
          <a:lstStyle/>
          <a:p>
            <a:r>
              <a:rPr lang="en-GB" sz="1000" b="0" i="0" dirty="0">
                <a:effectLst/>
                <a:latin typeface="Arial" panose="020B0604020202020204" pitchFamily="34" charset="0"/>
                <a:cs typeface="Arial" panose="020B0604020202020204" pitchFamily="34" charset="0"/>
              </a:rPr>
              <a:t>(</a:t>
            </a:r>
            <a:r>
              <a:rPr lang="en-GB" sz="1000" b="0" i="0" dirty="0" err="1">
                <a:effectLst/>
                <a:latin typeface="Arial" panose="020B0604020202020204" pitchFamily="34" charset="0"/>
                <a:cs typeface="Arial" panose="020B0604020202020204" pitchFamily="34" charset="0"/>
              </a:rPr>
              <a:t>Degives.org</a:t>
            </a:r>
            <a:r>
              <a:rPr lang="en-GB" sz="1000" b="0" i="0" dirty="0">
                <a:effectLst/>
                <a:latin typeface="Arial" panose="020B0604020202020204" pitchFamily="34" charset="0"/>
                <a:cs typeface="Arial" panose="020B0604020202020204" pitchFamily="34" charset="0"/>
              </a:rPr>
              <a:t>, 2024)</a:t>
            </a:r>
            <a:endParaRPr lang="en-US" sz="1000" dirty="0">
              <a:latin typeface="Arial" panose="020B0604020202020204" pitchFamily="34" charset="0"/>
              <a:cs typeface="Arial" panose="020B0604020202020204" pitchFamily="34" charset="0"/>
            </a:endParaRPr>
          </a:p>
        </p:txBody>
      </p:sp>
      <p:sp>
        <p:nvSpPr>
          <p:cNvPr id="2" name="Footer Placeholder 14">
            <a:extLst>
              <a:ext uri="{FF2B5EF4-FFF2-40B4-BE49-F238E27FC236}">
                <a16:creationId xmlns:a16="http://schemas.microsoft.com/office/drawing/2014/main" id="{0B47DE05-6A33-9C33-BC91-5984E5C874D9}"/>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1156615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7BC5729-EF9F-EF20-1E37-57CD16DB889D}"/>
              </a:ext>
            </a:extLst>
          </p:cNvPr>
          <p:cNvSpPr txBox="1"/>
          <p:nvPr/>
        </p:nvSpPr>
        <p:spPr>
          <a:xfrm>
            <a:off x="4353518" y="346256"/>
            <a:ext cx="7838482" cy="2008242"/>
          </a:xfrm>
          <a:prstGeom prst="rect">
            <a:avLst/>
          </a:prstGeom>
          <a:noFill/>
        </p:spPr>
        <p:txBody>
          <a:bodyPr wrap="square">
            <a:spAutoFit/>
          </a:bodyPr>
          <a:lstStyle/>
          <a:p>
            <a:pPr>
              <a:lnSpc>
                <a:spcPct val="150000"/>
              </a:lnSpc>
            </a:pPr>
            <a:r>
              <a:rPr lang="en-US" sz="1200" dirty="0">
                <a:latin typeface="Dreaming Outloud Pro" panose="03050502040302030504" pitchFamily="66" charset="77"/>
                <a:cs typeface="Dreaming Outloud Pro" panose="03050502040302030504" pitchFamily="66" charset="77"/>
              </a:rPr>
              <a:t>Mae </a:t>
            </a:r>
            <a:r>
              <a:rPr lang="en-US" sz="1200" dirty="0" err="1">
                <a:latin typeface="Dreaming Outloud Pro" panose="03050502040302030504" pitchFamily="66" charset="77"/>
                <a:cs typeface="Dreaming Outloud Pro" panose="03050502040302030504" pitchFamily="66" charset="77"/>
              </a:rPr>
              <a:t>gofal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eithriadol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cyfeirio</a:t>
            </a:r>
            <a:r>
              <a:rPr lang="en-US" sz="1200" dirty="0">
                <a:latin typeface="Dreaming Outloud Pro" panose="03050502040302030504" pitchFamily="66" charset="77"/>
                <a:cs typeface="Dreaming Outloud Pro" panose="03050502040302030504" pitchFamily="66" charset="77"/>
              </a:rPr>
              <a:t> at </a:t>
            </a:r>
            <a:r>
              <a:rPr lang="en-US" sz="1200" dirty="0" err="1">
                <a:latin typeface="Dreaming Outloud Pro" panose="03050502040302030504" pitchFamily="66" charset="77"/>
                <a:cs typeface="Dreaming Outloud Pro" panose="03050502040302030504" pitchFamily="66" charset="77"/>
              </a:rPr>
              <a:t>ddarparu'r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cymorth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corfforol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emosiynol</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gwybyddol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gorau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posibl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ystod</a:t>
            </a:r>
            <a:r>
              <a:rPr lang="en-US" sz="1200" dirty="0">
                <a:latin typeface="Dreaming Outloud Pro" panose="03050502040302030504" pitchFamily="66" charset="77"/>
                <a:cs typeface="Dreaming Outloud Pro" panose="03050502040302030504" pitchFamily="66" charset="77"/>
              </a:rPr>
              <a:t> y </a:t>
            </a:r>
            <a:r>
              <a:rPr lang="en-US" sz="1200" dirty="0" err="1">
                <a:latin typeface="Dreaming Outloud Pro" panose="03050502040302030504" pitchFamily="66" charset="77"/>
                <a:cs typeface="Dreaming Outloud Pro" panose="03050502040302030504" pitchFamily="66" charset="77"/>
              </a:rPr>
              <a:t>cyfnod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tyngedfennol</a:t>
            </a:r>
            <a:r>
              <a:rPr lang="en-US" sz="1200" dirty="0">
                <a:latin typeface="Dreaming Outloud Pro" panose="03050502040302030504" pitchFamily="66" charset="77"/>
                <a:cs typeface="Dreaming Outloud Pro" panose="03050502040302030504" pitchFamily="66" charset="77"/>
              </a:rPr>
              <a:t> o </a:t>
            </a:r>
            <a:r>
              <a:rPr lang="en-US" sz="1200" dirty="0" err="1">
                <a:latin typeface="Dreaming Outloud Pro" panose="03050502040302030504" pitchFamily="66" charset="77"/>
                <a:cs typeface="Dreaming Outloud Pro" panose="03050502040302030504" pitchFamily="66" charset="77"/>
              </a:rPr>
              <a:t>genhedlu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hyd</a:t>
            </a:r>
            <a:r>
              <a:rPr lang="en-US" sz="1200" dirty="0">
                <a:latin typeface="Dreaming Outloud Pro" panose="03050502040302030504" pitchFamily="66" charset="77"/>
                <a:cs typeface="Dreaming Outloud Pro" panose="03050502040302030504" pitchFamily="66" charset="77"/>
              </a:rPr>
              <a:t> at ail ben-</a:t>
            </a:r>
            <a:r>
              <a:rPr lang="en-US" sz="1200" dirty="0" err="1">
                <a:latin typeface="Dreaming Outloud Pro" panose="03050502040302030504" pitchFamily="66" charset="77"/>
                <a:cs typeface="Dreaming Outloud Pro" panose="03050502040302030504" pitchFamily="66" charset="77"/>
              </a:rPr>
              <a:t>blwydd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plentyn</a:t>
            </a:r>
            <a:r>
              <a:rPr lang="en-US" sz="1200" dirty="0">
                <a:latin typeface="Dreaming Outloud Pro" panose="03050502040302030504" pitchFamily="66" charset="77"/>
                <a:cs typeface="Dreaming Outloud Pro" panose="03050502040302030504" pitchFamily="66" charset="77"/>
              </a:rPr>
              <a:t>. (HM Government, 2021)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cam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hwn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sylfaen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gyfer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datblygiad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oes</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wrth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ymennydd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dyfu'n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gyflym</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ac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wrth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sylfaen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gyfer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iechyd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cymdeithasol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emosiynol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chorfforol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osod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(Tierney and Nelson, 2009) Mae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gofal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eithriadol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sicrhau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bod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blant</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amgylchedd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diogel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hyrwyddo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ymlyniadau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sicr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datblygiad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iach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gwydnwch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(NSPCC, 2021)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Fe'i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nodweddir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ofal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ymatebol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priodol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chyfleoedd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archwilio'r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synhwyrau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(Improving early childhood development: WHO guideline, 2020)</a:t>
            </a: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p:txBody>
      </p:sp>
      <p:sp>
        <p:nvSpPr>
          <p:cNvPr id="8" name="TextBox 7">
            <a:extLst>
              <a:ext uri="{FF2B5EF4-FFF2-40B4-BE49-F238E27FC236}">
                <a16:creationId xmlns:a16="http://schemas.microsoft.com/office/drawing/2014/main" id="{C529865F-2A02-C3DB-B402-3CE43512BADB}"/>
              </a:ext>
            </a:extLst>
          </p:cNvPr>
          <p:cNvSpPr txBox="1"/>
          <p:nvPr/>
        </p:nvSpPr>
        <p:spPr>
          <a:xfrm>
            <a:off x="5218475" y="2089123"/>
            <a:ext cx="6108568" cy="369332"/>
          </a:xfrm>
          <a:prstGeom prst="rect">
            <a:avLst/>
          </a:prstGeom>
          <a:noFill/>
        </p:spPr>
        <p:txBody>
          <a:bodyPr wrap="square">
            <a:spAutoFit/>
          </a:bodyPr>
          <a:lstStyle/>
          <a:p>
            <a:pPr algn="ctr"/>
            <a:r>
              <a:rPr lang="en-GB"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Pam </a:t>
            </a:r>
            <a:r>
              <a:rPr lang="en-GB"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mae</a:t>
            </a:r>
            <a:r>
              <a:rPr lang="en-GB"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Gofal</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E</a:t>
            </a:r>
            <a:r>
              <a:rPr lang="en-GB" sz="18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i</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thriadol</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yn</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bwusig</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t>
            </a:r>
          </a:p>
        </p:txBody>
      </p:sp>
      <p:pic>
        <p:nvPicPr>
          <p:cNvPr id="9" name="Picture 8">
            <a:extLst>
              <a:ext uri="{FF2B5EF4-FFF2-40B4-BE49-F238E27FC236}">
                <a16:creationId xmlns:a16="http://schemas.microsoft.com/office/drawing/2014/main" id="{03748113-A98A-F152-E6A3-DDB936DE4D96}"/>
              </a:ext>
            </a:extLst>
          </p:cNvPr>
          <p:cNvPicPr>
            <a:picLocks noChangeAspect="1"/>
          </p:cNvPicPr>
          <p:nvPr/>
        </p:nvPicPr>
        <p:blipFill>
          <a:blip r:embed="rId2"/>
          <a:stretch>
            <a:fillRect/>
          </a:stretch>
        </p:blipFill>
        <p:spPr>
          <a:xfrm>
            <a:off x="234387" y="1152674"/>
            <a:ext cx="4119132" cy="4119132"/>
          </a:xfrm>
          <a:prstGeom prst="rect">
            <a:avLst/>
          </a:prstGeom>
        </p:spPr>
      </p:pic>
      <p:sp>
        <p:nvSpPr>
          <p:cNvPr id="10" name="TextBox 9">
            <a:extLst>
              <a:ext uri="{FF2B5EF4-FFF2-40B4-BE49-F238E27FC236}">
                <a16:creationId xmlns:a16="http://schemas.microsoft.com/office/drawing/2014/main" id="{1A023B77-7274-785D-C04A-81C23AB75B70}"/>
              </a:ext>
            </a:extLst>
          </p:cNvPr>
          <p:cNvSpPr txBox="1"/>
          <p:nvPr/>
        </p:nvSpPr>
        <p:spPr>
          <a:xfrm>
            <a:off x="1457686" y="5271806"/>
            <a:ext cx="1374816" cy="246221"/>
          </a:xfrm>
          <a:prstGeom prst="rect">
            <a:avLst/>
          </a:prstGeom>
          <a:noFill/>
        </p:spPr>
        <p:txBody>
          <a:bodyPr wrap="square">
            <a:spAutoFit/>
          </a:bodyPr>
          <a:lstStyle/>
          <a:p>
            <a:r>
              <a:rPr lang="en-GB" sz="1000" b="0" i="0" dirty="0">
                <a:solidFill>
                  <a:srgbClr val="2C3E50"/>
                </a:solidFill>
                <a:effectLst/>
                <a:latin typeface="Arial" panose="020B0604020202020204" pitchFamily="34" charset="0"/>
                <a:cs typeface="Arial" panose="020B0604020202020204" pitchFamily="34" charset="0"/>
              </a:rPr>
              <a:t>(</a:t>
            </a:r>
            <a:r>
              <a:rPr lang="en-GB" sz="1000" b="0" i="0" dirty="0" err="1">
                <a:solidFill>
                  <a:srgbClr val="2C3E50"/>
                </a:solidFill>
                <a:effectLst/>
                <a:latin typeface="Arial" panose="020B0604020202020204" pitchFamily="34" charset="0"/>
                <a:cs typeface="Arial" panose="020B0604020202020204" pitchFamily="34" charset="0"/>
              </a:rPr>
              <a:t>Tas.gov.au</a:t>
            </a:r>
            <a:r>
              <a:rPr lang="en-GB" sz="1000" b="0" i="0" dirty="0">
                <a:solidFill>
                  <a:srgbClr val="2C3E50"/>
                </a:solidFill>
                <a:effectLst/>
                <a:latin typeface="Arial" panose="020B0604020202020204" pitchFamily="34" charset="0"/>
                <a:cs typeface="Arial" panose="020B0604020202020204" pitchFamily="34" charset="0"/>
              </a:rPr>
              <a:t>, 2024)</a:t>
            </a:r>
            <a:endParaRPr lang="en-US" sz="1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D458ACF-C87B-30D8-9F2D-987C46288FEB}"/>
              </a:ext>
            </a:extLst>
          </p:cNvPr>
          <p:cNvSpPr txBox="1"/>
          <p:nvPr/>
        </p:nvSpPr>
        <p:spPr>
          <a:xfrm>
            <a:off x="4835170" y="57633"/>
            <a:ext cx="6108568" cy="369332"/>
          </a:xfrm>
          <a:prstGeom prst="rect">
            <a:avLst/>
          </a:prstGeom>
          <a:noFill/>
        </p:spPr>
        <p:txBody>
          <a:bodyPr wrap="square">
            <a:spAutoFit/>
          </a:bodyPr>
          <a:lstStyle/>
          <a:p>
            <a:pPr algn="ct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Beth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yw</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Gofal</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E</a:t>
            </a:r>
            <a:r>
              <a:rPr lang="en-GB" sz="18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i</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thriadol</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t>
            </a:r>
          </a:p>
        </p:txBody>
      </p:sp>
      <p:sp>
        <p:nvSpPr>
          <p:cNvPr id="13" name="TextBox 12">
            <a:extLst>
              <a:ext uri="{FF2B5EF4-FFF2-40B4-BE49-F238E27FC236}">
                <a16:creationId xmlns:a16="http://schemas.microsoft.com/office/drawing/2014/main" id="{61A6217A-8D42-44F4-4001-ECB5D4364483}"/>
              </a:ext>
            </a:extLst>
          </p:cNvPr>
          <p:cNvSpPr txBox="1"/>
          <p:nvPr/>
        </p:nvSpPr>
        <p:spPr>
          <a:xfrm>
            <a:off x="4353519" y="2434301"/>
            <a:ext cx="7838481" cy="3877985"/>
          </a:xfrm>
          <a:prstGeom prst="rect">
            <a:avLst/>
          </a:prstGeom>
          <a:noFill/>
        </p:spPr>
        <p:txBody>
          <a:bodyPr wrap="square">
            <a:spAutoFit/>
          </a:bodyPr>
          <a:lstStyle/>
          <a:p>
            <a:pPr>
              <a:lnSpc>
                <a:spcPct val="150000"/>
              </a:lnSpc>
            </a:pPr>
            <a:r>
              <a:rPr lang="en-US" sz="1200" dirty="0" err="1">
                <a:latin typeface="Dreaming Outloud Pro" panose="03050502040302030504" pitchFamily="66" charset="77"/>
                <a:cs typeface="Dreaming Outloud Pro" panose="03050502040302030504" pitchFamily="66" charset="77"/>
              </a:rPr>
              <a:t>Mae’r</a:t>
            </a:r>
            <a:r>
              <a:rPr lang="en-US" sz="1200" dirty="0">
                <a:latin typeface="Dreaming Outloud Pro" panose="03050502040302030504" pitchFamily="66" charset="77"/>
                <a:cs typeface="Dreaming Outloud Pro" panose="03050502040302030504" pitchFamily="66" charset="77"/>
              </a:rPr>
              <a:t> 1000 </a:t>
            </a:r>
            <a:r>
              <a:rPr lang="en-US" sz="1200" dirty="0" err="1">
                <a:latin typeface="Dreaming Outloud Pro" panose="03050502040302030504" pitchFamily="66" charset="77"/>
                <a:cs typeface="Dreaming Outloud Pro" panose="03050502040302030504" pitchFamily="66" charset="77"/>
              </a:rPr>
              <a:t>diwrnod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cyntaf</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ganolog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ddatblygiad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ymennydd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gyda</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phrofiadau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ystod</a:t>
            </a:r>
            <a:r>
              <a:rPr lang="en-US" sz="1200" dirty="0">
                <a:latin typeface="Dreaming Outloud Pro" panose="03050502040302030504" pitchFamily="66" charset="77"/>
                <a:cs typeface="Dreaming Outloud Pro" panose="03050502040302030504" pitchFamily="66" charset="77"/>
              </a:rPr>
              <a:t> y </a:t>
            </a:r>
            <a:r>
              <a:rPr lang="en-US" sz="1200" dirty="0" err="1">
                <a:latin typeface="Dreaming Outloud Pro" panose="03050502040302030504" pitchFamily="66" charset="77"/>
                <a:cs typeface="Dreaming Outloud Pro" panose="03050502040302030504" pitchFamily="66" charset="77"/>
              </a:rPr>
              <a:t>cyfnod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hwn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ffurfio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cysylltiadau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niwral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dylanwadu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ddysgu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ymddygiad</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rheoleiddio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emosiynol</a:t>
            </a:r>
            <a:r>
              <a:rPr lang="en-US" sz="1200" dirty="0">
                <a:latin typeface="Dreaming Outloud Pro" panose="03050502040302030504" pitchFamily="66" charset="77"/>
                <a:cs typeface="Dreaming Outloud Pro" panose="03050502040302030504" pitchFamily="66" charset="77"/>
              </a:rPr>
              <a:t>. (HM Government, 2021)</a:t>
            </a:r>
          </a:p>
          <a:p>
            <a:pPr>
              <a:lnSpc>
                <a:spcPct val="150000"/>
              </a:lnSpc>
            </a:pPr>
            <a:r>
              <a:rPr lang="en-US" sz="1200" dirty="0" err="1">
                <a:latin typeface="Dreaming Outloud Pro" panose="03050502040302030504" pitchFamily="66" charset="77"/>
                <a:cs typeface="Dreaming Outloud Pro" panose="03050502040302030504" pitchFamily="66" charset="77"/>
              </a:rPr>
              <a:t>Nododd</a:t>
            </a:r>
            <a:r>
              <a:rPr lang="en-US" sz="1200" dirty="0">
                <a:latin typeface="Dreaming Outloud Pro" panose="03050502040302030504" pitchFamily="66" charset="77"/>
                <a:cs typeface="Dreaming Outloud Pro" panose="03050502040302030504" pitchFamily="66" charset="77"/>
              </a:rPr>
              <a:t> Ackerman, 2018,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ôl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theori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ymlyniad</a:t>
            </a:r>
            <a:r>
              <a:rPr lang="en-US" sz="1200" dirty="0">
                <a:latin typeface="Dreaming Outloud Pro" panose="03050502040302030504" pitchFamily="66" charset="77"/>
                <a:cs typeface="Dreaming Outloud Pro" panose="03050502040302030504" pitchFamily="66" charset="77"/>
              </a:rPr>
              <a:t> Bowlby, </a:t>
            </a:r>
            <a:r>
              <a:rPr lang="en-US" sz="1200" dirty="0" err="1">
                <a:latin typeface="Dreaming Outloud Pro" panose="03050502040302030504" pitchFamily="66" charset="77"/>
                <a:cs typeface="Dreaming Outloud Pro" panose="03050502040302030504" pitchFamily="66" charset="77"/>
              </a:rPr>
              <a:t>fod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cwlwm</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plentyn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â’i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roddwr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gofal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effeithio’n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fawr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diogelwch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emosiynol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gallu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ffurfio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perthnasoedd</a:t>
            </a:r>
            <a:r>
              <a:rPr lang="en-US" sz="1200" dirty="0">
                <a:latin typeface="Dreaming Outloud Pro" panose="03050502040302030504" pitchFamily="66" charset="77"/>
                <a:cs typeface="Dreaming Outloud Pro" panose="03050502040302030504" pitchFamily="66" charset="77"/>
              </a:rPr>
              <a:t>. Gall </a:t>
            </a:r>
            <a:r>
              <a:rPr lang="en-US" sz="1200" dirty="0" err="1">
                <a:latin typeface="Dreaming Outloud Pro" panose="03050502040302030504" pitchFamily="66" charset="77"/>
                <a:cs typeface="Dreaming Outloud Pro" panose="03050502040302030504" pitchFamily="66" charset="77"/>
              </a:rPr>
              <a:t>esgeulustod</a:t>
            </a:r>
            <a:r>
              <a:rPr lang="en-US" sz="1200" dirty="0">
                <a:latin typeface="Dreaming Outloud Pro" panose="03050502040302030504" pitchFamily="66" charset="77"/>
                <a:cs typeface="Dreaming Outloud Pro" panose="03050502040302030504" pitchFamily="66" charset="77"/>
              </a:rPr>
              <a:t> neu </a:t>
            </a:r>
            <a:r>
              <a:rPr lang="en-US" sz="1200" dirty="0" err="1">
                <a:latin typeface="Dreaming Outloud Pro" panose="03050502040302030504" pitchFamily="66" charset="77"/>
                <a:cs typeface="Dreaming Outloud Pro" panose="03050502040302030504" pitchFamily="66" charset="77"/>
              </a:rPr>
              <a:t>brofiadau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niweidiol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amharu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ddatblygiad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iach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arwain</a:t>
            </a:r>
            <a:r>
              <a:rPr lang="en-US" sz="1200" dirty="0">
                <a:latin typeface="Dreaming Outloud Pro" panose="03050502040302030504" pitchFamily="66" charset="77"/>
                <a:cs typeface="Dreaming Outloud Pro" panose="03050502040302030504" pitchFamily="66" charset="77"/>
              </a:rPr>
              <a:t> at </a:t>
            </a:r>
            <a:r>
              <a:rPr lang="en-US" sz="1200" dirty="0" err="1">
                <a:latin typeface="Dreaming Outloud Pro" panose="03050502040302030504" pitchFamily="66" charset="77"/>
                <a:cs typeface="Dreaming Outloud Pro" panose="03050502040302030504" pitchFamily="66" charset="77"/>
              </a:rPr>
              <a:t>heriau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ddiweddarach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mewn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bywyd</a:t>
            </a:r>
            <a:r>
              <a:rPr lang="en-US" sz="1200" dirty="0">
                <a:latin typeface="Dreaming Outloud Pro" panose="03050502040302030504" pitchFamily="66" charset="77"/>
                <a:cs typeface="Dreaming Outloud Pro" panose="03050502040302030504" pitchFamily="66" charset="77"/>
              </a:rPr>
              <a:t>. </a:t>
            </a:r>
            <a:r>
              <a:rPr lang="en-GB" sz="1200" dirty="0">
                <a:solidFill>
                  <a:srgbClr val="2C3E50"/>
                </a:solidFill>
                <a:effectLst/>
                <a:latin typeface="Dreaming Outloud Pro" panose="03050502040302030504" pitchFamily="66" charset="77"/>
                <a:ea typeface="Calibri" panose="020F0502020204030204" pitchFamily="34" charset="0"/>
                <a:cs typeface="Dreaming Outloud Pro" panose="03050502040302030504" pitchFamily="66" charset="77"/>
              </a:rPr>
              <a:t>(https://</a:t>
            </a:r>
            <a:r>
              <a:rPr lang="en-GB" sz="1200" dirty="0" err="1">
                <a:solidFill>
                  <a:srgbClr val="2C3E50"/>
                </a:solidFill>
                <a:effectLst/>
                <a:latin typeface="Dreaming Outloud Pro" panose="03050502040302030504" pitchFamily="66" charset="77"/>
                <a:ea typeface="Calibri" panose="020F0502020204030204" pitchFamily="34" charset="0"/>
                <a:cs typeface="Dreaming Outloud Pro" panose="03050502040302030504" pitchFamily="66" charset="77"/>
              </a:rPr>
              <a:t>www.facebook.com</a:t>
            </a:r>
            <a:r>
              <a:rPr lang="en-GB" sz="1200" dirty="0">
                <a:solidFill>
                  <a:srgbClr val="2C3E50"/>
                </a:solidFill>
                <a:effectLst/>
                <a:latin typeface="Dreaming Outloud Pro" panose="03050502040302030504" pitchFamily="66" charset="77"/>
                <a:ea typeface="Calibri" panose="020F0502020204030204" pitchFamily="34" charset="0"/>
                <a:cs typeface="Dreaming Outloud Pro" panose="03050502040302030504" pitchFamily="66" charset="77"/>
              </a:rPr>
              <a:t>/</a:t>
            </a:r>
            <a:r>
              <a:rPr lang="en-GB" sz="1200" dirty="0" err="1">
                <a:solidFill>
                  <a:srgbClr val="2C3E50"/>
                </a:solidFill>
                <a:effectLst/>
                <a:latin typeface="Dreaming Outloud Pro" panose="03050502040302030504" pitchFamily="66" charset="77"/>
                <a:ea typeface="Calibri" panose="020F0502020204030204" pitchFamily="34" charset="0"/>
                <a:cs typeface="Dreaming Outloud Pro" panose="03050502040302030504" pitchFamily="66" charset="77"/>
              </a:rPr>
              <a:t>InstituteResearchInnovationSocialServices</a:t>
            </a:r>
            <a:r>
              <a:rPr lang="en-GB" sz="1200" dirty="0">
                <a:solidFill>
                  <a:srgbClr val="2C3E50"/>
                </a:solidFill>
                <a:effectLst/>
                <a:latin typeface="Dreaming Outloud Pro" panose="03050502040302030504" pitchFamily="66" charset="77"/>
                <a:ea typeface="Calibri" panose="020F0502020204030204" pitchFamily="34" charset="0"/>
                <a:cs typeface="Dreaming Outloud Pro" panose="03050502040302030504" pitchFamily="66" charset="77"/>
              </a:rPr>
              <a:t>, 2014</a:t>
            </a:r>
            <a:endParaRPr lang="en-GB" sz="1200" dirty="0">
              <a:solidFill>
                <a:srgbClr val="2C3E50"/>
              </a:solidFill>
              <a:latin typeface="Dreaming Outloud Pro" panose="03050502040302030504" pitchFamily="66" charset="77"/>
              <a:ea typeface="Calibri" panose="020F0502020204030204" pitchFamily="34" charset="0"/>
              <a:cs typeface="Dreaming Outloud Pro" panose="03050502040302030504" pitchFamily="66" charset="77"/>
            </a:endParaRPr>
          </a:p>
          <a:p>
            <a:pPr>
              <a:lnSpc>
                <a:spcPct val="150000"/>
              </a:lnSpc>
            </a:pPr>
            <a:r>
              <a:rPr lang="en-US" sz="1200" dirty="0" err="1">
                <a:latin typeface="Dreaming Outloud Pro" panose="03050502040302030504" pitchFamily="66" charset="77"/>
                <a:cs typeface="Dreaming Outloud Pro" panose="03050502040302030504" pitchFamily="66" charset="77"/>
              </a:rPr>
              <a:t>Mewn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cyferbyniad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mae</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meithrin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gofal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meithrin</a:t>
            </a:r>
            <a:r>
              <a:rPr lang="en-US" sz="1200" dirty="0">
                <a:latin typeface="Dreaming Outloud Pro" panose="03050502040302030504" pitchFamily="66" charset="77"/>
                <a:cs typeface="Dreaming Outloud Pro" panose="03050502040302030504" pitchFamily="66" charset="77"/>
              </a:rPr>
              <a:t> y </a:t>
            </a:r>
            <a:r>
              <a:rPr lang="en-US" sz="1200" dirty="0" err="1">
                <a:latin typeface="Dreaming Outloud Pro" panose="03050502040302030504" pitchFamily="66" charset="77"/>
                <a:cs typeface="Dreaming Outloud Pro" panose="03050502040302030504" pitchFamily="66" charset="77"/>
              </a:rPr>
              <a:t>twf</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gorau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posibl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gweithrediad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gwybyddol</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lles</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emosiynol</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err="1">
                <a:solidFill>
                  <a:srgbClr val="2C3E50"/>
                </a:solidFill>
                <a:latin typeface="Dreaming Outloud Pro" panose="03050502040302030504" pitchFamily="66" charset="77"/>
                <a:cs typeface="Dreaming Outloud Pro" panose="03050502040302030504" pitchFamily="66" charset="77"/>
              </a:rPr>
              <a:t>Biglan</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i="1" dirty="0">
                <a:solidFill>
                  <a:srgbClr val="2C3E50"/>
                </a:solidFill>
                <a:latin typeface="Dreaming Outloud Pro" panose="03050502040302030504" pitchFamily="66" charset="77"/>
                <a:cs typeface="Dreaming Outloud Pro" panose="03050502040302030504" pitchFamily="66" charset="77"/>
              </a:rPr>
              <a:t>et al</a:t>
            </a:r>
            <a:r>
              <a:rPr lang="en-GB" sz="1200" dirty="0">
                <a:solidFill>
                  <a:srgbClr val="2C3E50"/>
                </a:solidFill>
                <a:latin typeface="Dreaming Outloud Pro" panose="03050502040302030504" pitchFamily="66" charset="77"/>
                <a:cs typeface="Dreaming Outloud Pro" panose="03050502040302030504" pitchFamily="66" charset="77"/>
              </a:rPr>
              <a:t>., 2012)</a:t>
            </a:r>
          </a:p>
          <a:p>
            <a:pPr>
              <a:lnSpc>
                <a:spcPct val="150000"/>
              </a:lnSpc>
            </a:pPr>
            <a:endParaRPr lang="en-GB" sz="1200" dirty="0">
              <a:solidFill>
                <a:srgbClr val="2C3E50"/>
              </a:solidFill>
              <a:latin typeface="Dreaming Outloud Pro" panose="03050502040302030504" pitchFamily="66" charset="77"/>
              <a:cs typeface="Dreaming Outloud Pro" panose="03050502040302030504" pitchFamily="66" charset="77"/>
            </a:endParaRPr>
          </a:p>
          <a:p>
            <a:pPr>
              <a:lnSpc>
                <a:spcPct val="150000"/>
              </a:lnSpc>
            </a:pPr>
            <a:r>
              <a:rPr lang="en-US" sz="1200" dirty="0" err="1">
                <a:latin typeface="Dreaming Outloud Pro" panose="03050502040302030504" pitchFamily="66" charset="77"/>
                <a:cs typeface="Dreaming Outloud Pro" panose="03050502040302030504" pitchFamily="66" charset="77"/>
              </a:rPr>
              <a:t>Dywedodd</a:t>
            </a:r>
            <a:r>
              <a:rPr lang="en-US" sz="1200" dirty="0">
                <a:latin typeface="Dreaming Outloud Pro" panose="03050502040302030504" pitchFamily="66" charset="77"/>
                <a:cs typeface="Dreaming Outloud Pro" panose="03050502040302030504" pitchFamily="66" charset="77"/>
              </a:rPr>
              <a:t> Doyle a Cicchetti, 2017, </a:t>
            </a:r>
            <a:r>
              <a:rPr lang="en-US" sz="1200" dirty="0" err="1">
                <a:latin typeface="Dreaming Outloud Pro" panose="03050502040302030504" pitchFamily="66" charset="77"/>
                <a:cs typeface="Dreaming Outloud Pro" panose="03050502040302030504" pitchFamily="66" charset="77"/>
              </a:rPr>
              <a:t>fod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gofal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eithriadol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hefyd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lliniaru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effeithiau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straen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hyrwyddo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ymlyniad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diogel</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helpu</a:t>
            </a:r>
            <a:r>
              <a:rPr lang="en-US" sz="1200" dirty="0">
                <a:latin typeface="Dreaming Outloud Pro" panose="03050502040302030504" pitchFamily="66" charset="77"/>
                <a:cs typeface="Dreaming Outloud Pro" panose="03050502040302030504" pitchFamily="66" charset="77"/>
              </a:rPr>
              <a:t> plant </a:t>
            </a:r>
            <a:r>
              <a:rPr lang="en-US" sz="1200" dirty="0" err="1">
                <a:latin typeface="Dreaming Outloud Pro" panose="03050502040302030504" pitchFamily="66" charset="77"/>
                <a:cs typeface="Dreaming Outloud Pro" panose="03050502040302030504" pitchFamily="66" charset="77"/>
              </a:rPr>
              <a:t>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gyrraedd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cerrig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milltir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ddatblygiadol</a:t>
            </a:r>
            <a:r>
              <a:rPr lang="en-US" sz="1200" dirty="0">
                <a:latin typeface="Dreaming Outloud Pro" panose="03050502040302030504" pitchFamily="66" charset="77"/>
                <a:cs typeface="Dreaming Outloud Pro" panose="03050502040302030504" pitchFamily="66" charset="77"/>
              </a:rPr>
              <a:t>.</a:t>
            </a:r>
            <a:endParaRPr lang="en-GB" sz="1200" dirty="0">
              <a:solidFill>
                <a:srgbClr val="2C3E50"/>
              </a:solidFill>
              <a:latin typeface="Dreaming Outloud Pro" panose="03050502040302030504" pitchFamily="66" charset="77"/>
              <a:cs typeface="Dreaming Outloud Pro" panose="03050502040302030504" pitchFamily="66" charset="77"/>
            </a:endParaRPr>
          </a:p>
          <a:p>
            <a:pPr>
              <a:lnSpc>
                <a:spcPct val="150000"/>
              </a:lnSpc>
            </a:pPr>
            <a:r>
              <a:rPr lang="en-US" sz="1200" dirty="0">
                <a:latin typeface="Dreaming Outloud Pro" panose="03050502040302030504" pitchFamily="66" charset="77"/>
                <a:cs typeface="Dreaming Outloud Pro" panose="03050502040302030504" pitchFamily="66" charset="77"/>
              </a:rPr>
              <a:t>Mae </a:t>
            </a:r>
            <a:r>
              <a:rPr lang="en-US" sz="1200" dirty="0" err="1">
                <a:latin typeface="Dreaming Outloud Pro" panose="03050502040302030504" pitchFamily="66" charset="77"/>
                <a:cs typeface="Dreaming Outloud Pro" panose="03050502040302030504" pitchFamily="66" charset="77"/>
              </a:rPr>
              <a:t>darparu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gofal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ymatebol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cynnwys</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adnabod</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diwallu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anghenion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plentyn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creu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ymdeimlad</a:t>
            </a:r>
            <a:r>
              <a:rPr lang="en-US" sz="1200" dirty="0">
                <a:latin typeface="Dreaming Outloud Pro" panose="03050502040302030504" pitchFamily="66" charset="77"/>
                <a:cs typeface="Dreaming Outloud Pro" panose="03050502040302030504" pitchFamily="66" charset="77"/>
              </a:rPr>
              <a:t> o </a:t>
            </a:r>
            <a:r>
              <a:rPr lang="en-US" sz="1200" dirty="0" err="1">
                <a:latin typeface="Dreaming Outloud Pro" panose="03050502040302030504" pitchFamily="66" charset="77"/>
                <a:cs typeface="Dreaming Outloud Pro" panose="03050502040302030504" pitchFamily="66" charset="77"/>
              </a:rPr>
              <a:t>ddiogelwch</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ymddiriedaeth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alluogi</a:t>
            </a:r>
            <a:r>
              <a:rPr lang="en-US" sz="1200" dirty="0">
                <a:latin typeface="Dreaming Outloud Pro" panose="03050502040302030504" pitchFamily="66" charset="77"/>
                <a:cs typeface="Dreaming Outloud Pro" panose="03050502040302030504" pitchFamily="66" charset="77"/>
              </a:rPr>
              <a:t> plant </a:t>
            </a:r>
            <a:r>
              <a:rPr lang="en-US" sz="1200" dirty="0" err="1">
                <a:latin typeface="Dreaming Outloud Pro" panose="03050502040302030504" pitchFamily="66" charset="77"/>
                <a:cs typeface="Dreaming Outloud Pro" panose="03050502040302030504" pitchFamily="66" charset="77"/>
              </a:rPr>
              <a:t>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archwilio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hamgylchedd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hyderus</a:t>
            </a:r>
            <a:r>
              <a:rPr lang="en-US" sz="1200" dirty="0">
                <a:latin typeface="Dreaming Outloud Pro" panose="03050502040302030504" pitchFamily="66" charset="77"/>
                <a:cs typeface="Dreaming Outloud Pro" panose="03050502040302030504" pitchFamily="66" charset="77"/>
              </a:rPr>
              <a:t>.</a:t>
            </a:r>
            <a:r>
              <a:rPr lang="en-GB" sz="1200" dirty="0">
                <a:solidFill>
                  <a:srgbClr val="2C3E50"/>
                </a:solidFill>
                <a:latin typeface="Dreaming Outloud Pro" panose="03050502040302030504" pitchFamily="66" charset="77"/>
                <a:cs typeface="Dreaming Outloud Pro" panose="03050502040302030504" pitchFamily="66" charset="77"/>
              </a:rPr>
              <a:t> </a:t>
            </a:r>
            <a:r>
              <a:rPr lang="en-GB" sz="1200" dirty="0">
                <a:solidFill>
                  <a:srgbClr val="222222"/>
                </a:solidFill>
                <a:effectLst/>
                <a:latin typeface="Dreaming Outloud Pro" panose="03050502040302030504" pitchFamily="66" charset="77"/>
                <a:ea typeface="Calibri" panose="020F0502020204030204" pitchFamily="34" charset="0"/>
                <a:cs typeface="Dreaming Outloud Pro" panose="03050502040302030504" pitchFamily="66" charset="77"/>
              </a:rPr>
              <a:t>(Cassidy, Jones and Shaver, 2013)</a:t>
            </a:r>
            <a:r>
              <a:rPr lang="en-GB" sz="1200" dirty="0">
                <a:effectLst/>
                <a:latin typeface="Dreaming Outloud Pro" panose="03050502040302030504" pitchFamily="66" charset="77"/>
                <a:cs typeface="Dreaming Outloud Pro" panose="03050502040302030504" pitchFamily="66" charset="77"/>
              </a:rPr>
              <a:t> </a:t>
            </a:r>
            <a:endParaRPr lang="en-US" sz="1200" dirty="0">
              <a:latin typeface="Dreaming Outloud Pro" panose="03050502040302030504" pitchFamily="66" charset="77"/>
              <a:cs typeface="Dreaming Outloud Pro" panose="03050502040302030504" pitchFamily="66" charset="77"/>
            </a:endParaRPr>
          </a:p>
          <a:p>
            <a:endParaRPr lang="en-US" sz="1200" dirty="0">
              <a:latin typeface="Dreaming Outloud Pro" panose="03050502040302030504" pitchFamily="66" charset="77"/>
              <a:cs typeface="Dreaming Outloud Pro" panose="03050502040302030504" pitchFamily="66" charset="77"/>
            </a:endParaRPr>
          </a:p>
        </p:txBody>
      </p:sp>
      <p:sp>
        <p:nvSpPr>
          <p:cNvPr id="2" name="Footer Placeholder 14">
            <a:extLst>
              <a:ext uri="{FF2B5EF4-FFF2-40B4-BE49-F238E27FC236}">
                <a16:creationId xmlns:a16="http://schemas.microsoft.com/office/drawing/2014/main" id="{3D1E6B2A-70A3-C341-16AC-BDA9223AA8DF}"/>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2366765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305C5D0-55BE-FD51-5AA2-5903C4180CC0}"/>
              </a:ext>
            </a:extLst>
          </p:cNvPr>
          <p:cNvPicPr>
            <a:picLocks noChangeAspect="1"/>
          </p:cNvPicPr>
          <p:nvPr/>
        </p:nvPicPr>
        <p:blipFill rotWithShape="1">
          <a:blip r:embed="rId3"/>
          <a:srcRect t="10196" r="7330"/>
          <a:stretch/>
        </p:blipFill>
        <p:spPr>
          <a:xfrm>
            <a:off x="149933" y="1611824"/>
            <a:ext cx="5934893" cy="3235129"/>
          </a:xfrm>
          <a:prstGeom prst="rect">
            <a:avLst/>
          </a:prstGeom>
        </p:spPr>
      </p:pic>
      <p:sp>
        <p:nvSpPr>
          <p:cNvPr id="7" name="TextBox 6">
            <a:extLst>
              <a:ext uri="{FF2B5EF4-FFF2-40B4-BE49-F238E27FC236}">
                <a16:creationId xmlns:a16="http://schemas.microsoft.com/office/drawing/2014/main" id="{6A28EDCF-7A01-2866-D0E4-1D9CD1BA1040}"/>
              </a:ext>
            </a:extLst>
          </p:cNvPr>
          <p:cNvSpPr txBox="1"/>
          <p:nvPr/>
        </p:nvSpPr>
        <p:spPr>
          <a:xfrm>
            <a:off x="2389130" y="4885698"/>
            <a:ext cx="1242888" cy="246221"/>
          </a:xfrm>
          <a:prstGeom prst="rect">
            <a:avLst/>
          </a:prstGeom>
          <a:noFill/>
        </p:spPr>
        <p:txBody>
          <a:bodyPr wrap="square">
            <a:spAutoFit/>
          </a:bodyPr>
          <a:lstStyle/>
          <a:p>
            <a:r>
              <a:rPr lang="en-GB" sz="1000" b="0" i="0" dirty="0">
                <a:solidFill>
                  <a:srgbClr val="2C3E50"/>
                </a:solidFill>
                <a:effectLst/>
                <a:latin typeface="Arial" panose="020B0604020202020204" pitchFamily="34" charset="0"/>
                <a:cs typeface="Arial" panose="020B0604020202020204" pitchFamily="34" charset="0"/>
              </a:rPr>
              <a:t>(SlideShare, 2023)</a:t>
            </a:r>
            <a:endParaRPr lang="en-US"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A71F6FE-E138-2FC3-21F6-774C309C0307}"/>
              </a:ext>
            </a:extLst>
          </p:cNvPr>
          <p:cNvSpPr txBox="1"/>
          <p:nvPr/>
        </p:nvSpPr>
        <p:spPr>
          <a:xfrm>
            <a:off x="6145268" y="459399"/>
            <a:ext cx="6046732" cy="2769989"/>
          </a:xfrm>
          <a:prstGeom prst="rect">
            <a:avLst/>
          </a:prstGeom>
          <a:noFill/>
        </p:spPr>
        <p:txBody>
          <a:bodyPr wrap="square">
            <a:spAutoFit/>
          </a:bodyPr>
          <a:lstStyle/>
          <a:p>
            <a:pPr algn="l">
              <a:lnSpc>
                <a:spcPct val="150000"/>
              </a:lnSpc>
            </a:pP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Mae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synnwyr</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cinesthetig</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ymwybyddiaeth</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o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symudiad</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safle'r</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corff</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chwarae</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rhan</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hanfodol</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mewn</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datblygiad</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cynnar</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(Cherry, 2019)</a:t>
            </a:r>
            <a:r>
              <a:rPr lang="en-GB" sz="1200" b="0" i="0" dirty="0">
                <a:solidFill>
                  <a:srgbClr val="000000"/>
                </a:solidFill>
                <a:effectLst/>
                <a:latin typeface="Dreaming Outloud Pro" panose="03050502040302030504" pitchFamily="66" charset="77"/>
                <a:cs typeface="Dreaming Outloud Pro" panose="03050502040302030504" pitchFamily="66" charset="77"/>
              </a:rPr>
              <a:t>‌</a:t>
            </a:r>
          </a:p>
          <a:p>
            <a:pPr algn="l">
              <a:lnSpc>
                <a:spcPct val="150000"/>
              </a:lnSpc>
            </a:pPr>
            <a:r>
              <a:rPr lang="en-GB" sz="1200" b="0" i="0" dirty="0">
                <a:solidFill>
                  <a:srgbClr val="000000"/>
                </a:solidFill>
                <a:effectLst/>
                <a:latin typeface="Dreaming Outloud Pro" panose="03050502040302030504" pitchFamily="66" charset="77"/>
                <a:cs typeface="Dreaming Outloud Pro" panose="03050502040302030504" pitchFamily="66" charset="77"/>
              </a:rPr>
              <a:t>Mae </a:t>
            </a:r>
            <a:r>
              <a:rPr lang="en-GB" sz="1200" b="0" i="0" dirty="0" err="1">
                <a:solidFill>
                  <a:srgbClr val="000000"/>
                </a:solidFill>
                <a:effectLst/>
                <a:latin typeface="Dreaming Outloud Pro" panose="03050502040302030504" pitchFamily="66" charset="77"/>
                <a:cs typeface="Dreaming Outloud Pro" panose="03050502040302030504" pitchFamily="66" charset="77"/>
              </a:rPr>
              <a:t>gofal</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eithriadol</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yn</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ymgorffori</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gweithgareddau</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sy'n</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cefnogi'r</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synnwyr</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hwn</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megis</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amser</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bol</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symudiad</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ysgafn</a:t>
            </a:r>
            <a:r>
              <a:rPr lang="en-GB" sz="1200" b="0" i="0" dirty="0">
                <a:solidFill>
                  <a:srgbClr val="000000"/>
                </a:solidFill>
                <a:effectLst/>
                <a:latin typeface="Dreaming Outloud Pro" panose="03050502040302030504" pitchFamily="66" charset="77"/>
                <a:cs typeface="Dreaming Outloud Pro" panose="03050502040302030504" pitchFamily="66" charset="77"/>
              </a:rPr>
              <a:t>, a </a:t>
            </a:r>
            <a:r>
              <a:rPr lang="en-GB" sz="1200" b="0" i="0" dirty="0" err="1">
                <a:solidFill>
                  <a:srgbClr val="000000"/>
                </a:solidFill>
                <a:effectLst/>
                <a:latin typeface="Dreaming Outloud Pro" panose="03050502040302030504" pitchFamily="66" charset="77"/>
                <a:cs typeface="Dreaming Outloud Pro" panose="03050502040302030504" pitchFamily="66" charset="77"/>
              </a:rPr>
              <a:t>rhyngweithiadau</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corfforol</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sy'n</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briodol</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i</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oedran</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a:solidFill>
                  <a:srgbClr val="2C3E50"/>
                </a:solidFill>
                <a:effectLst/>
                <a:latin typeface="Dreaming Outloud Pro" panose="03050502040302030504" pitchFamily="66" charset="77"/>
                <a:cs typeface="Dreaming Outloud Pro" panose="03050502040302030504" pitchFamily="66" charset="77"/>
              </a:rPr>
              <a:t>(Sensory Box Surprise, 2024)</a:t>
            </a:r>
            <a:r>
              <a:rPr lang="en-GB" sz="1200" dirty="0">
                <a:solidFill>
                  <a:srgbClr val="000000"/>
                </a:solidFill>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Mae'r</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gweithgareddau</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hyn</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yn</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hyrwyddo</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datblygiad</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modur</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ymwybyddiaeth</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o'r</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corff</a:t>
            </a:r>
            <a:r>
              <a:rPr lang="en-GB" sz="1200" b="0" i="0" dirty="0">
                <a:solidFill>
                  <a:srgbClr val="000000"/>
                </a:solidFill>
                <a:effectLst/>
                <a:latin typeface="Dreaming Outloud Pro" panose="03050502040302030504" pitchFamily="66" charset="77"/>
                <a:cs typeface="Dreaming Outloud Pro" panose="03050502040302030504" pitchFamily="66" charset="77"/>
              </a:rPr>
              <a:t>, a </a:t>
            </a:r>
            <a:r>
              <a:rPr lang="en-GB" sz="1200" b="0" i="0" dirty="0" err="1">
                <a:solidFill>
                  <a:srgbClr val="000000"/>
                </a:solidFill>
                <a:effectLst/>
                <a:latin typeface="Dreaming Outloud Pro" panose="03050502040302030504" pitchFamily="66" charset="77"/>
                <a:cs typeface="Dreaming Outloud Pro" panose="03050502040302030504" pitchFamily="66" charset="77"/>
              </a:rPr>
              <a:t>chydsymud</a:t>
            </a:r>
            <a:r>
              <a:rPr lang="en-GB" sz="1200" b="0" i="0" dirty="0">
                <a:solidFill>
                  <a:srgbClr val="000000"/>
                </a:solidFill>
                <a:effectLst/>
                <a:latin typeface="Dreaming Outloud Pro" panose="03050502040302030504" pitchFamily="66" charset="77"/>
                <a:cs typeface="Dreaming Outloud Pro" panose="03050502040302030504" pitchFamily="66" charset="77"/>
              </a:rPr>
              <a:t>. Er </a:t>
            </a:r>
            <a:r>
              <a:rPr lang="en-GB" sz="1200" b="0" i="0" dirty="0" err="1">
                <a:solidFill>
                  <a:srgbClr val="000000"/>
                </a:solidFill>
                <a:effectLst/>
                <a:latin typeface="Dreaming Outloud Pro" panose="03050502040302030504" pitchFamily="66" charset="77"/>
                <a:cs typeface="Dreaming Outloud Pro" panose="03050502040302030504" pitchFamily="66" charset="77"/>
              </a:rPr>
              <a:t>enghraifft</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pwysleisiodd</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Pikler</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ganiatáu</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rhyddid</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symud</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i</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blant</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ddatblygu</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ymreolaeth</a:t>
            </a:r>
            <a:r>
              <a:rPr lang="en-GB" sz="1200" b="0" i="0" dirty="0">
                <a:solidFill>
                  <a:srgbClr val="000000"/>
                </a:solidFill>
                <a:effectLst/>
                <a:latin typeface="Dreaming Outloud Pro" panose="03050502040302030504" pitchFamily="66" charset="77"/>
                <a:cs typeface="Dreaming Outloud Pro" panose="03050502040302030504" pitchFamily="66" charset="77"/>
              </a:rPr>
              <a:t> a </a:t>
            </a:r>
            <a:r>
              <a:rPr lang="en-GB" sz="1200" b="0" i="0" dirty="0" err="1">
                <a:solidFill>
                  <a:srgbClr val="000000"/>
                </a:solidFill>
                <a:effectLst/>
                <a:latin typeface="Dreaming Outloud Pro" panose="03050502040302030504" pitchFamily="66" charset="77"/>
                <a:cs typeface="Dreaming Outloud Pro" panose="03050502040302030504" pitchFamily="66" charset="77"/>
              </a:rPr>
              <a:t>chymhwysedd</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corfforol</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a:solidFill>
                  <a:srgbClr val="2C3E50"/>
                </a:solidFill>
                <a:effectLst/>
                <a:latin typeface="Dreaming Outloud Pro" panose="03050502040302030504" pitchFamily="66" charset="77"/>
                <a:cs typeface="Dreaming Outloud Pro" panose="03050502040302030504" pitchFamily="66" charset="77"/>
              </a:rPr>
              <a:t>(Davis and Dunn, 2018)</a:t>
            </a:r>
            <a:r>
              <a:rPr lang="en-GB" sz="1200" dirty="0">
                <a:solidFill>
                  <a:srgbClr val="000000"/>
                </a:solidFill>
                <a:latin typeface="Dreaming Outloud Pro" panose="03050502040302030504" pitchFamily="66" charset="77"/>
                <a:cs typeface="Dreaming Outloud Pro" panose="03050502040302030504" pitchFamily="66" charset="77"/>
              </a:rPr>
              <a:t> </a:t>
            </a:r>
            <a:r>
              <a:rPr lang="en-GB" sz="1200" b="0" i="0" dirty="0">
                <a:solidFill>
                  <a:srgbClr val="000000"/>
                </a:solidFill>
                <a:effectLst/>
                <a:latin typeface="Dreaming Outloud Pro" panose="03050502040302030504" pitchFamily="66" charset="77"/>
                <a:cs typeface="Dreaming Outloud Pro" panose="03050502040302030504" pitchFamily="66" charset="77"/>
              </a:rPr>
              <a:t>Mae </a:t>
            </a:r>
            <a:r>
              <a:rPr lang="en-GB" sz="1200" b="0" i="0" dirty="0" err="1">
                <a:solidFill>
                  <a:srgbClr val="000000"/>
                </a:solidFill>
                <a:effectLst/>
                <a:latin typeface="Dreaming Outloud Pro" panose="03050502040302030504" pitchFamily="66" charset="77"/>
                <a:cs typeface="Dreaming Outloud Pro" panose="03050502040302030504" pitchFamily="66" charset="77"/>
              </a:rPr>
              <a:t>arferion</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o'r</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fath</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yn</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galluogi</a:t>
            </a:r>
            <a:r>
              <a:rPr lang="en-GB" sz="1200" b="0" i="0" dirty="0">
                <a:solidFill>
                  <a:srgbClr val="000000"/>
                </a:solidFill>
                <a:effectLst/>
                <a:latin typeface="Dreaming Outloud Pro" panose="03050502040302030504" pitchFamily="66" charset="77"/>
                <a:cs typeface="Dreaming Outloud Pro" panose="03050502040302030504" pitchFamily="66" charset="77"/>
              </a:rPr>
              <a:t> plant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i</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fagu</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hyder</a:t>
            </a:r>
            <a:r>
              <a:rPr lang="en-GB" sz="1200" b="0" i="0" dirty="0">
                <a:solidFill>
                  <a:srgbClr val="000000"/>
                </a:solidFill>
                <a:effectLst/>
                <a:latin typeface="Dreaming Outloud Pro" panose="03050502040302030504" pitchFamily="66" charset="77"/>
                <a:cs typeface="Dreaming Outloud Pro" panose="03050502040302030504" pitchFamily="66" charset="77"/>
              </a:rPr>
              <a:t> a </a:t>
            </a:r>
            <a:r>
              <a:rPr lang="en-GB" sz="1200" b="0" i="0" dirty="0" err="1">
                <a:solidFill>
                  <a:srgbClr val="000000"/>
                </a:solidFill>
                <a:effectLst/>
                <a:latin typeface="Dreaming Outloud Pro" panose="03050502040302030504" pitchFamily="66" charset="77"/>
                <a:cs typeface="Dreaming Outloud Pro" panose="03050502040302030504" pitchFamily="66" charset="77"/>
              </a:rPr>
              <a:t>datblygu</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err="1">
                <a:solidFill>
                  <a:srgbClr val="000000"/>
                </a:solidFill>
                <a:effectLst/>
                <a:latin typeface="Dreaming Outloud Pro" panose="03050502040302030504" pitchFamily="66" charset="77"/>
                <a:cs typeface="Dreaming Outloud Pro" panose="03050502040302030504" pitchFamily="66" charset="77"/>
              </a:rPr>
              <a:t>ymdeimlad</a:t>
            </a:r>
            <a:r>
              <a:rPr lang="en-GB" sz="1200" b="0" i="0" dirty="0">
                <a:solidFill>
                  <a:srgbClr val="000000"/>
                </a:solidFill>
                <a:effectLst/>
                <a:latin typeface="Dreaming Outloud Pro" panose="03050502040302030504" pitchFamily="66" charset="77"/>
                <a:cs typeface="Dreaming Outloud Pro" panose="03050502040302030504" pitchFamily="66" charset="77"/>
              </a:rPr>
              <a:t> o </a:t>
            </a:r>
            <a:r>
              <a:rPr lang="en-GB" sz="1200" b="0" i="0" dirty="0" err="1">
                <a:solidFill>
                  <a:srgbClr val="000000"/>
                </a:solidFill>
                <a:effectLst/>
                <a:latin typeface="Dreaming Outloud Pro" panose="03050502040302030504" pitchFamily="66" charset="77"/>
                <a:cs typeface="Dreaming Outloud Pro" panose="03050502040302030504" pitchFamily="66" charset="77"/>
              </a:rPr>
              <a:t>asiantaeth</a:t>
            </a:r>
            <a:r>
              <a:rPr lang="en-GB" sz="1200" b="0" i="0" dirty="0">
                <a:solidFill>
                  <a:srgbClr val="000000"/>
                </a:solidFill>
                <a:effectLst/>
                <a:latin typeface="Dreaming Outloud Pro" panose="03050502040302030504" pitchFamily="66" charset="77"/>
                <a:cs typeface="Dreaming Outloud Pro" panose="03050502040302030504" pitchFamily="66" charset="77"/>
              </a:rPr>
              <a:t>. </a:t>
            </a:r>
            <a:r>
              <a:rPr lang="en-GB" sz="1200" b="0" i="0" dirty="0">
                <a:solidFill>
                  <a:srgbClr val="2C3E50"/>
                </a:solidFill>
                <a:effectLst/>
                <a:latin typeface="Dreaming Outloud Pro" panose="03050502040302030504" pitchFamily="66" charset="77"/>
                <a:cs typeface="Dreaming Outloud Pro" panose="03050502040302030504" pitchFamily="66" charset="77"/>
              </a:rPr>
              <a:t>(A sense of agency, n.d.)</a:t>
            </a:r>
            <a:endParaRPr lang="en-GB" sz="1200" b="0" i="0" dirty="0">
              <a:solidFill>
                <a:srgbClr val="000000"/>
              </a:solidFill>
              <a:effectLst/>
              <a:latin typeface="Dreaming Outloud Pro" panose="03050502040302030504" pitchFamily="66" charset="77"/>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p:txBody>
      </p:sp>
      <p:pic>
        <p:nvPicPr>
          <p:cNvPr id="3" name="Online Media 2" descr="Kinesthetic Learning Activities FOR EVERYONE!">
            <a:hlinkClick r:id="" action="ppaction://media"/>
            <a:extLst>
              <a:ext uri="{FF2B5EF4-FFF2-40B4-BE49-F238E27FC236}">
                <a16:creationId xmlns:a16="http://schemas.microsoft.com/office/drawing/2014/main" id="{C1C800D4-A891-DB9F-060C-5DD5FA6137B4}"/>
              </a:ext>
            </a:extLst>
          </p:cNvPr>
          <p:cNvPicPr>
            <a:picLocks noRot="1" noChangeAspect="1"/>
          </p:cNvPicPr>
          <p:nvPr>
            <a:videoFile r:link="rId1"/>
          </p:nvPr>
        </p:nvPicPr>
        <p:blipFill>
          <a:blip r:embed="rId4"/>
          <a:stretch>
            <a:fillRect/>
          </a:stretch>
        </p:blipFill>
        <p:spPr>
          <a:xfrm>
            <a:off x="6731368" y="3488169"/>
            <a:ext cx="4234498" cy="2392492"/>
          </a:xfrm>
          <a:prstGeom prst="rect">
            <a:avLst/>
          </a:prstGeom>
        </p:spPr>
      </p:pic>
      <p:sp>
        <p:nvSpPr>
          <p:cNvPr id="11" name="TextBox 10">
            <a:extLst>
              <a:ext uri="{FF2B5EF4-FFF2-40B4-BE49-F238E27FC236}">
                <a16:creationId xmlns:a16="http://schemas.microsoft.com/office/drawing/2014/main" id="{0C98EBCC-8DA1-BDDC-844A-C4F93C1B3C38}"/>
              </a:ext>
            </a:extLst>
          </p:cNvPr>
          <p:cNvSpPr txBox="1"/>
          <p:nvPr/>
        </p:nvSpPr>
        <p:spPr>
          <a:xfrm>
            <a:off x="10831379" y="5869422"/>
            <a:ext cx="1775790" cy="246221"/>
          </a:xfrm>
          <a:prstGeom prst="rect">
            <a:avLst/>
          </a:prstGeom>
          <a:noFill/>
        </p:spPr>
        <p:txBody>
          <a:bodyPr wrap="square">
            <a:spAutoFit/>
          </a:bodyPr>
          <a:lstStyle/>
          <a:p>
            <a:r>
              <a:rPr lang="en-GB" sz="1000" b="0" i="0" dirty="0">
                <a:effectLst/>
                <a:latin typeface="Arial" panose="020B0604020202020204" pitchFamily="34" charset="0"/>
                <a:cs typeface="Arial" panose="020B0604020202020204" pitchFamily="34" charset="0"/>
              </a:rPr>
              <a:t>(Sharp Cookie, 2020)</a:t>
            </a:r>
            <a:endParaRPr lang="en-US" sz="10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2792750F-19C4-8CA0-7092-361985E8AC51}"/>
              </a:ext>
            </a:extLst>
          </p:cNvPr>
          <p:cNvSpPr txBox="1"/>
          <p:nvPr/>
        </p:nvSpPr>
        <p:spPr>
          <a:xfrm>
            <a:off x="5794333" y="91689"/>
            <a:ext cx="6108568" cy="369332"/>
          </a:xfrm>
          <a:prstGeom prst="rect">
            <a:avLst/>
          </a:prstGeom>
          <a:noFill/>
        </p:spPr>
        <p:txBody>
          <a:bodyPr wrap="square">
            <a:spAutoFit/>
          </a:bodyPr>
          <a:lstStyle/>
          <a:p>
            <a:pPr algn="ctr"/>
            <a:r>
              <a:rPr lang="en-GB"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Synnwyr</a:t>
            </a:r>
            <a:r>
              <a:rPr lang="en-GB"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cinesthetig</a:t>
            </a:r>
            <a:r>
              <a:rPr lang="en-GB"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mewn</a:t>
            </a:r>
            <a:r>
              <a:rPr lang="en-GB"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gofal</a:t>
            </a:r>
            <a:r>
              <a:rPr lang="en-GB"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eithriadol</a:t>
            </a:r>
            <a:endPar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sp>
        <p:nvSpPr>
          <p:cNvPr id="13" name="TextBox 12">
            <a:extLst>
              <a:ext uri="{FF2B5EF4-FFF2-40B4-BE49-F238E27FC236}">
                <a16:creationId xmlns:a16="http://schemas.microsoft.com/office/drawing/2014/main" id="{E729C47D-F35C-2BF2-F27B-DAB7D7A06B9E}"/>
              </a:ext>
            </a:extLst>
          </p:cNvPr>
          <p:cNvSpPr txBox="1"/>
          <p:nvPr/>
        </p:nvSpPr>
        <p:spPr>
          <a:xfrm>
            <a:off x="5933498" y="3006868"/>
            <a:ext cx="6108568" cy="369332"/>
          </a:xfrm>
          <a:prstGeom prst="rect">
            <a:avLst/>
          </a:prstGeom>
          <a:noFill/>
        </p:spPr>
        <p:txBody>
          <a:bodyPr wrap="square">
            <a:spAutoFit/>
          </a:bodyPr>
          <a:lstStyle/>
          <a:p>
            <a:pPr algn="ct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Gweirthgaredday</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ar</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gyfer</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dysgwyr</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synnwyr</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cinesthetig</a:t>
            </a:r>
            <a:endPar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sp>
        <p:nvSpPr>
          <p:cNvPr id="2" name="Footer Placeholder 14">
            <a:extLst>
              <a:ext uri="{FF2B5EF4-FFF2-40B4-BE49-F238E27FC236}">
                <a16:creationId xmlns:a16="http://schemas.microsoft.com/office/drawing/2014/main" id="{6F874A5D-FB7F-C99A-7C1C-A8285B644D2D}"/>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4159037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E8AA5A3-E31F-D286-D64C-6AA435535982}"/>
              </a:ext>
            </a:extLst>
          </p:cNvPr>
          <p:cNvSpPr txBox="1"/>
          <p:nvPr/>
        </p:nvSpPr>
        <p:spPr>
          <a:xfrm>
            <a:off x="2879214" y="182168"/>
            <a:ext cx="6108568" cy="369332"/>
          </a:xfrm>
          <a:prstGeom prst="rect">
            <a:avLst/>
          </a:prstGeom>
          <a:noFill/>
        </p:spPr>
        <p:txBody>
          <a:bodyPr wrap="square">
            <a:spAutoFit/>
          </a:bodyPr>
          <a:lstStyle/>
          <a:p>
            <a:pPr algn="ct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Galluogi</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Amgylcheddau</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ac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arfer</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cynhwysol</a:t>
            </a:r>
            <a:endPar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sp>
        <p:nvSpPr>
          <p:cNvPr id="8" name="TextBox 7">
            <a:extLst>
              <a:ext uri="{FF2B5EF4-FFF2-40B4-BE49-F238E27FC236}">
                <a16:creationId xmlns:a16="http://schemas.microsoft.com/office/drawing/2014/main" id="{3A88B046-5169-5EB0-C9AB-DF64E089E807}"/>
              </a:ext>
            </a:extLst>
          </p:cNvPr>
          <p:cNvSpPr txBox="1"/>
          <p:nvPr/>
        </p:nvSpPr>
        <p:spPr>
          <a:xfrm>
            <a:off x="136489" y="885743"/>
            <a:ext cx="7343603" cy="7848302"/>
          </a:xfrm>
          <a:prstGeom prst="rect">
            <a:avLst/>
          </a:prstGeom>
          <a:noFill/>
        </p:spPr>
        <p:txBody>
          <a:bodyPr wrap="square">
            <a:spAutoFit/>
          </a:bodyPr>
          <a:lstStyle/>
          <a:p>
            <a:pPr>
              <a:lnSpc>
                <a:spcPct val="150000"/>
              </a:lnSpc>
            </a:pPr>
            <a:r>
              <a:rPr lang="en-US" sz="1200" dirty="0">
                <a:latin typeface="Dreaming Outloud Pro" panose="03050502040302030504" pitchFamily="66" charset="77"/>
                <a:cs typeface="Dreaming Outloud Pro" panose="03050502040302030504" pitchFamily="66" charset="77"/>
              </a:rPr>
              <a:t>Mae </a:t>
            </a:r>
            <a:r>
              <a:rPr lang="en-US" sz="1200" dirty="0" err="1">
                <a:latin typeface="Dreaming Outloud Pro" panose="03050502040302030504" pitchFamily="66" charset="77"/>
                <a:cs typeface="Dreaming Outloud Pro" panose="03050502040302030504" pitchFamily="66" charset="77"/>
              </a:rPr>
              <a:t>creu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amgylcheddau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galluogi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golygu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darparu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mannau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gorfforol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ddiogel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emosiynol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ddiogel</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ysgogol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wybyddol</a:t>
            </a:r>
            <a:r>
              <a:rPr lang="en-US" sz="1200" dirty="0">
                <a:latin typeface="Dreaming Outloud Pro" panose="03050502040302030504" pitchFamily="66" charset="77"/>
                <a:cs typeface="Dreaming Outloud Pro" panose="03050502040302030504" pitchFamily="66" charset="77"/>
              </a:rPr>
              <a:t>. </a:t>
            </a:r>
            <a:r>
              <a:rPr lang="en-GB" sz="1200" b="0" i="0" dirty="0">
                <a:effectLst/>
                <a:latin typeface="Dreaming Outloud Pro" panose="03050502040302030504" pitchFamily="66" charset="77"/>
                <a:cs typeface="Dreaming Outloud Pro" panose="03050502040302030504" pitchFamily="66" charset="77"/>
              </a:rPr>
              <a:t>(Teach Early Years Magazine, 2014)</a:t>
            </a:r>
          </a:p>
          <a:p>
            <a:pPr>
              <a:lnSpc>
                <a:spcPct val="150000"/>
              </a:lnSpc>
            </a:pPr>
            <a:r>
              <a:rPr lang="en-US" sz="1200" dirty="0">
                <a:latin typeface="Dreaming Outloud Pro" panose="03050502040302030504" pitchFamily="66" charset="77"/>
                <a:cs typeface="Dreaming Outloud Pro" panose="03050502040302030504" pitchFamily="66" charset="77"/>
              </a:rPr>
              <a:t>Mae </a:t>
            </a:r>
            <a:r>
              <a:rPr lang="en-US" sz="1200" dirty="0" err="1">
                <a:latin typeface="Dreaming Outloud Pro" panose="03050502040302030504" pitchFamily="66" charset="77"/>
                <a:cs typeface="Dreaming Outloud Pro" panose="03050502040302030504" pitchFamily="66" charset="77"/>
              </a:rPr>
              <a:t>hyn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cyd-fynd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â</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damcaniaeth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systemau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ecolegol</a:t>
            </a:r>
            <a:r>
              <a:rPr lang="en-US" sz="1200" dirty="0">
                <a:latin typeface="Dreaming Outloud Pro" panose="03050502040302030504" pitchFamily="66" charset="77"/>
                <a:cs typeface="Dreaming Outloud Pro" panose="03050502040302030504" pitchFamily="66" charset="77"/>
              </a:rPr>
              <a:t> Bronfenbrenner,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amlygu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dylanwad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haenau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amgylcheddol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lluosog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ddatblygiad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plentyn</a:t>
            </a:r>
            <a:r>
              <a:rPr lang="en-US" sz="1200" dirty="0">
                <a:latin typeface="Dreaming Outloud Pro" panose="03050502040302030504" pitchFamily="66" charset="77"/>
                <a:cs typeface="Dreaming Outloud Pro" panose="03050502040302030504" pitchFamily="66" charset="77"/>
              </a:rPr>
              <a:t>.</a:t>
            </a:r>
            <a:r>
              <a:rPr lang="en-GB" sz="1200" dirty="0">
                <a:latin typeface="Dreaming Outloud Pro" panose="03050502040302030504" pitchFamily="66" charset="77"/>
                <a:cs typeface="Dreaming Outloud Pro" panose="03050502040302030504" pitchFamily="66" charset="77"/>
              </a:rPr>
              <a:t> </a:t>
            </a:r>
            <a:r>
              <a:rPr lang="en-GB" sz="1200" b="0" i="0" dirty="0">
                <a:effectLst/>
                <a:latin typeface="Dreaming Outloud Pro" panose="03050502040302030504" pitchFamily="66" charset="77"/>
                <a:cs typeface="Dreaming Outloud Pro" panose="03050502040302030504" pitchFamily="66" charset="77"/>
              </a:rPr>
              <a:t>(</a:t>
            </a:r>
            <a:r>
              <a:rPr lang="en-GB" sz="1200" b="0" i="0" dirty="0" err="1">
                <a:effectLst/>
                <a:latin typeface="Dreaming Outloud Pro" panose="03050502040302030504" pitchFamily="66" charset="77"/>
                <a:cs typeface="Dreaming Outloud Pro" panose="03050502040302030504" pitchFamily="66" charset="77"/>
              </a:rPr>
              <a:t>Tudge</a:t>
            </a:r>
            <a:r>
              <a:rPr lang="en-GB" sz="1200" b="0" i="0" dirty="0">
                <a:effectLst/>
                <a:latin typeface="Dreaming Outloud Pro" panose="03050502040302030504" pitchFamily="66" charset="77"/>
                <a:cs typeface="Dreaming Outloud Pro" panose="03050502040302030504" pitchFamily="66" charset="77"/>
              </a:rPr>
              <a:t> et al., 2009) Mae micro system </a:t>
            </a:r>
            <a:r>
              <a:rPr lang="en-GB" sz="1200" b="0" i="0" dirty="0" err="1">
                <a:effectLst/>
                <a:latin typeface="Dreaming Outloud Pro" panose="03050502040302030504" pitchFamily="66" charset="77"/>
                <a:cs typeface="Dreaming Outloud Pro" panose="03050502040302030504" pitchFamily="66" charset="77"/>
              </a:rPr>
              <a:t>gefnogol</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fel</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teulu</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cariadus</a:t>
            </a:r>
            <a:r>
              <a:rPr lang="en-GB" sz="1200" b="0" i="0" dirty="0">
                <a:effectLst/>
                <a:latin typeface="Dreaming Outloud Pro" panose="03050502040302030504" pitchFamily="66" charset="77"/>
                <a:cs typeface="Dreaming Outloud Pro" panose="03050502040302030504" pitchFamily="66" charset="77"/>
              </a:rPr>
              <a:t> neu </a:t>
            </a:r>
            <a:r>
              <a:rPr lang="en-GB" sz="1200" b="0" i="0" dirty="0" err="1">
                <a:effectLst/>
                <a:latin typeface="Dreaming Outloud Pro" panose="03050502040302030504" pitchFamily="66" charset="77"/>
                <a:cs typeface="Dreaming Outloud Pro" panose="03050502040302030504" pitchFamily="66" charset="77"/>
              </a:rPr>
              <a:t>ofal</a:t>
            </a:r>
            <a:r>
              <a:rPr lang="en-GB" sz="1200" b="0" i="0" dirty="0">
                <a:effectLst/>
                <a:latin typeface="Dreaming Outloud Pro" panose="03050502040302030504" pitchFamily="66" charset="77"/>
                <a:cs typeface="Dreaming Outloud Pro" panose="03050502040302030504" pitchFamily="66" charset="77"/>
              </a:rPr>
              <a:t> plant o </a:t>
            </a:r>
            <a:r>
              <a:rPr lang="en-GB" sz="1200" b="0" i="0" dirty="0" err="1">
                <a:effectLst/>
                <a:latin typeface="Dreaming Outloud Pro" panose="03050502040302030504" pitchFamily="66" charset="77"/>
                <a:cs typeface="Dreaming Outloud Pro" panose="03050502040302030504" pitchFamily="66" charset="77"/>
              </a:rPr>
              <a:t>ansawdd</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uchel</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yn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meithrin</a:t>
            </a:r>
            <a:r>
              <a:rPr lang="en-GB" sz="1200" b="0" i="0" dirty="0">
                <a:effectLst/>
                <a:latin typeface="Dreaming Outloud Pro" panose="03050502040302030504" pitchFamily="66" charset="77"/>
                <a:cs typeface="Dreaming Outloud Pro" panose="03050502040302030504" pitchFamily="66" charset="77"/>
              </a:rPr>
              <a:t> y </a:t>
            </a:r>
            <a:r>
              <a:rPr lang="en-GB" sz="1200" b="0" i="0" dirty="0" err="1">
                <a:effectLst/>
                <a:latin typeface="Dreaming Outloud Pro" panose="03050502040302030504" pitchFamily="66" charset="77"/>
                <a:cs typeface="Dreaming Outloud Pro" panose="03050502040302030504" pitchFamily="66" charset="77"/>
              </a:rPr>
              <a:t>plentyn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yn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uniongyrchol</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tra</a:t>
            </a:r>
            <a:r>
              <a:rPr lang="en-GB" sz="1200" b="0" i="0" dirty="0">
                <a:effectLst/>
                <a:latin typeface="Dreaming Outloud Pro" panose="03050502040302030504" pitchFamily="66" charset="77"/>
                <a:cs typeface="Dreaming Outloud Pro" panose="03050502040302030504" pitchFamily="66" charset="77"/>
              </a:rPr>
              <a:t> bod </a:t>
            </a:r>
            <a:r>
              <a:rPr lang="en-GB" sz="1200" b="0" i="0" dirty="0" err="1">
                <a:effectLst/>
                <a:latin typeface="Dreaming Outloud Pro" panose="03050502040302030504" pitchFamily="66" charset="77"/>
                <a:cs typeface="Dreaming Outloud Pro" panose="03050502040302030504" pitchFamily="66" charset="77"/>
              </a:rPr>
              <a:t>cysylltiadau</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yn</a:t>
            </a:r>
            <a:r>
              <a:rPr lang="en-GB" sz="1200" b="0" i="0" dirty="0">
                <a:effectLst/>
                <a:latin typeface="Dreaming Outloud Pro" panose="03050502040302030504" pitchFamily="66" charset="77"/>
                <a:cs typeface="Dreaming Outloud Pro" panose="03050502040302030504" pitchFamily="66" charset="77"/>
              </a:rPr>
              <a:t> y mesosystem (</a:t>
            </a:r>
            <a:r>
              <a:rPr lang="en-GB" sz="1200" b="0" i="0" dirty="0" err="1">
                <a:effectLst/>
                <a:latin typeface="Dreaming Outloud Pro" panose="03050502040302030504" pitchFamily="66" charset="77"/>
                <a:cs typeface="Dreaming Outloud Pro" panose="03050502040302030504" pitchFamily="66" charset="77"/>
              </a:rPr>
              <a:t>e.e.</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perthnasoedd</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rhwng</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gofalwyr</a:t>
            </a:r>
            <a:r>
              <a:rPr lang="en-GB" sz="1200" b="0" i="0" dirty="0">
                <a:effectLst/>
                <a:latin typeface="Dreaming Outloud Pro" panose="03050502040302030504" pitchFamily="66" charset="77"/>
                <a:cs typeface="Dreaming Outloud Pro" panose="03050502040302030504" pitchFamily="66" charset="77"/>
              </a:rPr>
              <a:t> ac </a:t>
            </a:r>
            <a:r>
              <a:rPr lang="en-GB" sz="1200" b="0" i="0" dirty="0" err="1">
                <a:effectLst/>
                <a:latin typeface="Dreaming Outloud Pro" panose="03050502040302030504" pitchFamily="66" charset="77"/>
                <a:cs typeface="Dreaming Outloud Pro" panose="03050502040302030504" pitchFamily="66" charset="77"/>
              </a:rPr>
              <a:t>addysgwyr</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yn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cryfhau’r</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gofal</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hwn</a:t>
            </a:r>
            <a:r>
              <a:rPr lang="en-GB" sz="1200" b="0" i="0" dirty="0">
                <a:effectLst/>
                <a:latin typeface="Dreaming Outloud Pro" panose="03050502040302030504" pitchFamily="66" charset="77"/>
                <a:cs typeface="Dreaming Outloud Pro" panose="03050502040302030504" pitchFamily="66" charset="77"/>
              </a:rPr>
              <a:t>. (Lopez </a:t>
            </a:r>
            <a:r>
              <a:rPr lang="en-GB" sz="1200" b="0" i="1" dirty="0">
                <a:effectLst/>
                <a:latin typeface="Dreaming Outloud Pro" panose="03050502040302030504" pitchFamily="66" charset="77"/>
                <a:cs typeface="Dreaming Outloud Pro" panose="03050502040302030504" pitchFamily="66" charset="77"/>
              </a:rPr>
              <a:t>et al</a:t>
            </a:r>
            <a:r>
              <a:rPr lang="en-GB" sz="1200" b="0" i="0" dirty="0">
                <a:effectLst/>
                <a:latin typeface="Dreaming Outloud Pro" panose="03050502040302030504" pitchFamily="66" charset="77"/>
                <a:cs typeface="Dreaming Outloud Pro" panose="03050502040302030504" pitchFamily="66" charset="77"/>
              </a:rPr>
              <a:t>., 2021)</a:t>
            </a:r>
          </a:p>
          <a:p>
            <a:pPr>
              <a:lnSpc>
                <a:spcPct val="150000"/>
              </a:lnSpc>
            </a:pPr>
            <a:endParaRPr lang="en-GB" sz="1200" dirty="0">
              <a:latin typeface="Dreaming Outloud Pro" panose="03050502040302030504" pitchFamily="66" charset="77"/>
              <a:cs typeface="Dreaming Outloud Pro" panose="03050502040302030504" pitchFamily="66" charset="77"/>
            </a:endParaRPr>
          </a:p>
          <a:p>
            <a:pPr>
              <a:lnSpc>
                <a:spcPct val="150000"/>
              </a:lnSpc>
            </a:pPr>
            <a:r>
              <a:rPr lang="en-US" sz="1200" dirty="0">
                <a:latin typeface="Dreaming Outloud Pro" panose="03050502040302030504" pitchFamily="66" charset="77"/>
                <a:cs typeface="Dreaming Outloud Pro" panose="03050502040302030504" pitchFamily="66" charset="77"/>
              </a:rPr>
              <a:t>Mae </a:t>
            </a:r>
            <a:r>
              <a:rPr lang="en-US" sz="1200" dirty="0" err="1">
                <a:latin typeface="Dreaming Outloud Pro" panose="03050502040302030504" pitchFamily="66" charset="77"/>
                <a:cs typeface="Dreaming Outloud Pro" panose="03050502040302030504" pitchFamily="66" charset="77"/>
              </a:rPr>
              <a:t>arfer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cynhwysol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sicrhau</a:t>
            </a:r>
            <a:r>
              <a:rPr lang="en-US" sz="1200" dirty="0">
                <a:latin typeface="Dreaming Outloud Pro" panose="03050502040302030504" pitchFamily="66" charset="77"/>
                <a:cs typeface="Dreaming Outloud Pro" panose="03050502040302030504" pitchFamily="66" charset="77"/>
              </a:rPr>
              <a:t> bod </a:t>
            </a:r>
            <a:r>
              <a:rPr lang="en-US" sz="1200" dirty="0" err="1">
                <a:latin typeface="Dreaming Outloud Pro" panose="03050502040302030504" pitchFamily="66" charset="77"/>
                <a:cs typeface="Dreaming Outloud Pro" panose="03050502040302030504" pitchFamily="66" charset="77"/>
              </a:rPr>
              <a:t>pob</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plentyn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waeth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beth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fo'i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allu</a:t>
            </a:r>
            <a:r>
              <a:rPr lang="en-US" sz="1200" dirty="0">
                <a:latin typeface="Dreaming Outloud Pro" panose="03050502040302030504" pitchFamily="66" charset="77"/>
                <a:cs typeface="Dreaming Outloud Pro" panose="03050502040302030504" pitchFamily="66" charset="77"/>
              </a:rPr>
              <a:t> neu </a:t>
            </a:r>
            <a:r>
              <a:rPr lang="en-US" sz="1200" dirty="0" err="1">
                <a:latin typeface="Dreaming Outloud Pro" panose="03050502040302030504" pitchFamily="66" charset="77"/>
                <a:cs typeface="Dreaming Outloud Pro" panose="03050502040302030504" pitchFamily="66" charset="77"/>
              </a:rPr>
              <a:t>ei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gefndir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cael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gefnogi</a:t>
            </a:r>
            <a:r>
              <a:rPr lang="en-US" sz="1200" dirty="0">
                <a:latin typeface="Dreaming Outloud Pro" panose="03050502040302030504" pitchFamily="66" charset="77"/>
                <a:cs typeface="Dreaming Outloud Pro" panose="03050502040302030504" pitchFamily="66" charset="77"/>
              </a:rPr>
              <a:t>. </a:t>
            </a:r>
            <a:r>
              <a:rPr lang="en-GB" sz="1200" b="0" i="0" dirty="0">
                <a:effectLst/>
                <a:latin typeface="Dreaming Outloud Pro" panose="03050502040302030504" pitchFamily="66" charset="77"/>
                <a:cs typeface="Dreaming Outloud Pro" panose="03050502040302030504" pitchFamily="66" charset="77"/>
              </a:rPr>
              <a:t>(HI, 2015) Mae </a:t>
            </a:r>
            <a:r>
              <a:rPr lang="en-GB" sz="1200" b="0" i="0" dirty="0" err="1">
                <a:effectLst/>
                <a:latin typeface="Dreaming Outloud Pro" panose="03050502040302030504" pitchFamily="66" charset="77"/>
                <a:cs typeface="Dreaming Outloud Pro" panose="03050502040302030504" pitchFamily="66" charset="77"/>
              </a:rPr>
              <a:t>hyn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yn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gofyn</a:t>
            </a:r>
            <a:r>
              <a:rPr lang="en-GB" sz="1200" b="0" i="0" dirty="0">
                <a:effectLst/>
                <a:latin typeface="Dreaming Outloud Pro" panose="03050502040302030504" pitchFamily="66" charset="77"/>
                <a:cs typeface="Dreaming Outloud Pro" panose="03050502040302030504" pitchFamily="66" charset="77"/>
              </a:rPr>
              <a:t> am </a:t>
            </a:r>
            <a:r>
              <a:rPr lang="en-GB" sz="1200" b="0" i="0" dirty="0" err="1">
                <a:effectLst/>
                <a:latin typeface="Dreaming Outloud Pro" panose="03050502040302030504" pitchFamily="66" charset="77"/>
                <a:cs typeface="Dreaming Outloud Pro" panose="03050502040302030504" pitchFamily="66" charset="77"/>
              </a:rPr>
              <a:t>sensitifrwydd</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i</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anghenion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unigol</a:t>
            </a:r>
            <a:r>
              <a:rPr lang="en-GB" sz="1200" b="0" i="0" dirty="0">
                <a:effectLst/>
                <a:latin typeface="Dreaming Outloud Pro" panose="03050502040302030504" pitchFamily="66" charset="77"/>
                <a:cs typeface="Dreaming Outloud Pro" panose="03050502040302030504" pitchFamily="66" charset="77"/>
              </a:rPr>
              <a:t> a </a:t>
            </a:r>
            <a:r>
              <a:rPr lang="en-GB" sz="1200" b="0" i="0" dirty="0" err="1">
                <a:effectLst/>
                <a:latin typeface="Dreaming Outloud Pro" panose="03050502040302030504" pitchFamily="66" charset="77"/>
                <a:cs typeface="Dreaming Outloud Pro" panose="03050502040302030504" pitchFamily="66" charset="77"/>
              </a:rPr>
              <a:t>sicrhau</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mynediad</a:t>
            </a:r>
            <a:r>
              <a:rPr lang="en-GB" sz="1200" b="0" i="0" dirty="0">
                <a:effectLst/>
                <a:latin typeface="Dreaming Outloud Pro" panose="03050502040302030504" pitchFamily="66" charset="77"/>
                <a:cs typeface="Dreaming Outloud Pro" panose="03050502040302030504" pitchFamily="66" charset="77"/>
              </a:rPr>
              <a:t> at </a:t>
            </a:r>
            <a:r>
              <a:rPr lang="en-GB" sz="1200" b="0" i="0" dirty="0" err="1">
                <a:effectLst/>
                <a:latin typeface="Dreaming Outloud Pro" panose="03050502040302030504" pitchFamily="66" charset="77"/>
                <a:cs typeface="Dreaming Outloud Pro" panose="03050502040302030504" pitchFamily="66" charset="77"/>
              </a:rPr>
              <a:t>brofiadau</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cyfoethog</a:t>
            </a:r>
            <a:r>
              <a:rPr lang="en-GB" sz="1200" b="0" i="0" dirty="0">
                <a:effectLst/>
                <a:latin typeface="Dreaming Outloud Pro" panose="03050502040302030504" pitchFamily="66" charset="77"/>
                <a:cs typeface="Dreaming Outloud Pro" panose="03050502040302030504" pitchFamily="66" charset="77"/>
              </a:rPr>
              <a:t>. Mae </a:t>
            </a:r>
            <a:r>
              <a:rPr lang="en-GB" sz="1200" b="0" i="0" dirty="0" err="1">
                <a:effectLst/>
                <a:latin typeface="Dreaming Outloud Pro" panose="03050502040302030504" pitchFamily="66" charset="77"/>
                <a:cs typeface="Dreaming Outloud Pro" panose="03050502040302030504" pitchFamily="66" charset="77"/>
              </a:rPr>
              <a:t>damcaniaeth</a:t>
            </a:r>
            <a:r>
              <a:rPr lang="en-GB" sz="1200" b="0" i="0" dirty="0">
                <a:effectLst/>
                <a:latin typeface="Dreaming Outloud Pro" panose="03050502040302030504" pitchFamily="66" charset="77"/>
                <a:cs typeface="Dreaming Outloud Pro" panose="03050502040302030504" pitchFamily="66" charset="77"/>
              </a:rPr>
              <a:t> Bowlby </a:t>
            </a:r>
            <a:r>
              <a:rPr lang="en-GB" sz="1200" b="0" i="0" dirty="0" err="1">
                <a:effectLst/>
                <a:latin typeface="Dreaming Outloud Pro" panose="03050502040302030504" pitchFamily="66" charset="77"/>
                <a:cs typeface="Dreaming Outloud Pro" panose="03050502040302030504" pitchFamily="66" charset="77"/>
              </a:rPr>
              <a:t>yn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atgyfnerthu</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pwysigrwydd</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gofal</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cyson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sensitif</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i</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feithrin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ymlyniadau</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diogel</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yn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enwedig</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ar</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gyfer</a:t>
            </a:r>
            <a:r>
              <a:rPr lang="en-GB" sz="1200" b="0" i="0" dirty="0">
                <a:effectLst/>
                <a:latin typeface="Dreaming Outloud Pro" panose="03050502040302030504" pitchFamily="66" charset="77"/>
                <a:cs typeface="Dreaming Outloud Pro" panose="03050502040302030504" pitchFamily="66" charset="77"/>
              </a:rPr>
              <a:t> plant </a:t>
            </a:r>
            <a:r>
              <a:rPr lang="en-GB" sz="1200" b="0" i="0" dirty="0" err="1">
                <a:effectLst/>
                <a:latin typeface="Dreaming Outloud Pro" panose="03050502040302030504" pitchFamily="66" charset="77"/>
                <a:cs typeface="Dreaming Outloud Pro" panose="03050502040302030504" pitchFamily="66" charset="77"/>
              </a:rPr>
              <a:t>agored</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i</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niwed</a:t>
            </a:r>
            <a:r>
              <a:rPr lang="en-GB" sz="1200" b="0" i="0" dirty="0">
                <a:effectLst/>
                <a:latin typeface="Dreaming Outloud Pro" panose="03050502040302030504" pitchFamily="66" charset="77"/>
                <a:cs typeface="Dreaming Outloud Pro" panose="03050502040302030504" pitchFamily="66" charset="77"/>
              </a:rPr>
              <a:t>. (Hong and Park, 2012) </a:t>
            </a:r>
            <a:r>
              <a:rPr lang="cy-GB" sz="1200" dirty="0">
                <a:latin typeface="Dreaming Outloud Pro" panose="03050502040302030504" pitchFamily="66" charset="77"/>
                <a:cs typeface="Dreaming Outloud Pro" panose="03050502040302030504" pitchFamily="66" charset="77"/>
              </a:rPr>
              <a:t>Mae dull Pikler o barchu cyflymder ac unigoliaeth pob plentyn yn cefnogi arferion cynhwysol ymhellach trwy hyrwyddo ymreolaeth ac urddas. </a:t>
            </a:r>
            <a:r>
              <a:rPr lang="en-GB" sz="1200" b="0" i="0" dirty="0">
                <a:effectLst/>
                <a:latin typeface="Dreaming Outloud Pro" panose="03050502040302030504" pitchFamily="66" charset="77"/>
                <a:cs typeface="Dreaming Outloud Pro" panose="03050502040302030504" pitchFamily="66" charset="77"/>
              </a:rPr>
              <a:t>(Learning Journals, 2021)</a:t>
            </a:r>
          </a:p>
          <a:p>
            <a:pPr>
              <a:lnSpc>
                <a:spcPct val="150000"/>
              </a:lnSpc>
            </a:pPr>
            <a:endParaRPr lang="en-GB" sz="1200" dirty="0">
              <a:latin typeface="Dreaming Outloud Pro" panose="03050502040302030504" pitchFamily="66" charset="77"/>
              <a:cs typeface="Dreaming Outloud Pro" panose="03050502040302030504" pitchFamily="66" charset="77"/>
            </a:endParaRPr>
          </a:p>
          <a:p>
            <a:pPr>
              <a:lnSpc>
                <a:spcPct val="150000"/>
              </a:lnSpc>
            </a:pPr>
            <a:r>
              <a:rPr lang="en-GB" sz="1200" b="0" i="0" dirty="0">
                <a:effectLst/>
                <a:latin typeface="Dreaming Outloud Pro" panose="03050502040302030504" pitchFamily="66" charset="77"/>
                <a:cs typeface="Dreaming Outloud Pro" panose="03050502040302030504" pitchFamily="66" charset="77"/>
              </a:rPr>
              <a:t>Mae </a:t>
            </a:r>
            <a:r>
              <a:rPr lang="en-GB" sz="1200" b="0" i="0" dirty="0" err="1">
                <a:effectLst/>
                <a:latin typeface="Dreaming Outloud Pro" panose="03050502040302030504" pitchFamily="66" charset="77"/>
                <a:cs typeface="Dreaming Outloud Pro" panose="03050502040302030504" pitchFamily="66" charset="77"/>
              </a:rPr>
              <a:t>gofal</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eithriadol</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yn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ystod</a:t>
            </a:r>
            <a:r>
              <a:rPr lang="en-GB" sz="1200" b="0" i="0" dirty="0">
                <a:effectLst/>
                <a:latin typeface="Dreaming Outloud Pro" panose="03050502040302030504" pitchFamily="66" charset="77"/>
                <a:cs typeface="Dreaming Outloud Pro" panose="03050502040302030504" pitchFamily="66" charset="77"/>
              </a:rPr>
              <a:t> 1000 </a:t>
            </a:r>
            <a:r>
              <a:rPr lang="en-GB" sz="1200" b="0" i="0" dirty="0" err="1">
                <a:effectLst/>
                <a:latin typeface="Dreaming Outloud Pro" panose="03050502040302030504" pitchFamily="66" charset="77"/>
                <a:cs typeface="Dreaming Outloud Pro" panose="03050502040302030504" pitchFamily="66" charset="77"/>
              </a:rPr>
              <a:t>diwrnod</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cyntaf</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bywyd</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wedi'i</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gefnogi</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gan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amgylcheddau</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galluogi</a:t>
            </a:r>
            <a:r>
              <a:rPr lang="en-GB" sz="1200" b="0" i="0" dirty="0">
                <a:effectLst/>
                <a:latin typeface="Dreaming Outloud Pro" panose="03050502040302030504" pitchFamily="66" charset="77"/>
                <a:cs typeface="Dreaming Outloud Pro" panose="03050502040302030504" pitchFamily="66" charset="77"/>
              </a:rPr>
              <a:t> ac </a:t>
            </a:r>
            <a:r>
              <a:rPr lang="en-GB" sz="1200" b="0" i="0" dirty="0" err="1">
                <a:effectLst/>
                <a:latin typeface="Dreaming Outloud Pro" panose="03050502040302030504" pitchFamily="66" charset="77"/>
                <a:cs typeface="Dreaming Outloud Pro" panose="03050502040302030504" pitchFamily="66" charset="77"/>
              </a:rPr>
              <a:t>arferion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cynhwysol</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yn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gosod</a:t>
            </a:r>
            <a:r>
              <a:rPr lang="en-GB" sz="1200" b="0" i="0" dirty="0">
                <a:effectLst/>
                <a:latin typeface="Dreaming Outloud Pro" panose="03050502040302030504" pitchFamily="66" charset="77"/>
                <a:cs typeface="Dreaming Outloud Pro" panose="03050502040302030504" pitchFamily="66" charset="77"/>
              </a:rPr>
              <a:t> y </a:t>
            </a:r>
            <a:r>
              <a:rPr lang="en-GB" sz="1200" b="0" i="0" dirty="0" err="1">
                <a:effectLst/>
                <a:latin typeface="Dreaming Outloud Pro" panose="03050502040302030504" pitchFamily="66" charset="77"/>
                <a:cs typeface="Dreaming Outloud Pro" panose="03050502040302030504" pitchFamily="66" charset="77"/>
              </a:rPr>
              <a:t>sylfaen</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ar</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gyfer</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datblygiad</a:t>
            </a:r>
            <a:r>
              <a:rPr lang="en-GB" sz="1200" b="0" i="0" dirty="0">
                <a:effectLst/>
                <a:latin typeface="Dreaming Outloud Pro" panose="03050502040302030504" pitchFamily="66" charset="77"/>
                <a:cs typeface="Dreaming Outloud Pro" panose="03050502040302030504" pitchFamily="66" charset="77"/>
              </a:rPr>
              <a:t> </a:t>
            </a:r>
            <a:r>
              <a:rPr lang="en-GB" sz="1200" b="0" i="0" dirty="0" err="1">
                <a:effectLst/>
                <a:latin typeface="Dreaming Outloud Pro" panose="03050502040302030504" pitchFamily="66" charset="77"/>
                <a:cs typeface="Dreaming Outloud Pro" panose="03050502040302030504" pitchFamily="66" charset="77"/>
              </a:rPr>
              <a:t>iach</a:t>
            </a:r>
            <a:r>
              <a:rPr lang="en-GB" sz="1200" b="0" i="0" dirty="0">
                <a:effectLst/>
                <a:latin typeface="Dreaming Outloud Pro" panose="03050502040302030504" pitchFamily="66" charset="77"/>
                <a:cs typeface="Dreaming Outloud Pro" panose="03050502040302030504" pitchFamily="66" charset="77"/>
              </a:rPr>
              <a:t>.(HM Government, 2021)</a:t>
            </a:r>
            <a:r>
              <a:rPr lang="en-US" sz="1200" b="0" i="0" dirty="0">
                <a:effectLst/>
                <a:latin typeface="Dreaming Outloud Pro" panose="03050502040302030504" pitchFamily="66" charset="77"/>
                <a:cs typeface="Dreaming Outloud Pro" panose="03050502040302030504" pitchFamily="66" charset="77"/>
              </a:rPr>
              <a:t> Mae </a:t>
            </a:r>
            <a:r>
              <a:rPr lang="en-US" sz="1200" b="0" i="0" dirty="0" err="1">
                <a:effectLst/>
                <a:latin typeface="Dreaming Outloud Pro" panose="03050502040302030504" pitchFamily="66" charset="77"/>
                <a:cs typeface="Dreaming Outloud Pro" panose="03050502040302030504" pitchFamily="66" charset="77"/>
              </a:rPr>
              <a:t>integreiddio</a:t>
            </a:r>
            <a:r>
              <a:rPr lang="en-US" sz="1200" b="0" i="0" dirty="0">
                <a:effectLst/>
                <a:latin typeface="Dreaming Outloud Pro" panose="03050502040302030504" pitchFamily="66" charset="77"/>
                <a:cs typeface="Dreaming Outloud Pro" panose="03050502040302030504" pitchFamily="66" charset="77"/>
              </a:rPr>
              <a:t> </a:t>
            </a:r>
            <a:r>
              <a:rPr lang="en-US" sz="1200" b="0" i="0" dirty="0" err="1">
                <a:effectLst/>
                <a:latin typeface="Dreaming Outloud Pro" panose="03050502040302030504" pitchFamily="66" charset="77"/>
                <a:cs typeface="Dreaming Outloud Pro" panose="03050502040302030504" pitchFamily="66" charset="77"/>
              </a:rPr>
              <a:t>theori</a:t>
            </a:r>
            <a:r>
              <a:rPr lang="en-US" sz="1200" b="0" i="0" dirty="0">
                <a:effectLst/>
                <a:latin typeface="Dreaming Outloud Pro" panose="03050502040302030504" pitchFamily="66" charset="77"/>
                <a:cs typeface="Dreaming Outloud Pro" panose="03050502040302030504" pitchFamily="66" charset="77"/>
              </a:rPr>
              <a:t> </a:t>
            </a:r>
            <a:r>
              <a:rPr lang="en-US" sz="1200" b="0" i="0" dirty="0" err="1">
                <a:effectLst/>
                <a:latin typeface="Dreaming Outloud Pro" panose="03050502040302030504" pitchFamily="66" charset="77"/>
                <a:cs typeface="Dreaming Outloud Pro" panose="03050502040302030504" pitchFamily="66" charset="77"/>
              </a:rPr>
              <a:t>ymlyniad</a:t>
            </a:r>
            <a:r>
              <a:rPr lang="en-US" sz="1200" b="0" i="0" dirty="0">
                <a:effectLst/>
                <a:latin typeface="Dreaming Outloud Pro" panose="03050502040302030504" pitchFamily="66" charset="77"/>
                <a:cs typeface="Dreaming Outloud Pro" panose="03050502040302030504" pitchFamily="66" charset="77"/>
              </a:rPr>
              <a:t>, </a:t>
            </a:r>
            <a:r>
              <a:rPr lang="en-US" sz="1200" b="0" i="0" dirty="0" err="1">
                <a:effectLst/>
                <a:latin typeface="Dreaming Outloud Pro" panose="03050502040302030504" pitchFamily="66" charset="77"/>
                <a:cs typeface="Dreaming Outloud Pro" panose="03050502040302030504" pitchFamily="66" charset="77"/>
              </a:rPr>
              <a:t>gweithgareddau</a:t>
            </a:r>
            <a:r>
              <a:rPr lang="en-US" sz="1200" b="0" i="0" dirty="0">
                <a:effectLst/>
                <a:latin typeface="Dreaming Outloud Pro" panose="03050502040302030504" pitchFamily="66" charset="77"/>
                <a:cs typeface="Dreaming Outloud Pro" panose="03050502040302030504" pitchFamily="66" charset="77"/>
              </a:rPr>
              <a:t> </a:t>
            </a:r>
            <a:r>
              <a:rPr lang="en-US" sz="1200" b="0" i="0" dirty="0" err="1">
                <a:effectLst/>
                <a:latin typeface="Dreaming Outloud Pro" panose="03050502040302030504" pitchFamily="66" charset="77"/>
                <a:cs typeface="Dreaming Outloud Pro" panose="03050502040302030504" pitchFamily="66" charset="77"/>
              </a:rPr>
              <a:t>cinesthetig</a:t>
            </a:r>
            <a:r>
              <a:rPr lang="en-US" sz="1200" b="0" i="0" dirty="0">
                <a:effectLst/>
                <a:latin typeface="Dreaming Outloud Pro" panose="03050502040302030504" pitchFamily="66" charset="77"/>
                <a:cs typeface="Dreaming Outloud Pro" panose="03050502040302030504" pitchFamily="66" charset="77"/>
              </a:rPr>
              <a:t>, a </a:t>
            </a:r>
            <a:r>
              <a:rPr lang="en-US" sz="1200" b="0" i="0" dirty="0" err="1">
                <a:effectLst/>
                <a:latin typeface="Dreaming Outloud Pro" panose="03050502040302030504" pitchFamily="66" charset="77"/>
                <a:cs typeface="Dreaming Outloud Pro" panose="03050502040302030504" pitchFamily="66" charset="77"/>
              </a:rPr>
              <a:t>safbwyntiau</a:t>
            </a:r>
            <a:r>
              <a:rPr lang="en-US" sz="1200" b="0" i="0" dirty="0">
                <a:effectLst/>
                <a:latin typeface="Dreaming Outloud Pro" panose="03050502040302030504" pitchFamily="66" charset="77"/>
                <a:cs typeface="Dreaming Outloud Pro" panose="03050502040302030504" pitchFamily="66" charset="77"/>
              </a:rPr>
              <a:t> </a:t>
            </a:r>
            <a:r>
              <a:rPr lang="en-US" sz="1200" b="0" i="0" dirty="0" err="1">
                <a:effectLst/>
                <a:latin typeface="Dreaming Outloud Pro" panose="03050502040302030504" pitchFamily="66" charset="77"/>
                <a:cs typeface="Dreaming Outloud Pro" panose="03050502040302030504" pitchFamily="66" charset="77"/>
              </a:rPr>
              <a:t>ecolegol</a:t>
            </a:r>
            <a:r>
              <a:rPr lang="en-US" sz="1200" b="0" i="0" dirty="0">
                <a:effectLst/>
                <a:latin typeface="Dreaming Outloud Pro" panose="03050502040302030504" pitchFamily="66" charset="77"/>
                <a:cs typeface="Dreaming Outloud Pro" panose="03050502040302030504" pitchFamily="66" charset="77"/>
              </a:rPr>
              <a:t> </a:t>
            </a:r>
            <a:r>
              <a:rPr lang="en-US" sz="1200" b="0" i="0" dirty="0" err="1">
                <a:effectLst/>
                <a:latin typeface="Dreaming Outloud Pro" panose="03050502040302030504" pitchFamily="66" charset="77"/>
                <a:cs typeface="Dreaming Outloud Pro" panose="03050502040302030504" pitchFamily="66" charset="77"/>
              </a:rPr>
              <a:t>yn</a:t>
            </a:r>
            <a:r>
              <a:rPr lang="en-US" sz="1200" b="0" i="0" dirty="0">
                <a:effectLst/>
                <a:latin typeface="Dreaming Outloud Pro" panose="03050502040302030504" pitchFamily="66" charset="77"/>
                <a:cs typeface="Dreaming Outloud Pro" panose="03050502040302030504" pitchFamily="66" charset="77"/>
              </a:rPr>
              <a:t> </a:t>
            </a:r>
            <a:r>
              <a:rPr lang="en-US" sz="1200" b="0" i="0" dirty="0" err="1">
                <a:effectLst/>
                <a:latin typeface="Dreaming Outloud Pro" panose="03050502040302030504" pitchFamily="66" charset="77"/>
                <a:cs typeface="Dreaming Outloud Pro" panose="03050502040302030504" pitchFamily="66" charset="77"/>
              </a:rPr>
              <a:t>sicrhau</a:t>
            </a:r>
            <a:r>
              <a:rPr lang="en-US" sz="1200" b="0" i="0" dirty="0">
                <a:effectLst/>
                <a:latin typeface="Dreaming Outloud Pro" panose="03050502040302030504" pitchFamily="66" charset="77"/>
                <a:cs typeface="Dreaming Outloud Pro" panose="03050502040302030504" pitchFamily="66" charset="77"/>
              </a:rPr>
              <a:t> bod plant </a:t>
            </a:r>
            <a:r>
              <a:rPr lang="en-US" sz="1200" b="0" i="0" dirty="0" err="1">
                <a:effectLst/>
                <a:latin typeface="Dreaming Outloud Pro" panose="03050502040302030504" pitchFamily="66" charset="77"/>
                <a:cs typeface="Dreaming Outloud Pro" panose="03050502040302030504" pitchFamily="66" charset="77"/>
              </a:rPr>
              <a:t>yn</a:t>
            </a:r>
            <a:r>
              <a:rPr lang="en-US" sz="1200" b="0" i="0" dirty="0">
                <a:effectLst/>
                <a:latin typeface="Dreaming Outloud Pro" panose="03050502040302030504" pitchFamily="66" charset="77"/>
                <a:cs typeface="Dreaming Outloud Pro" panose="03050502040302030504" pitchFamily="66" charset="77"/>
              </a:rPr>
              <a:t> </a:t>
            </a:r>
            <a:r>
              <a:rPr lang="en-US" sz="1200" b="0" i="0" dirty="0" err="1">
                <a:effectLst/>
                <a:latin typeface="Dreaming Outloud Pro" panose="03050502040302030504" pitchFamily="66" charset="77"/>
                <a:cs typeface="Dreaming Outloud Pro" panose="03050502040302030504" pitchFamily="66" charset="77"/>
              </a:rPr>
              <a:t>ffynnu</a:t>
            </a:r>
            <a:r>
              <a:rPr lang="en-US" sz="1200" b="0" i="0" dirty="0">
                <a:effectLst/>
                <a:latin typeface="Dreaming Outloud Pro" panose="03050502040302030504" pitchFamily="66" charset="77"/>
                <a:cs typeface="Dreaming Outloud Pro" panose="03050502040302030504" pitchFamily="66" charset="77"/>
              </a:rPr>
              <a:t> </a:t>
            </a:r>
            <a:r>
              <a:rPr lang="en-US" sz="1200" b="0" i="0" dirty="0" err="1">
                <a:effectLst/>
                <a:latin typeface="Dreaming Outloud Pro" panose="03050502040302030504" pitchFamily="66" charset="77"/>
                <a:cs typeface="Dreaming Outloud Pro" panose="03050502040302030504" pitchFamily="66" charset="77"/>
              </a:rPr>
              <a:t>mewn</a:t>
            </a:r>
            <a:r>
              <a:rPr lang="en-US" sz="1200" b="0" i="0" dirty="0">
                <a:effectLst/>
                <a:latin typeface="Dreaming Outloud Pro" panose="03050502040302030504" pitchFamily="66" charset="77"/>
                <a:cs typeface="Dreaming Outloud Pro" panose="03050502040302030504" pitchFamily="66" charset="77"/>
              </a:rPr>
              <a:t> </a:t>
            </a:r>
            <a:r>
              <a:rPr lang="en-US" sz="1200" b="0" i="0" dirty="0" err="1">
                <a:effectLst/>
                <a:latin typeface="Dreaming Outloud Pro" panose="03050502040302030504" pitchFamily="66" charset="77"/>
                <a:cs typeface="Dreaming Outloud Pro" panose="03050502040302030504" pitchFamily="66" charset="77"/>
              </a:rPr>
              <a:t>cyd-destun</a:t>
            </a:r>
            <a:r>
              <a:rPr lang="en-US" sz="1200" b="0" i="0" dirty="0">
                <a:effectLst/>
                <a:latin typeface="Dreaming Outloud Pro" panose="03050502040302030504" pitchFamily="66" charset="77"/>
                <a:cs typeface="Dreaming Outloud Pro" panose="03050502040302030504" pitchFamily="66" charset="77"/>
              </a:rPr>
              <a:t> </a:t>
            </a:r>
            <a:r>
              <a:rPr lang="en-US" sz="1200" b="0" i="0" dirty="0" err="1">
                <a:effectLst/>
                <a:latin typeface="Dreaming Outloud Pro" panose="03050502040302030504" pitchFamily="66" charset="77"/>
                <a:cs typeface="Dreaming Outloud Pro" panose="03050502040302030504" pitchFamily="66" charset="77"/>
              </a:rPr>
              <a:t>meithringar</a:t>
            </a:r>
            <a:r>
              <a:rPr lang="en-US" sz="1200" b="0" i="0" dirty="0">
                <a:effectLst/>
                <a:latin typeface="Dreaming Outloud Pro" panose="03050502040302030504" pitchFamily="66" charset="77"/>
                <a:cs typeface="Dreaming Outloud Pro" panose="03050502040302030504" pitchFamily="66" charset="77"/>
              </a:rPr>
              <a:t> ac </a:t>
            </a:r>
            <a:r>
              <a:rPr lang="en-US" sz="1200" b="0" i="0" dirty="0" err="1">
                <a:effectLst/>
                <a:latin typeface="Dreaming Outloud Pro" panose="03050502040302030504" pitchFamily="66" charset="77"/>
                <a:cs typeface="Dreaming Outloud Pro" panose="03050502040302030504" pitchFamily="66" charset="77"/>
              </a:rPr>
              <a:t>ymatebol</a:t>
            </a:r>
            <a:r>
              <a:rPr lang="en-US" sz="1200" b="0" i="0" dirty="0">
                <a:effectLst/>
                <a:latin typeface="Dreaming Outloud Pro" panose="03050502040302030504" pitchFamily="66" charset="77"/>
                <a:cs typeface="Dreaming Outloud Pro" panose="03050502040302030504" pitchFamily="66" charset="77"/>
              </a:rPr>
              <a:t>.</a:t>
            </a:r>
            <a:r>
              <a:rPr lang="en-GB" sz="1200" dirty="0">
                <a:latin typeface="Dreaming Outloud Pro" panose="03050502040302030504" pitchFamily="66" charset="77"/>
                <a:cs typeface="Dreaming Outloud Pro" panose="03050502040302030504" pitchFamily="66" charset="77"/>
              </a:rPr>
              <a:t> </a:t>
            </a:r>
            <a:r>
              <a:rPr lang="en-GB" sz="1200" b="0" i="0" dirty="0">
                <a:effectLst/>
                <a:latin typeface="Dreaming Outloud Pro" panose="03050502040302030504" pitchFamily="66" charset="77"/>
                <a:cs typeface="Dreaming Outloud Pro" panose="03050502040302030504" pitchFamily="66" charset="77"/>
              </a:rPr>
              <a:t>(Reiss-</a:t>
            </a:r>
            <a:r>
              <a:rPr lang="en-GB" sz="1200" b="0" i="0" dirty="0" err="1">
                <a:effectLst/>
                <a:latin typeface="Dreaming Outloud Pro" panose="03050502040302030504" pitchFamily="66" charset="77"/>
                <a:cs typeface="Dreaming Outloud Pro" panose="03050502040302030504" pitchFamily="66" charset="77"/>
              </a:rPr>
              <a:t>Bennan</a:t>
            </a:r>
            <a:r>
              <a:rPr lang="en-GB" sz="1200" b="0" i="0" dirty="0">
                <a:effectLst/>
                <a:latin typeface="Dreaming Outloud Pro" panose="03050502040302030504" pitchFamily="66" charset="77"/>
                <a:cs typeface="Dreaming Outloud Pro" panose="03050502040302030504" pitchFamily="66" charset="77"/>
              </a:rPr>
              <a:t>, Oppenheim and Kirstein, 2002)</a:t>
            </a: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p:txBody>
      </p:sp>
      <p:pic>
        <p:nvPicPr>
          <p:cNvPr id="10" name="Picture 9">
            <a:extLst>
              <a:ext uri="{FF2B5EF4-FFF2-40B4-BE49-F238E27FC236}">
                <a16:creationId xmlns:a16="http://schemas.microsoft.com/office/drawing/2014/main" id="{1CDA3263-DF1C-B7D4-9A76-74B6EFD554B5}"/>
              </a:ext>
            </a:extLst>
          </p:cNvPr>
          <p:cNvPicPr>
            <a:picLocks noChangeAspect="1"/>
          </p:cNvPicPr>
          <p:nvPr/>
        </p:nvPicPr>
        <p:blipFill>
          <a:blip r:embed="rId2"/>
          <a:stretch>
            <a:fillRect/>
          </a:stretch>
        </p:blipFill>
        <p:spPr>
          <a:xfrm>
            <a:off x="7460461" y="885743"/>
            <a:ext cx="4595050" cy="4499816"/>
          </a:xfrm>
          <a:prstGeom prst="rect">
            <a:avLst/>
          </a:prstGeom>
        </p:spPr>
      </p:pic>
      <p:sp>
        <p:nvSpPr>
          <p:cNvPr id="12" name="TextBox 11">
            <a:extLst>
              <a:ext uri="{FF2B5EF4-FFF2-40B4-BE49-F238E27FC236}">
                <a16:creationId xmlns:a16="http://schemas.microsoft.com/office/drawing/2014/main" id="{CAB30344-FF96-16FF-9DB5-3254973A7D8D}"/>
              </a:ext>
            </a:extLst>
          </p:cNvPr>
          <p:cNvSpPr txBox="1"/>
          <p:nvPr/>
        </p:nvSpPr>
        <p:spPr>
          <a:xfrm>
            <a:off x="8585576" y="5395517"/>
            <a:ext cx="2692958" cy="215444"/>
          </a:xfrm>
          <a:prstGeom prst="rect">
            <a:avLst/>
          </a:prstGeom>
          <a:noFill/>
        </p:spPr>
        <p:txBody>
          <a:bodyPr wrap="square">
            <a:spAutoFit/>
          </a:bodyPr>
          <a:lstStyle/>
          <a:p>
            <a:r>
              <a:rPr lang="en-GB" sz="800" b="0" i="0" dirty="0">
                <a:effectLst/>
                <a:latin typeface="Arial" panose="020B0604020202020204" pitchFamily="34" charset="0"/>
                <a:cs typeface="Arial" panose="020B0604020202020204" pitchFamily="34" charset="0"/>
              </a:rPr>
              <a:t>(https://</a:t>
            </a:r>
            <a:r>
              <a:rPr lang="en-GB" sz="800" b="0" i="0" dirty="0" err="1">
                <a:effectLst/>
                <a:latin typeface="Arial" panose="020B0604020202020204" pitchFamily="34" charset="0"/>
                <a:cs typeface="Arial" panose="020B0604020202020204" pitchFamily="34" charset="0"/>
              </a:rPr>
              <a:t>www.acer.org</a:t>
            </a:r>
            <a:r>
              <a:rPr lang="en-GB" sz="800" b="0" i="0" dirty="0">
                <a:effectLst/>
                <a:latin typeface="Arial" panose="020B0604020202020204" pitchFamily="34" charset="0"/>
                <a:cs typeface="Arial" panose="020B0604020202020204" pitchFamily="34" charset="0"/>
              </a:rPr>
              <a:t>/files/CF_Dec17_2019.jpg, n.d.)b</a:t>
            </a:r>
            <a:endParaRPr lang="en-US" sz="800" dirty="0">
              <a:latin typeface="Arial" panose="020B0604020202020204" pitchFamily="34" charset="0"/>
              <a:cs typeface="Arial" panose="020B0604020202020204" pitchFamily="34" charset="0"/>
            </a:endParaRPr>
          </a:p>
        </p:txBody>
      </p:sp>
      <p:sp>
        <p:nvSpPr>
          <p:cNvPr id="2" name="Footer Placeholder 14">
            <a:extLst>
              <a:ext uri="{FF2B5EF4-FFF2-40B4-BE49-F238E27FC236}">
                <a16:creationId xmlns:a16="http://schemas.microsoft.com/office/drawing/2014/main" id="{0149478F-750F-3D9E-F1C8-0C0BD5B948CB}"/>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1123785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0E4720E-33E7-D36D-63DE-F17DE83CDAEE}"/>
              </a:ext>
            </a:extLst>
          </p:cNvPr>
          <p:cNvSpPr txBox="1"/>
          <p:nvPr/>
        </p:nvSpPr>
        <p:spPr>
          <a:xfrm>
            <a:off x="3152274" y="1872417"/>
            <a:ext cx="6918158" cy="6324808"/>
          </a:xfrm>
          <a:prstGeom prst="rect">
            <a:avLst/>
          </a:prstGeom>
          <a:noFill/>
        </p:spPr>
        <p:txBody>
          <a:bodyPr wrap="square" rtlCol="0">
            <a:spAutoFit/>
          </a:bodyPr>
          <a:lstStyle/>
          <a:p>
            <a:pPr algn="l">
              <a:lnSpc>
                <a:spcPct val="150000"/>
              </a:lnSpc>
            </a:pPr>
            <a:r>
              <a:rPr lang="en-GB" sz="1000" b="0" i="0" dirty="0">
                <a:solidFill>
                  <a:srgbClr val="000000"/>
                </a:solidFill>
                <a:effectLst/>
                <a:latin typeface="Arial" panose="020B0604020202020204" pitchFamily="34" charset="0"/>
                <a:cs typeface="Arial" panose="020B0604020202020204" pitchFamily="34" charset="0"/>
              </a:rPr>
              <a:t>‌</a:t>
            </a:r>
          </a:p>
          <a:p>
            <a:pPr algn="l">
              <a:lnSpc>
                <a:spcPct val="150000"/>
              </a:lnSpc>
            </a:pPr>
            <a:endParaRPr lang="en-GB" sz="1000" b="0" i="0" dirty="0">
              <a:solidFill>
                <a:srgbClr val="000000"/>
              </a:solidFill>
              <a:effectLst/>
              <a:latin typeface="Arial" panose="020B0604020202020204" pitchFamily="34" charset="0"/>
              <a:cs typeface="Arial" panose="020B0604020202020204" pitchFamily="34" charset="0"/>
            </a:endParaRPr>
          </a:p>
          <a:p>
            <a:pPr algn="l">
              <a:lnSpc>
                <a:spcPct val="150000"/>
              </a:lnSpc>
            </a:pPr>
            <a:r>
              <a:rPr lang="en-GB" sz="1000" b="0" i="0" dirty="0">
                <a:solidFill>
                  <a:srgbClr val="000000"/>
                </a:solidFill>
                <a:effectLst/>
                <a:latin typeface="Arial" panose="020B0604020202020204" pitchFamily="34" charset="0"/>
                <a:cs typeface="Arial" panose="020B0604020202020204" pitchFamily="34" charset="0"/>
              </a:rPr>
              <a:t>‌</a:t>
            </a: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Arial" panose="020B0604020202020204" pitchFamily="34" charset="0"/>
              <a:cs typeface="Arial" panose="020B0604020202020204" pitchFamily="34" charset="0"/>
            </a:endParaRPr>
          </a:p>
          <a:p>
            <a:pPr algn="l"/>
            <a:endParaRPr lang="en-GB" sz="1000" b="0" i="0" dirty="0">
              <a:solidFill>
                <a:srgbClr val="000000"/>
              </a:solidFill>
              <a:effectLst/>
              <a:latin typeface="Arial" panose="020B0604020202020204" pitchFamily="34" charset="0"/>
              <a:cs typeface="Arial" panose="020B0604020202020204" pitchFamily="34" charset="0"/>
            </a:endParaRPr>
          </a:p>
          <a:p>
            <a:pPr algn="l"/>
            <a:r>
              <a:rPr lang="en-GB" sz="1000" b="0" i="0" dirty="0">
                <a:solidFill>
                  <a:srgbClr val="000000"/>
                </a:solidFill>
                <a:effectLst/>
                <a:latin typeface="Arial" panose="020B0604020202020204" pitchFamily="34" charset="0"/>
                <a:cs typeface="Arial" panose="020B0604020202020204" pitchFamily="34" charset="0"/>
              </a:rPr>
              <a:t>‌</a:t>
            </a:r>
          </a:p>
          <a:p>
            <a:pPr algn="l"/>
            <a:r>
              <a:rPr lang="en-GB" sz="1000" b="0" i="0" dirty="0">
                <a:solidFill>
                  <a:srgbClr val="000000"/>
                </a:solidFill>
                <a:effectLst/>
                <a:latin typeface="Arial" panose="020B0604020202020204" pitchFamily="34" charset="0"/>
                <a:cs typeface="Arial" panose="020B0604020202020204" pitchFamily="34" charset="0"/>
              </a:rPr>
              <a:t>‌</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a:t>
            </a: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a:t>
            </a:r>
          </a:p>
          <a:p>
            <a:endParaRPr lang="en-US" dirty="0"/>
          </a:p>
        </p:txBody>
      </p:sp>
      <p:sp>
        <p:nvSpPr>
          <p:cNvPr id="5" name="TextBox 4">
            <a:extLst>
              <a:ext uri="{FF2B5EF4-FFF2-40B4-BE49-F238E27FC236}">
                <a16:creationId xmlns:a16="http://schemas.microsoft.com/office/drawing/2014/main" id="{9B83538B-10BA-DF99-1838-38E995F7D9B6}"/>
              </a:ext>
            </a:extLst>
          </p:cNvPr>
          <p:cNvSpPr txBox="1"/>
          <p:nvPr/>
        </p:nvSpPr>
        <p:spPr>
          <a:xfrm>
            <a:off x="1589314" y="633979"/>
            <a:ext cx="9756949" cy="1938992"/>
          </a:xfrm>
          <a:prstGeom prst="rect">
            <a:avLst/>
          </a:prstGeom>
          <a:noFill/>
        </p:spPr>
        <p:txBody>
          <a:bodyPr wrap="square">
            <a:spAutoFit/>
          </a:bodyPr>
          <a:lstStyle/>
          <a:p>
            <a:pPr algn="ct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Rôl</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ymarferwyr</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blynyddoedd</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cynnar</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wrth</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gefnogi</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plant a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theuluoedd</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yn</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y 1000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diwrnod</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cyntaf</a:t>
            </a:r>
            <a:endPar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sp>
        <p:nvSpPr>
          <p:cNvPr id="8" name="TextBox 7">
            <a:extLst>
              <a:ext uri="{FF2B5EF4-FFF2-40B4-BE49-F238E27FC236}">
                <a16:creationId xmlns:a16="http://schemas.microsoft.com/office/drawing/2014/main" id="{E1CB0CC4-33C2-2A1D-14EC-0AE503B6AEC5}"/>
              </a:ext>
            </a:extLst>
          </p:cNvPr>
          <p:cNvSpPr txBox="1"/>
          <p:nvPr/>
        </p:nvSpPr>
        <p:spPr>
          <a:xfrm>
            <a:off x="5933498" y="5827762"/>
            <a:ext cx="723748" cy="21544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Early, 2024</a:t>
            </a:r>
          </a:p>
        </p:txBody>
      </p:sp>
      <p:pic>
        <p:nvPicPr>
          <p:cNvPr id="9" name="Picture 8">
            <a:extLst>
              <a:ext uri="{FF2B5EF4-FFF2-40B4-BE49-F238E27FC236}">
                <a16:creationId xmlns:a16="http://schemas.microsoft.com/office/drawing/2014/main" id="{9DFEFA61-0154-5A80-807C-5307050BD736}"/>
              </a:ext>
            </a:extLst>
          </p:cNvPr>
          <p:cNvPicPr>
            <a:picLocks noChangeAspect="1"/>
          </p:cNvPicPr>
          <p:nvPr/>
        </p:nvPicPr>
        <p:blipFill>
          <a:blip r:embed="rId2"/>
          <a:stretch>
            <a:fillRect/>
          </a:stretch>
        </p:blipFill>
        <p:spPr>
          <a:xfrm>
            <a:off x="3157666" y="2613914"/>
            <a:ext cx="6121614" cy="3213848"/>
          </a:xfrm>
          <a:prstGeom prst="rect">
            <a:avLst/>
          </a:prstGeom>
        </p:spPr>
      </p:pic>
      <p:sp>
        <p:nvSpPr>
          <p:cNvPr id="2" name="Footer Placeholder 14">
            <a:extLst>
              <a:ext uri="{FF2B5EF4-FFF2-40B4-BE49-F238E27FC236}">
                <a16:creationId xmlns:a16="http://schemas.microsoft.com/office/drawing/2014/main" id="{6EB123F9-0E18-32CA-5EC1-1DC67011A4D7}"/>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3049151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909546-79BE-872D-3B93-DB4B6E205BF2}"/>
              </a:ext>
            </a:extLst>
          </p:cNvPr>
          <p:cNvSpPr txBox="1"/>
          <p:nvPr/>
        </p:nvSpPr>
        <p:spPr>
          <a:xfrm>
            <a:off x="5266983" y="579322"/>
            <a:ext cx="6925017" cy="8494633"/>
          </a:xfrm>
          <a:prstGeom prst="rect">
            <a:avLst/>
          </a:prstGeom>
          <a:noFill/>
        </p:spPr>
        <p:txBody>
          <a:bodyPr wrap="square">
            <a:spAutoFit/>
          </a:bodyPr>
          <a:lstStyle/>
          <a:p>
            <a:pPr>
              <a:lnSpc>
                <a:spcPct val="150000"/>
              </a:lnSpc>
            </a:pP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1000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diwrnod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cyntaf</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mywyd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plentyn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ymestyn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o’r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cenhedlu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ddwy</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oed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hollbwysig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gyfer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datblygiad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corfforol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emosiynol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gwybyddol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(HM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Governmenr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2021)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ystod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y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cyfnod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ffurfiannol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hwn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blynyddoedd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cynnar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chwarae</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rhan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ganolog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wrth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feithrin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y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datblygiad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gorau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posibl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chefnogi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lywio’r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cyfnod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trawsnewidiol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hwn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(Allen and Kelly, 2019) Mae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gweithredu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pont</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rhwng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ac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adnoddau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hanfodol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sicrhau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bod plant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cael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y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dechrau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gorau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posibl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mewn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bywyd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(Birth to 5 Matters, 2021)</a:t>
            </a:r>
          </a:p>
          <a:p>
            <a:pPr>
              <a:lnSpc>
                <a:spcPct val="150000"/>
              </a:lnSpc>
            </a:pPr>
            <a:endPar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endParaRPr>
          </a:p>
          <a:p>
            <a:pPr>
              <a:lnSpc>
                <a:spcPct val="150000"/>
              </a:lnSpc>
            </a:pP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blynyddoedd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cynnar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darparu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cymorth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wedi’i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deilwra</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drwy</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arsylwi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asesu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ac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ymateb</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gerrig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milltir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ddatblygiadol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plentyn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(Early Years TV, 2024)</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nDrwy</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nodi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oedi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bryderon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posibl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gall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weithio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gyda</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theuluoedd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roi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ymyriadau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cynnar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waith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(Early Intervention Foundation, 2024) Er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enghraifft</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trwy</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arsylwadau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rheolaidd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ac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olrhain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datblygiad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gall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sylwi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heriau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gyda</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sgiliau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lleferydd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echddygol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chysylltu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â</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therapyddion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lleferydd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ac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iaith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therapyddion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galwedigaethol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(Law, Garrett and Nye, 2003)</a:t>
            </a:r>
          </a:p>
          <a:p>
            <a:pPr>
              <a:lnSpc>
                <a:spcPct val="150000"/>
              </a:lnSpc>
            </a:pPr>
            <a:endPar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endParaRPr>
          </a:p>
          <a:p>
            <a:pPr>
              <a:lnSpc>
                <a:spcPct val="150000"/>
              </a:lnSpc>
            </a:pP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creu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amgylcheddau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anogon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ac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ysgogol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hyrwyddo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ymlyniadau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sicr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thwf</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cyfannol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Bartleton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2021)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Maent</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cefnogi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rhyngweithio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cadarnhaol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rhwng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rhiant</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phlentyn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trwy</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arwain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sut</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gymryd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rhan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mewn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gweithgareddau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gwella</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datblygiad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gwybyddol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cymdeithasol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ac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emosiynol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(Prime </a:t>
            </a:r>
            <a:r>
              <a:rPr lang="en-GB" sz="1200" i="1"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et al., 2023</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canllawiau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arbennig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o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werthfawr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allai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heb</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fynediad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adnoddau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wybodaeth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am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ddatblygiad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plant. (NSPCC, 2023)</a:t>
            </a: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p:txBody>
      </p:sp>
      <p:pic>
        <p:nvPicPr>
          <p:cNvPr id="3" name="Picture 2">
            <a:extLst>
              <a:ext uri="{FF2B5EF4-FFF2-40B4-BE49-F238E27FC236}">
                <a16:creationId xmlns:a16="http://schemas.microsoft.com/office/drawing/2014/main" id="{DC43B9D8-6789-9539-7410-3625BA74288F}"/>
              </a:ext>
            </a:extLst>
          </p:cNvPr>
          <p:cNvPicPr>
            <a:picLocks noChangeAspect="1"/>
          </p:cNvPicPr>
          <p:nvPr/>
        </p:nvPicPr>
        <p:blipFill>
          <a:blip r:embed="rId2"/>
          <a:stretch>
            <a:fillRect/>
          </a:stretch>
        </p:blipFill>
        <p:spPr>
          <a:xfrm>
            <a:off x="211770" y="1454046"/>
            <a:ext cx="5055213" cy="3372787"/>
          </a:xfrm>
          <a:prstGeom prst="rect">
            <a:avLst/>
          </a:prstGeom>
        </p:spPr>
      </p:pic>
      <p:sp>
        <p:nvSpPr>
          <p:cNvPr id="8" name="TextBox 7">
            <a:extLst>
              <a:ext uri="{FF2B5EF4-FFF2-40B4-BE49-F238E27FC236}">
                <a16:creationId xmlns:a16="http://schemas.microsoft.com/office/drawing/2014/main" id="{6C28D420-B514-72AC-A130-521FA495BB17}"/>
              </a:ext>
            </a:extLst>
          </p:cNvPr>
          <p:cNvSpPr txBox="1"/>
          <p:nvPr/>
        </p:nvSpPr>
        <p:spPr>
          <a:xfrm>
            <a:off x="1319135" y="73733"/>
            <a:ext cx="10118360" cy="369332"/>
          </a:xfrm>
          <a:prstGeom prst="rect">
            <a:avLst/>
          </a:prstGeom>
          <a:noFill/>
        </p:spPr>
        <p:txBody>
          <a:bodyPr wrap="square">
            <a:spAutoFit/>
          </a:bodyPr>
          <a:lstStyle/>
          <a:p>
            <a:pPr algn="ct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Rôl</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ymarferwyr</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blynyddoedd</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cynnar</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wrth</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gefnogi</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plant a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theuluoedd</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yn</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y 1000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diwrnod</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cyntaf</a:t>
            </a:r>
            <a:endPar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sp>
        <p:nvSpPr>
          <p:cNvPr id="10" name="TextBox 9">
            <a:extLst>
              <a:ext uri="{FF2B5EF4-FFF2-40B4-BE49-F238E27FC236}">
                <a16:creationId xmlns:a16="http://schemas.microsoft.com/office/drawing/2014/main" id="{CCC45821-231B-A1FD-480A-0B8A2D9680BE}"/>
              </a:ext>
            </a:extLst>
          </p:cNvPr>
          <p:cNvSpPr txBox="1"/>
          <p:nvPr/>
        </p:nvSpPr>
        <p:spPr>
          <a:xfrm>
            <a:off x="2025252" y="4965138"/>
            <a:ext cx="6107906" cy="215444"/>
          </a:xfrm>
          <a:prstGeom prst="rect">
            <a:avLst/>
          </a:prstGeom>
          <a:noFill/>
        </p:spPr>
        <p:txBody>
          <a:bodyPr wrap="square">
            <a:spAutoFit/>
          </a:bodyPr>
          <a:lstStyle/>
          <a:p>
            <a:r>
              <a:rPr lang="en-GB" sz="800" b="0" i="0" dirty="0">
                <a:effectLst/>
                <a:latin typeface="Arial" panose="020B0604020202020204" pitchFamily="34" charset="0"/>
                <a:cs typeface="Arial" panose="020B0604020202020204" pitchFamily="34" charset="0"/>
              </a:rPr>
              <a:t>(</a:t>
            </a:r>
            <a:r>
              <a:rPr lang="en-GB" sz="800" b="0" i="0" dirty="0" err="1">
                <a:effectLst/>
                <a:latin typeface="Arial" panose="020B0604020202020204" pitchFamily="34" charset="0"/>
                <a:cs typeface="Arial" panose="020B0604020202020204" pitchFamily="34" charset="0"/>
              </a:rPr>
              <a:t>Edumentors</a:t>
            </a:r>
            <a:r>
              <a:rPr lang="en-GB" sz="800" b="0" i="0" dirty="0">
                <a:effectLst/>
                <a:latin typeface="Arial" panose="020B0604020202020204" pitchFamily="34" charset="0"/>
                <a:cs typeface="Arial" panose="020B0604020202020204" pitchFamily="34" charset="0"/>
              </a:rPr>
              <a:t>, 2024)</a:t>
            </a:r>
            <a:endParaRPr lang="en-US" sz="800" dirty="0">
              <a:latin typeface="Arial" panose="020B0604020202020204" pitchFamily="34" charset="0"/>
              <a:cs typeface="Arial" panose="020B0604020202020204" pitchFamily="34" charset="0"/>
            </a:endParaRPr>
          </a:p>
        </p:txBody>
      </p:sp>
      <p:sp>
        <p:nvSpPr>
          <p:cNvPr id="4" name="Footer Placeholder 14">
            <a:extLst>
              <a:ext uri="{FF2B5EF4-FFF2-40B4-BE49-F238E27FC236}">
                <a16:creationId xmlns:a16="http://schemas.microsoft.com/office/drawing/2014/main" id="{E8BEB333-67CC-FADE-7F31-252286447762}"/>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1305457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3A81009-BFAF-36F5-A047-3F106D20EA7F}"/>
              </a:ext>
            </a:extLst>
          </p:cNvPr>
          <p:cNvSpPr txBox="1"/>
          <p:nvPr/>
        </p:nvSpPr>
        <p:spPr>
          <a:xfrm>
            <a:off x="1343031" y="2406477"/>
            <a:ext cx="9756949" cy="1323439"/>
          </a:xfrm>
          <a:prstGeom prst="rect">
            <a:avLst/>
          </a:prstGeom>
          <a:noFill/>
        </p:spPr>
        <p:txBody>
          <a:bodyPr wrap="square">
            <a:spAutoFit/>
          </a:bodyPr>
          <a:lstStyle/>
          <a:p>
            <a:pPr algn="ct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Ffactorau</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mamol</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sy’n</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effeithio</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ar</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ddatblygiad</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p>
        </p:txBody>
      </p:sp>
      <p:pic>
        <p:nvPicPr>
          <p:cNvPr id="7" name="Picture 6">
            <a:extLst>
              <a:ext uri="{FF2B5EF4-FFF2-40B4-BE49-F238E27FC236}">
                <a16:creationId xmlns:a16="http://schemas.microsoft.com/office/drawing/2014/main" id="{DD8BFF21-9BB3-A023-9593-1E9C5A4A5C3B}"/>
              </a:ext>
            </a:extLst>
          </p:cNvPr>
          <p:cNvPicPr>
            <a:picLocks noChangeAspect="1"/>
          </p:cNvPicPr>
          <p:nvPr/>
        </p:nvPicPr>
        <p:blipFill>
          <a:blip r:embed="rId2"/>
          <a:stretch>
            <a:fillRect/>
          </a:stretch>
        </p:blipFill>
        <p:spPr>
          <a:xfrm>
            <a:off x="144149" y="3068197"/>
            <a:ext cx="4051333" cy="2891539"/>
          </a:xfrm>
          <a:prstGeom prst="rect">
            <a:avLst/>
          </a:prstGeom>
        </p:spPr>
      </p:pic>
      <p:sp>
        <p:nvSpPr>
          <p:cNvPr id="9" name="TextBox 8">
            <a:extLst>
              <a:ext uri="{FF2B5EF4-FFF2-40B4-BE49-F238E27FC236}">
                <a16:creationId xmlns:a16="http://schemas.microsoft.com/office/drawing/2014/main" id="{958EAF0F-5CE4-5CE1-095F-35F13D7978DA}"/>
              </a:ext>
            </a:extLst>
          </p:cNvPr>
          <p:cNvSpPr txBox="1"/>
          <p:nvPr/>
        </p:nvSpPr>
        <p:spPr>
          <a:xfrm>
            <a:off x="3030070" y="5902367"/>
            <a:ext cx="1183342" cy="215444"/>
          </a:xfrm>
          <a:prstGeom prst="rect">
            <a:avLst/>
          </a:prstGeom>
          <a:noFill/>
        </p:spPr>
        <p:txBody>
          <a:bodyPr wrap="square">
            <a:spAutoFit/>
          </a:bodyPr>
          <a:lstStyle/>
          <a:p>
            <a:r>
              <a:rPr lang="en-GB" sz="800" b="0" i="0" dirty="0">
                <a:solidFill>
                  <a:srgbClr val="2C3E50"/>
                </a:solidFill>
                <a:effectLst/>
                <a:latin typeface="Arial" panose="020B0604020202020204" pitchFamily="34" charset="0"/>
                <a:cs typeface="Arial" panose="020B0604020202020204" pitchFamily="34" charset="0"/>
              </a:rPr>
              <a:t>(Fleiss </a:t>
            </a:r>
            <a:r>
              <a:rPr lang="en-GB" sz="800" b="0" i="0" dirty="0">
                <a:effectLst/>
                <a:latin typeface="Arial" panose="020B0604020202020204" pitchFamily="34" charset="0"/>
                <a:cs typeface="Arial" panose="020B0604020202020204" pitchFamily="34" charset="0"/>
              </a:rPr>
              <a:t>et</a:t>
            </a:r>
            <a:r>
              <a:rPr lang="en-GB" sz="800" b="0" i="0" dirty="0">
                <a:solidFill>
                  <a:srgbClr val="2C3E50"/>
                </a:solidFill>
                <a:effectLst/>
                <a:latin typeface="Arial" panose="020B0604020202020204" pitchFamily="34" charset="0"/>
                <a:cs typeface="Arial" panose="020B0604020202020204" pitchFamily="34" charset="0"/>
              </a:rPr>
              <a:t> al., 2019)</a:t>
            </a:r>
            <a:endParaRPr lang="en-US" sz="8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8AE6F38C-D245-B4B4-B88A-11BDE5BDD07E}"/>
              </a:ext>
            </a:extLst>
          </p:cNvPr>
          <p:cNvPicPr>
            <a:picLocks noChangeAspect="1"/>
          </p:cNvPicPr>
          <p:nvPr/>
        </p:nvPicPr>
        <p:blipFill>
          <a:blip r:embed="rId3"/>
          <a:stretch>
            <a:fillRect/>
          </a:stretch>
        </p:blipFill>
        <p:spPr>
          <a:xfrm>
            <a:off x="8644217" y="166583"/>
            <a:ext cx="3423951" cy="2257823"/>
          </a:xfrm>
          <a:prstGeom prst="rect">
            <a:avLst/>
          </a:prstGeom>
        </p:spPr>
      </p:pic>
      <p:sp>
        <p:nvSpPr>
          <p:cNvPr id="12" name="TextBox 11">
            <a:extLst>
              <a:ext uri="{FF2B5EF4-FFF2-40B4-BE49-F238E27FC236}">
                <a16:creationId xmlns:a16="http://schemas.microsoft.com/office/drawing/2014/main" id="{2D54956A-8461-F7F2-8E09-8A13E3BBCBE2}"/>
              </a:ext>
            </a:extLst>
          </p:cNvPr>
          <p:cNvSpPr txBox="1"/>
          <p:nvPr/>
        </p:nvSpPr>
        <p:spPr>
          <a:xfrm>
            <a:off x="10436593" y="2406477"/>
            <a:ext cx="1755407" cy="215444"/>
          </a:xfrm>
          <a:prstGeom prst="rect">
            <a:avLst/>
          </a:prstGeom>
          <a:noFill/>
        </p:spPr>
        <p:txBody>
          <a:bodyPr wrap="square">
            <a:spAutoFit/>
          </a:bodyPr>
          <a:lstStyle/>
          <a:p>
            <a:r>
              <a:rPr lang="en-GB" sz="800" b="0" i="0" dirty="0">
                <a:effectLst/>
                <a:latin typeface="Arial" panose="020B0604020202020204" pitchFamily="34" charset="0"/>
                <a:cs typeface="Arial" panose="020B0604020202020204" pitchFamily="34" charset="0"/>
              </a:rPr>
              <a:t>(</a:t>
            </a:r>
            <a:r>
              <a:rPr lang="en-GB" sz="800" b="0" i="0" dirty="0" err="1">
                <a:effectLst/>
                <a:latin typeface="Arial" panose="020B0604020202020204" pitchFamily="34" charset="0"/>
                <a:cs typeface="Arial" panose="020B0604020202020204" pitchFamily="34" charset="0"/>
              </a:rPr>
              <a:t>courses.lumenlearning.com</a:t>
            </a:r>
            <a:r>
              <a:rPr lang="en-GB" sz="800" b="0" i="0" dirty="0">
                <a:effectLst/>
                <a:latin typeface="Arial" panose="020B0604020202020204" pitchFamily="34" charset="0"/>
                <a:cs typeface="Arial" panose="020B0604020202020204" pitchFamily="34" charset="0"/>
              </a:rPr>
              <a:t>, n.d.)</a:t>
            </a:r>
            <a:endParaRPr lang="en-US" sz="800" dirty="0">
              <a:latin typeface="Arial" panose="020B0604020202020204" pitchFamily="34" charset="0"/>
              <a:cs typeface="Arial" panose="020B0604020202020204" pitchFamily="34" charset="0"/>
            </a:endParaRPr>
          </a:p>
        </p:txBody>
      </p:sp>
      <p:sp>
        <p:nvSpPr>
          <p:cNvPr id="2" name="Footer Placeholder 14">
            <a:extLst>
              <a:ext uri="{FF2B5EF4-FFF2-40B4-BE49-F238E27FC236}">
                <a16:creationId xmlns:a16="http://schemas.microsoft.com/office/drawing/2014/main" id="{7F45222A-4E0A-63B1-6A8B-5E8C3FF4853C}"/>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2893748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8009D3-A1E7-91D4-14EB-F0AE116EA6D8}"/>
              </a:ext>
            </a:extLst>
          </p:cNvPr>
          <p:cNvSpPr txBox="1"/>
          <p:nvPr/>
        </p:nvSpPr>
        <p:spPr>
          <a:xfrm>
            <a:off x="5539457" y="366834"/>
            <a:ext cx="6107906" cy="369332"/>
          </a:xfrm>
          <a:prstGeom prst="rect">
            <a:avLst/>
          </a:prstGeom>
          <a:noFill/>
        </p:spPr>
        <p:txBody>
          <a:bodyPr wrap="square">
            <a:spAutoFit/>
          </a:bodyPr>
          <a:lstStyle/>
          <a:p>
            <a:pPr algn="ct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Ffactorau</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mamol</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sy’n</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effeithio</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ar</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ddatblygiad</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p>
        </p:txBody>
      </p:sp>
      <p:sp>
        <p:nvSpPr>
          <p:cNvPr id="5" name="TextBox 4">
            <a:extLst>
              <a:ext uri="{FF2B5EF4-FFF2-40B4-BE49-F238E27FC236}">
                <a16:creationId xmlns:a16="http://schemas.microsoft.com/office/drawing/2014/main" id="{F3DA11B9-675C-F8A5-969B-EAC4CDD992FE}"/>
              </a:ext>
            </a:extLst>
          </p:cNvPr>
          <p:cNvSpPr txBox="1"/>
          <p:nvPr/>
        </p:nvSpPr>
        <p:spPr>
          <a:xfrm>
            <a:off x="5145416" y="1248689"/>
            <a:ext cx="6895987" cy="6740307"/>
          </a:xfrm>
          <a:prstGeom prst="rect">
            <a:avLst/>
          </a:prstGeom>
          <a:noFill/>
        </p:spPr>
        <p:txBody>
          <a:bodyPr wrap="square">
            <a:spAutoFit/>
          </a:bodyPr>
          <a:lstStyle/>
          <a:p>
            <a:pPr>
              <a:lnSpc>
                <a:spcPct val="150000"/>
              </a:lnSpc>
            </a:pP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ffactorau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mamol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iechyd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meddwl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iechyd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corfforol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statws</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economaidd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cymdeithasol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dewisiadau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ffordd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o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fyw</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dylanwadu’n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sylweddol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ddatblygiad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plentyn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ystod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y 1000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diwrnod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cyntaf</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.(Hurley </a:t>
            </a:r>
            <a:r>
              <a:rPr lang="en-GB" sz="1200" i="1"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et al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2008) Gall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cyflyrau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iechyd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meddwl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mamol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iselder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bryder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lesteirio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gallu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gofalwr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ffurfio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ymlyniadau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diogel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plentyn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.(Martins and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Gaffan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2000) Gall iechyd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corfforol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gwael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diffyg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ystod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beichiogrwydd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effeithio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ddatblygiad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y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betws</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arwain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bwysau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geni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isel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oedi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datblygiadol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(UNICEF, 2022)</a:t>
            </a: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pPr>
              <a:lnSpc>
                <a:spcPct val="150000"/>
              </a:lnSpc>
            </a:pP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pPr>
              <a:lnSpc>
                <a:spcPct val="150000"/>
              </a:lnSpc>
            </a:pP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ogystal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gall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heriau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economaidd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cymdeithasol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tlodi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ansefydlogrwydd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tai,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ddiffyg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mynediad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ofal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iechyd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waethygu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straen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chyfyngu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allu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teulu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ddarparu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amgylchedd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cyfoethog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Cpag.org.uk</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2024) Mae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blynyddoedd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cynnar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chwarae</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rhan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hanfodol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wrth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liniaru'r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risgiau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drwy</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gynnig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cymorth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cyfannol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Machiko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Tsujitani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2023) Er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enghraifft</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gallant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gysylltu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mamau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profi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heriau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iechyd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meddwl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â</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gwasanaethau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cwnsela</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eiriol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dros</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mynediad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gymorth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ariannol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adnoddau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cymunedol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darparu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cyngor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faeth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rhoi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gofal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(Reinhard </a:t>
            </a:r>
            <a:r>
              <a:rPr lang="en-GB" sz="1200" i="1"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et al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2018)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Ymweliadau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cartref</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weithdai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rhieni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gall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hefyd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addysgu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am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bwysigrwydd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gofal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ymatebol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ac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effaith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ffactorau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amgylcheddol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ddatblygiad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plentyn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(Zhang </a:t>
            </a:r>
            <a:r>
              <a:rPr lang="en-GB" sz="1200" i="1"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et al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2021)</a:t>
            </a: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p:txBody>
      </p:sp>
      <p:pic>
        <p:nvPicPr>
          <p:cNvPr id="6" name="Picture 5">
            <a:extLst>
              <a:ext uri="{FF2B5EF4-FFF2-40B4-BE49-F238E27FC236}">
                <a16:creationId xmlns:a16="http://schemas.microsoft.com/office/drawing/2014/main" id="{E41C77A7-724B-2593-103E-0BECED94C57E}"/>
              </a:ext>
            </a:extLst>
          </p:cNvPr>
          <p:cNvPicPr>
            <a:picLocks noChangeAspect="1"/>
          </p:cNvPicPr>
          <p:nvPr/>
        </p:nvPicPr>
        <p:blipFill>
          <a:blip r:embed="rId2"/>
          <a:stretch>
            <a:fillRect/>
          </a:stretch>
        </p:blipFill>
        <p:spPr>
          <a:xfrm>
            <a:off x="557890" y="1248689"/>
            <a:ext cx="4362674" cy="4576231"/>
          </a:xfrm>
          <a:prstGeom prst="rect">
            <a:avLst/>
          </a:prstGeom>
        </p:spPr>
      </p:pic>
      <p:sp>
        <p:nvSpPr>
          <p:cNvPr id="2" name="Footer Placeholder 14">
            <a:extLst>
              <a:ext uri="{FF2B5EF4-FFF2-40B4-BE49-F238E27FC236}">
                <a16:creationId xmlns:a16="http://schemas.microsoft.com/office/drawing/2014/main" id="{7983F314-4408-379C-146E-08682315B262}"/>
              </a:ext>
            </a:extLst>
          </p:cNvPr>
          <p:cNvSpPr txBox="1">
            <a:spLocks noGrp="1"/>
          </p:cNvSpPr>
          <p:nvPr>
            <p:ph type="ftr" sz="quarter" idx="11"/>
          </p:nvPr>
        </p:nvSpPr>
        <p:spPr>
          <a:xfrm>
            <a:off x="-4763" y="242888"/>
            <a:ext cx="5938838" cy="307975"/>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14534021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8267EA-F556-2C95-2CA4-0CDCCAD73191}"/>
              </a:ext>
            </a:extLst>
          </p:cNvPr>
          <p:cNvSpPr txBox="1"/>
          <p:nvPr/>
        </p:nvSpPr>
        <p:spPr>
          <a:xfrm>
            <a:off x="1217525" y="396899"/>
            <a:ext cx="9756949" cy="1323439"/>
          </a:xfrm>
          <a:prstGeom prst="rect">
            <a:avLst/>
          </a:prstGeom>
          <a:noFill/>
        </p:spPr>
        <p:txBody>
          <a:bodyPr wrap="square">
            <a:spAutoFit/>
          </a:bodyPr>
          <a:lstStyle/>
          <a:p>
            <a:pPr algn="ct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Pwysigrwydd</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o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weithio'n</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effeithiol</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mewn</a:t>
            </a:r>
            <a:r>
              <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partneriaeth</a:t>
            </a:r>
            <a:endPar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pic>
        <p:nvPicPr>
          <p:cNvPr id="5" name="Picture 4">
            <a:extLst>
              <a:ext uri="{FF2B5EF4-FFF2-40B4-BE49-F238E27FC236}">
                <a16:creationId xmlns:a16="http://schemas.microsoft.com/office/drawing/2014/main" id="{ADE26F70-804A-2B06-BDEA-B3D84F333043}"/>
              </a:ext>
            </a:extLst>
          </p:cNvPr>
          <p:cNvPicPr>
            <a:picLocks noChangeAspect="1"/>
          </p:cNvPicPr>
          <p:nvPr/>
        </p:nvPicPr>
        <p:blipFill>
          <a:blip r:embed="rId2"/>
          <a:stretch>
            <a:fillRect/>
          </a:stretch>
        </p:blipFill>
        <p:spPr>
          <a:xfrm>
            <a:off x="3974300" y="1684137"/>
            <a:ext cx="4243398" cy="4168294"/>
          </a:xfrm>
          <a:prstGeom prst="rect">
            <a:avLst/>
          </a:prstGeom>
        </p:spPr>
      </p:pic>
      <p:sp>
        <p:nvSpPr>
          <p:cNvPr id="7" name="TextBox 6">
            <a:extLst>
              <a:ext uri="{FF2B5EF4-FFF2-40B4-BE49-F238E27FC236}">
                <a16:creationId xmlns:a16="http://schemas.microsoft.com/office/drawing/2014/main" id="{AF9D9ED9-B995-B5D8-76D3-82BF808A7FA1}"/>
              </a:ext>
            </a:extLst>
          </p:cNvPr>
          <p:cNvSpPr txBox="1"/>
          <p:nvPr/>
        </p:nvSpPr>
        <p:spPr>
          <a:xfrm>
            <a:off x="7069512" y="5852431"/>
            <a:ext cx="6114080" cy="215444"/>
          </a:xfrm>
          <a:prstGeom prst="rect">
            <a:avLst/>
          </a:prstGeom>
          <a:noFill/>
        </p:spPr>
        <p:txBody>
          <a:bodyPr wrap="square">
            <a:spAutoFit/>
          </a:bodyPr>
          <a:lstStyle/>
          <a:p>
            <a:r>
              <a:rPr lang="en-GB" sz="800" b="0" i="0" dirty="0">
                <a:solidFill>
                  <a:srgbClr val="2C3E50"/>
                </a:solidFill>
                <a:effectLst/>
                <a:latin typeface="Arial" panose="020B0604020202020204" pitchFamily="34" charset="0"/>
                <a:cs typeface="Arial" panose="020B0604020202020204" pitchFamily="34" charset="0"/>
              </a:rPr>
              <a:t>(</a:t>
            </a:r>
            <a:r>
              <a:rPr lang="en-GB" sz="800" b="0" i="0" dirty="0" err="1">
                <a:solidFill>
                  <a:srgbClr val="2C3E50"/>
                </a:solidFill>
                <a:effectLst/>
                <a:latin typeface="Arial" panose="020B0604020202020204" pitchFamily="34" charset="0"/>
                <a:cs typeface="Arial" panose="020B0604020202020204" pitchFamily="34" charset="0"/>
              </a:rPr>
              <a:t>Open.edu</a:t>
            </a:r>
            <a:r>
              <a:rPr lang="en-GB" sz="800" b="0" i="0" dirty="0">
                <a:solidFill>
                  <a:srgbClr val="2C3E50"/>
                </a:solidFill>
                <a:effectLst/>
                <a:latin typeface="Arial" panose="020B0604020202020204" pitchFamily="34" charset="0"/>
                <a:cs typeface="Arial" panose="020B0604020202020204" pitchFamily="34" charset="0"/>
              </a:rPr>
              <a:t>, 2024)</a:t>
            </a:r>
            <a:endParaRPr lang="en-US" sz="800" dirty="0">
              <a:latin typeface="Arial" panose="020B0604020202020204" pitchFamily="34" charset="0"/>
              <a:cs typeface="Arial" panose="020B0604020202020204" pitchFamily="34" charset="0"/>
            </a:endParaRPr>
          </a:p>
        </p:txBody>
      </p:sp>
      <p:sp>
        <p:nvSpPr>
          <p:cNvPr id="2" name="Footer Placeholder 14">
            <a:extLst>
              <a:ext uri="{FF2B5EF4-FFF2-40B4-BE49-F238E27FC236}">
                <a16:creationId xmlns:a16="http://schemas.microsoft.com/office/drawing/2014/main" id="{ECE55068-112D-00CA-3AD1-CAA6A4662D15}"/>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10840745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E02A87-9596-A85E-DC39-36BD3335C46A}"/>
              </a:ext>
            </a:extLst>
          </p:cNvPr>
          <p:cNvSpPr txBox="1"/>
          <p:nvPr/>
        </p:nvSpPr>
        <p:spPr>
          <a:xfrm>
            <a:off x="150307" y="922991"/>
            <a:ext cx="7599608" cy="5539978"/>
          </a:xfrm>
          <a:prstGeom prst="rect">
            <a:avLst/>
          </a:prstGeom>
          <a:noFill/>
        </p:spPr>
        <p:txBody>
          <a:bodyPr wrap="square">
            <a:spAutoFit/>
          </a:bodyPr>
          <a:lstStyle/>
          <a:p>
            <a:pPr>
              <a:lnSpc>
                <a:spcPct val="150000"/>
              </a:lnSpc>
            </a:pP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Gall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weithio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gyda</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bydwragedd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ac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ymwelwyr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iechyd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fonitro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iechyd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mamau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effaith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y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plentyn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(Health visiting and midwifery partnership - pregnancy and early weeks Department of Health, n.d.)</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Gallant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gydweithio</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â</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gwasanaethau</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cymdeithasol</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gefnogi</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teuluoedd</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sy’n</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wynebu</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ansefydlogrwydd</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tai neu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drais</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domestig</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(Supporting families at the intersection of social care and housing Strategic Briefing, n.d.)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Mae'r</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partneriaethau</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hyn</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galluogi</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ddarparu</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rhwydwaith</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o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adnoddau</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gwasanaethau</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deuluoedd</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gan</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wella</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ansawdd</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cyffredinol</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y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gofal</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(Estyn, 2024). Open communication between professionals ensures that families receive consistent messaging and coordinated support, reducing stress and confusion. (House of Commons, 2019)</a:t>
            </a:r>
          </a:p>
          <a:p>
            <a:pPr>
              <a:lnSpc>
                <a:spcPct val="150000"/>
              </a:lnSpc>
            </a:pP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pPr>
              <a:lnSpc>
                <a:spcPct val="150000"/>
              </a:lnSpc>
            </a:pP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meithrin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perthnasoedd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o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ymddiriedaeth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gyda</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theuluoedd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un mor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bwysig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Trwy</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feithrin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cyfathrebu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agored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dangos</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empathi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gall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greu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lle</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diogel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rannu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pryderon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cheisio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cymorth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Salkauskiene</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Husby</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and JUUL, 2024) Mae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ymddiriedaeth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galluogi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deimlo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bod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cael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cefnogi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gynyddu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parodrwydd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ymgysylltu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â</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gwasanaethau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gweithredu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argymhellion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(Department of Education, 2024)</a:t>
            </a:r>
          </a:p>
          <a:p>
            <a:pPr>
              <a:lnSpc>
                <a:spcPct val="150000"/>
              </a:lnSpc>
            </a:pPr>
            <a:endPar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endParaRPr>
          </a:p>
          <a:p>
            <a:pPr>
              <a:lnSpc>
                <a:spcPct val="150000"/>
              </a:lnSpc>
            </a:pP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cydweithio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hanfodol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gefnogi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plant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theuluoedd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ystod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y 1000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diwrnod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cyntaf</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(House of Commons, 2019) Mae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cydweithio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mewn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partneriaeth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effeithiol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ymhlith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gweithwyr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iechyd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proffesiynol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gweithwyr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cymdeithasol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blynyddoedd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cynnar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theuluoedd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sicrhau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dull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cydlynol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o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fynd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afael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ag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anghenion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datblygiadol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plentyn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(Department for Education, 2024)</a:t>
            </a: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p:txBody>
      </p:sp>
      <p:sp>
        <p:nvSpPr>
          <p:cNvPr id="7" name="TextBox 6">
            <a:extLst>
              <a:ext uri="{FF2B5EF4-FFF2-40B4-BE49-F238E27FC236}">
                <a16:creationId xmlns:a16="http://schemas.microsoft.com/office/drawing/2014/main" id="{BD64742D-D78F-B570-B56A-5D86F10DEC91}"/>
              </a:ext>
            </a:extLst>
          </p:cNvPr>
          <p:cNvSpPr txBox="1"/>
          <p:nvPr/>
        </p:nvSpPr>
        <p:spPr>
          <a:xfrm>
            <a:off x="891346" y="105224"/>
            <a:ext cx="6110654" cy="369332"/>
          </a:xfrm>
          <a:prstGeom prst="rect">
            <a:avLst/>
          </a:prstGeom>
          <a:noFill/>
        </p:spPr>
        <p:txBody>
          <a:bodyPr wrap="square">
            <a:spAutoFit/>
          </a:bodyPr>
          <a:lstStyle/>
          <a:p>
            <a:pPr algn="ct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Pwysigrwydd</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o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weithio'n</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effeithiol</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mewn</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partneriaeth</a:t>
            </a:r>
            <a:endPar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pic>
        <p:nvPicPr>
          <p:cNvPr id="8" name="Picture 7">
            <a:extLst>
              <a:ext uri="{FF2B5EF4-FFF2-40B4-BE49-F238E27FC236}">
                <a16:creationId xmlns:a16="http://schemas.microsoft.com/office/drawing/2014/main" id="{D93A517D-4F8B-55B5-C445-E18E11877761}"/>
              </a:ext>
            </a:extLst>
          </p:cNvPr>
          <p:cNvPicPr>
            <a:picLocks noChangeAspect="1"/>
          </p:cNvPicPr>
          <p:nvPr/>
        </p:nvPicPr>
        <p:blipFill>
          <a:blip r:embed="rId2"/>
          <a:stretch>
            <a:fillRect/>
          </a:stretch>
        </p:blipFill>
        <p:spPr>
          <a:xfrm>
            <a:off x="7749915" y="551500"/>
            <a:ext cx="4242986" cy="4242986"/>
          </a:xfrm>
          <a:prstGeom prst="rect">
            <a:avLst/>
          </a:prstGeom>
        </p:spPr>
      </p:pic>
      <p:sp>
        <p:nvSpPr>
          <p:cNvPr id="10" name="TextBox 9">
            <a:extLst>
              <a:ext uri="{FF2B5EF4-FFF2-40B4-BE49-F238E27FC236}">
                <a16:creationId xmlns:a16="http://schemas.microsoft.com/office/drawing/2014/main" id="{9D608E4E-D0DC-9786-9B28-1E2083D08B0E}"/>
              </a:ext>
            </a:extLst>
          </p:cNvPr>
          <p:cNvSpPr txBox="1"/>
          <p:nvPr/>
        </p:nvSpPr>
        <p:spPr>
          <a:xfrm>
            <a:off x="9245110" y="5172376"/>
            <a:ext cx="2501412" cy="215444"/>
          </a:xfrm>
          <a:prstGeom prst="rect">
            <a:avLst/>
          </a:prstGeom>
          <a:noFill/>
        </p:spPr>
        <p:txBody>
          <a:bodyPr wrap="square">
            <a:spAutoFit/>
          </a:bodyPr>
          <a:lstStyle/>
          <a:p>
            <a:r>
              <a:rPr lang="en-GB" sz="800" b="0" i="0" dirty="0">
                <a:solidFill>
                  <a:srgbClr val="2C3E50"/>
                </a:solidFill>
                <a:effectLst/>
                <a:latin typeface="Arial" panose="020B0604020202020204" pitchFamily="34" charset="0"/>
                <a:cs typeface="Arial" panose="020B0604020202020204" pitchFamily="34" charset="0"/>
              </a:rPr>
              <a:t>(The Challenging Behaviour Foundation, 2022)</a:t>
            </a:r>
            <a:endParaRPr lang="en-US" sz="800" dirty="0">
              <a:latin typeface="Arial" panose="020B0604020202020204" pitchFamily="34" charset="0"/>
              <a:cs typeface="Arial" panose="020B0604020202020204" pitchFamily="34" charset="0"/>
            </a:endParaRPr>
          </a:p>
        </p:txBody>
      </p:sp>
      <p:sp>
        <p:nvSpPr>
          <p:cNvPr id="2" name="Footer Placeholder 14">
            <a:extLst>
              <a:ext uri="{FF2B5EF4-FFF2-40B4-BE49-F238E27FC236}">
                <a16:creationId xmlns:a16="http://schemas.microsoft.com/office/drawing/2014/main" id="{BAF71F19-7AE0-0A7C-86E5-B4678C7B7D62}"/>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8660400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DF1FC21-A0EC-5532-004F-BBFDDE234C88}"/>
              </a:ext>
            </a:extLst>
          </p:cNvPr>
          <p:cNvSpPr txBox="1"/>
          <p:nvPr/>
        </p:nvSpPr>
        <p:spPr>
          <a:xfrm>
            <a:off x="1217525" y="396899"/>
            <a:ext cx="9756949" cy="707886"/>
          </a:xfrm>
          <a:prstGeom prst="rect">
            <a:avLst/>
          </a:prstGeom>
          <a:noFill/>
        </p:spPr>
        <p:txBody>
          <a:bodyPr wrap="square">
            <a:spAutoFit/>
          </a:bodyPr>
          <a:lstStyle/>
          <a:p>
            <a:pPr algn="ct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 </a:t>
            </a: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Cysyniad</a:t>
            </a: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o </a:t>
            </a: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Weini</a:t>
            </a: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 </a:t>
            </a: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dychwelyd</a:t>
            </a:r>
            <a:endPar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pic>
        <p:nvPicPr>
          <p:cNvPr id="10" name="Picture 9">
            <a:extLst>
              <a:ext uri="{FF2B5EF4-FFF2-40B4-BE49-F238E27FC236}">
                <a16:creationId xmlns:a16="http://schemas.microsoft.com/office/drawing/2014/main" id="{40F03A5E-C386-67A0-B47B-4E6CACF1A098}"/>
              </a:ext>
            </a:extLst>
          </p:cNvPr>
          <p:cNvPicPr>
            <a:picLocks noChangeAspect="1"/>
          </p:cNvPicPr>
          <p:nvPr/>
        </p:nvPicPr>
        <p:blipFill>
          <a:blip r:embed="rId2"/>
          <a:stretch>
            <a:fillRect/>
          </a:stretch>
        </p:blipFill>
        <p:spPr>
          <a:xfrm>
            <a:off x="3705091" y="1465521"/>
            <a:ext cx="4456814" cy="4456814"/>
          </a:xfrm>
          <a:prstGeom prst="rect">
            <a:avLst/>
          </a:prstGeom>
        </p:spPr>
      </p:pic>
      <p:sp>
        <p:nvSpPr>
          <p:cNvPr id="12" name="TextBox 11">
            <a:extLst>
              <a:ext uri="{FF2B5EF4-FFF2-40B4-BE49-F238E27FC236}">
                <a16:creationId xmlns:a16="http://schemas.microsoft.com/office/drawing/2014/main" id="{395F7721-09AC-7786-1EA4-2AE23264AEBA}"/>
              </a:ext>
            </a:extLst>
          </p:cNvPr>
          <p:cNvSpPr txBox="1"/>
          <p:nvPr/>
        </p:nvSpPr>
        <p:spPr>
          <a:xfrm>
            <a:off x="3844834" y="5922335"/>
            <a:ext cx="6104708" cy="215444"/>
          </a:xfrm>
          <a:prstGeom prst="rect">
            <a:avLst/>
          </a:prstGeom>
          <a:noFill/>
        </p:spPr>
        <p:txBody>
          <a:bodyPr wrap="square">
            <a:spAutoFit/>
          </a:bodyPr>
          <a:lstStyle/>
          <a:p>
            <a:r>
              <a:rPr lang="en-GB" sz="800" b="0" i="0" dirty="0">
                <a:solidFill>
                  <a:srgbClr val="2C3E50"/>
                </a:solidFill>
                <a:effectLst/>
                <a:latin typeface="Arial" panose="020B0604020202020204" pitchFamily="34" charset="0"/>
                <a:cs typeface="Arial" panose="020B0604020202020204" pitchFamily="34" charset="0"/>
              </a:rPr>
              <a:t>(Mercer, 2021)</a:t>
            </a:r>
            <a:endParaRPr lang="en-US" sz="800" dirty="0">
              <a:latin typeface="Arial" panose="020B0604020202020204" pitchFamily="34" charset="0"/>
              <a:cs typeface="Arial" panose="020B0604020202020204" pitchFamily="34" charset="0"/>
            </a:endParaRPr>
          </a:p>
        </p:txBody>
      </p:sp>
      <p:sp>
        <p:nvSpPr>
          <p:cNvPr id="2" name="Footer Placeholder 14">
            <a:extLst>
              <a:ext uri="{FF2B5EF4-FFF2-40B4-BE49-F238E27FC236}">
                <a16:creationId xmlns:a16="http://schemas.microsoft.com/office/drawing/2014/main" id="{16EA6586-EE67-3079-3DB6-E990A5CDD666}"/>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36127234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94B13C4-E144-15FC-6A9D-90D5567B10B9}"/>
              </a:ext>
            </a:extLst>
          </p:cNvPr>
          <p:cNvSpPr txBox="1"/>
          <p:nvPr/>
        </p:nvSpPr>
        <p:spPr>
          <a:xfrm>
            <a:off x="251012" y="660322"/>
            <a:ext cx="6110654" cy="369332"/>
          </a:xfrm>
          <a:prstGeom prst="rect">
            <a:avLst/>
          </a:prstGeom>
          <a:noFill/>
        </p:spPr>
        <p:txBody>
          <a:bodyPr wrap="square">
            <a:spAutoFit/>
          </a:bodyPr>
          <a:lstStyle/>
          <a:p>
            <a:pPr algn="ct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Y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Cysyniad</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o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weini</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dychwelyd</a:t>
            </a:r>
            <a:endPar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sp>
        <p:nvSpPr>
          <p:cNvPr id="5" name="TextBox 4">
            <a:extLst>
              <a:ext uri="{FF2B5EF4-FFF2-40B4-BE49-F238E27FC236}">
                <a16:creationId xmlns:a16="http://schemas.microsoft.com/office/drawing/2014/main" id="{8EE8F213-E9C1-6DBB-D5F7-E1C18AB2B023}"/>
              </a:ext>
            </a:extLst>
          </p:cNvPr>
          <p:cNvSpPr txBox="1"/>
          <p:nvPr/>
        </p:nvSpPr>
        <p:spPr>
          <a:xfrm>
            <a:off x="6163799" y="144314"/>
            <a:ext cx="6028201" cy="4154984"/>
          </a:xfrm>
          <a:prstGeom prst="rect">
            <a:avLst/>
          </a:prstGeom>
          <a:noFill/>
        </p:spPr>
        <p:txBody>
          <a:bodyPr wrap="square">
            <a:spAutoFit/>
          </a:bodyPr>
          <a:lstStyle/>
          <a:p>
            <a:pPr>
              <a:lnSpc>
                <a:spcPct val="150000"/>
              </a:lnSpc>
            </a:pP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rhyngweithiadau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gweini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dychwelyd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hanfodol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I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ddatblygiad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ymennydd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plenty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ystod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y 1000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diwrnod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cyntaf</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(Harvard University, 2021)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broses ho</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n </a:t>
            </a:r>
            <a:r>
              <a:rPr lang="en-GB" sz="1200" dirty="0" err="1">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digwydd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pan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fydd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plentyn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gweini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trwy</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gychwyn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cyfathrebu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megis</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pwyntio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neud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sain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baban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 ac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gofalwr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dychwelyd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trwy</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ymateb</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briodol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megis</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gwenu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siarad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adlewyrchu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gweithredoedd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y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plentyn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(Wright, 2007)</a:t>
            </a:r>
          </a:p>
          <a:p>
            <a:pPr>
              <a:lnSpc>
                <a:spcPct val="150000"/>
              </a:lnSpc>
            </a:pP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pPr>
              <a:lnSpc>
                <a:spcPct val="150000"/>
              </a:lnSpc>
            </a:pP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rhyngweithiadau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adeiladu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cysylltiadau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niwral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sail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ddatblygiad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iaith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rheoleiddio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emosiynol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sgiliau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cymdeithasol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(Harvard University, 2021) Gall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blynyddoedd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cynnar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arwain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rhieni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bwysigrwydd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gwasanaethu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dychwelyd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trwy</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fodelu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technegau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gofalu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ymatebol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(Shonkoff and Phillips, 2000)</a:t>
            </a:r>
          </a:p>
          <a:p>
            <a:pPr>
              <a:lnSpc>
                <a:spcPct val="150000"/>
              </a:lnSpc>
            </a:pP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pPr>
              <a:lnSpc>
                <a:spcPct val="150000"/>
              </a:lnSpc>
            </a:pP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Er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enghraifft</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ystod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sesiynau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chwarae</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gall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ddangos</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sut</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ymgysylltu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â</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chiwiau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plentyn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chynnig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awgrymiadau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gyfer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ymgorffori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gweini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dychwelyd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arferion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dyddiol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fel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amser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bwyd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amser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bath. (NSPCC, Learning, n.d.)</a:t>
            </a: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endParaRPr>
          </a:p>
        </p:txBody>
      </p:sp>
      <p:pic>
        <p:nvPicPr>
          <p:cNvPr id="9" name="Picture 8" descr="A person and a baby&#10;&#10;Description automatically generated">
            <a:extLst>
              <a:ext uri="{FF2B5EF4-FFF2-40B4-BE49-F238E27FC236}">
                <a16:creationId xmlns:a16="http://schemas.microsoft.com/office/drawing/2014/main" id="{CC19209D-11DB-1AC3-EE6A-579DEAB56B69}"/>
              </a:ext>
            </a:extLst>
          </p:cNvPr>
          <p:cNvPicPr>
            <a:picLocks noChangeAspect="1"/>
          </p:cNvPicPr>
          <p:nvPr/>
        </p:nvPicPr>
        <p:blipFill>
          <a:blip r:embed="rId3"/>
          <a:stretch>
            <a:fillRect/>
          </a:stretch>
        </p:blipFill>
        <p:spPr>
          <a:xfrm>
            <a:off x="7687122" y="4251062"/>
            <a:ext cx="2454352" cy="2421407"/>
          </a:xfrm>
          <a:prstGeom prst="rect">
            <a:avLst/>
          </a:prstGeom>
        </p:spPr>
      </p:pic>
      <p:sp>
        <p:nvSpPr>
          <p:cNvPr id="13" name="TextBox 12">
            <a:extLst>
              <a:ext uri="{FF2B5EF4-FFF2-40B4-BE49-F238E27FC236}">
                <a16:creationId xmlns:a16="http://schemas.microsoft.com/office/drawing/2014/main" id="{84B1CB29-2866-40F9-3E24-6797D66A0151}"/>
              </a:ext>
            </a:extLst>
          </p:cNvPr>
          <p:cNvSpPr txBox="1"/>
          <p:nvPr/>
        </p:nvSpPr>
        <p:spPr>
          <a:xfrm>
            <a:off x="10257240" y="5871721"/>
            <a:ext cx="1264023" cy="215444"/>
          </a:xfrm>
          <a:prstGeom prst="rect">
            <a:avLst/>
          </a:prstGeom>
          <a:noFill/>
        </p:spPr>
        <p:txBody>
          <a:bodyPr wrap="square">
            <a:spAutoFit/>
          </a:bodyPr>
          <a:lstStyle/>
          <a:p>
            <a:r>
              <a:rPr lang="en-GB" sz="800" b="0" i="0" dirty="0">
                <a:solidFill>
                  <a:srgbClr val="2C3E50"/>
                </a:solidFill>
                <a:effectLst/>
                <a:latin typeface="Arial" panose="020B0604020202020204" pitchFamily="34" charset="0"/>
                <a:cs typeface="Arial" panose="020B0604020202020204" pitchFamily="34" charset="0"/>
              </a:rPr>
              <a:t>(Instagram, 2020)</a:t>
            </a:r>
            <a:endParaRPr lang="en-US" sz="800" dirty="0">
              <a:latin typeface="Arial" panose="020B0604020202020204" pitchFamily="34" charset="0"/>
              <a:cs typeface="Arial" panose="020B0604020202020204" pitchFamily="34" charset="0"/>
            </a:endParaRPr>
          </a:p>
        </p:txBody>
      </p:sp>
      <p:pic>
        <p:nvPicPr>
          <p:cNvPr id="14" name="Online Media 13" descr="2. Serve &amp; Return Interaction Shapes Brain Circuitry">
            <a:hlinkClick r:id="" action="ppaction://media"/>
            <a:extLst>
              <a:ext uri="{FF2B5EF4-FFF2-40B4-BE49-F238E27FC236}">
                <a16:creationId xmlns:a16="http://schemas.microsoft.com/office/drawing/2014/main" id="{B0A6C665-25FF-F974-9C07-4CA6CAEF9B7B}"/>
              </a:ext>
            </a:extLst>
          </p:cNvPr>
          <p:cNvPicPr>
            <a:picLocks noRot="1" noChangeAspect="1"/>
          </p:cNvPicPr>
          <p:nvPr>
            <a:videoFile r:link="rId1"/>
          </p:nvPr>
        </p:nvPicPr>
        <p:blipFill>
          <a:blip r:embed="rId4"/>
          <a:stretch>
            <a:fillRect/>
          </a:stretch>
        </p:blipFill>
        <p:spPr>
          <a:xfrm>
            <a:off x="117215" y="1311066"/>
            <a:ext cx="6046584" cy="3416320"/>
          </a:xfrm>
          <a:prstGeom prst="rect">
            <a:avLst/>
          </a:prstGeom>
        </p:spPr>
      </p:pic>
      <p:sp>
        <p:nvSpPr>
          <p:cNvPr id="16" name="TextBox 15">
            <a:extLst>
              <a:ext uri="{FF2B5EF4-FFF2-40B4-BE49-F238E27FC236}">
                <a16:creationId xmlns:a16="http://schemas.microsoft.com/office/drawing/2014/main" id="{9783C264-E7C4-0D0F-171F-5C2612812BB6}"/>
              </a:ext>
            </a:extLst>
          </p:cNvPr>
          <p:cNvSpPr txBox="1"/>
          <p:nvPr/>
        </p:nvSpPr>
        <p:spPr>
          <a:xfrm>
            <a:off x="480191" y="4901076"/>
            <a:ext cx="6113928" cy="215444"/>
          </a:xfrm>
          <a:prstGeom prst="rect">
            <a:avLst/>
          </a:prstGeom>
          <a:noFill/>
        </p:spPr>
        <p:txBody>
          <a:bodyPr wrap="square">
            <a:spAutoFit/>
          </a:bodyPr>
          <a:lstStyle/>
          <a:p>
            <a:r>
              <a:rPr lang="en-GB" sz="800" b="0" i="0" dirty="0">
                <a:solidFill>
                  <a:srgbClr val="2C3E50"/>
                </a:solidFill>
                <a:effectLst/>
                <a:latin typeface="Arial" panose="020B0604020202020204" pitchFamily="34" charset="0"/>
                <a:cs typeface="Arial" panose="020B0604020202020204" pitchFamily="34" charset="0"/>
              </a:rPr>
              <a:t>(</a:t>
            </a:r>
            <a:r>
              <a:rPr lang="en-GB" sz="800" b="0" i="0" dirty="0" err="1">
                <a:solidFill>
                  <a:srgbClr val="2C3E50"/>
                </a:solidFill>
                <a:effectLst/>
                <a:latin typeface="Arial" panose="020B0604020202020204" pitchFamily="34" charset="0"/>
                <a:cs typeface="Arial" panose="020B0604020202020204" pitchFamily="34" charset="0"/>
              </a:rPr>
              <a:t>Center</a:t>
            </a:r>
            <a:r>
              <a:rPr lang="en-GB" sz="800" b="0" i="0" dirty="0">
                <a:solidFill>
                  <a:srgbClr val="2C3E50"/>
                </a:solidFill>
                <a:effectLst/>
                <a:latin typeface="Arial" panose="020B0604020202020204" pitchFamily="34" charset="0"/>
                <a:cs typeface="Arial" panose="020B0604020202020204" pitchFamily="34" charset="0"/>
              </a:rPr>
              <a:t> on the Developing Child at Harvard University, 2011)</a:t>
            </a:r>
            <a:endParaRPr lang="en-US" sz="800" dirty="0">
              <a:latin typeface="Arial" panose="020B0604020202020204" pitchFamily="34" charset="0"/>
              <a:cs typeface="Arial" panose="020B0604020202020204" pitchFamily="34" charset="0"/>
            </a:endParaRPr>
          </a:p>
        </p:txBody>
      </p:sp>
      <p:sp>
        <p:nvSpPr>
          <p:cNvPr id="2" name="Footer Placeholder 14">
            <a:extLst>
              <a:ext uri="{FF2B5EF4-FFF2-40B4-BE49-F238E27FC236}">
                <a16:creationId xmlns:a16="http://schemas.microsoft.com/office/drawing/2014/main" id="{2B494601-B7F9-377A-3ECE-BB9441F82105}"/>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654861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6CF3DD9-B779-0129-CBD0-3DC884E5B776}"/>
              </a:ext>
            </a:extLst>
          </p:cNvPr>
          <p:cNvSpPr txBox="1"/>
          <p:nvPr/>
        </p:nvSpPr>
        <p:spPr>
          <a:xfrm>
            <a:off x="1217525" y="396899"/>
            <a:ext cx="9756949" cy="707886"/>
          </a:xfrm>
          <a:prstGeom prst="rect">
            <a:avLst/>
          </a:prstGeom>
          <a:noFill/>
        </p:spPr>
        <p:txBody>
          <a:bodyPr wrap="square">
            <a:spAutoFit/>
          </a:bodyPr>
          <a:lstStyle/>
          <a:p>
            <a:pPr algn="ct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Strategaethau</a:t>
            </a: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i</a:t>
            </a: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gefnogi</a:t>
            </a: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teuluoedd</a:t>
            </a: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t>
            </a:r>
            <a:endPar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pic>
        <p:nvPicPr>
          <p:cNvPr id="2" name="Picture 1">
            <a:extLst>
              <a:ext uri="{FF2B5EF4-FFF2-40B4-BE49-F238E27FC236}">
                <a16:creationId xmlns:a16="http://schemas.microsoft.com/office/drawing/2014/main" id="{E3BA5ADD-FF54-58AF-F545-13CD5810B249}"/>
              </a:ext>
            </a:extLst>
          </p:cNvPr>
          <p:cNvPicPr>
            <a:picLocks noChangeAspect="1"/>
          </p:cNvPicPr>
          <p:nvPr/>
        </p:nvPicPr>
        <p:blipFill>
          <a:blip r:embed="rId2"/>
          <a:stretch>
            <a:fillRect/>
          </a:stretch>
        </p:blipFill>
        <p:spPr>
          <a:xfrm>
            <a:off x="7127454" y="1104785"/>
            <a:ext cx="4721564" cy="4690087"/>
          </a:xfrm>
          <a:prstGeom prst="rect">
            <a:avLst/>
          </a:prstGeom>
        </p:spPr>
      </p:pic>
      <p:sp>
        <p:nvSpPr>
          <p:cNvPr id="7" name="TextBox 6">
            <a:extLst>
              <a:ext uri="{FF2B5EF4-FFF2-40B4-BE49-F238E27FC236}">
                <a16:creationId xmlns:a16="http://schemas.microsoft.com/office/drawing/2014/main" id="{8FF4C7CD-96BE-8611-3088-BFF4D5B7076C}"/>
              </a:ext>
            </a:extLst>
          </p:cNvPr>
          <p:cNvSpPr txBox="1"/>
          <p:nvPr/>
        </p:nvSpPr>
        <p:spPr>
          <a:xfrm>
            <a:off x="464695" y="1466924"/>
            <a:ext cx="6550701" cy="4154984"/>
          </a:xfrm>
          <a:prstGeom prst="rect">
            <a:avLst/>
          </a:prstGeom>
          <a:noFill/>
        </p:spPr>
        <p:txBody>
          <a:bodyPr wrap="square">
            <a:spAutoFit/>
          </a:bodyPr>
          <a:lstStyle/>
          <a:p>
            <a:pPr>
              <a:lnSpc>
                <a:spcPct val="150000"/>
              </a:lnSpc>
            </a:pP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gefnogi</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teuluoedd</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gall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blynyddoedd</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cynnar</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gynnig</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gweithdai</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sgiliau</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magu</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plant,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darparu</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gwybodaeth</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am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adnoddau</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cymunedol</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chreu</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cyfleoedd</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gyfer</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cymorth</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gan</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gymheiriaid</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trwy</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grwpiau</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rhieni</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(Working with families to support early childhood development Learning from the evaluation of A Better Start, n.d.)</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p>
          <a:p>
            <a:pPr>
              <a:lnSpc>
                <a:spcPct val="150000"/>
              </a:lnSpc>
            </a:pP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Mae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anerchi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rwystrau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fynediad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megis</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iaith</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gludiant</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sicrhau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cynwysoldeb</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(Early Years Alliance, 2015)</a:t>
            </a: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pPr>
              <a:lnSpc>
                <a:spcPct val="150000"/>
              </a:lnSpc>
            </a:pP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Gall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hefyd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eiriol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dros</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deuluoedd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drwy</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weithio</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gydag</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awdurdodau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lleol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sicrhau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tai,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cyllid</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gofal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plant, neu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wasanaethau</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gofal</a:t>
            </a:r>
            <a:r>
              <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iechyd. (Carmarthenshire Family Support ‘How we support families in Carmarthenshire’, 2018)</a:t>
            </a: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pPr>
              <a:lnSpc>
                <a:spcPct val="150000"/>
              </a:lnSpc>
            </a:pPr>
            <a:r>
              <a:rPr lang="en-GB" sz="1200" dirty="0">
                <a:latin typeface="Dreaming Outloud Pro" panose="03050502040302030504" pitchFamily="66" charset="77"/>
                <a:ea typeface="Times New Roman" panose="02020603050405020304" pitchFamily="18" charset="0"/>
                <a:cs typeface="Dreaming Outloud Pro" panose="03050502040302030504" pitchFamily="66" charset="77"/>
              </a:rPr>
              <a:t>M</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ae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ymarferwyr</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blynyddoedd</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cynnar</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chwarae</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rhan</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hanfodol</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wrth</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gefnogi</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plant a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theuluoedd</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ystod</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y 1000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diwrnod</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cyntaf</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b="0" i="0" dirty="0">
                <a:solidFill>
                  <a:srgbClr val="2C3E50"/>
                </a:solidFill>
                <a:effectLst/>
                <a:latin typeface="Dreaming Outloud Pro" panose="03050502040302030504" pitchFamily="66" charset="77"/>
                <a:cs typeface="Dreaming Outloud Pro" panose="03050502040302030504" pitchFamily="66" charset="77"/>
              </a:rPr>
              <a:t>(Media (2000), n.d.)</a:t>
            </a: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pPr>
              <a:lnSpc>
                <a:spcPct val="150000"/>
              </a:lnSpc>
            </a:pP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Trwy</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feithrin</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ymlyniadau</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diogel</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mynd</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i’r</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afael</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â</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ffactorau</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mamol</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hyrwyddo</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partneriaethau</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cydweithredol</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maent</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yn</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helpu</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i</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greu</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sylfaen</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gref</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ar</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gyfer</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iechyd a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datblygiad</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gydol</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oes</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 </a:t>
            </a:r>
            <a:r>
              <a:rPr lang="en-GB" sz="1200" dirty="0" err="1">
                <a:effectLst/>
                <a:latin typeface="Dreaming Outloud Pro" panose="03050502040302030504" pitchFamily="66" charset="77"/>
                <a:ea typeface="Times New Roman" panose="02020603050405020304" pitchFamily="18" charset="0"/>
                <a:cs typeface="Dreaming Outloud Pro" panose="03050502040302030504" pitchFamily="66" charset="77"/>
              </a:rPr>
              <a:t>plentyn</a:t>
            </a:r>
            <a:r>
              <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rPr>
              <a:t>.</a:t>
            </a:r>
            <a:r>
              <a:rPr lang="en-GB" sz="1200" dirty="0">
                <a:solidFill>
                  <a:srgbClr val="2C3E50"/>
                </a:solidFill>
                <a:effectLst/>
                <a:latin typeface="Dreaming Outloud Pro" panose="03050502040302030504" pitchFamily="66" charset="77"/>
                <a:ea typeface="Times New Roman" panose="02020603050405020304" pitchFamily="18" charset="0"/>
                <a:cs typeface="Dreaming Outloud Pro" panose="03050502040302030504" pitchFamily="66" charset="77"/>
              </a:rPr>
              <a:t> National Collaborating Centre for Mental Health (UK), 2015)</a:t>
            </a:r>
            <a:endParaRPr lang="en-GB" sz="1200" dirty="0">
              <a:effectLst/>
              <a:latin typeface="Dreaming Outloud Pro" panose="03050502040302030504" pitchFamily="66" charset="77"/>
              <a:ea typeface="Times New Roman" panose="02020603050405020304" pitchFamily="18" charset="0"/>
              <a:cs typeface="Dreaming Outloud Pro" panose="03050502040302030504" pitchFamily="66" charset="77"/>
            </a:endParaRPr>
          </a:p>
          <a:p>
            <a:endParaRPr lang="en-GB" sz="1200" dirty="0">
              <a:solidFill>
                <a:srgbClr val="222222"/>
              </a:solidFill>
              <a:effectLst/>
              <a:latin typeface="Dreaming Outloud Pro" panose="03050502040302030504" pitchFamily="66" charset="77"/>
              <a:ea typeface="Times New Roman" panose="02020603050405020304" pitchFamily="18" charset="0"/>
              <a:cs typeface="Dreaming Outloud Pro" panose="03050502040302030504" pitchFamily="66" charset="77"/>
            </a:endParaRPr>
          </a:p>
        </p:txBody>
      </p:sp>
      <p:sp>
        <p:nvSpPr>
          <p:cNvPr id="5" name="Footer Placeholder 14">
            <a:extLst>
              <a:ext uri="{FF2B5EF4-FFF2-40B4-BE49-F238E27FC236}">
                <a16:creationId xmlns:a16="http://schemas.microsoft.com/office/drawing/2014/main" id="{96285740-A988-00EE-6FCF-5D3CCD4BA46B}"/>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2078328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57AD61-B364-A880-72F1-B89DA3F98A62}"/>
              </a:ext>
            </a:extLst>
          </p:cNvPr>
          <p:cNvSpPr txBox="1"/>
          <p:nvPr/>
        </p:nvSpPr>
        <p:spPr>
          <a:xfrm>
            <a:off x="1380027" y="242299"/>
            <a:ext cx="9756949" cy="1323439"/>
          </a:xfrm>
          <a:prstGeom prst="rect">
            <a:avLst/>
          </a:prstGeom>
          <a:noFill/>
        </p:spPr>
        <p:txBody>
          <a:bodyPr wrap="square">
            <a:spAutoFit/>
          </a:bodyPr>
          <a:lstStyle/>
          <a:p>
            <a:pPr algn="ct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Heriau</a:t>
            </a: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wrth</a:t>
            </a: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ddarparu</a:t>
            </a: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gofal</a:t>
            </a: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o </a:t>
            </a: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ansawdd</a:t>
            </a:r>
            <a:r>
              <a:rPr lang="en-GB" sz="4000" dirty="0">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4000" dirty="0" err="1">
                <a:ln w="0"/>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uchel</a:t>
            </a:r>
            <a:endParaRPr lang="en-GB" sz="40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sp>
        <p:nvSpPr>
          <p:cNvPr id="7" name="TextBox 6">
            <a:extLst>
              <a:ext uri="{FF2B5EF4-FFF2-40B4-BE49-F238E27FC236}">
                <a16:creationId xmlns:a16="http://schemas.microsoft.com/office/drawing/2014/main" id="{8D310CA6-BA17-0B6B-D0D6-F4086E6E5C0E}"/>
              </a:ext>
            </a:extLst>
          </p:cNvPr>
          <p:cNvSpPr txBox="1"/>
          <p:nvPr/>
        </p:nvSpPr>
        <p:spPr>
          <a:xfrm>
            <a:off x="4576919" y="5772960"/>
            <a:ext cx="6115050" cy="369332"/>
          </a:xfrm>
          <a:prstGeom prst="rect">
            <a:avLst/>
          </a:prstGeom>
          <a:noFill/>
        </p:spPr>
        <p:txBody>
          <a:bodyPr wrap="square">
            <a:spAutoFit/>
          </a:bodyPr>
          <a:lstStyle/>
          <a:p>
            <a:r>
              <a:rPr lang="en-GB" sz="1000" b="0" i="0" dirty="0">
                <a:solidFill>
                  <a:srgbClr val="2C3E50"/>
                </a:solidFill>
                <a:effectLst/>
                <a:latin typeface="Dreaming Outloud Pro" panose="03050502040302030504" pitchFamily="66" charset="77"/>
                <a:cs typeface="Dreaming Outloud Pro" panose="03050502040302030504" pitchFamily="66" charset="77"/>
              </a:rPr>
              <a:t>https://</a:t>
            </a:r>
            <a:r>
              <a:rPr lang="en-GB" sz="1000" b="0" i="0" dirty="0" err="1">
                <a:solidFill>
                  <a:srgbClr val="2C3E50"/>
                </a:solidFill>
                <a:effectLst/>
                <a:latin typeface="Dreaming Outloud Pro" panose="03050502040302030504" pitchFamily="66" charset="77"/>
                <a:cs typeface="Dreaming Outloud Pro" panose="03050502040302030504" pitchFamily="66" charset="77"/>
              </a:rPr>
              <a:t>www.istockphoto.com</a:t>
            </a:r>
            <a:r>
              <a:rPr lang="en-GB" sz="1000" b="0" i="0" dirty="0">
                <a:solidFill>
                  <a:srgbClr val="2C3E50"/>
                </a:solidFill>
                <a:effectLst/>
                <a:latin typeface="Dreaming Outloud Pro" panose="03050502040302030504" pitchFamily="66" charset="77"/>
                <a:cs typeface="Dreaming Outloud Pro" panose="03050502040302030504" pitchFamily="66" charset="77"/>
              </a:rPr>
              <a:t>/illustrations/child-care, n.d</a:t>
            </a:r>
            <a:r>
              <a:rPr lang="en-GB" b="0" i="0" dirty="0">
                <a:solidFill>
                  <a:srgbClr val="2C3E50"/>
                </a:solidFill>
                <a:effectLst/>
                <a:latin typeface="Roboto" panose="02000000000000000000" pitchFamily="2" charset="0"/>
              </a:rPr>
              <a:t>.</a:t>
            </a:r>
            <a:endParaRPr lang="en-US" dirty="0"/>
          </a:p>
        </p:txBody>
      </p:sp>
      <p:pic>
        <p:nvPicPr>
          <p:cNvPr id="10" name="Picture 9">
            <a:extLst>
              <a:ext uri="{FF2B5EF4-FFF2-40B4-BE49-F238E27FC236}">
                <a16:creationId xmlns:a16="http://schemas.microsoft.com/office/drawing/2014/main" id="{1A4FFD36-B02D-6E09-F344-1B6844CF109B}"/>
              </a:ext>
            </a:extLst>
          </p:cNvPr>
          <p:cNvPicPr>
            <a:picLocks noChangeAspect="1"/>
          </p:cNvPicPr>
          <p:nvPr/>
        </p:nvPicPr>
        <p:blipFill>
          <a:blip r:embed="rId2"/>
          <a:stretch>
            <a:fillRect/>
          </a:stretch>
        </p:blipFill>
        <p:spPr>
          <a:xfrm>
            <a:off x="3952421" y="1432842"/>
            <a:ext cx="4420054" cy="4420054"/>
          </a:xfrm>
          <a:prstGeom prst="rect">
            <a:avLst/>
          </a:prstGeom>
        </p:spPr>
      </p:pic>
      <p:sp>
        <p:nvSpPr>
          <p:cNvPr id="11" name="Footer Placeholder 14">
            <a:extLst>
              <a:ext uri="{FF2B5EF4-FFF2-40B4-BE49-F238E27FC236}">
                <a16:creationId xmlns:a16="http://schemas.microsoft.com/office/drawing/2014/main" id="{CAD94DC8-BF89-FE16-E6CF-9ABA23144283}"/>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2506649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F4CDC8-909E-76F3-6A40-F269B16B33C2}"/>
              </a:ext>
            </a:extLst>
          </p:cNvPr>
          <p:cNvSpPr txBox="1"/>
          <p:nvPr/>
        </p:nvSpPr>
        <p:spPr>
          <a:xfrm>
            <a:off x="796527" y="396899"/>
            <a:ext cx="11233547" cy="646331"/>
          </a:xfrm>
          <a:prstGeom prst="rect">
            <a:avLst/>
          </a:prstGeom>
          <a:noFill/>
        </p:spPr>
        <p:txBody>
          <a:bodyPr wrap="square">
            <a:spAutoFit/>
          </a:bodyPr>
          <a:lstStyle/>
          <a:p>
            <a:pPr algn="ctr"/>
            <a:r>
              <a:rPr lang="en-US" dirty="0">
                <a:latin typeface="Dreaming Outloud Pro" panose="03050502040302030504" pitchFamily="66" charset="77"/>
                <a:cs typeface="Dreaming Outloud Pro" panose="03050502040302030504" pitchFamily="66" charset="77"/>
              </a:rPr>
              <a:t>Mae </a:t>
            </a:r>
            <a:r>
              <a:rPr lang="en-US" dirty="0" err="1">
                <a:latin typeface="Dreaming Outloud Pro" panose="03050502040302030504" pitchFamily="66" charset="77"/>
                <a:cs typeface="Dreaming Outloud Pro" panose="03050502040302030504" pitchFamily="66" charset="77"/>
              </a:rPr>
              <a:t>darparu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gofal</a:t>
            </a:r>
            <a:r>
              <a:rPr lang="en-US" dirty="0">
                <a:latin typeface="Dreaming Outloud Pro" panose="03050502040302030504" pitchFamily="66" charset="77"/>
                <a:cs typeface="Dreaming Outloud Pro" panose="03050502040302030504" pitchFamily="66" charset="77"/>
              </a:rPr>
              <a:t> o </a:t>
            </a:r>
            <a:r>
              <a:rPr lang="en-US" dirty="0" err="1">
                <a:latin typeface="Dreaming Outloud Pro" panose="03050502040302030504" pitchFamily="66" charset="77"/>
                <a:cs typeface="Dreaming Outloud Pro" panose="03050502040302030504" pitchFamily="66" charset="77"/>
              </a:rPr>
              <a:t>ansawdd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uchel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ystod</a:t>
            </a:r>
            <a:r>
              <a:rPr lang="en-US" dirty="0">
                <a:latin typeface="Dreaming Outloud Pro" panose="03050502040302030504" pitchFamily="66" charset="77"/>
                <a:cs typeface="Dreaming Outloud Pro" panose="03050502040302030504" pitchFamily="66" charset="77"/>
              </a:rPr>
              <a:t> y 100 </a:t>
            </a:r>
            <a:r>
              <a:rPr lang="en-US" dirty="0" err="1">
                <a:latin typeface="Dreaming Outloud Pro" panose="03050502040302030504" pitchFamily="66" charset="77"/>
                <a:cs typeface="Dreaming Outloud Pro" panose="03050502040302030504" pitchFamily="66" charset="77"/>
              </a:rPr>
              <a:t>diwrnod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cyntaf</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hanfodol</a:t>
            </a:r>
            <a:r>
              <a:rPr lang="en-US" dirty="0">
                <a:latin typeface="Dreaming Outloud Pro" panose="03050502040302030504" pitchFamily="66" charset="77"/>
                <a:cs typeface="Dreaming Outloud Pro" panose="03050502040302030504" pitchFamily="66" charset="77"/>
              </a:rPr>
              <a:t>, er gall </a:t>
            </a:r>
            <a:r>
              <a:rPr lang="en-US" dirty="0" err="1">
                <a:latin typeface="Dreaming Outloud Pro" panose="03050502040302030504" pitchFamily="66" charset="77"/>
                <a:cs typeface="Dreaming Outloud Pro" panose="03050502040302030504" pitchFamily="66" charset="77"/>
              </a:rPr>
              <a:t>fod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llawn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heriau</a:t>
            </a:r>
            <a:r>
              <a:rPr lang="en-US" dirty="0">
                <a:latin typeface="Dreaming Outloud Pro" panose="03050502040302030504" pitchFamily="66" charset="77"/>
                <a:cs typeface="Dreaming Outloud Pro" panose="03050502040302030504" pitchFamily="66" charset="77"/>
              </a:rPr>
              <a:t>. (</a:t>
            </a:r>
            <a:r>
              <a:rPr lang="en-GB" b="0" i="0" dirty="0">
                <a:effectLst/>
                <a:latin typeface="Dreaming Outloud Pro" panose="03050502040302030504" pitchFamily="66" charset="77"/>
                <a:cs typeface="Dreaming Outloud Pro" panose="03050502040302030504" pitchFamily="66" charset="77"/>
              </a:rPr>
              <a:t>Department of Health, 2013)</a:t>
            </a:r>
            <a:endParaRPr lang="en-US" dirty="0">
              <a:latin typeface="Dreaming Outloud Pro" panose="03050502040302030504" pitchFamily="66" charset="77"/>
              <a:cs typeface="Dreaming Outloud Pro" panose="03050502040302030504" pitchFamily="66" charset="77"/>
            </a:endParaRPr>
          </a:p>
        </p:txBody>
      </p:sp>
      <p:sp>
        <p:nvSpPr>
          <p:cNvPr id="6" name="TextBox 5">
            <a:extLst>
              <a:ext uri="{FF2B5EF4-FFF2-40B4-BE49-F238E27FC236}">
                <a16:creationId xmlns:a16="http://schemas.microsoft.com/office/drawing/2014/main" id="{007B8DF1-0CF9-FC16-31F1-C2CBE5672C34}"/>
              </a:ext>
            </a:extLst>
          </p:cNvPr>
          <p:cNvSpPr txBox="1"/>
          <p:nvPr/>
        </p:nvSpPr>
        <p:spPr>
          <a:xfrm>
            <a:off x="929391" y="1607946"/>
            <a:ext cx="5334148" cy="2285241"/>
          </a:xfrm>
          <a:prstGeom prst="rect">
            <a:avLst/>
          </a:prstGeom>
          <a:noFill/>
        </p:spPr>
        <p:txBody>
          <a:bodyPr wrap="square">
            <a:spAutoFit/>
          </a:bodyPr>
          <a:lstStyle/>
          <a:p>
            <a:pPr>
              <a:lnSpc>
                <a:spcPct val="150000"/>
              </a:lnSpc>
            </a:pPr>
            <a:r>
              <a:rPr lang="en-US" sz="1200" dirty="0">
                <a:latin typeface="Dreaming Outloud Pro" panose="03050502040302030504" pitchFamily="66" charset="77"/>
                <a:cs typeface="Dreaming Outloud Pro" panose="03050502040302030504" pitchFamily="66" charset="77"/>
              </a:rPr>
              <a:t>Un her </a:t>
            </a:r>
            <a:r>
              <a:rPr lang="en-US" sz="1200" dirty="0" err="1">
                <a:latin typeface="Dreaming Outloud Pro" panose="03050502040302030504" pitchFamily="66" charset="77"/>
                <a:cs typeface="Dreaming Outloud Pro" panose="03050502040302030504" pitchFamily="66" charset="77"/>
              </a:rPr>
              <a:t>sylweddol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yw</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mynd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afael</a:t>
            </a:r>
            <a:r>
              <a:rPr lang="en-US" sz="1200" dirty="0">
                <a:latin typeface="Dreaming Outloud Pro" panose="03050502040302030504" pitchFamily="66" charset="77"/>
                <a:cs typeface="Dreaming Outloud Pro" panose="03050502040302030504" pitchFamily="66" charset="77"/>
              </a:rPr>
              <a:t> ag iechyd </a:t>
            </a:r>
            <a:r>
              <a:rPr lang="en-US" sz="1200" dirty="0" err="1">
                <a:latin typeface="Dreaming Outloud Pro" panose="03050502040302030504" pitchFamily="66" charset="77"/>
                <a:cs typeface="Dreaming Outloud Pro" panose="03050502040302030504" pitchFamily="66" charset="77"/>
              </a:rPr>
              <a:t>mamau</a:t>
            </a:r>
            <a:r>
              <a:rPr lang="en-US" sz="1200" dirty="0">
                <a:latin typeface="Dreaming Outloud Pro" panose="03050502040302030504" pitchFamily="66" charset="77"/>
                <a:cs typeface="Dreaming Outloud Pro" panose="03050502040302030504" pitchFamily="66" charset="77"/>
              </a:rPr>
              <a:t>. Mae </a:t>
            </a:r>
            <a:r>
              <a:rPr lang="en-US" sz="1200" dirty="0" err="1">
                <a:latin typeface="Dreaming Outloud Pro" panose="03050502040302030504" pitchFamily="66" charset="77"/>
                <a:cs typeface="Dreaming Outloud Pro" panose="03050502040302030504" pitchFamily="66" charset="77"/>
              </a:rPr>
              <a:t>lles</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corfforol</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meddyliol</a:t>
            </a:r>
            <a:r>
              <a:rPr lang="en-US" sz="1200" dirty="0">
                <a:latin typeface="Dreaming Outloud Pro" panose="03050502040302030504" pitchFamily="66" charset="77"/>
                <a:cs typeface="Dreaming Outloud Pro" panose="03050502040302030504" pitchFamily="66" charset="77"/>
              </a:rPr>
              <a:t> mam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effeithio’n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uniongyrchol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gallu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ddarparu’r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gofal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gorau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posibl</a:t>
            </a:r>
            <a:r>
              <a:rPr lang="en-US" sz="1200" dirty="0">
                <a:latin typeface="Dreaming Outloud Pro" panose="03050502040302030504" pitchFamily="66" charset="77"/>
                <a:cs typeface="Dreaming Outloud Pro" panose="03050502040302030504" pitchFamily="66" charset="77"/>
              </a:rPr>
              <a:t>. </a:t>
            </a:r>
            <a:r>
              <a:rPr lang="en-GB" sz="1200" b="0" i="0" dirty="0">
                <a:effectLst/>
                <a:latin typeface="Dreaming Outloud Pro" panose="03050502040302030504" pitchFamily="66" charset="77"/>
                <a:cs typeface="Dreaming Outloud Pro" panose="03050502040302030504" pitchFamily="66" charset="77"/>
              </a:rPr>
              <a:t>(</a:t>
            </a:r>
            <a:r>
              <a:rPr lang="en-GB" sz="1200" b="0" i="0" dirty="0" err="1">
                <a:effectLst/>
                <a:latin typeface="Dreaming Outloud Pro" panose="03050502040302030504" pitchFamily="66" charset="77"/>
                <a:cs typeface="Dreaming Outloud Pro" panose="03050502040302030504" pitchFamily="66" charset="77"/>
              </a:rPr>
              <a:t>Modak</a:t>
            </a:r>
            <a:r>
              <a:rPr lang="en-GB" sz="1200" b="0" i="0" dirty="0">
                <a:effectLst/>
                <a:latin typeface="Dreaming Outloud Pro" panose="03050502040302030504" pitchFamily="66" charset="77"/>
                <a:cs typeface="Dreaming Outloud Pro" panose="03050502040302030504" pitchFamily="66" charset="77"/>
              </a:rPr>
              <a:t> et al., 2023)</a:t>
            </a:r>
            <a:r>
              <a:rPr lang="en-US" sz="1200" dirty="0">
                <a:latin typeface="Dreaming Outloud Pro" panose="03050502040302030504" pitchFamily="66" charset="77"/>
                <a:cs typeface="Dreaming Outloud Pro" panose="03050502040302030504" pitchFamily="66" charset="77"/>
              </a:rPr>
              <a:t> Gall </a:t>
            </a:r>
            <a:r>
              <a:rPr lang="en-US" sz="1200" dirty="0" err="1">
                <a:latin typeface="Dreaming Outloud Pro" panose="03050502040302030504" pitchFamily="66" charset="77"/>
                <a:cs typeface="Dreaming Outloud Pro" panose="03050502040302030504" pitchFamily="66" charset="77"/>
              </a:rPr>
              <a:t>materion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diffyg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maeth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gofal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cyn-geni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annigonol</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straen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mamol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effeithio'n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andwyol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ddatblygiad</a:t>
            </a:r>
            <a:r>
              <a:rPr lang="en-US" sz="1200" dirty="0">
                <a:latin typeface="Dreaming Outloud Pro" panose="03050502040302030504" pitchFamily="66" charset="77"/>
                <a:cs typeface="Dreaming Outloud Pro" panose="03050502040302030504" pitchFamily="66" charset="77"/>
              </a:rPr>
              <a:t> y </a:t>
            </a:r>
            <a:r>
              <a:rPr lang="en-US" sz="1200" dirty="0" err="1">
                <a:latin typeface="Dreaming Outloud Pro" panose="03050502040302030504" pitchFamily="66" charset="77"/>
                <a:cs typeface="Dreaming Outloud Pro" panose="03050502040302030504" pitchFamily="66" charset="77"/>
              </a:rPr>
              <a:t>babi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tra</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y </a:t>
            </a:r>
            <a:r>
              <a:rPr lang="en-US" sz="1200" dirty="0" err="1">
                <a:latin typeface="Dreaming Outloud Pro" panose="03050502040302030504" pitchFamily="66" charset="77"/>
                <a:cs typeface="Dreaming Outloud Pro" panose="03050502040302030504" pitchFamily="66" charset="77"/>
              </a:rPr>
              <a:t>bol</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phlentyndod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cynnar</a:t>
            </a:r>
            <a:r>
              <a:rPr lang="en-US" sz="1200" dirty="0">
                <a:latin typeface="Dreaming Outloud Pro" panose="03050502040302030504" pitchFamily="66" charset="77"/>
                <a:cs typeface="Dreaming Outloud Pro" panose="03050502040302030504" pitchFamily="66" charset="77"/>
              </a:rPr>
              <a:t>. </a:t>
            </a:r>
            <a:r>
              <a:rPr lang="en-GB" sz="1200" b="0" i="0" dirty="0">
                <a:effectLst/>
                <a:latin typeface="Dreaming Outloud Pro" panose="03050502040302030504" pitchFamily="66" charset="77"/>
                <a:cs typeface="Dreaming Outloud Pro" panose="03050502040302030504" pitchFamily="66" charset="77"/>
              </a:rPr>
              <a:t>(Neurological Health Foundation (NHF), 2022) </a:t>
            </a:r>
            <a:r>
              <a:rPr lang="en-US" sz="1200" dirty="0">
                <a:latin typeface="Dreaming Outloud Pro" panose="03050502040302030504" pitchFamily="66" charset="77"/>
                <a:cs typeface="Dreaming Outloud Pro" panose="03050502040302030504" pitchFamily="66" charset="77"/>
              </a:rPr>
              <a:t>Mae </a:t>
            </a:r>
            <a:r>
              <a:rPr lang="en-US" sz="1200" dirty="0" err="1">
                <a:latin typeface="Dreaming Outloud Pro" panose="03050502040302030504" pitchFamily="66" charset="77"/>
                <a:cs typeface="Dreaming Outloud Pro" panose="03050502040302030504" pitchFamily="66" charset="77"/>
              </a:rPr>
              <a:t>mynediad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cyfyngedig</a:t>
            </a:r>
            <a:r>
              <a:rPr lang="en-US" sz="1200" dirty="0">
                <a:latin typeface="Dreaming Outloud Pro" panose="03050502040302030504" pitchFamily="66" charset="77"/>
                <a:cs typeface="Dreaming Outloud Pro" panose="03050502040302030504" pitchFamily="66" charset="77"/>
              </a:rPr>
              <a:t> at </a:t>
            </a:r>
            <a:r>
              <a:rPr lang="en-US" sz="1200" dirty="0" err="1">
                <a:latin typeface="Dreaming Outloud Pro" panose="03050502040302030504" pitchFamily="66" charset="77"/>
                <a:cs typeface="Dreaming Outloud Pro" panose="03050502040302030504" pitchFamily="66" charset="77"/>
              </a:rPr>
              <a:t>ofal</a:t>
            </a:r>
            <a:r>
              <a:rPr lang="en-US" sz="1200" dirty="0">
                <a:latin typeface="Dreaming Outloud Pro" panose="03050502040302030504" pitchFamily="66" charset="77"/>
                <a:cs typeface="Dreaming Outloud Pro" panose="03050502040302030504" pitchFamily="66" charset="77"/>
              </a:rPr>
              <a:t> iechyd o </a:t>
            </a:r>
            <a:r>
              <a:rPr lang="en-US" sz="1200" dirty="0" err="1">
                <a:latin typeface="Dreaming Outloud Pro" panose="03050502040302030504" pitchFamily="66" charset="77"/>
                <a:cs typeface="Dreaming Outloud Pro" panose="03050502040302030504" pitchFamily="66" charset="77"/>
              </a:rPr>
              <a:t>safon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gwaethygu'r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problemau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enwedig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mewn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ardaloedd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incwm</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isel</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ardaloedd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gwledig</a:t>
            </a:r>
            <a:r>
              <a:rPr lang="en-US" sz="1200" dirty="0">
                <a:latin typeface="Dreaming Outloud Pro" panose="03050502040302030504" pitchFamily="66" charset="77"/>
                <a:cs typeface="Dreaming Outloud Pro" panose="03050502040302030504" pitchFamily="66" charset="77"/>
              </a:rPr>
              <a:t>. </a:t>
            </a:r>
            <a:r>
              <a:rPr lang="en-GB" sz="1200" b="0" i="0" dirty="0">
                <a:effectLst/>
                <a:latin typeface="Dreaming Outloud Pro" panose="03050502040302030504" pitchFamily="66" charset="77"/>
                <a:cs typeface="Dreaming Outloud Pro" panose="03050502040302030504" pitchFamily="66" charset="77"/>
              </a:rPr>
              <a:t>(</a:t>
            </a:r>
            <a:r>
              <a:rPr lang="en-GB" sz="1200" b="0" i="0" dirty="0" err="1">
                <a:effectLst/>
                <a:latin typeface="Dreaming Outloud Pro" panose="03050502040302030504" pitchFamily="66" charset="77"/>
                <a:cs typeface="Dreaming Outloud Pro" panose="03050502040302030504" pitchFamily="66" charset="77"/>
              </a:rPr>
              <a:t>Bidmead</a:t>
            </a:r>
            <a:r>
              <a:rPr lang="en-GB" sz="1200" b="0" i="0" dirty="0">
                <a:effectLst/>
                <a:latin typeface="Dreaming Outloud Pro" panose="03050502040302030504" pitchFamily="66" charset="77"/>
                <a:cs typeface="Dreaming Outloud Pro" panose="03050502040302030504" pitchFamily="66" charset="77"/>
              </a:rPr>
              <a:t> et al., 2024)</a:t>
            </a:r>
            <a:endParaRPr lang="en-US" sz="1200" dirty="0">
              <a:latin typeface="Dreaming Outloud Pro" panose="03050502040302030504" pitchFamily="66" charset="77"/>
              <a:cs typeface="Dreaming Outloud Pro" panose="03050502040302030504" pitchFamily="66" charset="77"/>
            </a:endParaRPr>
          </a:p>
        </p:txBody>
      </p:sp>
      <p:sp>
        <p:nvSpPr>
          <p:cNvPr id="7" name="TextBox 6">
            <a:extLst>
              <a:ext uri="{FF2B5EF4-FFF2-40B4-BE49-F238E27FC236}">
                <a16:creationId xmlns:a16="http://schemas.microsoft.com/office/drawing/2014/main" id="{7030D571-8307-F03B-EAB2-386E1DD27CBE}"/>
              </a:ext>
            </a:extLst>
          </p:cNvPr>
          <p:cNvSpPr txBox="1"/>
          <p:nvPr/>
        </p:nvSpPr>
        <p:spPr>
          <a:xfrm>
            <a:off x="2484609" y="1238614"/>
            <a:ext cx="1489628" cy="369332"/>
          </a:xfrm>
          <a:prstGeom prst="rect">
            <a:avLst/>
          </a:prstGeom>
          <a:noFill/>
        </p:spPr>
        <p:txBody>
          <a:bodyPr wrap="square">
            <a:spAutoFit/>
          </a:bodyPr>
          <a:lstStyle/>
          <a:p>
            <a:pPr algn="ct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Iechyd mam</a:t>
            </a:r>
          </a:p>
        </p:txBody>
      </p:sp>
      <p:pic>
        <p:nvPicPr>
          <p:cNvPr id="8" name="Picture 7">
            <a:extLst>
              <a:ext uri="{FF2B5EF4-FFF2-40B4-BE49-F238E27FC236}">
                <a16:creationId xmlns:a16="http://schemas.microsoft.com/office/drawing/2014/main" id="{C0778C0F-2BC8-3E62-30A3-2B96B228CA3F}"/>
              </a:ext>
            </a:extLst>
          </p:cNvPr>
          <p:cNvPicPr>
            <a:picLocks noChangeAspect="1"/>
          </p:cNvPicPr>
          <p:nvPr/>
        </p:nvPicPr>
        <p:blipFill>
          <a:blip r:embed="rId2"/>
          <a:stretch>
            <a:fillRect/>
          </a:stretch>
        </p:blipFill>
        <p:spPr>
          <a:xfrm>
            <a:off x="1701738" y="3721009"/>
            <a:ext cx="3378097" cy="2123658"/>
          </a:xfrm>
          <a:prstGeom prst="rect">
            <a:avLst/>
          </a:prstGeom>
        </p:spPr>
      </p:pic>
      <p:sp>
        <p:nvSpPr>
          <p:cNvPr id="10" name="TextBox 9">
            <a:extLst>
              <a:ext uri="{FF2B5EF4-FFF2-40B4-BE49-F238E27FC236}">
                <a16:creationId xmlns:a16="http://schemas.microsoft.com/office/drawing/2014/main" id="{EAEC2114-B7D0-D603-D23B-4DB6546DF2BA}"/>
              </a:ext>
            </a:extLst>
          </p:cNvPr>
          <p:cNvSpPr txBox="1"/>
          <p:nvPr/>
        </p:nvSpPr>
        <p:spPr>
          <a:xfrm>
            <a:off x="1929131" y="5906804"/>
            <a:ext cx="2923309" cy="215444"/>
          </a:xfrm>
          <a:prstGeom prst="rect">
            <a:avLst/>
          </a:prstGeom>
          <a:noFill/>
        </p:spPr>
        <p:txBody>
          <a:bodyPr wrap="square">
            <a:spAutoFit/>
          </a:bodyPr>
          <a:lstStyle/>
          <a:p>
            <a:r>
              <a:rPr lang="en-GB" sz="800" b="0" i="0" dirty="0">
                <a:effectLst/>
                <a:latin typeface="Dreaming Outloud Pro" panose="03050502040302030504" pitchFamily="66" charset="77"/>
                <a:cs typeface="Dreaming Outloud Pro" panose="03050502040302030504" pitchFamily="66" charset="77"/>
              </a:rPr>
              <a:t>(https://</a:t>
            </a:r>
            <a:r>
              <a:rPr lang="en-GB" sz="800" b="0" i="0" dirty="0" err="1">
                <a:effectLst/>
                <a:latin typeface="Dreaming Outloud Pro" panose="03050502040302030504" pitchFamily="66" charset="77"/>
                <a:cs typeface="Dreaming Outloud Pro" panose="03050502040302030504" pitchFamily="66" charset="77"/>
              </a:rPr>
              <a:t>hsmc.com.au</a:t>
            </a:r>
            <a:r>
              <a:rPr lang="en-GB" sz="800" b="0" i="0" dirty="0">
                <a:effectLst/>
                <a:latin typeface="Dreaming Outloud Pro" panose="03050502040302030504" pitchFamily="66" charset="77"/>
                <a:cs typeface="Dreaming Outloud Pro" panose="03050502040302030504" pitchFamily="66" charset="77"/>
              </a:rPr>
              <a:t>/3-steps-for-a-healthy-pregnancy/, n.d.)</a:t>
            </a:r>
            <a:endParaRPr lang="en-US" sz="800" dirty="0">
              <a:latin typeface="Dreaming Outloud Pro" panose="03050502040302030504" pitchFamily="66" charset="77"/>
              <a:cs typeface="Dreaming Outloud Pro" panose="03050502040302030504" pitchFamily="66" charset="77"/>
            </a:endParaRPr>
          </a:p>
        </p:txBody>
      </p:sp>
      <p:sp>
        <p:nvSpPr>
          <p:cNvPr id="12" name="TextBox 11">
            <a:extLst>
              <a:ext uri="{FF2B5EF4-FFF2-40B4-BE49-F238E27FC236}">
                <a16:creationId xmlns:a16="http://schemas.microsoft.com/office/drawing/2014/main" id="{06B017E7-F19A-F936-F01D-7F3DB399FB2C}"/>
              </a:ext>
            </a:extLst>
          </p:cNvPr>
          <p:cNvSpPr txBox="1"/>
          <p:nvPr/>
        </p:nvSpPr>
        <p:spPr>
          <a:xfrm>
            <a:off x="5852182" y="4537749"/>
            <a:ext cx="6177892" cy="1454244"/>
          </a:xfrm>
          <a:prstGeom prst="rect">
            <a:avLst/>
          </a:prstGeom>
          <a:noFill/>
        </p:spPr>
        <p:txBody>
          <a:bodyPr wrap="square">
            <a:spAutoFit/>
          </a:bodyPr>
          <a:lstStyle/>
          <a:p>
            <a:pPr>
              <a:lnSpc>
                <a:spcPct val="150000"/>
              </a:lnSpc>
            </a:pPr>
            <a:r>
              <a:rPr lang="en-US" sz="1200" dirty="0">
                <a:latin typeface="Dreaming Outloud Pro" panose="03050502040302030504" pitchFamily="66" charset="77"/>
                <a:cs typeface="Dreaming Outloud Pro" panose="03050502040302030504" pitchFamily="66" charset="77"/>
              </a:rPr>
              <a:t>Mae </a:t>
            </a:r>
            <a:r>
              <a:rPr lang="en-US" sz="1200" dirty="0" err="1">
                <a:latin typeface="Dreaming Outloud Pro" panose="03050502040302030504" pitchFamily="66" charset="77"/>
                <a:cs typeface="Dreaming Outloud Pro" panose="03050502040302030504" pitchFamily="66" charset="77"/>
              </a:rPr>
              <a:t>maeth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her </a:t>
            </a:r>
            <a:r>
              <a:rPr lang="en-US" sz="1200" dirty="0" err="1">
                <a:latin typeface="Dreaming Outloud Pro" panose="03050502040302030504" pitchFamily="66" charset="77"/>
                <a:cs typeface="Dreaming Outloud Pro" panose="03050502040302030504" pitchFamily="66" charset="77"/>
              </a:rPr>
              <a:t>allweddol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arall</a:t>
            </a:r>
            <a:r>
              <a:rPr lang="en-US" sz="1200" dirty="0">
                <a:latin typeface="Dreaming Outloud Pro" panose="03050502040302030504" pitchFamily="66" charset="77"/>
                <a:cs typeface="Dreaming Outloud Pro" panose="03050502040302030504" pitchFamily="66" charset="77"/>
              </a:rPr>
              <a:t>. Gall </a:t>
            </a:r>
            <a:r>
              <a:rPr lang="en-US" sz="1200" dirty="0" err="1">
                <a:latin typeface="Dreaming Outloud Pro" panose="03050502040302030504" pitchFamily="66" charset="77"/>
                <a:cs typeface="Dreaming Outloud Pro" panose="03050502040302030504" pitchFamily="66" charset="77"/>
              </a:rPr>
              <a:t>diffyg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maeth</a:t>
            </a:r>
            <a:r>
              <a:rPr lang="en-US" sz="1200" dirty="0">
                <a:latin typeface="Dreaming Outloud Pro" panose="03050502040302030504" pitchFamily="66" charset="77"/>
                <a:cs typeface="Dreaming Outloud Pro" panose="03050502040302030504" pitchFamily="66" charset="77"/>
              </a:rPr>
              <a:t> neu </a:t>
            </a:r>
            <a:r>
              <a:rPr lang="en-US" sz="1200" dirty="0" err="1">
                <a:latin typeface="Dreaming Outloud Pro" panose="03050502040302030504" pitchFamily="66" charset="77"/>
                <a:cs typeface="Dreaming Outloud Pro" panose="03050502040302030504" pitchFamily="66" charset="77"/>
              </a:rPr>
              <a:t>arferion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bwydo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amhriodol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diffyg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bwydo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y </a:t>
            </a:r>
            <a:r>
              <a:rPr lang="en-US" sz="1200" dirty="0" err="1">
                <a:latin typeface="Dreaming Outloud Pro" panose="03050502040302030504" pitchFamily="66" charset="77"/>
                <a:cs typeface="Dreaming Outloud Pro" panose="03050502040302030504" pitchFamily="66" charset="77"/>
              </a:rPr>
              <a:t>fron</a:t>
            </a:r>
            <a:r>
              <a:rPr lang="en-US" sz="1200" dirty="0">
                <a:latin typeface="Dreaming Outloud Pro" panose="03050502040302030504" pitchFamily="66" charset="77"/>
                <a:cs typeface="Dreaming Outloud Pro" panose="03050502040302030504" pitchFamily="66" charset="77"/>
              </a:rPr>
              <a:t> neu </a:t>
            </a:r>
            <a:r>
              <a:rPr lang="en-US" sz="1200" dirty="0" err="1">
                <a:latin typeface="Dreaming Outloud Pro" panose="03050502040302030504" pitchFamily="66" charset="77"/>
                <a:cs typeface="Dreaming Outloud Pro" panose="03050502040302030504" pitchFamily="66" charset="77"/>
              </a:rPr>
              <a:t>gyflwyno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bwydydd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anaddas</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gynnar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arwain</a:t>
            </a:r>
            <a:r>
              <a:rPr lang="en-US" sz="1200" dirty="0">
                <a:latin typeface="Dreaming Outloud Pro" panose="03050502040302030504" pitchFamily="66" charset="77"/>
                <a:cs typeface="Dreaming Outloud Pro" panose="03050502040302030504" pitchFamily="66" charset="77"/>
              </a:rPr>
              <a:t> at </a:t>
            </a:r>
            <a:r>
              <a:rPr lang="en-US" sz="1200" dirty="0" err="1">
                <a:latin typeface="Dreaming Outloud Pro" panose="03050502040302030504" pitchFamily="66" charset="77"/>
                <a:cs typeface="Dreaming Outloud Pro" panose="03050502040302030504" pitchFamily="66" charset="77"/>
              </a:rPr>
              <a:t>dwf</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crebachlyd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systemau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imiwnedd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gwan</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namau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gwybyddol</a:t>
            </a:r>
            <a:r>
              <a:rPr lang="en-US" sz="1200" dirty="0">
                <a:latin typeface="Dreaming Outloud Pro" panose="03050502040302030504" pitchFamily="66" charset="77"/>
                <a:cs typeface="Dreaming Outloud Pro" panose="03050502040302030504" pitchFamily="66" charset="77"/>
              </a:rPr>
              <a:t>. </a:t>
            </a:r>
            <a:r>
              <a:rPr lang="en-GB" sz="1200" b="0" i="0" dirty="0">
                <a:effectLst/>
                <a:latin typeface="Dreaming Outloud Pro" panose="03050502040302030504" pitchFamily="66" charset="77"/>
                <a:cs typeface="Dreaming Outloud Pro" panose="03050502040302030504" pitchFamily="66" charset="77"/>
              </a:rPr>
              <a:t>(Morales et al., 2023)</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gwrthwyneb</a:t>
            </a:r>
            <a:r>
              <a:rPr lang="en-US" sz="1200" dirty="0">
                <a:latin typeface="Dreaming Outloud Pro" panose="03050502040302030504" pitchFamily="66" charset="77"/>
                <a:cs typeface="Dreaming Outloud Pro" panose="03050502040302030504" pitchFamily="66" charset="77"/>
              </a:rPr>
              <a:t>, gall </a:t>
            </a:r>
            <a:r>
              <a:rPr lang="en-US" sz="1200" dirty="0" err="1">
                <a:latin typeface="Dreaming Outloud Pro" panose="03050502040302030504" pitchFamily="66" charset="77"/>
                <a:cs typeface="Dreaming Outloud Pro" panose="03050502040302030504" pitchFamily="66" charset="77"/>
              </a:rPr>
              <a:t>gorfaethu</a:t>
            </a:r>
            <a:r>
              <a:rPr lang="en-US" sz="1200" dirty="0">
                <a:latin typeface="Dreaming Outloud Pro" panose="03050502040302030504" pitchFamily="66" charset="77"/>
                <a:cs typeface="Dreaming Outloud Pro" panose="03050502040302030504" pitchFamily="66" charset="77"/>
              </a:rPr>
              <a:t> a diet </a:t>
            </a:r>
            <a:r>
              <a:rPr lang="en-US" sz="1200" dirty="0" err="1">
                <a:latin typeface="Dreaming Outloud Pro" panose="03050502040302030504" pitchFamily="66" charset="77"/>
                <a:cs typeface="Dreaming Outloud Pro" panose="03050502040302030504" pitchFamily="66" charset="77"/>
              </a:rPr>
              <a:t>afiach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gyfrannu</a:t>
            </a:r>
            <a:r>
              <a:rPr lang="en-US" sz="1200" dirty="0">
                <a:latin typeface="Dreaming Outloud Pro" panose="03050502040302030504" pitchFamily="66" charset="77"/>
                <a:cs typeface="Dreaming Outloud Pro" panose="03050502040302030504" pitchFamily="66" charset="77"/>
              </a:rPr>
              <a:t> at </a:t>
            </a:r>
            <a:r>
              <a:rPr lang="en-US" sz="1200" dirty="0" err="1">
                <a:latin typeface="Dreaming Outloud Pro" panose="03050502040302030504" pitchFamily="66" charset="77"/>
                <a:cs typeface="Dreaming Outloud Pro" panose="03050502040302030504" pitchFamily="66" charset="77"/>
              </a:rPr>
              <a:t>ordewdra</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chlefydau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cronig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ddiweddarach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mewn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bywyd</a:t>
            </a:r>
            <a:r>
              <a:rPr lang="en-US" sz="1200" dirty="0">
                <a:latin typeface="Dreaming Outloud Pro" panose="03050502040302030504" pitchFamily="66" charset="77"/>
                <a:cs typeface="Dreaming Outloud Pro" panose="03050502040302030504" pitchFamily="66" charset="77"/>
              </a:rPr>
              <a:t>. </a:t>
            </a:r>
            <a:r>
              <a:rPr lang="en-GB" sz="1200" b="0" i="0" dirty="0">
                <a:effectLst/>
                <a:latin typeface="Dreaming Outloud Pro" panose="03050502040302030504" pitchFamily="66" charset="77"/>
                <a:cs typeface="Dreaming Outloud Pro" panose="03050502040302030504" pitchFamily="66" charset="77"/>
              </a:rPr>
              <a:t>(Mann, </a:t>
            </a:r>
            <a:r>
              <a:rPr lang="en-GB" sz="1200" b="0" i="0" dirty="0" err="1">
                <a:effectLst/>
                <a:latin typeface="Dreaming Outloud Pro" panose="03050502040302030504" pitchFamily="66" charset="77"/>
                <a:cs typeface="Dreaming Outloud Pro" panose="03050502040302030504" pitchFamily="66" charset="77"/>
              </a:rPr>
              <a:t>Sundaresan</a:t>
            </a:r>
            <a:r>
              <a:rPr lang="en-GB" sz="1200" b="0" i="0" dirty="0">
                <a:effectLst/>
                <a:latin typeface="Dreaming Outloud Pro" panose="03050502040302030504" pitchFamily="66" charset="77"/>
                <a:cs typeface="Dreaming Outloud Pro" panose="03050502040302030504" pitchFamily="66" charset="77"/>
              </a:rPr>
              <a:t> and </a:t>
            </a:r>
            <a:r>
              <a:rPr lang="en-GB" sz="1200" b="0" i="0" dirty="0" err="1">
                <a:effectLst/>
                <a:latin typeface="Dreaming Outloud Pro" panose="03050502040302030504" pitchFamily="66" charset="77"/>
                <a:cs typeface="Dreaming Outloud Pro" panose="03050502040302030504" pitchFamily="66" charset="77"/>
              </a:rPr>
              <a:t>Shishodia</a:t>
            </a:r>
            <a:r>
              <a:rPr lang="en-GB" sz="1200" b="0" i="0" dirty="0">
                <a:effectLst/>
                <a:latin typeface="Dreaming Outloud Pro" panose="03050502040302030504" pitchFamily="66" charset="77"/>
                <a:cs typeface="Dreaming Outloud Pro" panose="03050502040302030504" pitchFamily="66" charset="77"/>
              </a:rPr>
              <a:t>, 2024)</a:t>
            </a:r>
            <a:endParaRPr lang="en-US" sz="1200" dirty="0">
              <a:latin typeface="Dreaming Outloud Pro" panose="03050502040302030504" pitchFamily="66" charset="77"/>
              <a:cs typeface="Dreaming Outloud Pro" panose="03050502040302030504" pitchFamily="66" charset="77"/>
            </a:endParaRPr>
          </a:p>
        </p:txBody>
      </p:sp>
      <p:sp>
        <p:nvSpPr>
          <p:cNvPr id="13" name="TextBox 12">
            <a:extLst>
              <a:ext uri="{FF2B5EF4-FFF2-40B4-BE49-F238E27FC236}">
                <a16:creationId xmlns:a16="http://schemas.microsoft.com/office/drawing/2014/main" id="{5D61C6CB-A6C9-7B52-6941-4B85F292A349}"/>
              </a:ext>
            </a:extLst>
          </p:cNvPr>
          <p:cNvSpPr txBox="1"/>
          <p:nvPr/>
        </p:nvSpPr>
        <p:spPr>
          <a:xfrm>
            <a:off x="7765077" y="1212959"/>
            <a:ext cx="1489628" cy="369332"/>
          </a:xfrm>
          <a:prstGeom prst="rect">
            <a:avLst/>
          </a:prstGeom>
          <a:noFill/>
        </p:spPr>
        <p:txBody>
          <a:bodyPr wrap="square">
            <a:spAutoFit/>
          </a:bodyPr>
          <a:lstStyle/>
          <a:p>
            <a:pPr algn="ct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Maeth</a:t>
            </a:r>
            <a:endPar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pic>
        <p:nvPicPr>
          <p:cNvPr id="15" name="Picture 14">
            <a:extLst>
              <a:ext uri="{FF2B5EF4-FFF2-40B4-BE49-F238E27FC236}">
                <a16:creationId xmlns:a16="http://schemas.microsoft.com/office/drawing/2014/main" id="{103F8679-0B62-BCF0-EF74-C4A81978321A}"/>
              </a:ext>
            </a:extLst>
          </p:cNvPr>
          <p:cNvPicPr>
            <a:picLocks noChangeAspect="1"/>
          </p:cNvPicPr>
          <p:nvPr/>
        </p:nvPicPr>
        <p:blipFill>
          <a:blip r:embed="rId3"/>
          <a:stretch>
            <a:fillRect/>
          </a:stretch>
        </p:blipFill>
        <p:spPr>
          <a:xfrm>
            <a:off x="7007409" y="1715241"/>
            <a:ext cx="2979230" cy="2556607"/>
          </a:xfrm>
          <a:prstGeom prst="rect">
            <a:avLst/>
          </a:prstGeom>
        </p:spPr>
      </p:pic>
      <p:sp>
        <p:nvSpPr>
          <p:cNvPr id="17" name="TextBox 16">
            <a:extLst>
              <a:ext uri="{FF2B5EF4-FFF2-40B4-BE49-F238E27FC236}">
                <a16:creationId xmlns:a16="http://schemas.microsoft.com/office/drawing/2014/main" id="{DF4101DD-5395-C0F7-FBD3-310407B7B781}"/>
              </a:ext>
            </a:extLst>
          </p:cNvPr>
          <p:cNvSpPr txBox="1"/>
          <p:nvPr/>
        </p:nvSpPr>
        <p:spPr>
          <a:xfrm>
            <a:off x="7130370" y="4271848"/>
            <a:ext cx="2759043" cy="215444"/>
          </a:xfrm>
          <a:prstGeom prst="rect">
            <a:avLst/>
          </a:prstGeom>
          <a:noFill/>
        </p:spPr>
        <p:txBody>
          <a:bodyPr wrap="square">
            <a:spAutoFit/>
          </a:bodyPr>
          <a:lstStyle/>
          <a:p>
            <a:r>
              <a:rPr lang="en-GB" sz="800" b="0" i="0" dirty="0">
                <a:effectLst/>
                <a:latin typeface="Dreaming Outloud Pro" panose="03050502040302030504" pitchFamily="66" charset="77"/>
                <a:cs typeface="Dreaming Outloud Pro" panose="03050502040302030504" pitchFamily="66" charset="77"/>
              </a:rPr>
              <a:t>(https://</a:t>
            </a:r>
            <a:r>
              <a:rPr lang="en-GB" sz="800" b="0" i="0" dirty="0" err="1">
                <a:effectLst/>
                <a:latin typeface="Dreaming Outloud Pro" panose="03050502040302030504" pitchFamily="66" charset="77"/>
                <a:cs typeface="Dreaming Outloud Pro" panose="03050502040302030504" pitchFamily="66" charset="77"/>
              </a:rPr>
              <a:t>www.vecteezy.com</a:t>
            </a:r>
            <a:r>
              <a:rPr lang="en-GB" sz="800" b="0" i="0" dirty="0">
                <a:effectLst/>
                <a:latin typeface="Dreaming Outloud Pro" panose="03050502040302030504" pitchFamily="66" charset="77"/>
                <a:cs typeface="Dreaming Outloud Pro" panose="03050502040302030504" pitchFamily="66" charset="77"/>
              </a:rPr>
              <a:t>/free-vector/pregnancy-diet, n.d.)</a:t>
            </a:r>
            <a:endParaRPr lang="en-US" sz="800" dirty="0">
              <a:latin typeface="Dreaming Outloud Pro" panose="03050502040302030504" pitchFamily="66" charset="77"/>
              <a:cs typeface="Dreaming Outloud Pro" panose="03050502040302030504" pitchFamily="66" charset="77"/>
            </a:endParaRPr>
          </a:p>
        </p:txBody>
      </p:sp>
      <p:sp>
        <p:nvSpPr>
          <p:cNvPr id="21" name="Footer Placeholder 14">
            <a:extLst>
              <a:ext uri="{FF2B5EF4-FFF2-40B4-BE49-F238E27FC236}">
                <a16:creationId xmlns:a16="http://schemas.microsoft.com/office/drawing/2014/main" id="{565D806D-D0F2-EEDA-5C8C-79209B2E3FB7}"/>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3903448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5A3A5B-E668-F3C4-E293-79959C4ACFD6}"/>
              </a:ext>
            </a:extLst>
          </p:cNvPr>
          <p:cNvSpPr txBox="1"/>
          <p:nvPr/>
        </p:nvSpPr>
        <p:spPr>
          <a:xfrm>
            <a:off x="34509" y="4375533"/>
            <a:ext cx="4772754" cy="1731243"/>
          </a:xfrm>
          <a:prstGeom prst="rect">
            <a:avLst/>
          </a:prstGeom>
          <a:noFill/>
        </p:spPr>
        <p:txBody>
          <a:bodyPr wrap="square">
            <a:spAutoFit/>
          </a:bodyPr>
          <a:lstStyle/>
          <a:p>
            <a:pPr>
              <a:lnSpc>
                <a:spcPct val="150000"/>
              </a:lnSpc>
            </a:pPr>
            <a:r>
              <a:rPr lang="en-US" sz="1200" dirty="0">
                <a:latin typeface="Dreaming Outloud Pro" panose="03050502040302030504" pitchFamily="66" charset="77"/>
                <a:cs typeface="Dreaming Outloud Pro" panose="03050502040302030504" pitchFamily="66" charset="77"/>
              </a:rPr>
              <a:t>Mae </a:t>
            </a:r>
            <a:r>
              <a:rPr lang="en-US" sz="1200" dirty="0" err="1">
                <a:latin typeface="Dreaming Outloud Pro" panose="03050502040302030504" pitchFamily="66" charset="77"/>
                <a:cs typeface="Dreaming Outloud Pro" panose="03050502040302030504" pitchFamily="66" charset="77"/>
              </a:rPr>
              <a:t>gwahaniaethau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economaidd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cymdeithasol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hefyd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chwarae</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rhan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hollbwysig</a:t>
            </a:r>
            <a:r>
              <a:rPr lang="en-US" sz="1200" dirty="0">
                <a:latin typeface="Dreaming Outloud Pro" panose="03050502040302030504" pitchFamily="66" charset="77"/>
                <a:cs typeface="Dreaming Outloud Pro" panose="03050502040302030504" pitchFamily="66" charset="77"/>
              </a:rPr>
              <a:t>. Mae </a:t>
            </a:r>
            <a:r>
              <a:rPr lang="en-US" sz="1200" dirty="0" err="1">
                <a:latin typeface="Dreaming Outloud Pro" panose="03050502040302030504" pitchFamily="66" charset="77"/>
                <a:cs typeface="Dreaming Outloud Pro" panose="03050502040302030504" pitchFamily="66" charset="77"/>
              </a:rPr>
              <a:t>teuluoedd</a:t>
            </a:r>
            <a:r>
              <a:rPr lang="en-US" sz="1200" dirty="0">
                <a:latin typeface="Dreaming Outloud Pro" panose="03050502040302030504" pitchFamily="66" charset="77"/>
                <a:cs typeface="Dreaming Outloud Pro" panose="03050502040302030504" pitchFamily="66" charset="77"/>
              </a:rPr>
              <a:t> ag </a:t>
            </a:r>
            <a:r>
              <a:rPr lang="en-US" sz="1200" dirty="0" err="1">
                <a:latin typeface="Dreaming Outloud Pro" panose="03050502040302030504" pitchFamily="66" charset="77"/>
                <a:cs typeface="Dreaming Outloud Pro" panose="03050502040302030504" pitchFamily="66" charset="77"/>
              </a:rPr>
              <a:t>adnoddau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ariannol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cyfyngedig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aml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chael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hi'n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anodd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cael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mynediad</a:t>
            </a:r>
            <a:r>
              <a:rPr lang="en-US" sz="1200" dirty="0">
                <a:latin typeface="Dreaming Outloud Pro" panose="03050502040302030504" pitchFamily="66" charset="77"/>
                <a:cs typeface="Dreaming Outloud Pro" panose="03050502040302030504" pitchFamily="66" charset="77"/>
              </a:rPr>
              <a:t> at </a:t>
            </a:r>
            <a:r>
              <a:rPr lang="en-US" sz="1200" dirty="0" err="1">
                <a:latin typeface="Dreaming Outloud Pro" panose="03050502040302030504" pitchFamily="66" charset="77"/>
                <a:cs typeface="Dreaming Outloud Pro" panose="03050502040302030504" pitchFamily="66" charset="77"/>
              </a:rPr>
              <a:t>wasanaethau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gofal</a:t>
            </a:r>
            <a:r>
              <a:rPr lang="en-US" sz="1200" dirty="0">
                <a:latin typeface="Dreaming Outloud Pro" panose="03050502040302030504" pitchFamily="66" charset="77"/>
                <a:cs typeface="Dreaming Outloud Pro" panose="03050502040302030504" pitchFamily="66" charset="77"/>
              </a:rPr>
              <a:t> iechyd </a:t>
            </a:r>
            <a:r>
              <a:rPr lang="en-US" sz="1200" dirty="0" err="1">
                <a:latin typeface="Dreaming Outloud Pro" panose="03050502040302030504" pitchFamily="66" charset="77"/>
                <a:cs typeface="Dreaming Outloud Pro" panose="03050502040302030504" pitchFamily="66" charset="77"/>
              </a:rPr>
              <a:t>hanfodol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bwyd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maethlon</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chyfleoedd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dysgu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cynnar</a:t>
            </a:r>
            <a:r>
              <a:rPr lang="en-US" sz="1200" dirty="0">
                <a:latin typeface="Dreaming Outloud Pro" panose="03050502040302030504" pitchFamily="66" charset="77"/>
                <a:cs typeface="Dreaming Outloud Pro" panose="03050502040302030504" pitchFamily="66" charset="77"/>
              </a:rPr>
              <a:t>. (NSPCC, 2024) </a:t>
            </a:r>
          </a:p>
          <a:p>
            <a:pPr>
              <a:lnSpc>
                <a:spcPct val="150000"/>
              </a:lnSpc>
            </a:pP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Mae'r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anghydraddoldeb</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hwn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parhau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cylchoedd</a:t>
            </a:r>
            <a:r>
              <a:rPr lang="en-US" sz="1200" dirty="0">
                <a:latin typeface="Dreaming Outloud Pro" panose="03050502040302030504" pitchFamily="66" charset="77"/>
                <a:cs typeface="Dreaming Outloud Pro" panose="03050502040302030504" pitchFamily="66" charset="77"/>
              </a:rPr>
              <a:t> o iechyd </a:t>
            </a:r>
            <a:r>
              <a:rPr lang="en-US" sz="1200" dirty="0" err="1">
                <a:latin typeface="Dreaming Outloud Pro" panose="03050502040302030504" pitchFamily="66" charset="77"/>
                <a:cs typeface="Dreaming Outloud Pro" panose="03050502040302030504" pitchFamily="66" charset="77"/>
              </a:rPr>
              <a:t>gwael</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llai</a:t>
            </a:r>
            <a:r>
              <a:rPr lang="en-US" sz="1200" dirty="0">
                <a:latin typeface="Dreaming Outloud Pro" panose="03050502040302030504" pitchFamily="66" charset="77"/>
                <a:cs typeface="Dreaming Outloud Pro" panose="03050502040302030504" pitchFamily="66" charset="77"/>
              </a:rPr>
              <a:t> o </a:t>
            </a:r>
            <a:r>
              <a:rPr lang="en-US" sz="1200" dirty="0" err="1">
                <a:latin typeface="Dreaming Outloud Pro" panose="03050502040302030504" pitchFamily="66" charset="77"/>
                <a:cs typeface="Dreaming Outloud Pro" panose="03050502040302030504" pitchFamily="66" charset="77"/>
              </a:rPr>
              <a:t>ganlyniadau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datblygiadol</a:t>
            </a:r>
            <a:r>
              <a:rPr lang="en-US" sz="1200" dirty="0">
                <a:latin typeface="Dreaming Outloud Pro" panose="03050502040302030504" pitchFamily="66" charset="77"/>
                <a:cs typeface="Dreaming Outloud Pro" panose="03050502040302030504" pitchFamily="66" charset="77"/>
              </a:rPr>
              <a:t>. (</a:t>
            </a:r>
            <a:r>
              <a:rPr lang="en-GB" sz="1200" b="0" i="0" dirty="0">
                <a:effectLst/>
                <a:latin typeface="Dreaming Outloud Pro" panose="03050502040302030504" pitchFamily="66" charset="77"/>
                <a:cs typeface="Dreaming Outloud Pro" panose="03050502040302030504" pitchFamily="66" charset="77"/>
              </a:rPr>
              <a:t>RCPCH, 2022</a:t>
            </a:r>
            <a:r>
              <a:rPr lang="en-US" sz="1200" dirty="0">
                <a:latin typeface="Dreaming Outloud Pro" panose="03050502040302030504" pitchFamily="66" charset="77"/>
                <a:cs typeface="Dreaming Outloud Pro" panose="03050502040302030504" pitchFamily="66" charset="77"/>
              </a:rPr>
              <a:t>)</a:t>
            </a:r>
          </a:p>
        </p:txBody>
      </p:sp>
      <p:sp>
        <p:nvSpPr>
          <p:cNvPr id="5" name="TextBox 4">
            <a:extLst>
              <a:ext uri="{FF2B5EF4-FFF2-40B4-BE49-F238E27FC236}">
                <a16:creationId xmlns:a16="http://schemas.microsoft.com/office/drawing/2014/main" id="{ACF82124-F239-13FB-187B-D9E7BB0147CD}"/>
              </a:ext>
            </a:extLst>
          </p:cNvPr>
          <p:cNvSpPr txBox="1"/>
          <p:nvPr/>
        </p:nvSpPr>
        <p:spPr>
          <a:xfrm>
            <a:off x="3416310" y="242299"/>
            <a:ext cx="5359380" cy="923330"/>
          </a:xfrm>
          <a:prstGeom prst="rect">
            <a:avLst/>
          </a:prstGeom>
          <a:noFill/>
        </p:spPr>
        <p:txBody>
          <a:bodyPr wrap="square">
            <a:spAutoFit/>
          </a:bodyPr>
          <a:lstStyle/>
          <a:p>
            <a:pPr algn="ctr"/>
            <a:br>
              <a:rPr lang="en-GB" dirty="0">
                <a:latin typeface="Dreaming Outloud Pro" panose="03050502040302030504" pitchFamily="66" charset="77"/>
                <a:cs typeface="Dreaming Outloud Pro" panose="03050502040302030504" pitchFamily="66" charset="77"/>
              </a:rPr>
            </a:br>
            <a:r>
              <a:rPr lang="en-GB" b="0" i="0" dirty="0" err="1">
                <a:solidFill>
                  <a:srgbClr val="1F1F1F"/>
                </a:solidFill>
                <a:effectLst/>
                <a:latin typeface="Dreaming Outloud Pro" panose="03050502040302030504" pitchFamily="66" charset="77"/>
                <a:cs typeface="Dreaming Outloud Pro" panose="03050502040302030504" pitchFamily="66" charset="77"/>
              </a:rPr>
              <a:t>Gwahaniaethau</a:t>
            </a:r>
            <a:endParaRPr lang="en-GB" b="0" i="0" dirty="0">
              <a:solidFill>
                <a:srgbClr val="1F1F1F"/>
              </a:solidFill>
              <a:effectLst/>
              <a:latin typeface="Dreaming Outloud Pro" panose="03050502040302030504" pitchFamily="66" charset="77"/>
              <a:cs typeface="Dreaming Outloud Pro" panose="03050502040302030504" pitchFamily="66" charset="77"/>
            </a:endParaRPr>
          </a:p>
          <a:p>
            <a:pPr algn="ctr"/>
            <a:r>
              <a:rPr lang="en-GB" b="0" i="0" dirty="0">
                <a:solidFill>
                  <a:srgbClr val="1F1F1F"/>
                </a:solidFill>
                <a:effectLst/>
                <a:latin typeface="Dreaming Outloud Pro" panose="03050502040302030504" pitchFamily="66" charset="77"/>
                <a:cs typeface="Dreaming Outloud Pro" panose="03050502040302030504" pitchFamily="66" charset="77"/>
              </a:rPr>
              <a:t> </a:t>
            </a:r>
            <a:r>
              <a:rPr lang="en-GB" b="0" i="0" dirty="0" err="1">
                <a:solidFill>
                  <a:srgbClr val="1F1F1F"/>
                </a:solidFill>
                <a:effectLst/>
                <a:latin typeface="Dreaming Outloud Pro" panose="03050502040302030504" pitchFamily="66" charset="77"/>
                <a:cs typeface="Dreaming Outloud Pro" panose="03050502040302030504" pitchFamily="66" charset="77"/>
              </a:rPr>
              <a:t>economaidd</a:t>
            </a:r>
            <a:r>
              <a:rPr lang="en-GB" b="0" i="0" dirty="0">
                <a:solidFill>
                  <a:srgbClr val="1F1F1F"/>
                </a:solidFill>
                <a:effectLst/>
                <a:latin typeface="Dreaming Outloud Pro" panose="03050502040302030504" pitchFamily="66" charset="77"/>
                <a:cs typeface="Dreaming Outloud Pro" panose="03050502040302030504" pitchFamily="66" charset="77"/>
              </a:rPr>
              <a:t> </a:t>
            </a:r>
            <a:r>
              <a:rPr lang="en-GB" b="0" i="0" dirty="0" err="1">
                <a:solidFill>
                  <a:srgbClr val="1F1F1F"/>
                </a:solidFill>
                <a:effectLst/>
                <a:latin typeface="Dreaming Outloud Pro" panose="03050502040302030504" pitchFamily="66" charset="77"/>
                <a:cs typeface="Dreaming Outloud Pro" panose="03050502040302030504" pitchFamily="66" charset="77"/>
              </a:rPr>
              <a:t>gymdeithasol</a:t>
            </a:r>
            <a:endPar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sp>
        <p:nvSpPr>
          <p:cNvPr id="9" name="TextBox 8">
            <a:extLst>
              <a:ext uri="{FF2B5EF4-FFF2-40B4-BE49-F238E27FC236}">
                <a16:creationId xmlns:a16="http://schemas.microsoft.com/office/drawing/2014/main" id="{AAD3D153-A61C-4DFF-249D-39083BB4D43F}"/>
              </a:ext>
            </a:extLst>
          </p:cNvPr>
          <p:cNvSpPr txBox="1"/>
          <p:nvPr/>
        </p:nvSpPr>
        <p:spPr>
          <a:xfrm>
            <a:off x="8118831" y="3726595"/>
            <a:ext cx="3797261" cy="2008242"/>
          </a:xfrm>
          <a:prstGeom prst="rect">
            <a:avLst/>
          </a:prstGeom>
          <a:noFill/>
        </p:spPr>
        <p:txBody>
          <a:bodyPr wrap="square">
            <a:spAutoFit/>
          </a:bodyPr>
          <a:lstStyle/>
          <a:p>
            <a:pPr>
              <a:lnSpc>
                <a:spcPct val="150000"/>
              </a:lnSpc>
            </a:pPr>
            <a:r>
              <a:rPr lang="en-US" sz="1200" dirty="0">
                <a:latin typeface="Dreaming Outloud Pro" panose="03050502040302030504" pitchFamily="66" charset="77"/>
                <a:cs typeface="Dreaming Outloud Pro" panose="03050502040302030504" pitchFamily="66" charset="77"/>
              </a:rPr>
              <a:t>Mae </a:t>
            </a:r>
            <a:r>
              <a:rPr lang="en-US" sz="1200" dirty="0" err="1">
                <a:latin typeface="Dreaming Outloud Pro" panose="03050502040302030504" pitchFamily="66" charset="77"/>
                <a:cs typeface="Dreaming Outloud Pro" panose="03050502040302030504" pitchFamily="66" charset="77"/>
              </a:rPr>
              <a:t>babanod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cael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geni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deuluoedd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incwm</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isel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fwy</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tebygol</a:t>
            </a:r>
            <a:r>
              <a:rPr lang="en-US" sz="1200" dirty="0">
                <a:latin typeface="Dreaming Outloud Pro" panose="03050502040302030504" pitchFamily="66" charset="77"/>
                <a:cs typeface="Dreaming Outloud Pro" panose="03050502040302030504" pitchFamily="66" charset="77"/>
              </a:rPr>
              <a:t> o </a:t>
            </a:r>
            <a:r>
              <a:rPr lang="en-US" sz="1200" dirty="0" err="1">
                <a:latin typeface="Dreaming Outloud Pro" panose="03050502040302030504" pitchFamily="66" charset="77"/>
                <a:cs typeface="Dreaming Outloud Pro" panose="03050502040302030504" pitchFamily="66" charset="77"/>
              </a:rPr>
              <a:t>wynebu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heriau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megis</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gofal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cyn-geni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annigonol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maethiad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gwael</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amlygiad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straeniau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amgylcheddol</a:t>
            </a:r>
            <a:r>
              <a:rPr lang="en-US" sz="1200" dirty="0">
                <a:latin typeface="Dreaming Outloud Pro" panose="03050502040302030504" pitchFamily="66" charset="77"/>
                <a:cs typeface="Dreaming Outloud Pro" panose="03050502040302030504" pitchFamily="66" charset="77"/>
              </a:rPr>
              <a:t>.(Duncan, 2021) </a:t>
            </a:r>
            <a:r>
              <a:rPr lang="en-US" sz="1200" dirty="0" err="1">
                <a:latin typeface="Dreaming Outloud Pro" panose="03050502040302030504" pitchFamily="66" charset="77"/>
                <a:cs typeface="Dreaming Outloud Pro" panose="03050502040302030504" pitchFamily="66" charset="77"/>
              </a:rPr>
              <a:t>Mae'r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ffactorau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cynyddu'r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risg</a:t>
            </a:r>
            <a:r>
              <a:rPr lang="en-US" sz="1200" dirty="0">
                <a:latin typeface="Dreaming Outloud Pro" panose="03050502040302030504" pitchFamily="66" charset="77"/>
                <a:cs typeface="Dreaming Outloud Pro" panose="03050502040302030504" pitchFamily="66" charset="77"/>
              </a:rPr>
              <a:t> o </a:t>
            </a:r>
            <a:r>
              <a:rPr lang="en-US" sz="1200" dirty="0" err="1">
                <a:latin typeface="Dreaming Outloud Pro" panose="03050502040302030504" pitchFamily="66" charset="77"/>
                <a:cs typeface="Dreaming Outloud Pro" panose="03050502040302030504" pitchFamily="66" charset="77"/>
              </a:rPr>
              <a:t>bwysau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geni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isel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genedigaeth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gynamserol</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oedi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datblygiadol</a:t>
            </a:r>
            <a:r>
              <a:rPr lang="en-US" sz="1200" dirty="0">
                <a:latin typeface="Dreaming Outloud Pro" panose="03050502040302030504" pitchFamily="66" charset="77"/>
                <a:cs typeface="Dreaming Outloud Pro" panose="03050502040302030504" pitchFamily="66" charset="77"/>
              </a:rPr>
              <a:t> (National Institute of Health, 2023)</a:t>
            </a:r>
          </a:p>
        </p:txBody>
      </p:sp>
      <p:sp>
        <p:nvSpPr>
          <p:cNvPr id="11" name="TextBox 10">
            <a:extLst>
              <a:ext uri="{FF2B5EF4-FFF2-40B4-BE49-F238E27FC236}">
                <a16:creationId xmlns:a16="http://schemas.microsoft.com/office/drawing/2014/main" id="{2BCCA96F-BB7F-CB4D-03EF-C0913D8F5FC9}"/>
              </a:ext>
            </a:extLst>
          </p:cNvPr>
          <p:cNvSpPr txBox="1"/>
          <p:nvPr/>
        </p:nvSpPr>
        <p:spPr>
          <a:xfrm>
            <a:off x="137125" y="924348"/>
            <a:ext cx="4327296" cy="3116238"/>
          </a:xfrm>
          <a:prstGeom prst="rect">
            <a:avLst/>
          </a:prstGeom>
          <a:noFill/>
        </p:spPr>
        <p:txBody>
          <a:bodyPr wrap="square">
            <a:spAutoFit/>
          </a:bodyPr>
          <a:lstStyle/>
          <a:p>
            <a:pPr>
              <a:lnSpc>
                <a:spcPct val="150000"/>
              </a:lnSpc>
            </a:pPr>
            <a:r>
              <a:rPr lang="en-US" sz="1200" dirty="0">
                <a:latin typeface="Dreaming Outloud Pro" panose="03050502040302030504" pitchFamily="66" charset="77"/>
                <a:cs typeface="Dreaming Outloud Pro" panose="03050502040302030504" pitchFamily="66" charset="77"/>
              </a:rPr>
              <a:t>Mae </a:t>
            </a:r>
            <a:r>
              <a:rPr lang="en-US" sz="1200" dirty="0" err="1">
                <a:latin typeface="Dreaming Outloud Pro" panose="03050502040302030504" pitchFamily="66" charset="77"/>
                <a:cs typeface="Dreaming Outloud Pro" panose="03050502040302030504" pitchFamily="66" charset="77"/>
              </a:rPr>
              <a:t>addysg</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incwm</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mamau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hefyd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dylanwadu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gyfraddau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bwydo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y </a:t>
            </a:r>
            <a:r>
              <a:rPr lang="en-US" sz="1200" dirty="0" err="1">
                <a:latin typeface="Dreaming Outloud Pro" panose="03050502040302030504" pitchFamily="66" charset="77"/>
                <a:cs typeface="Dreaming Outloud Pro" panose="03050502040302030504" pitchFamily="66" charset="77"/>
              </a:rPr>
              <a:t>fron</a:t>
            </a:r>
            <a:r>
              <a:rPr lang="en-US" sz="1200" dirty="0">
                <a:latin typeface="Dreaming Outloud Pro" panose="03050502040302030504" pitchFamily="66" charset="77"/>
                <a:cs typeface="Dreaming Outloud Pro" panose="03050502040302030504" pitchFamily="66" charset="77"/>
              </a:rPr>
              <a:t>, y </a:t>
            </a:r>
            <a:r>
              <a:rPr lang="en-US" sz="1200" dirty="0" err="1">
                <a:latin typeface="Dreaming Outloud Pro" panose="03050502040302030504" pitchFamily="66" charset="77"/>
                <a:cs typeface="Dreaming Outloud Pro" panose="03050502040302030504" pitchFamily="66" charset="77"/>
              </a:rPr>
              <a:t>nifer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cael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brechu</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mynediad</a:t>
            </a:r>
            <a:r>
              <a:rPr lang="en-US" sz="1200" dirty="0">
                <a:latin typeface="Dreaming Outloud Pro" panose="03050502040302030504" pitchFamily="66" charset="77"/>
                <a:cs typeface="Dreaming Outloud Pro" panose="03050502040302030504" pitchFamily="66" charset="77"/>
              </a:rPr>
              <a:t> at </a:t>
            </a:r>
            <a:r>
              <a:rPr lang="en-US" sz="1200" dirty="0" err="1">
                <a:latin typeface="Dreaming Outloud Pro" panose="03050502040302030504" pitchFamily="66" charset="77"/>
                <a:cs typeface="Dreaming Outloud Pro" panose="03050502040302030504" pitchFamily="66" charset="77"/>
              </a:rPr>
              <a:t>adnoddau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hanfodol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cewynnau</a:t>
            </a:r>
            <a:r>
              <a:rPr lang="en-US" sz="1200" dirty="0">
                <a:latin typeface="Dreaming Outloud Pro" panose="03050502040302030504" pitchFamily="66" charset="77"/>
                <a:cs typeface="Dreaming Outloud Pro" panose="03050502040302030504" pitchFamily="66" charset="77"/>
              </a:rPr>
              <a:t>, tai </a:t>
            </a:r>
            <a:r>
              <a:rPr lang="en-US" sz="1200" dirty="0" err="1">
                <a:latin typeface="Dreaming Outloud Pro" panose="03050502040302030504" pitchFamily="66" charset="77"/>
                <a:cs typeface="Dreaming Outloud Pro" panose="03050502040302030504" pitchFamily="66" charset="77"/>
              </a:rPr>
              <a:t>diogel</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chymorth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datblygu</a:t>
            </a:r>
            <a:r>
              <a:rPr lang="en-US" sz="1200" dirty="0">
                <a:latin typeface="Dreaming Outloud Pro" panose="03050502040302030504" pitchFamily="66" charset="77"/>
                <a:cs typeface="Dreaming Outloud Pro" panose="03050502040302030504" pitchFamily="66" charset="77"/>
              </a:rPr>
              <a:t>. (Neves et al., 2021) Er </a:t>
            </a:r>
            <a:r>
              <a:rPr lang="en-US" sz="1200" dirty="0" err="1">
                <a:latin typeface="Dreaming Outloud Pro" panose="03050502040302030504" pitchFamily="66" charset="77"/>
                <a:cs typeface="Dreaming Outloud Pro" panose="03050502040302030504" pitchFamily="66" charset="77"/>
              </a:rPr>
              <a:t>enghraifft</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efallai</a:t>
            </a:r>
            <a:r>
              <a:rPr lang="en-US" sz="1200" dirty="0">
                <a:latin typeface="Dreaming Outloud Pro" panose="03050502040302030504" pitchFamily="66" charset="77"/>
                <a:cs typeface="Dreaming Outloud Pro" panose="03050502040302030504" pitchFamily="66" charset="77"/>
              </a:rPr>
              <a:t> y </a:t>
            </a:r>
            <a:r>
              <a:rPr lang="en-US" sz="1200" dirty="0" err="1">
                <a:latin typeface="Dreaming Outloud Pro" panose="03050502040302030504" pitchFamily="66" charset="77"/>
                <a:cs typeface="Dreaming Outloud Pro" panose="03050502040302030504" pitchFamily="66" charset="77"/>
              </a:rPr>
              <a:t>bydd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teuluoedd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â</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llai</a:t>
            </a:r>
            <a:r>
              <a:rPr lang="en-US" sz="1200" dirty="0">
                <a:latin typeface="Dreaming Outloud Pro" panose="03050502040302030504" pitchFamily="66" charset="77"/>
                <a:cs typeface="Dreaming Outloud Pro" panose="03050502040302030504" pitchFamily="66" charset="77"/>
              </a:rPr>
              <a:t> o </a:t>
            </a:r>
            <a:r>
              <a:rPr lang="en-US" sz="1200" dirty="0" err="1">
                <a:latin typeface="Dreaming Outloud Pro" panose="03050502040302030504" pitchFamily="66" charset="77"/>
                <a:cs typeface="Dreaming Outloud Pro" panose="03050502040302030504" pitchFamily="66" charset="77"/>
              </a:rPr>
              <a:t>adnoddau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ariannol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chael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hi'n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anodd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fforddio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fformiwla</a:t>
            </a:r>
            <a:r>
              <a:rPr lang="en-US" sz="1200" dirty="0">
                <a:latin typeface="Dreaming Outloud Pro" panose="03050502040302030504" pitchFamily="66" charset="77"/>
                <a:cs typeface="Dreaming Outloud Pro" panose="03050502040302030504" pitchFamily="66" charset="77"/>
              </a:rPr>
              <a:t> neu </a:t>
            </a:r>
            <a:r>
              <a:rPr lang="en-US" sz="1200" dirty="0" err="1">
                <a:latin typeface="Dreaming Outloud Pro" panose="03050502040302030504" pitchFamily="66" charset="77"/>
                <a:cs typeface="Dreaming Outloud Pro" panose="03050502040302030504" pitchFamily="66" charset="77"/>
              </a:rPr>
              <a:t>ofal</a:t>
            </a:r>
            <a:r>
              <a:rPr lang="en-US" sz="1200" dirty="0">
                <a:latin typeface="Dreaming Outloud Pro" panose="03050502040302030504" pitchFamily="66" charset="77"/>
                <a:cs typeface="Dreaming Outloud Pro" panose="03050502040302030504" pitchFamily="66" charset="77"/>
              </a:rPr>
              <a:t> plant </a:t>
            </a:r>
            <a:r>
              <a:rPr lang="en-US" sz="1200" dirty="0" err="1">
                <a:latin typeface="Dreaming Outloud Pro" panose="03050502040302030504" pitchFamily="66" charset="77"/>
                <a:cs typeface="Dreaming Outloud Pro" panose="03050502040302030504" pitchFamily="66" charset="77"/>
              </a:rPr>
              <a:t>cywir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waethygu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lefelau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straen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effeithio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y fam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plentyn</a:t>
            </a:r>
            <a:r>
              <a:rPr lang="en-US" sz="1200" dirty="0">
                <a:latin typeface="Dreaming Outloud Pro" panose="03050502040302030504" pitchFamily="66" charset="77"/>
                <a:cs typeface="Dreaming Outloud Pro" panose="03050502040302030504" pitchFamily="66" charset="77"/>
              </a:rPr>
              <a:t>. (Early Years Alliance, 2021) At </a:t>
            </a:r>
            <a:r>
              <a:rPr lang="en-US" sz="1200" dirty="0" err="1">
                <a:latin typeface="Dreaming Outloud Pro" panose="03050502040302030504" pitchFamily="66" charset="77"/>
                <a:cs typeface="Dreaming Outloud Pro" panose="03050502040302030504" pitchFamily="66" charset="77"/>
              </a:rPr>
              <a:t>hynny</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mae</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anghydraddoldebau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systemig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gwahaniaethu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hiliol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cynyddu'r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gwahaniaethau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fod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grwpiau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lleiafrifol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cael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cynrychioli'n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anghymesur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ymhlith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poblogaethau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incwm</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isel</a:t>
            </a:r>
            <a:r>
              <a:rPr lang="en-US" sz="1200" dirty="0">
                <a:latin typeface="Dreaming Outloud Pro" panose="03050502040302030504" pitchFamily="66" charset="77"/>
                <a:cs typeface="Dreaming Outloud Pro" panose="03050502040302030504" pitchFamily="66" charset="77"/>
              </a:rPr>
              <a:t>. (Williams and Rucker, 2014)</a:t>
            </a:r>
          </a:p>
        </p:txBody>
      </p:sp>
      <p:sp>
        <p:nvSpPr>
          <p:cNvPr id="13" name="TextBox 12">
            <a:extLst>
              <a:ext uri="{FF2B5EF4-FFF2-40B4-BE49-F238E27FC236}">
                <a16:creationId xmlns:a16="http://schemas.microsoft.com/office/drawing/2014/main" id="{33856E7B-A99A-CB2C-F795-E3239B2C623E}"/>
              </a:ext>
            </a:extLst>
          </p:cNvPr>
          <p:cNvSpPr txBox="1"/>
          <p:nvPr/>
        </p:nvSpPr>
        <p:spPr>
          <a:xfrm>
            <a:off x="8033189" y="326653"/>
            <a:ext cx="4021686" cy="3116238"/>
          </a:xfrm>
          <a:prstGeom prst="rect">
            <a:avLst/>
          </a:prstGeom>
          <a:noFill/>
        </p:spPr>
        <p:txBody>
          <a:bodyPr wrap="square">
            <a:spAutoFit/>
          </a:bodyPr>
          <a:lstStyle/>
          <a:p>
            <a:pPr>
              <a:lnSpc>
                <a:spcPct val="150000"/>
              </a:lnSpc>
            </a:pPr>
            <a:r>
              <a:rPr lang="en-US" sz="1200" dirty="0">
                <a:latin typeface="Dreaming Outloud Pro" panose="03050502040302030504" pitchFamily="66" charset="77"/>
                <a:cs typeface="Dreaming Outloud Pro" panose="03050502040302030504" pitchFamily="66" charset="77"/>
              </a:rPr>
              <a:t>Mae </a:t>
            </a:r>
            <a:r>
              <a:rPr lang="en-US" sz="1200" dirty="0" err="1">
                <a:latin typeface="Dreaming Outloud Pro" panose="03050502040302030504" pitchFamily="66" charset="77"/>
                <a:cs typeface="Dreaming Outloud Pro" panose="03050502040302030504" pitchFamily="66" charset="77"/>
              </a:rPr>
              <a:t>babanod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cael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geni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deuluoedd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cefnog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elwa</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well </a:t>
            </a:r>
            <a:r>
              <a:rPr lang="en-US" sz="1200" dirty="0" err="1">
                <a:latin typeface="Dreaming Outloud Pro" panose="03050502040302030504" pitchFamily="66" charset="77"/>
                <a:cs typeface="Dreaming Outloud Pro" panose="03050502040302030504" pitchFamily="66" charset="77"/>
              </a:rPr>
              <a:t>gofal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cyn-geni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mynediad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cyson</a:t>
            </a:r>
            <a:r>
              <a:rPr lang="en-US" sz="1200" dirty="0">
                <a:latin typeface="Dreaming Outloud Pro" panose="03050502040302030504" pitchFamily="66" charset="77"/>
                <a:cs typeface="Dreaming Outloud Pro" panose="03050502040302030504" pitchFamily="66" charset="77"/>
              </a:rPr>
              <a:t> at </a:t>
            </a:r>
            <a:r>
              <a:rPr lang="en-US" sz="1200" dirty="0" err="1">
                <a:latin typeface="Dreaming Outloud Pro" panose="03050502040302030504" pitchFamily="66" charset="77"/>
                <a:cs typeface="Dreaming Outloud Pro" panose="03050502040302030504" pitchFamily="66" charset="77"/>
              </a:rPr>
              <a:t>wasanaethau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gofal</a:t>
            </a:r>
            <a:r>
              <a:rPr lang="en-US" sz="1200" dirty="0">
                <a:latin typeface="Dreaming Outloud Pro" panose="03050502040302030504" pitchFamily="66" charset="77"/>
                <a:cs typeface="Dreaming Outloud Pro" panose="03050502040302030504" pitchFamily="66" charset="77"/>
              </a:rPr>
              <a:t> iechyd, ac </a:t>
            </a:r>
            <a:r>
              <a:rPr lang="en-US" sz="1200" dirty="0" err="1">
                <a:latin typeface="Dreaming Outloud Pro" panose="03050502040302030504" pitchFamily="66" charset="77"/>
                <a:cs typeface="Dreaming Outloud Pro" panose="03050502040302030504" pitchFamily="66" charset="77"/>
              </a:rPr>
              <a:t>amgylcheddau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cynnar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cyfoethog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hyrwyddo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datblygiad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gwybyddol</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emosiynol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Negussie</a:t>
            </a:r>
            <a:r>
              <a:rPr lang="en-US" sz="1200" dirty="0">
                <a:latin typeface="Dreaming Outloud Pro" panose="03050502040302030504" pitchFamily="66" charset="77"/>
                <a:cs typeface="Dreaming Outloud Pro" panose="03050502040302030504" pitchFamily="66" charset="77"/>
              </a:rPr>
              <a:t>, Geller and </a:t>
            </a:r>
            <a:r>
              <a:rPr lang="en-US" sz="1200" dirty="0" err="1">
                <a:latin typeface="Dreaming Outloud Pro" panose="03050502040302030504" pitchFamily="66" charset="77"/>
                <a:cs typeface="Dreaming Outloud Pro" panose="03050502040302030504" pitchFamily="66" charset="77"/>
              </a:rPr>
              <a:t>DeVoe</a:t>
            </a:r>
            <a:r>
              <a:rPr lang="en-US" sz="1200" dirty="0">
                <a:latin typeface="Dreaming Outloud Pro" panose="03050502040302030504" pitchFamily="66" charset="77"/>
                <a:cs typeface="Dreaming Outloud Pro" panose="03050502040302030504" pitchFamily="66" charset="77"/>
              </a:rPr>
              <a:t>, 2019). Mae </a:t>
            </a:r>
            <a:r>
              <a:rPr lang="en-US" sz="1200" dirty="0" err="1">
                <a:latin typeface="Dreaming Outloud Pro" panose="03050502040302030504" pitchFamily="66" charset="77"/>
                <a:cs typeface="Dreaming Outloud Pro" panose="03050502040302030504" pitchFamily="66" charset="77"/>
              </a:rPr>
              <a:t>mynd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afael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â'r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gwahaniaethau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gofyn</a:t>
            </a:r>
            <a:r>
              <a:rPr lang="en-US" sz="1200" dirty="0">
                <a:latin typeface="Dreaming Outloud Pro" panose="03050502040302030504" pitchFamily="66" charset="77"/>
                <a:cs typeface="Dreaming Outloud Pro" panose="03050502040302030504" pitchFamily="66" charset="77"/>
              </a:rPr>
              <a:t> am </a:t>
            </a:r>
            <a:r>
              <a:rPr lang="en-US" sz="1200" dirty="0" err="1">
                <a:latin typeface="Dreaming Outloud Pro" panose="03050502040302030504" pitchFamily="66" charset="77"/>
                <a:cs typeface="Dreaming Outloud Pro" panose="03050502040302030504" pitchFamily="66" charset="77"/>
              </a:rPr>
              <a:t>atebion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systemig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gynnwys</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mynediad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ehangach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ofal</a:t>
            </a:r>
            <a:r>
              <a:rPr lang="en-US" sz="1200" dirty="0">
                <a:latin typeface="Dreaming Outloud Pro" panose="03050502040302030504" pitchFamily="66" charset="77"/>
                <a:cs typeface="Dreaming Outloud Pro" panose="03050502040302030504" pitchFamily="66" charset="77"/>
              </a:rPr>
              <a:t> iechyd, </a:t>
            </a:r>
            <a:r>
              <a:rPr lang="en-US" sz="1200" dirty="0" err="1">
                <a:latin typeface="Dreaming Outloud Pro" panose="03050502040302030504" pitchFamily="66" charset="77"/>
                <a:cs typeface="Dreaming Outloud Pro" panose="03050502040302030504" pitchFamily="66" charset="77"/>
              </a:rPr>
              <a:t>rhaglenni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cymorth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rhieni</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pholisïau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frwydro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erbyn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tlodi</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anghydraddoldeb</a:t>
            </a:r>
            <a:r>
              <a:rPr lang="en-US" sz="1200" dirty="0">
                <a:latin typeface="Dreaming Outloud Pro" panose="03050502040302030504" pitchFamily="66" charset="77"/>
                <a:cs typeface="Dreaming Outloud Pro" panose="03050502040302030504" pitchFamily="66" charset="77"/>
              </a:rPr>
              <a:t>. (NHS Providers, 2023) Mae </a:t>
            </a:r>
            <a:r>
              <a:rPr lang="en-US" sz="1200" dirty="0" err="1">
                <a:latin typeface="Dreaming Outloud Pro" panose="03050502040302030504" pitchFamily="66" charset="77"/>
                <a:cs typeface="Dreaming Outloud Pro" panose="03050502040302030504" pitchFamily="66" charset="77"/>
              </a:rPr>
              <a:t>ymyriadau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cynnar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hanfodol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leihau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anghydraddoldebau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gydol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oes</a:t>
            </a:r>
            <a:r>
              <a:rPr lang="en-US" sz="1200" dirty="0">
                <a:latin typeface="Dreaming Outloud Pro" panose="03050502040302030504" pitchFamily="66" charset="77"/>
                <a:cs typeface="Dreaming Outloud Pro" panose="03050502040302030504" pitchFamily="66" charset="77"/>
              </a:rPr>
              <a:t>. (Aguiar et al., 2019)</a:t>
            </a:r>
          </a:p>
        </p:txBody>
      </p:sp>
      <p:pic>
        <p:nvPicPr>
          <p:cNvPr id="15" name="Picture 14">
            <a:extLst>
              <a:ext uri="{FF2B5EF4-FFF2-40B4-BE49-F238E27FC236}">
                <a16:creationId xmlns:a16="http://schemas.microsoft.com/office/drawing/2014/main" id="{8DDF60AF-77B4-5033-2D13-3CF9A171EDAC}"/>
              </a:ext>
            </a:extLst>
          </p:cNvPr>
          <p:cNvPicPr>
            <a:picLocks noChangeAspect="1"/>
          </p:cNvPicPr>
          <p:nvPr/>
        </p:nvPicPr>
        <p:blipFill>
          <a:blip r:embed="rId2"/>
          <a:stretch>
            <a:fillRect/>
          </a:stretch>
        </p:blipFill>
        <p:spPr>
          <a:xfrm>
            <a:off x="4599194" y="1165629"/>
            <a:ext cx="3231166" cy="3231166"/>
          </a:xfrm>
          <a:prstGeom prst="rect">
            <a:avLst/>
          </a:prstGeom>
        </p:spPr>
      </p:pic>
      <p:sp>
        <p:nvSpPr>
          <p:cNvPr id="18" name="TextBox 17">
            <a:extLst>
              <a:ext uri="{FF2B5EF4-FFF2-40B4-BE49-F238E27FC236}">
                <a16:creationId xmlns:a16="http://schemas.microsoft.com/office/drawing/2014/main" id="{DE16AA0E-2F84-46F8-FD08-4237681F46B9}"/>
              </a:ext>
            </a:extLst>
          </p:cNvPr>
          <p:cNvSpPr txBox="1"/>
          <p:nvPr/>
        </p:nvSpPr>
        <p:spPr>
          <a:xfrm>
            <a:off x="4685948" y="4819202"/>
            <a:ext cx="3057658" cy="584775"/>
          </a:xfrm>
          <a:prstGeom prst="rect">
            <a:avLst/>
          </a:prstGeom>
          <a:noFill/>
        </p:spPr>
        <p:txBody>
          <a:bodyPr wrap="square">
            <a:spAutoFit/>
          </a:bodyPr>
          <a:lstStyle/>
          <a:p>
            <a:pPr algn="ctr"/>
            <a:r>
              <a:rPr lang="en-GB" sz="800" b="0" i="0" dirty="0">
                <a:solidFill>
                  <a:srgbClr val="2C3E50"/>
                </a:solidFill>
                <a:effectLst/>
                <a:latin typeface="Dreaming Outloud Pro" panose="03050502040302030504" pitchFamily="66" charset="77"/>
                <a:cs typeface="Dreaming Outloud Pro" panose="03050502040302030504" pitchFamily="66" charset="77"/>
              </a:rPr>
              <a:t>(https://</a:t>
            </a:r>
            <a:r>
              <a:rPr lang="en-GB" sz="800" b="0" i="0" dirty="0" err="1">
                <a:solidFill>
                  <a:srgbClr val="2C3E50"/>
                </a:solidFill>
                <a:effectLst/>
                <a:latin typeface="Dreaming Outloud Pro" panose="03050502040302030504" pitchFamily="66" charset="77"/>
                <a:cs typeface="Dreaming Outloud Pro" panose="03050502040302030504" pitchFamily="66" charset="77"/>
              </a:rPr>
              <a:t>www.vecteezy.com</a:t>
            </a:r>
            <a:r>
              <a:rPr lang="en-GB" sz="800" b="0" i="0" dirty="0">
                <a:solidFill>
                  <a:srgbClr val="2C3E50"/>
                </a:solidFill>
                <a:effectLst/>
                <a:latin typeface="Dreaming Outloud Pro" panose="03050502040302030504" pitchFamily="66" charset="77"/>
                <a:cs typeface="Dreaming Outloud Pro" panose="03050502040302030504" pitchFamily="66" charset="77"/>
              </a:rPr>
              <a:t>/vector-art/41147723-single-continuous-black-line-art-drawing-linear-art-medicine-health-care-pregnancy-healthy-with-pregnant-food-doodle-vector-illustration, n.d.)</a:t>
            </a:r>
            <a:endParaRPr lang="en-US" sz="800" dirty="0">
              <a:latin typeface="Dreaming Outloud Pro" panose="03050502040302030504" pitchFamily="66" charset="77"/>
              <a:cs typeface="Dreaming Outloud Pro" panose="03050502040302030504" pitchFamily="66" charset="77"/>
            </a:endParaRPr>
          </a:p>
        </p:txBody>
      </p:sp>
      <p:sp>
        <p:nvSpPr>
          <p:cNvPr id="19" name="Footer Placeholder 14">
            <a:extLst>
              <a:ext uri="{FF2B5EF4-FFF2-40B4-BE49-F238E27FC236}">
                <a16:creationId xmlns:a16="http://schemas.microsoft.com/office/drawing/2014/main" id="{88733426-73CC-975A-E244-984C38F45AC0}"/>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23895998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4">
            <a:extLst>
              <a:ext uri="{FF2B5EF4-FFF2-40B4-BE49-F238E27FC236}">
                <a16:creationId xmlns:a16="http://schemas.microsoft.com/office/drawing/2014/main" id="{3A6710D8-EB6B-17F8-767E-21B61F4C1D28}"/>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
        <p:nvSpPr>
          <p:cNvPr id="4" name="TextBox 3">
            <a:extLst>
              <a:ext uri="{FF2B5EF4-FFF2-40B4-BE49-F238E27FC236}">
                <a16:creationId xmlns:a16="http://schemas.microsoft.com/office/drawing/2014/main" id="{CE8839BD-C9D7-7E47-E3D8-49EB0EC00DC7}"/>
              </a:ext>
            </a:extLst>
          </p:cNvPr>
          <p:cNvSpPr txBox="1"/>
          <p:nvPr/>
        </p:nvSpPr>
        <p:spPr>
          <a:xfrm>
            <a:off x="5606724" y="182168"/>
            <a:ext cx="1303563" cy="707886"/>
          </a:xfrm>
          <a:prstGeom prst="rect">
            <a:avLst/>
          </a:prstGeom>
          <a:noFill/>
        </p:spPr>
        <p:txBody>
          <a:bodyPr wrap="none" rtlCol="0">
            <a:spAutoFit/>
          </a:bodyPr>
          <a:lstStyle/>
          <a:p>
            <a:pPr algn="ctr"/>
            <a:r>
              <a:rPr lang="en-US" sz="4000" dirty="0" err="1">
                <a:latin typeface="Dreaming Outloud Pro" panose="03050502040302030504" pitchFamily="66" charset="77"/>
                <a:cs typeface="Dreaming Outloud Pro" panose="03050502040302030504" pitchFamily="66" charset="77"/>
              </a:rPr>
              <a:t>Canu</a:t>
            </a:r>
            <a:endParaRPr lang="en-US" sz="4000" dirty="0">
              <a:latin typeface="Dreaming Outloud Pro" panose="03050502040302030504" pitchFamily="66" charset="77"/>
              <a:cs typeface="Dreaming Outloud Pro" panose="03050502040302030504" pitchFamily="66" charset="77"/>
            </a:endParaRPr>
          </a:p>
        </p:txBody>
      </p:sp>
      <p:sp>
        <p:nvSpPr>
          <p:cNvPr id="5" name="TextBox 4">
            <a:extLst>
              <a:ext uri="{FF2B5EF4-FFF2-40B4-BE49-F238E27FC236}">
                <a16:creationId xmlns:a16="http://schemas.microsoft.com/office/drawing/2014/main" id="{AA3D6D02-7FD6-9BF7-AB07-600250D30794}"/>
              </a:ext>
            </a:extLst>
          </p:cNvPr>
          <p:cNvSpPr txBox="1"/>
          <p:nvPr/>
        </p:nvSpPr>
        <p:spPr>
          <a:xfrm>
            <a:off x="120553" y="1389980"/>
            <a:ext cx="6110416" cy="4462760"/>
          </a:xfrm>
          <a:prstGeom prst="rect">
            <a:avLst/>
          </a:prstGeom>
          <a:noFill/>
        </p:spPr>
        <p:txBody>
          <a:bodyPr wrap="square">
            <a:spAutoFit/>
          </a:bodyPr>
          <a:lstStyle/>
          <a:p>
            <a:pPr algn="ctr"/>
            <a:r>
              <a:rPr lang="en-US" sz="2500" dirty="0">
                <a:latin typeface="Dreaming Outloud Pro" panose="03050502040302030504" pitchFamily="66" charset="77"/>
                <a:cs typeface="Dreaming Outloud Pro" panose="03050502040302030504" pitchFamily="66" charset="77"/>
              </a:rPr>
              <a:t>“Pen, </a:t>
            </a:r>
            <a:r>
              <a:rPr lang="en-US" sz="2500" dirty="0" err="1">
                <a:latin typeface="Dreaming Outloud Pro" panose="03050502040302030504" pitchFamily="66" charset="77"/>
                <a:cs typeface="Dreaming Outloud Pro" panose="03050502040302030504" pitchFamily="66" charset="77"/>
              </a:rPr>
              <a:t>ysgwyddau</a:t>
            </a:r>
            <a:r>
              <a:rPr lang="en-US" sz="2500" dirty="0">
                <a:latin typeface="Dreaming Outloud Pro" panose="03050502040302030504" pitchFamily="66" charset="77"/>
                <a:cs typeface="Dreaming Outloud Pro" panose="03050502040302030504" pitchFamily="66" charset="77"/>
              </a:rPr>
              <a:t>, </a:t>
            </a:r>
            <a:r>
              <a:rPr lang="en-US" sz="2500" dirty="0" err="1">
                <a:latin typeface="Dreaming Outloud Pro" panose="03050502040302030504" pitchFamily="66" charset="77"/>
                <a:cs typeface="Dreaming Outloud Pro" panose="03050502040302030504" pitchFamily="66" charset="77"/>
              </a:rPr>
              <a:t>coesau</a:t>
            </a:r>
            <a:r>
              <a:rPr lang="en-US" sz="2500" dirty="0">
                <a:latin typeface="Dreaming Outloud Pro" panose="03050502040302030504" pitchFamily="66" charset="77"/>
                <a:cs typeface="Dreaming Outloud Pro" panose="03050502040302030504" pitchFamily="66" charset="77"/>
              </a:rPr>
              <a:t>, </a:t>
            </a:r>
            <a:r>
              <a:rPr lang="en-US" sz="2500" dirty="0" err="1">
                <a:latin typeface="Dreaming Outloud Pro" panose="03050502040302030504" pitchFamily="66" charset="77"/>
                <a:cs typeface="Dreaming Outloud Pro" panose="03050502040302030504" pitchFamily="66" charset="77"/>
              </a:rPr>
              <a:t>traed</a:t>
            </a:r>
            <a:r>
              <a:rPr lang="en-US" sz="2500" dirty="0">
                <a:latin typeface="Dreaming Outloud Pro" panose="03050502040302030504" pitchFamily="66" charset="77"/>
                <a:cs typeface="Dreaming Outloud Pro" panose="03050502040302030504" pitchFamily="66" charset="77"/>
              </a:rPr>
              <a:t>”</a:t>
            </a:r>
          </a:p>
          <a:p>
            <a:pPr algn="ctr"/>
            <a:r>
              <a:rPr lang="en-US" sz="2500" dirty="0">
                <a:latin typeface="Dreaming Outloud Pro" panose="03050502040302030504" pitchFamily="66" charset="77"/>
                <a:cs typeface="Dreaming Outloud Pro" panose="03050502040302030504" pitchFamily="66" charset="77"/>
              </a:rPr>
              <a:t> </a:t>
            </a:r>
          </a:p>
          <a:p>
            <a:r>
              <a:rPr lang="en-US" dirty="0" err="1">
                <a:latin typeface="Dreaming Outloud Pro" panose="03050502040302030504" pitchFamily="66" charset="77"/>
                <a:cs typeface="Dreaming Outloud Pro" panose="03050502040302030504" pitchFamily="66" charset="77"/>
              </a:rPr>
              <a:t>Mae'r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gân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actol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ryngweithiol</a:t>
            </a:r>
            <a:r>
              <a:rPr lang="en-US" dirty="0">
                <a:latin typeface="Dreaming Outloud Pro" panose="03050502040302030504" pitchFamily="66" charset="77"/>
                <a:cs typeface="Dreaming Outloud Pro" panose="03050502040302030504" pitchFamily="66" charset="77"/>
              </a:rPr>
              <a:t> hon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weithgaredd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difyr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sy'n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cefnogi</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datblygiad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gwybyddol</a:t>
            </a:r>
            <a:r>
              <a:rPr lang="en-US" dirty="0">
                <a:latin typeface="Dreaming Outloud Pro" panose="03050502040302030504" pitchFamily="66" charset="77"/>
                <a:cs typeface="Dreaming Outloud Pro" panose="03050502040302030504" pitchFamily="66" charset="77"/>
              </a:rPr>
              <a:t> a </a:t>
            </a:r>
            <a:r>
              <a:rPr lang="en-US" dirty="0" err="1">
                <a:latin typeface="Dreaming Outloud Pro" panose="03050502040302030504" pitchFamily="66" charset="77"/>
                <a:cs typeface="Dreaming Outloud Pro" panose="03050502040302030504" pitchFamily="66" charset="77"/>
              </a:rPr>
              <a:t>chorfforol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Trwy</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ganu</a:t>
            </a:r>
            <a:r>
              <a:rPr lang="en-US" dirty="0">
                <a:latin typeface="Dreaming Outloud Pro" panose="03050502040302030504" pitchFamily="66" charset="77"/>
                <a:cs typeface="Dreaming Outloud Pro" panose="03050502040302030504" pitchFamily="66" charset="77"/>
              </a:rPr>
              <a:t> a </a:t>
            </a:r>
            <a:r>
              <a:rPr lang="en-US" dirty="0" err="1">
                <a:latin typeface="Dreaming Outloud Pro" panose="03050502040302030504" pitchFamily="66" charset="77"/>
                <a:cs typeface="Dreaming Outloud Pro" panose="03050502040302030504" pitchFamily="66" charset="77"/>
              </a:rPr>
              <a:t>phwyntio</a:t>
            </a:r>
            <a:r>
              <a:rPr lang="en-US" dirty="0">
                <a:latin typeface="Dreaming Outloud Pro" panose="03050502040302030504" pitchFamily="66" charset="77"/>
                <a:cs typeface="Dreaming Outloud Pro" panose="03050502040302030504" pitchFamily="66" charset="77"/>
              </a:rPr>
              <a:t> at </a:t>
            </a:r>
            <a:r>
              <a:rPr lang="en-US" dirty="0" err="1">
                <a:latin typeface="Dreaming Outloud Pro" panose="03050502040302030504" pitchFamily="66" charset="77"/>
                <a:cs typeface="Dreaming Outloud Pro" panose="03050502040302030504" pitchFamily="66" charset="77"/>
              </a:rPr>
              <a:t>wahanol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rannau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o'r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corff</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mae</a:t>
            </a:r>
            <a:r>
              <a:rPr lang="en-US" dirty="0">
                <a:latin typeface="Dreaming Outloud Pro" panose="03050502040302030504" pitchFamily="66" charset="77"/>
                <a:cs typeface="Dreaming Outloud Pro" panose="03050502040302030504" pitchFamily="66" charset="77"/>
              </a:rPr>
              <a:t> plant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gwella</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eu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sgiliau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iaith</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trwy</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gaffael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geirfa</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gan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gysylltu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geiriau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â</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rhannau'r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corff</a:t>
            </a:r>
            <a:r>
              <a:rPr lang="en-US" dirty="0">
                <a:latin typeface="Dreaming Outloud Pro" panose="03050502040302030504" pitchFamily="66" charset="77"/>
                <a:cs typeface="Dreaming Outloud Pro" panose="03050502040302030504" pitchFamily="66" charset="77"/>
              </a:rPr>
              <a:t>. Mae </a:t>
            </a:r>
            <a:r>
              <a:rPr lang="en-US" dirty="0" err="1">
                <a:latin typeface="Dreaming Outloud Pro" panose="03050502040302030504" pitchFamily="66" charset="77"/>
                <a:cs typeface="Dreaming Outloud Pro" panose="03050502040302030504" pitchFamily="66" charset="77"/>
              </a:rPr>
              <a:t>natur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ailadroddus</a:t>
            </a:r>
            <a:r>
              <a:rPr lang="en-US" dirty="0">
                <a:latin typeface="Dreaming Outloud Pro" panose="03050502040302030504" pitchFamily="66" charset="77"/>
                <a:cs typeface="Dreaming Outloud Pro" panose="03050502040302030504" pitchFamily="66" charset="77"/>
              </a:rPr>
              <a:t> y </a:t>
            </a:r>
            <a:r>
              <a:rPr lang="en-US" dirty="0" err="1">
                <a:latin typeface="Dreaming Outloud Pro" panose="03050502040302030504" pitchFamily="66" charset="77"/>
                <a:cs typeface="Dreaming Outloud Pro" panose="03050502040302030504" pitchFamily="66" charset="77"/>
              </a:rPr>
              <a:t>gân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cryfhau'r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cof</a:t>
            </a:r>
            <a:r>
              <a:rPr lang="en-US" dirty="0">
                <a:latin typeface="Dreaming Outloud Pro" panose="03050502040302030504" pitchFamily="66" charset="77"/>
                <a:cs typeface="Dreaming Outloud Pro" panose="03050502040302030504" pitchFamily="66" charset="77"/>
              </a:rPr>
              <a:t> ac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meithrin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prosesu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clywedol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ogystal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mae'r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symudiad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corfforol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hyrwyddo</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datblygiad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echddygol</a:t>
            </a:r>
            <a:r>
              <a:rPr lang="en-US" dirty="0">
                <a:latin typeface="Dreaming Outloud Pro" panose="03050502040302030504" pitchFamily="66" charset="77"/>
                <a:cs typeface="Dreaming Outloud Pro" panose="03050502040302030504" pitchFamily="66" charset="77"/>
              </a:rPr>
              <a:t> bras, </a:t>
            </a:r>
            <a:r>
              <a:rPr lang="en-US" dirty="0" err="1">
                <a:latin typeface="Dreaming Outloud Pro" panose="03050502040302030504" pitchFamily="66" charset="77"/>
                <a:cs typeface="Dreaming Outloud Pro" panose="03050502040302030504" pitchFamily="66" charset="77"/>
              </a:rPr>
              <a:t>cydsymud</a:t>
            </a:r>
            <a:r>
              <a:rPr lang="en-US" dirty="0">
                <a:latin typeface="Dreaming Outloud Pro" panose="03050502040302030504" pitchFamily="66" charset="77"/>
                <a:cs typeface="Dreaming Outloud Pro" panose="03050502040302030504" pitchFamily="66" charset="77"/>
              </a:rPr>
              <a:t>, ac </a:t>
            </a:r>
            <a:r>
              <a:rPr lang="en-US" dirty="0" err="1">
                <a:latin typeface="Dreaming Outloud Pro" panose="03050502040302030504" pitchFamily="66" charset="77"/>
                <a:cs typeface="Dreaming Outloud Pro" panose="03050502040302030504" pitchFamily="66" charset="77"/>
              </a:rPr>
              <a:t>ymwybyddiaeth</a:t>
            </a:r>
            <a:r>
              <a:rPr lang="en-US" dirty="0">
                <a:latin typeface="Dreaming Outloud Pro" panose="03050502040302030504" pitchFamily="66" charset="77"/>
                <a:cs typeface="Dreaming Outloud Pro" panose="03050502040302030504" pitchFamily="66" charset="77"/>
              </a:rPr>
              <a:t> y </a:t>
            </a:r>
            <a:r>
              <a:rPr lang="en-US" dirty="0" err="1">
                <a:latin typeface="Dreaming Outloud Pro" panose="03050502040302030504" pitchFamily="66" charset="77"/>
                <a:cs typeface="Dreaming Outloud Pro" panose="03050502040302030504" pitchFamily="66" charset="77"/>
              </a:rPr>
              <a:t>corff</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Daw’r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gweithgaredd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hwn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dysgu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ystyrlon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gan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ei</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fod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cysylltu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iaith</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symudiad</a:t>
            </a:r>
            <a:r>
              <a:rPr lang="en-US" dirty="0">
                <a:latin typeface="Dreaming Outloud Pro" panose="03050502040302030504" pitchFamily="66" charset="77"/>
                <a:cs typeface="Dreaming Outloud Pro" panose="03050502040302030504" pitchFamily="66" charset="77"/>
              </a:rPr>
              <a:t>, a </a:t>
            </a:r>
            <a:r>
              <a:rPr lang="en-US" dirty="0" err="1">
                <a:latin typeface="Dreaming Outloud Pro" panose="03050502040302030504" pitchFamily="66" charset="77"/>
                <a:cs typeface="Dreaming Outloud Pro" panose="03050502040302030504" pitchFamily="66" charset="77"/>
              </a:rPr>
              <a:t>hunanymwybyddiaeth</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mewn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ffordd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hwyliog</a:t>
            </a:r>
            <a:r>
              <a:rPr lang="en-US" dirty="0">
                <a:latin typeface="Dreaming Outloud Pro" panose="03050502040302030504" pitchFamily="66" charset="77"/>
                <a:cs typeface="Dreaming Outloud Pro" panose="03050502040302030504" pitchFamily="66" charset="77"/>
              </a:rPr>
              <a:t> a </a:t>
            </a:r>
            <a:r>
              <a:rPr lang="en-US" dirty="0" err="1">
                <a:latin typeface="Dreaming Outloud Pro" panose="03050502040302030504" pitchFamily="66" charset="77"/>
                <a:cs typeface="Dreaming Outloud Pro" panose="03050502040302030504" pitchFamily="66" charset="77"/>
              </a:rPr>
              <a:t>chyfranogol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gan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adeiladu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sgiliau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hanfodol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trwy</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drefn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bleserus</a:t>
            </a:r>
            <a:r>
              <a:rPr lang="en-US" dirty="0">
                <a:latin typeface="Dreaming Outloud Pro" panose="03050502040302030504" pitchFamily="66" charset="77"/>
                <a:cs typeface="Dreaming Outloud Pro" panose="03050502040302030504" pitchFamily="66" charset="77"/>
              </a:rPr>
              <a:t>.</a:t>
            </a:r>
          </a:p>
          <a:p>
            <a:endParaRPr lang="en-US" dirty="0"/>
          </a:p>
        </p:txBody>
      </p:sp>
      <p:pic>
        <p:nvPicPr>
          <p:cNvPr id="8" name="Online Media 7" descr="Pen, ysgwyddau, coesau, traed">
            <a:hlinkClick r:id="" action="ppaction://media"/>
            <a:extLst>
              <a:ext uri="{FF2B5EF4-FFF2-40B4-BE49-F238E27FC236}">
                <a16:creationId xmlns:a16="http://schemas.microsoft.com/office/drawing/2014/main" id="{FF9FC61D-4D60-FA97-FA26-3E897BED8C3C}"/>
              </a:ext>
            </a:extLst>
          </p:cNvPr>
          <p:cNvPicPr>
            <a:picLocks noRot="1" noChangeAspect="1"/>
          </p:cNvPicPr>
          <p:nvPr>
            <a:videoFile r:link="rId1"/>
          </p:nvPr>
        </p:nvPicPr>
        <p:blipFill>
          <a:blip r:embed="rId3"/>
          <a:stretch>
            <a:fillRect/>
          </a:stretch>
        </p:blipFill>
        <p:spPr>
          <a:xfrm>
            <a:off x="6803081" y="1920617"/>
            <a:ext cx="4977027" cy="2812020"/>
          </a:xfrm>
          <a:prstGeom prst="rect">
            <a:avLst/>
          </a:prstGeom>
        </p:spPr>
      </p:pic>
    </p:spTree>
    <p:extLst>
      <p:ext uri="{BB962C8B-B14F-4D97-AF65-F5344CB8AC3E}">
        <p14:creationId xmlns:p14="http://schemas.microsoft.com/office/powerpoint/2010/main" val="1734402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4">
            <a:extLst>
              <a:ext uri="{FF2B5EF4-FFF2-40B4-BE49-F238E27FC236}">
                <a16:creationId xmlns:a16="http://schemas.microsoft.com/office/drawing/2014/main" id="{151F2826-5423-96AA-6244-7A570362C5D6}"/>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
        <p:nvSpPr>
          <p:cNvPr id="4" name="TextBox 3">
            <a:extLst>
              <a:ext uri="{FF2B5EF4-FFF2-40B4-BE49-F238E27FC236}">
                <a16:creationId xmlns:a16="http://schemas.microsoft.com/office/drawing/2014/main" id="{B54B46BD-E3D7-D2FC-0077-11E982A746A6}"/>
              </a:ext>
            </a:extLst>
          </p:cNvPr>
          <p:cNvSpPr txBox="1"/>
          <p:nvPr/>
        </p:nvSpPr>
        <p:spPr>
          <a:xfrm>
            <a:off x="4749439" y="182168"/>
            <a:ext cx="3018135" cy="707886"/>
          </a:xfrm>
          <a:prstGeom prst="rect">
            <a:avLst/>
          </a:prstGeom>
          <a:noFill/>
        </p:spPr>
        <p:txBody>
          <a:bodyPr wrap="none" rtlCol="0">
            <a:spAutoFit/>
          </a:bodyPr>
          <a:lstStyle/>
          <a:p>
            <a:pPr algn="ctr"/>
            <a:r>
              <a:rPr lang="en-US" sz="4000" dirty="0" err="1">
                <a:latin typeface="Dreaming Outloud Pro" panose="03050502040302030504" pitchFamily="66" charset="77"/>
                <a:cs typeface="Dreaming Outloud Pro" panose="03050502040302030504" pitchFamily="66" charset="77"/>
              </a:rPr>
              <a:t>Chwarae</a:t>
            </a:r>
            <a:r>
              <a:rPr lang="en-US" sz="4000" dirty="0">
                <a:latin typeface="Dreaming Outloud Pro" panose="03050502040302030504" pitchFamily="66" charset="77"/>
                <a:cs typeface="Dreaming Outloud Pro" panose="03050502040302030504" pitchFamily="66" charset="77"/>
              </a:rPr>
              <a:t> </a:t>
            </a:r>
            <a:r>
              <a:rPr lang="en-US" sz="4000" dirty="0" err="1">
                <a:latin typeface="Dreaming Outloud Pro" panose="03050502040302030504" pitchFamily="66" charset="77"/>
                <a:cs typeface="Dreaming Outloud Pro" panose="03050502040302030504" pitchFamily="66" charset="77"/>
              </a:rPr>
              <a:t>bler</a:t>
            </a:r>
            <a:endParaRPr lang="en-US" sz="4000" dirty="0">
              <a:latin typeface="Dreaming Outloud Pro" panose="03050502040302030504" pitchFamily="66" charset="77"/>
              <a:cs typeface="Dreaming Outloud Pro" panose="03050502040302030504" pitchFamily="66" charset="77"/>
            </a:endParaRPr>
          </a:p>
        </p:txBody>
      </p:sp>
      <p:sp>
        <p:nvSpPr>
          <p:cNvPr id="5" name="TextBox 4">
            <a:extLst>
              <a:ext uri="{FF2B5EF4-FFF2-40B4-BE49-F238E27FC236}">
                <a16:creationId xmlns:a16="http://schemas.microsoft.com/office/drawing/2014/main" id="{A68E96ED-14EF-F5CB-AB33-A8EE4F518035}"/>
              </a:ext>
            </a:extLst>
          </p:cNvPr>
          <p:cNvSpPr txBox="1"/>
          <p:nvPr/>
        </p:nvSpPr>
        <p:spPr>
          <a:xfrm>
            <a:off x="234779" y="1443841"/>
            <a:ext cx="7438768" cy="4247317"/>
          </a:xfrm>
          <a:prstGeom prst="rect">
            <a:avLst/>
          </a:prstGeom>
          <a:noFill/>
        </p:spPr>
        <p:txBody>
          <a:bodyPr wrap="square">
            <a:spAutoFit/>
          </a:bodyPr>
          <a:lstStyle/>
          <a:p>
            <a:r>
              <a:rPr lang="en-US" dirty="0">
                <a:latin typeface="Dreaming Outloud Pro" panose="03050502040302030504" pitchFamily="66" charset="77"/>
                <a:cs typeface="Dreaming Outloud Pro" panose="03050502040302030504" pitchFamily="66" charset="77"/>
              </a:rPr>
              <a:t>Mae </a:t>
            </a:r>
            <a:r>
              <a:rPr lang="en-US" dirty="0" err="1">
                <a:latin typeface="Dreaming Outloud Pro" panose="03050502040302030504" pitchFamily="66" charset="77"/>
                <a:cs typeface="Dreaming Outloud Pro" panose="03050502040302030504" pitchFamily="66" charset="77"/>
              </a:rPr>
              <a:t>chwarae</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blêr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fel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archwilio</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tywod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dŵr</a:t>
            </a:r>
            <a:r>
              <a:rPr lang="en-US" dirty="0">
                <a:latin typeface="Dreaming Outloud Pro" panose="03050502040302030504" pitchFamily="66" charset="77"/>
                <a:cs typeface="Dreaming Outloud Pro" panose="03050502040302030504" pitchFamily="66" charset="77"/>
              </a:rPr>
              <a:t>, neu </a:t>
            </a:r>
            <a:r>
              <a:rPr lang="en-US" dirty="0" err="1">
                <a:latin typeface="Dreaming Outloud Pro" panose="03050502040302030504" pitchFamily="66" charset="77"/>
                <a:cs typeface="Dreaming Outloud Pro" panose="03050502040302030504" pitchFamily="66" charset="77"/>
              </a:rPr>
              <a:t>baent</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fysedd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hanfodol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ar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gyfer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datblygiad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synhwyraidd</a:t>
            </a:r>
            <a:r>
              <a:rPr lang="en-US" dirty="0">
                <a:latin typeface="Dreaming Outloud Pro" panose="03050502040302030504" pitchFamily="66" charset="77"/>
                <a:cs typeface="Dreaming Outloud Pro" panose="03050502040302030504" pitchFamily="66" charset="77"/>
              </a:rPr>
              <a:t> a </a:t>
            </a:r>
            <a:r>
              <a:rPr lang="en-US" dirty="0" err="1">
                <a:latin typeface="Dreaming Outloud Pro" panose="03050502040302030504" pitchFamily="66" charset="77"/>
                <a:cs typeface="Dreaming Outloud Pro" panose="03050502040302030504" pitchFamily="66" charset="77"/>
              </a:rPr>
              <a:t>gwybyddol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Trwy</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archwilio</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cyffyrddol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mae</a:t>
            </a:r>
            <a:r>
              <a:rPr lang="en-US" dirty="0">
                <a:latin typeface="Dreaming Outloud Pro" panose="03050502040302030504" pitchFamily="66" charset="77"/>
                <a:cs typeface="Dreaming Outloud Pro" panose="03050502040302030504" pitchFamily="66" charset="77"/>
              </a:rPr>
              <a:t> plant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datblygu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eu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sgiliau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echddygol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manwl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a'u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galluoedd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prosesu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synhwyraidd</a:t>
            </a:r>
            <a:r>
              <a:rPr lang="en-US" dirty="0">
                <a:latin typeface="Dreaming Outloud Pro" panose="03050502040302030504" pitchFamily="66" charset="77"/>
                <a:cs typeface="Dreaming Outloud Pro" panose="03050502040302030504" pitchFamily="66" charset="77"/>
              </a:rPr>
              <a:t>. Er </a:t>
            </a:r>
            <a:r>
              <a:rPr lang="en-US" dirty="0" err="1">
                <a:latin typeface="Dreaming Outloud Pro" panose="03050502040302030504" pitchFamily="66" charset="77"/>
                <a:cs typeface="Dreaming Outloud Pro" panose="03050502040302030504" pitchFamily="66" charset="77"/>
              </a:rPr>
              <a:t>enghraifft</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mae</a:t>
            </a:r>
            <a:r>
              <a:rPr lang="en-US" dirty="0">
                <a:latin typeface="Dreaming Outloud Pro" panose="03050502040302030504" pitchFamily="66" charset="77"/>
                <a:cs typeface="Dreaming Outloud Pro" panose="03050502040302030504" pitchFamily="66" charset="77"/>
              </a:rPr>
              <a:t> trin </a:t>
            </a:r>
            <a:r>
              <a:rPr lang="en-US" dirty="0" err="1">
                <a:latin typeface="Dreaming Outloud Pro" panose="03050502040302030504" pitchFamily="66" charset="77"/>
                <a:cs typeface="Dreaming Outloud Pro" panose="03050502040302030504" pitchFamily="66" charset="77"/>
              </a:rPr>
              <a:t>gweadau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sgwpio</a:t>
            </a:r>
            <a:r>
              <a:rPr lang="en-US" dirty="0">
                <a:latin typeface="Dreaming Outloud Pro" panose="03050502040302030504" pitchFamily="66" charset="77"/>
                <a:cs typeface="Dreaming Outloud Pro" panose="03050502040302030504" pitchFamily="66" charset="77"/>
              </a:rPr>
              <a:t>, ac </a:t>
            </a:r>
            <a:r>
              <a:rPr lang="en-US" dirty="0" err="1">
                <a:latin typeface="Dreaming Outloud Pro" panose="03050502040302030504" pitchFamily="66" charset="77"/>
                <a:cs typeface="Dreaming Outloud Pro" panose="03050502040302030504" pitchFamily="66" charset="77"/>
              </a:rPr>
              <a:t>arllwys</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deunyddiau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gwella</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cydsymud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llawgaead</a:t>
            </a:r>
            <a:r>
              <a:rPr lang="en-US" dirty="0">
                <a:latin typeface="Dreaming Outloud Pro" panose="03050502040302030504" pitchFamily="66" charset="77"/>
                <a:cs typeface="Dreaming Outloud Pro" panose="03050502040302030504" pitchFamily="66" charset="77"/>
              </a:rPr>
              <a:t>. Mae </a:t>
            </a:r>
            <a:r>
              <a:rPr lang="en-US" dirty="0" err="1">
                <a:latin typeface="Dreaming Outloud Pro" panose="03050502040302030504" pitchFamily="66" charset="77"/>
                <a:cs typeface="Dreaming Outloud Pro" panose="03050502040302030504" pitchFamily="66" charset="77"/>
              </a:rPr>
              <a:t>chwarae</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blêr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hefyd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meithrin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creadigrwydd</a:t>
            </a:r>
            <a:r>
              <a:rPr lang="en-US" dirty="0">
                <a:latin typeface="Dreaming Outloud Pro" panose="03050502040302030504" pitchFamily="66" charset="77"/>
                <a:cs typeface="Dreaming Outloud Pro" panose="03050502040302030504" pitchFamily="66" charset="77"/>
              </a:rPr>
              <a:t> a </a:t>
            </a:r>
            <a:r>
              <a:rPr lang="en-US" dirty="0" err="1">
                <a:latin typeface="Dreaming Outloud Pro" panose="03050502040302030504" pitchFamily="66" charset="77"/>
                <a:cs typeface="Dreaming Outloud Pro" panose="03050502040302030504" pitchFamily="66" charset="77"/>
              </a:rPr>
              <a:t>datrys</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problemau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wrth</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i</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blant</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arbrofi</a:t>
            </a:r>
            <a:r>
              <a:rPr lang="en-US" dirty="0">
                <a:latin typeface="Dreaming Outloud Pro" panose="03050502040302030504" pitchFamily="66" charset="77"/>
                <a:cs typeface="Dreaming Outloud Pro" panose="03050502040302030504" pitchFamily="66" charset="77"/>
              </a:rPr>
              <a:t> a </a:t>
            </a:r>
            <a:r>
              <a:rPr lang="en-US" dirty="0" err="1">
                <a:latin typeface="Dreaming Outloud Pro" panose="03050502040302030504" pitchFamily="66" charset="77"/>
                <a:cs typeface="Dreaming Outloud Pro" panose="03050502040302030504" pitchFamily="66" charset="77"/>
              </a:rPr>
              <a:t>darganfod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perthnasoedd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achos</a:t>
            </a:r>
            <a:r>
              <a:rPr lang="en-US" dirty="0">
                <a:latin typeface="Dreaming Outloud Pro" panose="03050502040302030504" pitchFamily="66" charset="77"/>
                <a:cs typeface="Dreaming Outloud Pro" panose="03050502040302030504" pitchFamily="66" charset="77"/>
              </a:rPr>
              <a:t> ac </a:t>
            </a:r>
            <a:r>
              <a:rPr lang="en-US" dirty="0" err="1">
                <a:latin typeface="Dreaming Outloud Pro" panose="03050502040302030504" pitchFamily="66" charset="77"/>
                <a:cs typeface="Dreaming Outloud Pro" panose="03050502040302030504" pitchFamily="66" charset="77"/>
              </a:rPr>
              <a:t>effaith</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Mae’r</a:t>
            </a:r>
            <a:r>
              <a:rPr lang="en-US" dirty="0">
                <a:latin typeface="Dreaming Outloud Pro" panose="03050502040302030504" pitchFamily="66" charset="77"/>
                <a:cs typeface="Dreaming Outloud Pro" panose="03050502040302030504" pitchFamily="66" charset="77"/>
              </a:rPr>
              <a:t> math </a:t>
            </a:r>
            <a:r>
              <a:rPr lang="en-US" dirty="0" err="1">
                <a:latin typeface="Dreaming Outloud Pro" panose="03050502040302030504" pitchFamily="66" charset="77"/>
                <a:cs typeface="Dreaming Outloud Pro" panose="03050502040302030504" pitchFamily="66" charset="77"/>
              </a:rPr>
              <a:t>hwn</a:t>
            </a:r>
            <a:r>
              <a:rPr lang="en-US" dirty="0">
                <a:latin typeface="Dreaming Outloud Pro" panose="03050502040302030504" pitchFamily="66" charset="77"/>
                <a:cs typeface="Dreaming Outloud Pro" panose="03050502040302030504" pitchFamily="66" charset="77"/>
              </a:rPr>
              <a:t> o </a:t>
            </a:r>
            <a:r>
              <a:rPr lang="en-US" dirty="0" err="1">
                <a:latin typeface="Dreaming Outloud Pro" panose="03050502040302030504" pitchFamily="66" charset="77"/>
                <a:cs typeface="Dreaming Outloud Pro" panose="03050502040302030504" pitchFamily="66" charset="77"/>
              </a:rPr>
              <a:t>weithgaredd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anstrwythuredig</a:t>
            </a:r>
            <a:r>
              <a:rPr lang="en-US" dirty="0">
                <a:latin typeface="Dreaming Outloud Pro" panose="03050502040302030504" pitchFamily="66" charset="77"/>
                <a:cs typeface="Dreaming Outloud Pro" panose="03050502040302030504" pitchFamily="66" charset="77"/>
              </a:rPr>
              <a:t>, dan </a:t>
            </a:r>
            <a:r>
              <a:rPr lang="en-US" dirty="0" err="1">
                <a:latin typeface="Dreaming Outloud Pro" panose="03050502040302030504" pitchFamily="66" charset="77"/>
                <a:cs typeface="Dreaming Outloud Pro" panose="03050502040302030504" pitchFamily="66" charset="77"/>
              </a:rPr>
              <a:t>arweiniad</a:t>
            </a:r>
            <a:r>
              <a:rPr lang="en-US" dirty="0">
                <a:latin typeface="Dreaming Outloud Pro" panose="03050502040302030504" pitchFamily="66" charset="77"/>
                <a:cs typeface="Dreaming Outloud Pro" panose="03050502040302030504" pitchFamily="66" charset="77"/>
              </a:rPr>
              <a:t> y </a:t>
            </a:r>
            <a:r>
              <a:rPr lang="en-US" dirty="0" err="1">
                <a:latin typeface="Dreaming Outloud Pro" panose="03050502040302030504" pitchFamily="66" charset="77"/>
                <a:cs typeface="Dreaming Outloud Pro" panose="03050502040302030504" pitchFamily="66" charset="77"/>
              </a:rPr>
              <a:t>plentyn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darparu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dysgu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ystyrlon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trwy</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ganiatáu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iddynt</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archwilio</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eu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hamgylchedd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mynegi</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eu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hunain</a:t>
            </a:r>
            <a:r>
              <a:rPr lang="en-US" dirty="0">
                <a:latin typeface="Dreaming Outloud Pro" panose="03050502040302030504" pitchFamily="66" charset="77"/>
                <a:cs typeface="Dreaming Outloud Pro" panose="03050502040302030504" pitchFamily="66" charset="77"/>
              </a:rPr>
              <a:t>, a </a:t>
            </a:r>
            <a:r>
              <a:rPr lang="en-US" dirty="0" err="1">
                <a:latin typeface="Dreaming Outloud Pro" panose="03050502040302030504" pitchFamily="66" charset="77"/>
                <a:cs typeface="Dreaming Outloud Pro" panose="03050502040302030504" pitchFamily="66" charset="77"/>
              </a:rPr>
              <a:t>magu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hyder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eu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galluoedd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i</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gyd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wrth</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ennyn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eu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synhwyrau</a:t>
            </a:r>
            <a:r>
              <a:rPr lang="en-US" dirty="0">
                <a:latin typeface="Dreaming Outloud Pro" panose="03050502040302030504" pitchFamily="66" charset="77"/>
                <a:cs typeface="Dreaming Outloud Pro" panose="03050502040302030504" pitchFamily="66" charset="77"/>
              </a:rPr>
              <a:t>.</a:t>
            </a:r>
          </a:p>
          <a:p>
            <a:endParaRPr lang="en-US" dirty="0">
              <a:latin typeface="Dreaming Outloud Pro" panose="03050502040302030504" pitchFamily="66" charset="77"/>
              <a:cs typeface="Dreaming Outloud Pro" panose="03050502040302030504" pitchFamily="66" charset="77"/>
            </a:endParaRPr>
          </a:p>
          <a:p>
            <a:endParaRPr lang="en-US" dirty="0">
              <a:latin typeface="Dreaming Outloud Pro" panose="03050502040302030504" pitchFamily="66" charset="77"/>
              <a:cs typeface="Dreaming Outloud Pro" panose="03050502040302030504" pitchFamily="66" charset="77"/>
            </a:endParaRPr>
          </a:p>
          <a:p>
            <a:r>
              <a:rPr lang="en-US" dirty="0" err="1">
                <a:latin typeface="Dreaming Outloud Pro" panose="03050502040302030504" pitchFamily="66" charset="77"/>
                <a:cs typeface="Dreaming Outloud Pro" panose="03050502040302030504" pitchFamily="66" charset="77"/>
              </a:rPr>
              <a:t>Mae'r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ddau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weithgaredd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integreiddio</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datblygiad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corfforol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gwybyddol</a:t>
            </a:r>
            <a:r>
              <a:rPr lang="en-US" dirty="0">
                <a:latin typeface="Dreaming Outloud Pro" panose="03050502040302030504" pitchFamily="66" charset="77"/>
                <a:cs typeface="Dreaming Outloud Pro" panose="03050502040302030504" pitchFamily="66" charset="77"/>
              </a:rPr>
              <a:t> a </a:t>
            </a:r>
            <a:r>
              <a:rPr lang="en-US" dirty="0" err="1">
                <a:latin typeface="Dreaming Outloud Pro" panose="03050502040302030504" pitchFamily="66" charset="77"/>
                <a:cs typeface="Dreaming Outloud Pro" panose="03050502040302030504" pitchFamily="66" charset="77"/>
              </a:rPr>
              <a:t>synhwyraidd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mewn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ffyrdd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sy'n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cefnogi</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twf</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cynnar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ymennydd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gan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osod</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sylfaen</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gref</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ar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gyfer</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dysgu</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gydol</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oes</a:t>
            </a:r>
            <a:r>
              <a:rPr lang="en-US" dirty="0">
                <a:latin typeface="Dreaming Outloud Pro" panose="03050502040302030504" pitchFamily="66" charset="77"/>
                <a:cs typeface="Dreaming Outloud Pro" panose="03050502040302030504" pitchFamily="66" charset="77"/>
              </a:rPr>
              <a:t>.</a:t>
            </a:r>
          </a:p>
        </p:txBody>
      </p:sp>
      <p:pic>
        <p:nvPicPr>
          <p:cNvPr id="6" name="Picture 5">
            <a:extLst>
              <a:ext uri="{FF2B5EF4-FFF2-40B4-BE49-F238E27FC236}">
                <a16:creationId xmlns:a16="http://schemas.microsoft.com/office/drawing/2014/main" id="{E683AD02-FF5B-B344-BE19-99980B85C2D1}"/>
              </a:ext>
            </a:extLst>
          </p:cNvPr>
          <p:cNvPicPr>
            <a:picLocks noChangeAspect="1"/>
          </p:cNvPicPr>
          <p:nvPr/>
        </p:nvPicPr>
        <p:blipFill>
          <a:blip r:embed="rId2"/>
          <a:stretch>
            <a:fillRect/>
          </a:stretch>
        </p:blipFill>
        <p:spPr>
          <a:xfrm>
            <a:off x="7883157" y="1828800"/>
            <a:ext cx="4074064" cy="2706130"/>
          </a:xfrm>
          <a:prstGeom prst="rect">
            <a:avLst/>
          </a:prstGeom>
        </p:spPr>
      </p:pic>
      <p:sp>
        <p:nvSpPr>
          <p:cNvPr id="8" name="TextBox 7">
            <a:extLst>
              <a:ext uri="{FF2B5EF4-FFF2-40B4-BE49-F238E27FC236}">
                <a16:creationId xmlns:a16="http://schemas.microsoft.com/office/drawing/2014/main" id="{2C6EFCA8-595E-AEE2-07F2-2EA5B98B7F40}"/>
              </a:ext>
            </a:extLst>
          </p:cNvPr>
          <p:cNvSpPr txBox="1"/>
          <p:nvPr/>
        </p:nvSpPr>
        <p:spPr>
          <a:xfrm>
            <a:off x="7095867" y="5805786"/>
            <a:ext cx="6110416" cy="215444"/>
          </a:xfrm>
          <a:prstGeom prst="rect">
            <a:avLst/>
          </a:prstGeom>
          <a:noFill/>
        </p:spPr>
        <p:txBody>
          <a:bodyPr wrap="square">
            <a:spAutoFit/>
          </a:bodyPr>
          <a:lstStyle/>
          <a:p>
            <a:r>
              <a:rPr lang="en-GB" sz="800" b="0" i="0" dirty="0">
                <a:solidFill>
                  <a:srgbClr val="2C3E50"/>
                </a:solidFill>
                <a:effectLst/>
                <a:latin typeface="Roboto" panose="02000000000000000000" pitchFamily="2" charset="0"/>
              </a:rPr>
              <a:t>(https://</a:t>
            </a:r>
            <a:r>
              <a:rPr lang="en-GB" sz="800" b="0" i="0" dirty="0" err="1">
                <a:solidFill>
                  <a:srgbClr val="2C3E50"/>
                </a:solidFill>
                <a:effectLst/>
                <a:latin typeface="Roboto" panose="02000000000000000000" pitchFamily="2" charset="0"/>
              </a:rPr>
              <a:t>playmatters.org.au</a:t>
            </a:r>
            <a:r>
              <a:rPr lang="en-GB" sz="800" b="0" i="0" dirty="0">
                <a:solidFill>
                  <a:srgbClr val="2C3E50"/>
                </a:solidFill>
                <a:effectLst/>
                <a:latin typeface="Roboto" panose="02000000000000000000" pitchFamily="2" charset="0"/>
              </a:rPr>
              <a:t>/blog/messy-play-101-sensory-activities-for-creative-and-curious-children, n.d.)</a:t>
            </a:r>
            <a:endParaRPr lang="en-US" sz="800" dirty="0"/>
          </a:p>
        </p:txBody>
      </p:sp>
    </p:spTree>
    <p:extLst>
      <p:ext uri="{BB962C8B-B14F-4D97-AF65-F5344CB8AC3E}">
        <p14:creationId xmlns:p14="http://schemas.microsoft.com/office/powerpoint/2010/main" val="24041499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38B650-5AF9-FBE6-C05A-D06A0D36E74A}"/>
              </a:ext>
            </a:extLst>
          </p:cNvPr>
          <p:cNvSpPr txBox="1"/>
          <p:nvPr/>
        </p:nvSpPr>
        <p:spPr>
          <a:xfrm>
            <a:off x="2865314" y="465178"/>
            <a:ext cx="6113928" cy="707886"/>
          </a:xfrm>
          <a:prstGeom prst="rect">
            <a:avLst/>
          </a:prstGeom>
          <a:noFill/>
        </p:spPr>
        <p:txBody>
          <a:bodyPr wrap="square">
            <a:spAutoFit/>
          </a:bodyPr>
          <a:lstStyle/>
          <a:p>
            <a:pPr algn="ctr"/>
            <a:r>
              <a:rPr lang="en-US" sz="4000" dirty="0" err="1">
                <a:latin typeface="Dreaming Outloud Pro" panose="03050502040302030504" pitchFamily="66" charset="77"/>
                <a:cs typeface="Dreaming Outloud Pro" panose="03050502040302030504" pitchFamily="66" charset="77"/>
              </a:rPr>
              <a:t>Ymagweddau</a:t>
            </a:r>
            <a:r>
              <a:rPr lang="en-US" sz="4000" dirty="0">
                <a:latin typeface="Dreaming Outloud Pro" panose="03050502040302030504" pitchFamily="66" charset="77"/>
                <a:cs typeface="Dreaming Outloud Pro" panose="03050502040302030504" pitchFamily="66" charset="77"/>
              </a:rPr>
              <a:t> </a:t>
            </a:r>
            <a:r>
              <a:rPr lang="en-US" sz="4000" dirty="0" err="1">
                <a:latin typeface="Dreaming Outloud Pro" panose="03050502040302030504" pitchFamily="66" charset="77"/>
                <a:cs typeface="Dreaming Outloud Pro" panose="03050502040302030504" pitchFamily="66" charset="77"/>
              </a:rPr>
              <a:t>rhyngwladol</a:t>
            </a:r>
            <a:endParaRPr lang="en-US" sz="4000" dirty="0">
              <a:latin typeface="Dreaming Outloud Pro" panose="03050502040302030504" pitchFamily="66" charset="77"/>
              <a:cs typeface="Dreaming Outloud Pro" panose="03050502040302030504" pitchFamily="66" charset="77"/>
            </a:endParaRPr>
          </a:p>
        </p:txBody>
      </p:sp>
      <p:pic>
        <p:nvPicPr>
          <p:cNvPr id="5" name="Picture 4">
            <a:extLst>
              <a:ext uri="{FF2B5EF4-FFF2-40B4-BE49-F238E27FC236}">
                <a16:creationId xmlns:a16="http://schemas.microsoft.com/office/drawing/2014/main" id="{D6E5CB87-1C55-B5A1-CD1F-0A207E997841}"/>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6988709" y="396899"/>
            <a:ext cx="5242910" cy="6270589"/>
          </a:xfrm>
          <a:prstGeom prst="rect">
            <a:avLst/>
          </a:prstGeom>
        </p:spPr>
      </p:pic>
      <p:sp>
        <p:nvSpPr>
          <p:cNvPr id="7" name="TextBox 6">
            <a:extLst>
              <a:ext uri="{FF2B5EF4-FFF2-40B4-BE49-F238E27FC236}">
                <a16:creationId xmlns:a16="http://schemas.microsoft.com/office/drawing/2014/main" id="{C8423992-670D-E234-337F-999CD08BCC75}"/>
              </a:ext>
            </a:extLst>
          </p:cNvPr>
          <p:cNvSpPr txBox="1"/>
          <p:nvPr/>
        </p:nvSpPr>
        <p:spPr>
          <a:xfrm>
            <a:off x="6553201" y="5804664"/>
            <a:ext cx="6113928" cy="215444"/>
          </a:xfrm>
          <a:prstGeom prst="rect">
            <a:avLst/>
          </a:prstGeom>
          <a:noFill/>
        </p:spPr>
        <p:txBody>
          <a:bodyPr wrap="square">
            <a:spAutoFit/>
          </a:bodyPr>
          <a:lstStyle/>
          <a:p>
            <a:r>
              <a:rPr lang="en-GB" sz="800" b="0" i="0" dirty="0">
                <a:solidFill>
                  <a:srgbClr val="2C3E50"/>
                </a:solidFill>
                <a:effectLst/>
                <a:latin typeface="Dreaming Outloud Pro" panose="03050502040302030504" pitchFamily="66" charset="77"/>
                <a:cs typeface="Dreaming Outloud Pro" panose="03050502040302030504" pitchFamily="66" charset="77"/>
              </a:rPr>
              <a:t>(https://sightlines-</a:t>
            </a:r>
            <a:r>
              <a:rPr lang="en-GB" sz="800" b="0" i="0" dirty="0" err="1">
                <a:solidFill>
                  <a:srgbClr val="2C3E50"/>
                </a:solidFill>
                <a:effectLst/>
                <a:latin typeface="Dreaming Outloud Pro" panose="03050502040302030504" pitchFamily="66" charset="77"/>
                <a:cs typeface="Dreaming Outloud Pro" panose="03050502040302030504" pitchFamily="66" charset="77"/>
              </a:rPr>
              <a:t>initiative.com</a:t>
            </a:r>
            <a:r>
              <a:rPr lang="en-GB" sz="800" b="0" i="0" dirty="0">
                <a:solidFill>
                  <a:srgbClr val="2C3E50"/>
                </a:solidFill>
                <a:effectLst/>
                <a:latin typeface="Dreaming Outloud Pro" panose="03050502040302030504" pitchFamily="66" charset="77"/>
                <a:cs typeface="Dreaming Outloud Pro" panose="03050502040302030504" pitchFamily="66" charset="77"/>
              </a:rPr>
              <a:t>/resources-shop/recordings-online/</a:t>
            </a:r>
            <a:r>
              <a:rPr lang="en-GB" sz="800" b="0" i="0" dirty="0" err="1">
                <a:solidFill>
                  <a:srgbClr val="2C3E50"/>
                </a:solidFill>
                <a:effectLst/>
                <a:latin typeface="Dreaming Outloud Pro" panose="03050502040302030504" pitchFamily="66" charset="77"/>
                <a:cs typeface="Dreaming Outloud Pro" panose="03050502040302030504" pitchFamily="66" charset="77"/>
              </a:rPr>
              <a:t>te</a:t>
            </a:r>
            <a:r>
              <a:rPr lang="en-GB" sz="800" b="0" i="0" dirty="0">
                <a:solidFill>
                  <a:srgbClr val="2C3E50"/>
                </a:solidFill>
                <a:effectLst/>
                <a:latin typeface="Dreaming Outloud Pro" panose="03050502040302030504" pitchFamily="66" charset="77"/>
                <a:cs typeface="Dreaming Outloud Pro" panose="03050502040302030504" pitchFamily="66" charset="77"/>
              </a:rPr>
              <a:t>-</a:t>
            </a:r>
            <a:r>
              <a:rPr lang="en-GB" sz="800" b="0" i="0" dirty="0" err="1">
                <a:solidFill>
                  <a:srgbClr val="2C3E50"/>
                </a:solidFill>
                <a:effectLst/>
                <a:latin typeface="Dreaming Outloud Pro" panose="03050502040302030504" pitchFamily="66" charset="77"/>
                <a:cs typeface="Dreaming Outloud Pro" panose="03050502040302030504" pitchFamily="66" charset="77"/>
              </a:rPr>
              <a:t>whariki</a:t>
            </a:r>
            <a:r>
              <a:rPr lang="en-GB" sz="800" b="0" i="0" dirty="0">
                <a:solidFill>
                  <a:srgbClr val="2C3E50"/>
                </a:solidFill>
                <a:effectLst/>
                <a:latin typeface="Dreaming Outloud Pro" panose="03050502040302030504" pitchFamily="66" charset="77"/>
                <a:cs typeface="Dreaming Outloud Pro" panose="03050502040302030504" pitchFamily="66" charset="77"/>
              </a:rPr>
              <a:t>-a-woven-mat-which-empowers-the-child, n.d.)</a:t>
            </a:r>
            <a:endParaRPr lang="en-US" sz="800" dirty="0">
              <a:latin typeface="Dreaming Outloud Pro" panose="03050502040302030504" pitchFamily="66" charset="77"/>
              <a:cs typeface="Dreaming Outloud Pro" panose="03050502040302030504" pitchFamily="66" charset="77"/>
            </a:endParaRPr>
          </a:p>
        </p:txBody>
      </p:sp>
      <p:pic>
        <p:nvPicPr>
          <p:cNvPr id="8" name="Picture 7">
            <a:extLst>
              <a:ext uri="{FF2B5EF4-FFF2-40B4-BE49-F238E27FC236}">
                <a16:creationId xmlns:a16="http://schemas.microsoft.com/office/drawing/2014/main" id="{7A1CA54D-4EC8-7C82-4D81-5CDB98A79A95}"/>
              </a:ext>
            </a:extLst>
          </p:cNvPr>
          <p:cNvPicPr>
            <a:picLocks noChangeAspect="1"/>
          </p:cNvPicPr>
          <p:nvPr/>
        </p:nvPicPr>
        <p:blipFill>
          <a:blip r:embed="rId4"/>
          <a:stretch>
            <a:fillRect/>
          </a:stretch>
        </p:blipFill>
        <p:spPr>
          <a:xfrm>
            <a:off x="1054939" y="1955445"/>
            <a:ext cx="3620750" cy="3431841"/>
          </a:xfrm>
          <a:prstGeom prst="rect">
            <a:avLst/>
          </a:prstGeom>
        </p:spPr>
      </p:pic>
      <p:sp>
        <p:nvSpPr>
          <p:cNvPr id="10" name="TextBox 9">
            <a:extLst>
              <a:ext uri="{FF2B5EF4-FFF2-40B4-BE49-F238E27FC236}">
                <a16:creationId xmlns:a16="http://schemas.microsoft.com/office/drawing/2014/main" id="{CCC724A2-B950-3461-1A00-5830E43E189F}"/>
              </a:ext>
            </a:extLst>
          </p:cNvPr>
          <p:cNvSpPr txBox="1"/>
          <p:nvPr/>
        </p:nvSpPr>
        <p:spPr>
          <a:xfrm>
            <a:off x="206191" y="5518272"/>
            <a:ext cx="6347010" cy="215444"/>
          </a:xfrm>
          <a:prstGeom prst="rect">
            <a:avLst/>
          </a:prstGeom>
          <a:noFill/>
        </p:spPr>
        <p:txBody>
          <a:bodyPr wrap="square">
            <a:spAutoFit/>
          </a:bodyPr>
          <a:lstStyle/>
          <a:p>
            <a:r>
              <a:rPr lang="en-GB" sz="800" b="0" i="0" dirty="0">
                <a:solidFill>
                  <a:srgbClr val="2C3E50"/>
                </a:solidFill>
                <a:effectLst/>
                <a:latin typeface="Dreaming Outloud Pro" panose="03050502040302030504" pitchFamily="66" charset="77"/>
                <a:cs typeface="Dreaming Outloud Pro" panose="03050502040302030504" pitchFamily="66" charset="77"/>
              </a:rPr>
              <a:t>In-text citation: (https://</a:t>
            </a:r>
            <a:r>
              <a:rPr lang="en-GB" sz="800" b="0" i="0" dirty="0" err="1">
                <a:solidFill>
                  <a:srgbClr val="2C3E50"/>
                </a:solidFill>
                <a:effectLst/>
                <a:latin typeface="Dreaming Outloud Pro" panose="03050502040302030504" pitchFamily="66" charset="77"/>
                <a:cs typeface="Dreaming Outloud Pro" panose="03050502040302030504" pitchFamily="66" charset="77"/>
              </a:rPr>
              <a:t>www.earlyyears.tv</a:t>
            </a:r>
            <a:r>
              <a:rPr lang="en-GB" sz="800" b="0" i="0" dirty="0">
                <a:solidFill>
                  <a:srgbClr val="2C3E50"/>
                </a:solidFill>
                <a:effectLst/>
                <a:latin typeface="Dreaming Outloud Pro" panose="03050502040302030504" pitchFamily="66" charset="77"/>
                <a:cs typeface="Dreaming Outloud Pro" panose="03050502040302030504" pitchFamily="66" charset="77"/>
              </a:rPr>
              <a:t>/rudolf-steiners-holistic-approach-play-based-learning-and-7-year-cycles/, n.d.)</a:t>
            </a:r>
            <a:endParaRPr lang="en-US" sz="800" dirty="0">
              <a:latin typeface="Dreaming Outloud Pro" panose="03050502040302030504" pitchFamily="66" charset="77"/>
              <a:cs typeface="Dreaming Outloud Pro" panose="03050502040302030504" pitchFamily="66" charset="77"/>
            </a:endParaRPr>
          </a:p>
        </p:txBody>
      </p:sp>
      <p:sp>
        <p:nvSpPr>
          <p:cNvPr id="11" name="TextBox 10">
            <a:extLst>
              <a:ext uri="{FF2B5EF4-FFF2-40B4-BE49-F238E27FC236}">
                <a16:creationId xmlns:a16="http://schemas.microsoft.com/office/drawing/2014/main" id="{5875B3E3-BB74-5388-B0BD-FA3BEE666B6C}"/>
              </a:ext>
            </a:extLst>
          </p:cNvPr>
          <p:cNvSpPr txBox="1"/>
          <p:nvPr/>
        </p:nvSpPr>
        <p:spPr>
          <a:xfrm>
            <a:off x="1833756" y="1586113"/>
            <a:ext cx="1810301" cy="369332"/>
          </a:xfrm>
          <a:prstGeom prst="rect">
            <a:avLst/>
          </a:prstGeom>
          <a:noFill/>
        </p:spPr>
        <p:txBody>
          <a:bodyPr wrap="square">
            <a:spAutoFit/>
          </a:bodyPr>
          <a:lstStyle/>
          <a:p>
            <a:pPr algn="ct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Rudolf Steiner</a:t>
            </a:r>
          </a:p>
        </p:txBody>
      </p:sp>
      <p:sp>
        <p:nvSpPr>
          <p:cNvPr id="12" name="TextBox 11">
            <a:extLst>
              <a:ext uri="{FF2B5EF4-FFF2-40B4-BE49-F238E27FC236}">
                <a16:creationId xmlns:a16="http://schemas.microsoft.com/office/drawing/2014/main" id="{4FC7561A-5F50-245F-5A17-DF4EEE9E0B14}"/>
              </a:ext>
            </a:extLst>
          </p:cNvPr>
          <p:cNvSpPr txBox="1"/>
          <p:nvPr/>
        </p:nvSpPr>
        <p:spPr>
          <a:xfrm>
            <a:off x="8120536" y="1529071"/>
            <a:ext cx="1489628" cy="369332"/>
          </a:xfrm>
          <a:prstGeom prst="rect">
            <a:avLst/>
          </a:prstGeom>
          <a:noFill/>
        </p:spPr>
        <p:txBody>
          <a:bodyPr wrap="square">
            <a:spAutoFit/>
          </a:bodyPr>
          <a:lstStyle/>
          <a:p>
            <a:pPr algn="ct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Te</a:t>
            </a:r>
            <a:r>
              <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 </a:t>
            </a:r>
            <a:r>
              <a:rPr lang="en-GB" sz="1800" b="0" cap="none" spc="0" dirty="0" err="1">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rPr>
              <a:t>Whariki</a:t>
            </a:r>
            <a:endParaRPr lang="en-GB" sz="1800" b="0" cap="none" spc="0" dirty="0">
              <a:ln w="0"/>
              <a:solidFill>
                <a:schemeClr val="tx1"/>
              </a:solidFill>
              <a:effectLst>
                <a:outerShdw blurRad="38100" dist="19050" dir="2700000" algn="tl" rotWithShape="0">
                  <a:schemeClr val="dk1">
                    <a:alpha val="40000"/>
                  </a:schemeClr>
                </a:outerShdw>
              </a:effectLst>
              <a:latin typeface="Dreaming Outloud Pro" panose="03050502040302030504" pitchFamily="66" charset="77"/>
              <a:cs typeface="Dreaming Outloud Pro" panose="03050502040302030504" pitchFamily="66" charset="77"/>
            </a:endParaRPr>
          </a:p>
        </p:txBody>
      </p:sp>
      <p:sp>
        <p:nvSpPr>
          <p:cNvPr id="13" name="Footer Placeholder 14">
            <a:extLst>
              <a:ext uri="{FF2B5EF4-FFF2-40B4-BE49-F238E27FC236}">
                <a16:creationId xmlns:a16="http://schemas.microsoft.com/office/drawing/2014/main" id="{474AE01E-4B3B-D103-D55F-2924FEF51A41}"/>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22256648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607CE6-95B2-AE73-5A35-8A3E243A5EEB}"/>
              </a:ext>
            </a:extLst>
          </p:cNvPr>
          <p:cNvSpPr txBox="1"/>
          <p:nvPr/>
        </p:nvSpPr>
        <p:spPr>
          <a:xfrm>
            <a:off x="1403047" y="551500"/>
            <a:ext cx="9385906" cy="523220"/>
          </a:xfrm>
          <a:prstGeom prst="rect">
            <a:avLst/>
          </a:prstGeom>
          <a:noFill/>
        </p:spPr>
        <p:txBody>
          <a:bodyPr wrap="square">
            <a:spAutoFit/>
          </a:bodyPr>
          <a:lstStyle/>
          <a:p>
            <a:pPr algn="ctr"/>
            <a:r>
              <a:rPr lang="en-GB" sz="1600" b="0" i="0" dirty="0">
                <a:solidFill>
                  <a:srgbClr val="1F1F1F"/>
                </a:solidFill>
                <a:effectLst/>
                <a:latin typeface="Dreaming Outloud Pro" panose="03050502040302030504" pitchFamily="66" charset="77"/>
                <a:cs typeface="Dreaming Outloud Pro" panose="03050502040302030504" pitchFamily="66" charset="77"/>
              </a:rPr>
              <a:t>“</a:t>
            </a:r>
            <a:r>
              <a:rPr lang="en-GB" sz="1600" b="0" i="0" dirty="0">
                <a:solidFill>
                  <a:srgbClr val="040C28"/>
                </a:solidFill>
                <a:effectLst/>
                <a:latin typeface="Dreaming Outloud Pro" panose="03050502040302030504" pitchFamily="66" charset="77"/>
                <a:cs typeface="Dreaming Outloud Pro" panose="03050502040302030504" pitchFamily="66" charset="77"/>
              </a:rPr>
              <a:t>We do not educate the child for the age of childhood, we educate him for his whole earthly existence</a:t>
            </a:r>
            <a:r>
              <a:rPr lang="en-GB" sz="1600" b="0" i="0" dirty="0">
                <a:solidFill>
                  <a:srgbClr val="1F1F1F"/>
                </a:solidFill>
                <a:effectLst/>
                <a:latin typeface="Dreaming Outloud Pro" panose="03050502040302030504" pitchFamily="66" charset="77"/>
                <a:cs typeface="Dreaming Outloud Pro" panose="03050502040302030504" pitchFamily="66" charset="77"/>
              </a:rPr>
              <a:t>.” </a:t>
            </a:r>
            <a:r>
              <a:rPr lang="en-GB" sz="1200" b="0" i="0" dirty="0">
                <a:solidFill>
                  <a:srgbClr val="1F1F1F"/>
                </a:solidFill>
                <a:effectLst/>
                <a:latin typeface="Dreaming Outloud Pro" panose="03050502040302030504" pitchFamily="66" charset="77"/>
                <a:cs typeface="Dreaming Outloud Pro" panose="03050502040302030504" pitchFamily="66" charset="77"/>
              </a:rPr>
              <a:t>(Steiner, 1997)</a:t>
            </a:r>
            <a:endParaRPr lang="en-US" sz="1200" dirty="0">
              <a:latin typeface="Dreaming Outloud Pro" panose="03050502040302030504" pitchFamily="66" charset="77"/>
              <a:cs typeface="Dreaming Outloud Pro" panose="03050502040302030504" pitchFamily="66" charset="77"/>
            </a:endParaRPr>
          </a:p>
        </p:txBody>
      </p:sp>
      <p:sp>
        <p:nvSpPr>
          <p:cNvPr id="7" name="TextBox 6">
            <a:extLst>
              <a:ext uri="{FF2B5EF4-FFF2-40B4-BE49-F238E27FC236}">
                <a16:creationId xmlns:a16="http://schemas.microsoft.com/office/drawing/2014/main" id="{BE78945C-8AA8-E24D-06AB-CF2D55DF1548}"/>
              </a:ext>
            </a:extLst>
          </p:cNvPr>
          <p:cNvSpPr txBox="1"/>
          <p:nvPr/>
        </p:nvSpPr>
        <p:spPr>
          <a:xfrm>
            <a:off x="6096000" y="1870881"/>
            <a:ext cx="5570313" cy="3116238"/>
          </a:xfrm>
          <a:prstGeom prst="rect">
            <a:avLst/>
          </a:prstGeom>
          <a:noFill/>
        </p:spPr>
        <p:txBody>
          <a:bodyPr wrap="square">
            <a:spAutoFit/>
          </a:bodyPr>
          <a:lstStyle/>
          <a:p>
            <a:pPr>
              <a:lnSpc>
                <a:spcPct val="150000"/>
              </a:lnSpc>
            </a:pPr>
            <a:r>
              <a:rPr lang="cy-GB" sz="1200" dirty="0">
                <a:latin typeface="Dreaming Outloud Pro" panose="03050502040302030504" pitchFamily="66" charset="77"/>
                <a:cs typeface="Dreaming Outloud Pro" panose="03050502040302030504" pitchFamily="66" charset="77"/>
              </a:rPr>
              <a:t>Mae'r athronyddith Rudolf Steiner, yn pwysleisio datblygiad cyfannol y plentyn, gan ganolbwyntio ar eu twf corfforol, emosiynol ac ysbrydol. (Hargraves, 2020) Rhannodd Steiner blentyndod yn gamau saith mlynedd, gyda'r cam cyntaf (0-7 oed) yn gyfnod o ddynwared. (app.croneri.co.uk,n.d.) Credai fod plant yn dysgu orau trwy brofiadau synhwyraidd, efelychu modelau rôl, a chwarae dychmygus, yn hytrach na chyfarwyddyd strwythuredig. (Nicol, 2019) Pwysleisiodd Steiner bwysigrwydd rhythm, trefn, ac amgylchedd meithringar sy'n cefnogi datblygiad naturiol. (Children’s 2024) Mae chwarae yn ganolog, gan alluogi plant i archwilio creadigrwydd a datblygu synnwyr o ryfeddod. (Rudolf Steiner School, n.d.) Mae athrawon yn gweithredu fel modelau rôl, gan feithrin awyrgylch cytûn trwy weithredoedd pwrpasol. (WOODS and WOODS, 2006)</a:t>
            </a:r>
          </a:p>
        </p:txBody>
      </p:sp>
      <p:pic>
        <p:nvPicPr>
          <p:cNvPr id="8" name="Picture 7">
            <a:extLst>
              <a:ext uri="{FF2B5EF4-FFF2-40B4-BE49-F238E27FC236}">
                <a16:creationId xmlns:a16="http://schemas.microsoft.com/office/drawing/2014/main" id="{E2CB8C2B-26DC-AABC-31E1-731403DA2ED1}"/>
              </a:ext>
            </a:extLst>
          </p:cNvPr>
          <p:cNvPicPr>
            <a:picLocks noChangeAspect="1"/>
          </p:cNvPicPr>
          <p:nvPr/>
        </p:nvPicPr>
        <p:blipFill>
          <a:blip r:embed="rId2"/>
          <a:stretch>
            <a:fillRect/>
          </a:stretch>
        </p:blipFill>
        <p:spPr>
          <a:xfrm>
            <a:off x="610805" y="1751718"/>
            <a:ext cx="5222491" cy="3483978"/>
          </a:xfrm>
          <a:prstGeom prst="rect">
            <a:avLst/>
          </a:prstGeom>
        </p:spPr>
      </p:pic>
      <p:sp>
        <p:nvSpPr>
          <p:cNvPr id="10" name="TextBox 9">
            <a:extLst>
              <a:ext uri="{FF2B5EF4-FFF2-40B4-BE49-F238E27FC236}">
                <a16:creationId xmlns:a16="http://schemas.microsoft.com/office/drawing/2014/main" id="{2F842C06-BE29-7281-5464-5592904A1A9A}"/>
              </a:ext>
            </a:extLst>
          </p:cNvPr>
          <p:cNvSpPr txBox="1"/>
          <p:nvPr/>
        </p:nvSpPr>
        <p:spPr>
          <a:xfrm>
            <a:off x="775742" y="5235696"/>
            <a:ext cx="4950501" cy="338554"/>
          </a:xfrm>
          <a:prstGeom prst="rect">
            <a:avLst/>
          </a:prstGeom>
          <a:noFill/>
        </p:spPr>
        <p:txBody>
          <a:bodyPr wrap="square">
            <a:spAutoFit/>
          </a:bodyPr>
          <a:lstStyle/>
          <a:p>
            <a:pPr algn="ctr"/>
            <a:r>
              <a:rPr lang="en-GB" sz="800" b="0" i="0" dirty="0">
                <a:effectLst/>
                <a:latin typeface="Dreaming Outloud Pro" panose="03050502040302030504" pitchFamily="66" charset="77"/>
                <a:cs typeface="Dreaming Outloud Pro" panose="03050502040302030504" pitchFamily="66" charset="77"/>
              </a:rPr>
              <a:t>In-text citation: (https://</a:t>
            </a:r>
            <a:r>
              <a:rPr lang="en-GB" sz="800" b="0" i="0" dirty="0" err="1">
                <a:effectLst/>
                <a:latin typeface="Dreaming Outloud Pro" panose="03050502040302030504" pitchFamily="66" charset="77"/>
                <a:cs typeface="Dreaming Outloud Pro" panose="03050502040302030504" pitchFamily="66" charset="77"/>
              </a:rPr>
              <a:t>www.nurseryworld.co.uk</a:t>
            </a:r>
            <a:r>
              <a:rPr lang="en-GB" sz="800" b="0" i="0" dirty="0">
                <a:effectLst/>
                <a:latin typeface="Dreaming Outloud Pro" panose="03050502040302030504" pitchFamily="66" charset="77"/>
                <a:cs typeface="Dreaming Outloud Pro" panose="03050502040302030504" pitchFamily="66" charset="77"/>
              </a:rPr>
              <a:t>/content/features/</a:t>
            </a:r>
            <a:r>
              <a:rPr lang="en-GB" sz="800" b="0" i="0" dirty="0" err="1">
                <a:effectLst/>
                <a:latin typeface="Dreaming Outloud Pro" panose="03050502040302030504" pitchFamily="66" charset="77"/>
                <a:cs typeface="Dreaming Outloud Pro" panose="03050502040302030504" pitchFamily="66" charset="77"/>
              </a:rPr>
              <a:t>eyfs</a:t>
            </a:r>
            <a:r>
              <a:rPr lang="en-GB" sz="800" b="0" i="0" dirty="0">
                <a:effectLst/>
                <a:latin typeface="Dreaming Outloud Pro" panose="03050502040302030504" pitchFamily="66" charset="77"/>
                <a:cs typeface="Dreaming Outloud Pro" panose="03050502040302030504" pitchFamily="66" charset="77"/>
              </a:rPr>
              <a:t>-best-practice-all-about-</a:t>
            </a:r>
            <a:r>
              <a:rPr lang="en-GB" sz="800" b="0" i="0" dirty="0" err="1">
                <a:effectLst/>
                <a:latin typeface="Dreaming Outloud Pro" panose="03050502040302030504" pitchFamily="66" charset="77"/>
                <a:cs typeface="Dreaming Outloud Pro" panose="03050502040302030504" pitchFamily="66" charset="77"/>
              </a:rPr>
              <a:t>steiner</a:t>
            </a:r>
            <a:r>
              <a:rPr lang="en-GB" sz="800" b="0" i="0" dirty="0">
                <a:effectLst/>
                <a:latin typeface="Dreaming Outloud Pro" panose="03050502040302030504" pitchFamily="66" charset="77"/>
                <a:cs typeface="Dreaming Outloud Pro" panose="03050502040302030504" pitchFamily="66" charset="77"/>
              </a:rPr>
              <a:t>-</a:t>
            </a:r>
            <a:r>
              <a:rPr lang="en-GB" sz="800" b="0" i="0" dirty="0" err="1">
                <a:effectLst/>
                <a:latin typeface="Dreaming Outloud Pro" panose="03050502040302030504" pitchFamily="66" charset="77"/>
                <a:cs typeface="Dreaming Outloud Pro" panose="03050502040302030504" pitchFamily="66" charset="77"/>
              </a:rPr>
              <a:t>waldorf</a:t>
            </a:r>
            <a:r>
              <a:rPr lang="en-GB" sz="800" b="0" i="0" dirty="0">
                <a:effectLst/>
                <a:latin typeface="Dreaming Outloud Pro" panose="03050502040302030504" pitchFamily="66" charset="77"/>
                <a:cs typeface="Dreaming Outloud Pro" panose="03050502040302030504" pitchFamily="66" charset="77"/>
              </a:rPr>
              <a:t>-education/, n.d.)</a:t>
            </a:r>
            <a:endParaRPr lang="en-US" sz="800" dirty="0">
              <a:latin typeface="Dreaming Outloud Pro" panose="03050502040302030504" pitchFamily="66" charset="77"/>
              <a:cs typeface="Dreaming Outloud Pro" panose="03050502040302030504" pitchFamily="66" charset="77"/>
            </a:endParaRPr>
          </a:p>
        </p:txBody>
      </p:sp>
      <p:sp>
        <p:nvSpPr>
          <p:cNvPr id="11" name="Footer Placeholder 14">
            <a:extLst>
              <a:ext uri="{FF2B5EF4-FFF2-40B4-BE49-F238E27FC236}">
                <a16:creationId xmlns:a16="http://schemas.microsoft.com/office/drawing/2014/main" id="{7C964DB6-E082-3A1C-2452-D8AB559130AF}"/>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4391788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8A5428-E59A-D455-E11C-50EB60F942C3}"/>
              </a:ext>
            </a:extLst>
          </p:cNvPr>
          <p:cNvSpPr txBox="1"/>
          <p:nvPr/>
        </p:nvSpPr>
        <p:spPr>
          <a:xfrm>
            <a:off x="1265420" y="1726774"/>
            <a:ext cx="4830580" cy="3393237"/>
          </a:xfrm>
          <a:prstGeom prst="rect">
            <a:avLst/>
          </a:prstGeom>
          <a:noFill/>
        </p:spPr>
        <p:txBody>
          <a:bodyPr wrap="square">
            <a:spAutoFit/>
          </a:bodyPr>
          <a:lstStyle/>
          <a:p>
            <a:pPr>
              <a:lnSpc>
                <a:spcPct val="150000"/>
              </a:lnSpc>
            </a:pPr>
            <a:r>
              <a:rPr lang="en-US" sz="1200" dirty="0" err="1">
                <a:latin typeface="Dreaming Outloud Pro" panose="03050502040302030504" pitchFamily="66" charset="77"/>
                <a:cs typeface="Dreaming Outloud Pro" panose="03050502040302030504" pitchFamily="66" charset="77"/>
              </a:rPr>
              <a:t>Te</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Whāriki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yw</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cwricwlwm</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plentyndod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cynnar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Seland</a:t>
            </a:r>
            <a:r>
              <a:rPr lang="en-US" sz="1200" dirty="0">
                <a:latin typeface="Dreaming Outloud Pro" panose="03050502040302030504" pitchFamily="66" charset="77"/>
                <a:cs typeface="Dreaming Outloud Pro" panose="03050502040302030504" pitchFamily="66" charset="77"/>
              </a:rPr>
              <a:t> Newydd, </a:t>
            </a:r>
            <a:r>
              <a:rPr lang="en-US" sz="1200" dirty="0" err="1">
                <a:latin typeface="Dreaming Outloud Pro" panose="03050502040302030504" pitchFamily="66" charset="77"/>
                <a:cs typeface="Dreaming Outloud Pro" panose="03050502040302030504" pitchFamily="66" charset="77"/>
              </a:rPr>
              <a:t>wedi’i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danategu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werthoedd</a:t>
            </a:r>
            <a:r>
              <a:rPr lang="en-US" sz="1200" dirty="0">
                <a:latin typeface="Dreaming Outloud Pro" panose="03050502040302030504" pitchFamily="66" charset="77"/>
                <a:cs typeface="Dreaming Outloud Pro" panose="03050502040302030504" pitchFamily="66" charset="77"/>
              </a:rPr>
              <a:t> Māori a </a:t>
            </a:r>
            <a:r>
              <a:rPr lang="en-US" sz="1200" dirty="0" err="1">
                <a:latin typeface="Dreaming Outloud Pro" panose="03050502040302030504" pitchFamily="66" charset="77"/>
                <a:cs typeface="Dreaming Outloud Pro" panose="03050502040302030504" pitchFamily="66" charset="77"/>
              </a:rPr>
              <a:t>phersbectif</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cymdeithasol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diwylliannol</a:t>
            </a:r>
            <a:r>
              <a:rPr lang="en-US" sz="1200" dirty="0">
                <a:latin typeface="Dreaming Outloud Pro" panose="03050502040302030504" pitchFamily="66" charset="77"/>
                <a:cs typeface="Dreaming Outloud Pro" panose="03050502040302030504" pitchFamily="66" charset="77"/>
              </a:rPr>
              <a:t>. </a:t>
            </a:r>
            <a:r>
              <a:rPr lang="en-GB" sz="1200" b="0" i="0" dirty="0">
                <a:solidFill>
                  <a:srgbClr val="2C3E50"/>
                </a:solidFill>
                <a:effectLst/>
                <a:latin typeface="Dreaming Outloud Pro" panose="03050502040302030504" pitchFamily="66" charset="77"/>
                <a:cs typeface="Dreaming Outloud Pro" panose="03050502040302030504" pitchFamily="66" charset="77"/>
              </a:rPr>
              <a:t>(Hargraves, 2020)</a:t>
            </a:r>
            <a:endParaRPr lang="en-US" sz="1200" dirty="0">
              <a:latin typeface="Dreaming Outloud Pro" panose="03050502040302030504" pitchFamily="66" charset="77"/>
              <a:cs typeface="Dreaming Outloud Pro" panose="03050502040302030504" pitchFamily="66" charset="77"/>
            </a:endParaRPr>
          </a:p>
          <a:p>
            <a:pPr>
              <a:lnSpc>
                <a:spcPct val="150000"/>
              </a:lnSpc>
            </a:pPr>
            <a:r>
              <a:rPr lang="en-US" sz="1200" dirty="0" err="1">
                <a:latin typeface="Dreaming Outloud Pro" panose="03050502040302030504" pitchFamily="66" charset="77"/>
                <a:cs typeface="Dreaming Outloud Pro" panose="03050502040302030504" pitchFamily="66" charset="77"/>
              </a:rPr>
              <a:t>Mae'n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gweld</a:t>
            </a:r>
            <a:r>
              <a:rPr lang="en-US" sz="1200" dirty="0">
                <a:latin typeface="Dreaming Outloud Pro" panose="03050502040302030504" pitchFamily="66" charset="77"/>
                <a:cs typeface="Dreaming Outloud Pro" panose="03050502040302030504" pitchFamily="66" charset="77"/>
              </a:rPr>
              <a:t> plant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ddysgwyr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cymwys</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hyderus</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cael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llywio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perthnasoedd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hamgylchedd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Dundee.ac.uk</a:t>
            </a:r>
            <a:r>
              <a:rPr lang="en-US" sz="1200" dirty="0">
                <a:latin typeface="Dreaming Outloud Pro" panose="03050502040302030504" pitchFamily="66" charset="77"/>
                <a:cs typeface="Dreaming Outloud Pro" panose="03050502040302030504" pitchFamily="66" charset="77"/>
              </a:rPr>
              <a:t>, 2024)</a:t>
            </a:r>
          </a:p>
          <a:p>
            <a:pPr>
              <a:lnSpc>
                <a:spcPct val="150000"/>
              </a:lnSpc>
            </a:pPr>
            <a:r>
              <a:rPr lang="en-US" sz="1200" dirty="0" err="1">
                <a:latin typeface="Dreaming Outloud Pro" panose="03050502040302030504" pitchFamily="66" charset="77"/>
                <a:cs typeface="Dreaming Outloud Pro" panose="03050502040302030504" pitchFamily="66" charset="77"/>
              </a:rPr>
              <a:t>Mae’r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cwricwlwm</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plethu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pedair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egwyddor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grymuso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datblygiad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cyfannol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teulu</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chymuned</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pherthnasoedd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gyda</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phum</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llinyn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lles</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perthyn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cyfraniad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cyfathrebu</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archwilio</a:t>
            </a:r>
            <a:r>
              <a:rPr lang="en-US" sz="1200" dirty="0">
                <a:latin typeface="Dreaming Outloud Pro" panose="03050502040302030504" pitchFamily="66" charset="77"/>
                <a:cs typeface="Dreaming Outloud Pro" panose="03050502040302030504" pitchFamily="66" charset="77"/>
              </a:rPr>
              <a:t>. (Griffiths, 2014)</a:t>
            </a:r>
          </a:p>
          <a:p>
            <a:pPr>
              <a:lnSpc>
                <a:spcPct val="150000"/>
              </a:lnSpc>
            </a:pPr>
            <a:r>
              <a:rPr lang="en-US" sz="1200" dirty="0">
                <a:latin typeface="Dreaming Outloud Pro" panose="03050502040302030504" pitchFamily="66" charset="77"/>
                <a:cs typeface="Dreaming Outloud Pro" panose="03050502040302030504" pitchFamily="66" charset="77"/>
              </a:rPr>
              <a:t>Mae </a:t>
            </a:r>
            <a:r>
              <a:rPr lang="en-US" sz="1200" dirty="0" err="1">
                <a:latin typeface="Dreaming Outloud Pro" panose="03050502040302030504" pitchFamily="66" charset="77"/>
                <a:cs typeface="Dreaming Outloud Pro" panose="03050502040302030504" pitchFamily="66" charset="77"/>
              </a:rPr>
              <a:t>Te</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Whāriki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blentyn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canolog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bwysleisio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amrywiaeth</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chyd-adeiladu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dysgu</a:t>
            </a:r>
            <a:r>
              <a:rPr lang="en-US" sz="1200" dirty="0">
                <a:latin typeface="Dreaming Outloud Pro" panose="03050502040302030504" pitchFamily="66" charset="77"/>
                <a:cs typeface="Dreaming Outloud Pro" panose="03050502040302030504" pitchFamily="66" charset="77"/>
              </a:rPr>
              <a:t>. (The Early Years Network, 2004)</a:t>
            </a:r>
          </a:p>
          <a:p>
            <a:pPr>
              <a:lnSpc>
                <a:spcPct val="150000"/>
              </a:lnSpc>
            </a:pPr>
            <a:r>
              <a:rPr lang="en-US" sz="1200" dirty="0" err="1">
                <a:latin typeface="Dreaming Outloud Pro" panose="03050502040302030504" pitchFamily="66" charset="77"/>
                <a:cs typeface="Dreaming Outloud Pro" panose="03050502040302030504" pitchFamily="66" charset="77"/>
              </a:rPr>
              <a:t>Mae'n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gwerthfawrogi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treftadaeth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ddiwylliannol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cyfranogiad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gweithredol</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phartneriaeth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gyda</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theuluoedd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Preidyte</a:t>
            </a:r>
            <a:r>
              <a:rPr lang="en-US" sz="1200" dirty="0">
                <a:latin typeface="Dreaming Outloud Pro" panose="03050502040302030504" pitchFamily="66" charset="77"/>
                <a:cs typeface="Dreaming Outloud Pro" panose="03050502040302030504" pitchFamily="66" charset="77"/>
              </a:rPr>
              <a:t>, 2024)</a:t>
            </a:r>
          </a:p>
        </p:txBody>
      </p:sp>
      <p:pic>
        <p:nvPicPr>
          <p:cNvPr id="6" name="Picture 5">
            <a:extLst>
              <a:ext uri="{FF2B5EF4-FFF2-40B4-BE49-F238E27FC236}">
                <a16:creationId xmlns:a16="http://schemas.microsoft.com/office/drawing/2014/main" id="{2F8B804D-0588-61DF-2614-C2FDF682B748}"/>
              </a:ext>
            </a:extLst>
          </p:cNvPr>
          <p:cNvPicPr>
            <a:picLocks noChangeAspect="1"/>
          </p:cNvPicPr>
          <p:nvPr/>
        </p:nvPicPr>
        <p:blipFill>
          <a:blip r:embed="rId2"/>
          <a:stretch>
            <a:fillRect/>
          </a:stretch>
        </p:blipFill>
        <p:spPr>
          <a:xfrm>
            <a:off x="6423285" y="1237556"/>
            <a:ext cx="4830579" cy="4371674"/>
          </a:xfrm>
          <a:prstGeom prst="rect">
            <a:avLst/>
          </a:prstGeom>
        </p:spPr>
      </p:pic>
      <p:sp>
        <p:nvSpPr>
          <p:cNvPr id="8" name="TextBox 7">
            <a:extLst>
              <a:ext uri="{FF2B5EF4-FFF2-40B4-BE49-F238E27FC236}">
                <a16:creationId xmlns:a16="http://schemas.microsoft.com/office/drawing/2014/main" id="{9F6A8912-D04F-189B-01A5-3D73C9755BBB}"/>
              </a:ext>
            </a:extLst>
          </p:cNvPr>
          <p:cNvSpPr txBox="1"/>
          <p:nvPr/>
        </p:nvSpPr>
        <p:spPr>
          <a:xfrm>
            <a:off x="7401393" y="5609230"/>
            <a:ext cx="6108490" cy="215444"/>
          </a:xfrm>
          <a:prstGeom prst="rect">
            <a:avLst/>
          </a:prstGeom>
          <a:noFill/>
        </p:spPr>
        <p:txBody>
          <a:bodyPr wrap="square">
            <a:spAutoFit/>
          </a:bodyPr>
          <a:lstStyle/>
          <a:p>
            <a:r>
              <a:rPr lang="en-GB" sz="800" b="0" i="0" dirty="0">
                <a:solidFill>
                  <a:srgbClr val="2C3E50"/>
                </a:solidFill>
                <a:effectLst/>
                <a:latin typeface="Dreaming Outloud Pro" panose="03050502040302030504" pitchFamily="66" charset="77"/>
                <a:cs typeface="Dreaming Outloud Pro" panose="03050502040302030504" pitchFamily="66" charset="77"/>
              </a:rPr>
              <a:t>(https://</a:t>
            </a:r>
            <a:r>
              <a:rPr lang="en-GB" sz="800" b="0" i="0" dirty="0" err="1">
                <a:solidFill>
                  <a:srgbClr val="2C3E50"/>
                </a:solidFill>
                <a:effectLst/>
                <a:latin typeface="Dreaming Outloud Pro" panose="03050502040302030504" pitchFamily="66" charset="77"/>
                <a:cs typeface="Dreaming Outloud Pro" panose="03050502040302030504" pitchFamily="66" charset="77"/>
              </a:rPr>
              <a:t>x.com</a:t>
            </a:r>
            <a:r>
              <a:rPr lang="en-GB" sz="800" b="0" i="0" dirty="0">
                <a:solidFill>
                  <a:srgbClr val="2C3E50"/>
                </a:solidFill>
                <a:effectLst/>
                <a:latin typeface="Dreaming Outloud Pro" panose="03050502040302030504" pitchFamily="66" charset="77"/>
                <a:cs typeface="Dreaming Outloud Pro" panose="03050502040302030504" pitchFamily="66" charset="77"/>
              </a:rPr>
              <a:t>/</a:t>
            </a:r>
            <a:r>
              <a:rPr lang="en-GB" sz="800" b="0" i="0" dirty="0" err="1">
                <a:solidFill>
                  <a:srgbClr val="2C3E50"/>
                </a:solidFill>
                <a:effectLst/>
                <a:latin typeface="Dreaming Outloud Pro" panose="03050502040302030504" pitchFamily="66" charset="77"/>
                <a:cs typeface="Dreaming Outloud Pro" panose="03050502040302030504" pitchFamily="66" charset="77"/>
              </a:rPr>
              <a:t>magical_mrs</a:t>
            </a:r>
            <a:r>
              <a:rPr lang="en-GB" sz="800" b="0" i="0" dirty="0">
                <a:solidFill>
                  <a:srgbClr val="2C3E50"/>
                </a:solidFill>
                <a:effectLst/>
                <a:latin typeface="Dreaming Outloud Pro" panose="03050502040302030504" pitchFamily="66" charset="77"/>
                <a:cs typeface="Dreaming Outloud Pro" panose="03050502040302030504" pitchFamily="66" charset="77"/>
              </a:rPr>
              <a:t>/status/1286741753161306114/photo/1, n.d.)</a:t>
            </a:r>
            <a:endParaRPr lang="en-US" sz="800" dirty="0">
              <a:latin typeface="Dreaming Outloud Pro" panose="03050502040302030504" pitchFamily="66" charset="77"/>
              <a:cs typeface="Dreaming Outloud Pro" panose="03050502040302030504" pitchFamily="66" charset="77"/>
            </a:endParaRPr>
          </a:p>
        </p:txBody>
      </p:sp>
      <p:sp>
        <p:nvSpPr>
          <p:cNvPr id="10" name="TextBox 9">
            <a:extLst>
              <a:ext uri="{FF2B5EF4-FFF2-40B4-BE49-F238E27FC236}">
                <a16:creationId xmlns:a16="http://schemas.microsoft.com/office/drawing/2014/main" id="{47E7D265-43C6-70C6-7FA3-63E76115E96D}"/>
              </a:ext>
            </a:extLst>
          </p:cNvPr>
          <p:cNvSpPr txBox="1"/>
          <p:nvPr/>
        </p:nvSpPr>
        <p:spPr>
          <a:xfrm>
            <a:off x="1678898" y="360269"/>
            <a:ext cx="9488774" cy="615553"/>
          </a:xfrm>
          <a:prstGeom prst="rect">
            <a:avLst/>
          </a:prstGeom>
          <a:noFill/>
        </p:spPr>
        <p:txBody>
          <a:bodyPr wrap="square">
            <a:spAutoFit/>
          </a:bodyPr>
          <a:lstStyle/>
          <a:p>
            <a:pPr algn="ctr"/>
            <a:r>
              <a:rPr lang="en-GB" b="0" i="0" dirty="0">
                <a:solidFill>
                  <a:srgbClr val="001D35"/>
                </a:solidFill>
                <a:effectLst/>
                <a:latin typeface="Dreaming Outloud Pro" panose="03050502040302030504" pitchFamily="66" charset="77"/>
                <a:cs typeface="Dreaming Outloud Pro" panose="03050502040302030504" pitchFamily="66" charset="77"/>
              </a:rPr>
              <a:t>"</a:t>
            </a:r>
            <a:r>
              <a:rPr lang="en-GB" dirty="0">
                <a:latin typeface="Dreaming Outloud Pro" panose="03050502040302030504" pitchFamily="66" charset="77"/>
                <a:cs typeface="Dreaming Outloud Pro" panose="03050502040302030504" pitchFamily="66" charset="77"/>
              </a:rPr>
              <a:t>Children learn and develop best when their culture, knowledge and community are affirmed</a:t>
            </a:r>
            <a:r>
              <a:rPr lang="en-GB" b="0" i="0" dirty="0">
                <a:solidFill>
                  <a:srgbClr val="001D35"/>
                </a:solidFill>
                <a:effectLst/>
                <a:latin typeface="Dreaming Outloud Pro" panose="03050502040302030504" pitchFamily="66" charset="77"/>
                <a:cs typeface="Dreaming Outloud Pro" panose="03050502040302030504" pitchFamily="66" charset="77"/>
              </a:rPr>
              <a:t>”</a:t>
            </a:r>
          </a:p>
          <a:p>
            <a:pPr algn="ctr"/>
            <a:r>
              <a:rPr lang="en-GB" sz="1600" b="0" i="0" dirty="0">
                <a:solidFill>
                  <a:srgbClr val="2C3E50"/>
                </a:solidFill>
                <a:effectLst/>
                <a:latin typeface="Dreaming Outloud Pro" panose="03050502040302030504" pitchFamily="66" charset="77"/>
                <a:cs typeface="Dreaming Outloud Pro" panose="03050502040302030504" pitchFamily="66" charset="77"/>
              </a:rPr>
              <a:t>(Ministry of Education, 2017)</a:t>
            </a:r>
            <a:endParaRPr lang="en-US" sz="1600" dirty="0">
              <a:latin typeface="Dreaming Outloud Pro" panose="03050502040302030504" pitchFamily="66" charset="77"/>
              <a:cs typeface="Dreaming Outloud Pro" panose="03050502040302030504" pitchFamily="66" charset="77"/>
            </a:endParaRPr>
          </a:p>
        </p:txBody>
      </p:sp>
      <p:sp>
        <p:nvSpPr>
          <p:cNvPr id="11" name="Footer Placeholder 14">
            <a:extLst>
              <a:ext uri="{FF2B5EF4-FFF2-40B4-BE49-F238E27FC236}">
                <a16:creationId xmlns:a16="http://schemas.microsoft.com/office/drawing/2014/main" id="{17946865-B0A2-A9C3-A317-64458E1DFAB8}"/>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Tree>
    <p:extLst>
      <p:ext uri="{BB962C8B-B14F-4D97-AF65-F5344CB8AC3E}">
        <p14:creationId xmlns:p14="http://schemas.microsoft.com/office/powerpoint/2010/main" val="22042170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14">
            <a:extLst>
              <a:ext uri="{FF2B5EF4-FFF2-40B4-BE49-F238E27FC236}">
                <a16:creationId xmlns:a16="http://schemas.microsoft.com/office/drawing/2014/main" id="{860DCDCB-5590-122C-BD91-1DFD6E2AE8DD}"/>
              </a:ext>
            </a:extLst>
          </p:cNvPr>
          <p:cNvSpPr txBox="1">
            <a:spLocks/>
          </p:cNvSpPr>
          <p:nvPr/>
        </p:nvSpPr>
        <p:spPr>
          <a:xfrm>
            <a:off x="-5338" y="242299"/>
            <a:ext cx="5938836" cy="309201"/>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a:p>
            <a:r>
              <a:rPr lang="en-US" dirty="0" err="1">
                <a:latin typeface="Arial" panose="020B0604020202020204" pitchFamily="34" charset="0"/>
                <a:cs typeface="Arial" panose="020B0604020202020204" pitchFamily="34" charset="0"/>
              </a:rPr>
              <a:t>Gwawr</a:t>
            </a:r>
            <a:r>
              <a:rPr lang="en-US" dirty="0">
                <a:latin typeface="Arial" panose="020B0604020202020204" pitchFamily="34" charset="0"/>
                <a:cs typeface="Arial" panose="020B0604020202020204" pitchFamily="34" charset="0"/>
              </a:rPr>
              <a:t> Lewis</a:t>
            </a:r>
          </a:p>
          <a:p>
            <a:r>
              <a:rPr lang="en-US" dirty="0">
                <a:latin typeface="Arial" panose="020B0604020202020204" pitchFamily="34" charset="0"/>
                <a:cs typeface="Arial" panose="020B0604020202020204" pitchFamily="34" charset="0"/>
              </a:rPr>
              <a:t>2408332</a:t>
            </a:r>
          </a:p>
          <a:p>
            <a:r>
              <a:rPr lang="en-US" dirty="0">
                <a:latin typeface="Arial" panose="020B0604020202020204" pitchFamily="34" charset="0"/>
                <a:cs typeface="Arial" panose="020B0604020202020204" pitchFamily="34" charset="0"/>
              </a:rPr>
              <a:t>ECEY4005C</a:t>
            </a:r>
          </a:p>
          <a:p>
            <a:r>
              <a:rPr lang="en-US" dirty="0">
                <a:latin typeface="Arial" panose="020B0604020202020204" pitchFamily="34" charset="0"/>
                <a:cs typeface="Arial" panose="020B0604020202020204" pitchFamily="34" charset="0"/>
              </a:rPr>
              <a:t>Ni </a:t>
            </a:r>
            <a:r>
              <a:rPr lang="en-US" dirty="0" err="1">
                <a:latin typeface="Arial" panose="020B0604020202020204" pitchFamily="34" charset="0"/>
                <a:cs typeface="Arial" panose="020B0604020202020204" pitchFamily="34" charset="0"/>
              </a:rPr>
              <a:t>ddefnyddir</a:t>
            </a:r>
            <a:r>
              <a:rPr lang="en-US" dirty="0">
                <a:latin typeface="Arial" panose="020B0604020202020204" pitchFamily="34" charset="0"/>
                <a:cs typeface="Arial" panose="020B0604020202020204" pitchFamily="34" charset="0"/>
              </a:rPr>
              <a:t> AI</a:t>
            </a:r>
          </a:p>
        </p:txBody>
      </p:sp>
      <p:sp>
        <p:nvSpPr>
          <p:cNvPr id="5" name="TextBox 4">
            <a:extLst>
              <a:ext uri="{FF2B5EF4-FFF2-40B4-BE49-F238E27FC236}">
                <a16:creationId xmlns:a16="http://schemas.microsoft.com/office/drawing/2014/main" id="{E0DB8B2D-2FE8-6AB9-D724-1D79FA7D12F1}"/>
              </a:ext>
            </a:extLst>
          </p:cNvPr>
          <p:cNvSpPr txBox="1"/>
          <p:nvPr/>
        </p:nvSpPr>
        <p:spPr>
          <a:xfrm>
            <a:off x="4067175" y="330093"/>
            <a:ext cx="3781425" cy="369332"/>
          </a:xfrm>
          <a:prstGeom prst="rect">
            <a:avLst/>
          </a:prstGeom>
          <a:noFill/>
        </p:spPr>
        <p:txBody>
          <a:bodyPr wrap="square">
            <a:spAutoFit/>
          </a:bodyPr>
          <a:lstStyle/>
          <a:p>
            <a:r>
              <a:rPr lang="en-US" dirty="0" err="1">
                <a:latin typeface="Dreaming Outloud Pro" panose="03050502040302030504" pitchFamily="66" charset="77"/>
                <a:cs typeface="Dreaming Outloud Pro" panose="03050502040302030504" pitchFamily="66" charset="77"/>
              </a:rPr>
              <a:t>Dynesiadau</a:t>
            </a:r>
            <a:r>
              <a:rPr lang="en-US" dirty="0">
                <a:latin typeface="Dreaming Outloud Pro" panose="03050502040302030504" pitchFamily="66" charset="77"/>
                <a:cs typeface="Dreaming Outloud Pro" panose="03050502040302030504" pitchFamily="66" charset="77"/>
              </a:rPr>
              <a:t> Steiner a </a:t>
            </a:r>
            <a:r>
              <a:rPr lang="en-US" dirty="0" err="1">
                <a:latin typeface="Dreaming Outloud Pro" panose="03050502040302030504" pitchFamily="66" charset="77"/>
                <a:cs typeface="Dreaming Outloud Pro" panose="03050502040302030504" pitchFamily="66" charset="77"/>
              </a:rPr>
              <a:t>Te</a:t>
            </a:r>
            <a:r>
              <a:rPr lang="en-US" dirty="0">
                <a:latin typeface="Dreaming Outloud Pro" panose="03050502040302030504" pitchFamily="66" charset="77"/>
                <a:cs typeface="Dreaming Outloud Pro" panose="03050502040302030504" pitchFamily="66" charset="77"/>
              </a:rPr>
              <a:t> </a:t>
            </a:r>
            <a:r>
              <a:rPr lang="en-US" dirty="0" err="1">
                <a:latin typeface="Dreaming Outloud Pro" panose="03050502040302030504" pitchFamily="66" charset="77"/>
                <a:cs typeface="Dreaming Outloud Pro" panose="03050502040302030504" pitchFamily="66" charset="77"/>
              </a:rPr>
              <a:t>Whariki</a:t>
            </a:r>
            <a:endParaRPr lang="en-US" dirty="0">
              <a:latin typeface="Dreaming Outloud Pro" panose="03050502040302030504" pitchFamily="66" charset="77"/>
              <a:cs typeface="Dreaming Outloud Pro" panose="03050502040302030504" pitchFamily="66" charset="77"/>
            </a:endParaRPr>
          </a:p>
        </p:txBody>
      </p:sp>
      <p:sp>
        <p:nvSpPr>
          <p:cNvPr id="7" name="TextBox 6">
            <a:extLst>
              <a:ext uri="{FF2B5EF4-FFF2-40B4-BE49-F238E27FC236}">
                <a16:creationId xmlns:a16="http://schemas.microsoft.com/office/drawing/2014/main" id="{4F22C568-75F3-7BAE-3BF6-34657FD11533}"/>
              </a:ext>
            </a:extLst>
          </p:cNvPr>
          <p:cNvSpPr txBox="1"/>
          <p:nvPr/>
        </p:nvSpPr>
        <p:spPr>
          <a:xfrm>
            <a:off x="3619500" y="1531938"/>
            <a:ext cx="4461785" cy="3116238"/>
          </a:xfrm>
          <a:prstGeom prst="rect">
            <a:avLst/>
          </a:prstGeom>
          <a:noFill/>
        </p:spPr>
        <p:txBody>
          <a:bodyPr wrap="square">
            <a:spAutoFit/>
          </a:bodyPr>
          <a:lstStyle/>
          <a:p>
            <a:pPr>
              <a:lnSpc>
                <a:spcPct val="150000"/>
              </a:lnSpc>
            </a:pPr>
            <a:r>
              <a:rPr lang="en-US" sz="1200" dirty="0" err="1">
                <a:latin typeface="Dreaming Outloud Pro" panose="03050502040302030504" pitchFamily="66" charset="77"/>
                <a:cs typeface="Dreaming Outloud Pro" panose="03050502040302030504" pitchFamily="66" charset="77"/>
              </a:rPr>
              <a:t>Tra</a:t>
            </a:r>
            <a:r>
              <a:rPr lang="en-US" sz="1200" dirty="0">
                <a:latin typeface="Dreaming Outloud Pro" panose="03050502040302030504" pitchFamily="66" charset="77"/>
                <a:cs typeface="Dreaming Outloud Pro" panose="03050502040302030504" pitchFamily="66" charset="77"/>
              </a:rPr>
              <a:t> bod </a:t>
            </a:r>
            <a:r>
              <a:rPr lang="en-US" sz="1200" dirty="0" err="1">
                <a:latin typeface="Dreaming Outloud Pro" panose="03050502040302030504" pitchFamily="66" charset="77"/>
                <a:cs typeface="Dreaming Outloud Pro" panose="03050502040302030504" pitchFamily="66" charset="77"/>
              </a:rPr>
              <a:t>damcaniaeth</a:t>
            </a:r>
            <a:r>
              <a:rPr lang="en-US" sz="1200" dirty="0">
                <a:latin typeface="Dreaming Outloud Pro" panose="03050502040302030504" pitchFamily="66" charset="77"/>
                <a:cs typeface="Dreaming Outloud Pro" panose="03050502040302030504" pitchFamily="66" charset="77"/>
              </a:rPr>
              <a:t> Steiner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canolbwyntio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gamau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datblygiadol</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pwysleisio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dynwared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trefn</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ysbrydolrwydd</a:t>
            </a:r>
            <a:r>
              <a:rPr lang="en-US" sz="1200" dirty="0">
                <a:latin typeface="Dreaming Outloud Pro" panose="03050502040302030504" pitchFamily="66" charset="77"/>
                <a:cs typeface="Dreaming Outloud Pro" panose="03050502040302030504" pitchFamily="66" charset="77"/>
              </a:rPr>
              <a:t> (Hargraves, 2020),  </a:t>
            </a:r>
            <a:r>
              <a:rPr lang="en-US" sz="1200" dirty="0" err="1">
                <a:latin typeface="Dreaming Outloud Pro" panose="03050502040302030504" pitchFamily="66" charset="77"/>
                <a:cs typeface="Dreaming Outloud Pro" panose="03050502040302030504" pitchFamily="66" charset="77"/>
              </a:rPr>
              <a:t>mae</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Te</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Whāriki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fframwaith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hyblyg</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anrhydeddu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amrywiaeth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ddiwylliannol</a:t>
            </a:r>
            <a:r>
              <a:rPr lang="en-US" sz="1200" dirty="0">
                <a:latin typeface="Dreaming Outloud Pro" panose="03050502040302030504" pitchFamily="66" charset="77"/>
                <a:cs typeface="Dreaming Outloud Pro" panose="03050502040302030504" pitchFamily="66" charset="77"/>
              </a:rPr>
              <a:t> ac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pwysleisio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perthnasoedd</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chymuned</a:t>
            </a:r>
            <a:r>
              <a:rPr lang="en-US" sz="1200" dirty="0">
                <a:latin typeface="Dreaming Outloud Pro" panose="03050502040302030504" pitchFamily="66" charset="77"/>
                <a:cs typeface="Dreaming Outloud Pro" panose="03050502040302030504" pitchFamily="66" charset="77"/>
              </a:rPr>
              <a:t>.  (Griffiths, 2014)</a:t>
            </a:r>
          </a:p>
          <a:p>
            <a:pPr>
              <a:lnSpc>
                <a:spcPct val="150000"/>
              </a:lnSpc>
            </a:pPr>
            <a:r>
              <a:rPr lang="en-US" sz="1200" dirty="0">
                <a:latin typeface="Dreaming Outloud Pro" panose="03050502040302030504" pitchFamily="66" charset="77"/>
                <a:cs typeface="Dreaming Outloud Pro" panose="03050502040302030504" pitchFamily="66" charset="77"/>
              </a:rPr>
              <a:t>Mae dull Steiner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fwy</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strwythuredig</a:t>
            </a:r>
            <a:r>
              <a:rPr lang="en-US" sz="1200" dirty="0">
                <a:latin typeface="Dreaming Outloud Pro" panose="03050502040302030504" pitchFamily="66" charset="77"/>
                <a:cs typeface="Dreaming Outloud Pro" panose="03050502040302030504" pitchFamily="66" charset="77"/>
              </a:rPr>
              <a:t> o </a:t>
            </a:r>
            <a:r>
              <a:rPr lang="en-US" sz="1200" dirty="0" err="1">
                <a:latin typeface="Dreaming Outloud Pro" panose="03050502040302030504" pitchFamily="66" charset="77"/>
                <a:cs typeface="Dreaming Outloud Pro" panose="03050502040302030504" pitchFamily="66" charset="77"/>
              </a:rPr>
              <a:t>amgylch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cyfnodau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datblygu</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bennwyd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ymlaen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llaw</a:t>
            </a:r>
            <a:r>
              <a:rPr lang="en-US" sz="1200" dirty="0">
                <a:latin typeface="Dreaming Outloud Pro" panose="03050502040302030504" pitchFamily="66" charset="77"/>
                <a:cs typeface="Dreaming Outloud Pro" panose="03050502040302030504" pitchFamily="66" charset="77"/>
              </a:rPr>
              <a:t> (Lewis, 2018), </a:t>
            </a:r>
            <a:r>
              <a:rPr lang="en-US" sz="1200" dirty="0" err="1">
                <a:latin typeface="Dreaming Outloud Pro" panose="03050502040302030504" pitchFamily="66" charset="77"/>
                <a:cs typeface="Dreaming Outloud Pro" panose="03050502040302030504" pitchFamily="66" charset="77"/>
              </a:rPr>
              <a:t>tra</a:t>
            </a:r>
            <a:r>
              <a:rPr lang="en-US" sz="1200" dirty="0">
                <a:latin typeface="Dreaming Outloud Pro" panose="03050502040302030504" pitchFamily="66" charset="77"/>
                <a:cs typeface="Dreaming Outloud Pro" panose="03050502040302030504" pitchFamily="66" charset="77"/>
              </a:rPr>
              <a:t> bod </a:t>
            </a:r>
            <a:r>
              <a:rPr lang="en-US" sz="1200" dirty="0" err="1">
                <a:latin typeface="Dreaming Outloud Pro" panose="03050502040302030504" pitchFamily="66" charset="77"/>
                <a:cs typeface="Dreaming Outloud Pro" panose="03050502040302030504" pitchFamily="66" charset="77"/>
              </a:rPr>
              <a:t>Te</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Whāriki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gwerthfawrogi</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llwybrau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dysgu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unigol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wedi’u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cyd-greu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Veazey</a:t>
            </a:r>
            <a:r>
              <a:rPr lang="en-US" sz="1200" dirty="0">
                <a:latin typeface="Dreaming Outloud Pro" panose="03050502040302030504" pitchFamily="66" charset="77"/>
                <a:cs typeface="Dreaming Outloud Pro" panose="03050502040302030504" pitchFamily="66" charset="77"/>
              </a:rPr>
              <a:t>, 2020)</a:t>
            </a:r>
          </a:p>
          <a:p>
            <a:pPr>
              <a:lnSpc>
                <a:spcPct val="150000"/>
              </a:lnSpc>
            </a:pPr>
            <a:r>
              <a:rPr lang="en-US" sz="1200" dirty="0" err="1">
                <a:latin typeface="Dreaming Outloud Pro" panose="03050502040302030504" pitchFamily="66" charset="77"/>
                <a:cs typeface="Dreaming Outloud Pro" panose="03050502040302030504" pitchFamily="66" charset="77"/>
              </a:rPr>
              <a:t>Mae'r</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ddau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pwysleisio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datblygiad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cyfannol</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ond</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yn</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amrywio</a:t>
            </a:r>
            <a:r>
              <a:rPr lang="en-US" sz="1200" dirty="0">
                <a:latin typeface="Dreaming Outloud Pro" panose="03050502040302030504" pitchFamily="66" charset="77"/>
                <a:cs typeface="Dreaming Outloud Pro" panose="03050502040302030504" pitchFamily="66" charset="77"/>
              </a:rPr>
              <a:t> o ran </a:t>
            </a:r>
            <a:r>
              <a:rPr lang="en-US" sz="1200" dirty="0" err="1">
                <a:latin typeface="Dreaming Outloud Pro" panose="03050502040302030504" pitchFamily="66" charset="77"/>
                <a:cs typeface="Dreaming Outloud Pro" panose="03050502040302030504" pitchFamily="66" charset="77"/>
              </a:rPr>
              <a:t>methodoleg</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rolau</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oedolion</a:t>
            </a:r>
            <a:r>
              <a:rPr lang="en-US" sz="1200" dirty="0">
                <a:latin typeface="Dreaming Outloud Pro" panose="03050502040302030504" pitchFamily="66" charset="77"/>
                <a:cs typeface="Dreaming Outloud Pro" panose="03050502040302030504" pitchFamily="66" charset="77"/>
              </a:rPr>
              <a:t> a </a:t>
            </a:r>
            <a:r>
              <a:rPr lang="en-US" sz="1200" dirty="0" err="1">
                <a:latin typeface="Dreaming Outloud Pro" panose="03050502040302030504" pitchFamily="66" charset="77"/>
                <a:cs typeface="Dreaming Outloud Pro" panose="03050502040302030504" pitchFamily="66" charset="77"/>
              </a:rPr>
              <a:t>diwylliant</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wrth</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lywio</a:t>
            </a:r>
            <a:r>
              <a:rPr lang="en-US" sz="1200" dirty="0">
                <a:latin typeface="Dreaming Outloud Pro" panose="03050502040302030504" pitchFamily="66" charset="77"/>
                <a:cs typeface="Dreaming Outloud Pro" panose="03050502040302030504" pitchFamily="66" charset="77"/>
              </a:rPr>
              <a:t> </a:t>
            </a:r>
            <a:r>
              <a:rPr lang="en-US" sz="1200" dirty="0" err="1">
                <a:latin typeface="Dreaming Outloud Pro" panose="03050502040302030504" pitchFamily="66" charset="77"/>
                <a:cs typeface="Dreaming Outloud Pro" panose="03050502040302030504" pitchFamily="66" charset="77"/>
              </a:rPr>
              <a:t>dysgu</a:t>
            </a:r>
            <a:r>
              <a:rPr lang="en-US" sz="1200" dirty="0">
                <a:latin typeface="Dreaming Outloud Pro" panose="03050502040302030504" pitchFamily="66" charset="77"/>
                <a:cs typeface="Dreaming Outloud Pro" panose="03050502040302030504" pitchFamily="66" charset="77"/>
              </a:rPr>
              <a:t>.</a:t>
            </a:r>
          </a:p>
        </p:txBody>
      </p:sp>
      <p:pic>
        <p:nvPicPr>
          <p:cNvPr id="8" name="Picture 7">
            <a:extLst>
              <a:ext uri="{FF2B5EF4-FFF2-40B4-BE49-F238E27FC236}">
                <a16:creationId xmlns:a16="http://schemas.microsoft.com/office/drawing/2014/main" id="{668F2DA2-067D-AED4-8771-16FE6584C36D}"/>
              </a:ext>
            </a:extLst>
          </p:cNvPr>
          <p:cNvPicPr>
            <a:picLocks noChangeAspect="1"/>
          </p:cNvPicPr>
          <p:nvPr/>
        </p:nvPicPr>
        <p:blipFill>
          <a:blip r:embed="rId3"/>
          <a:stretch>
            <a:fillRect/>
          </a:stretch>
        </p:blipFill>
        <p:spPr>
          <a:xfrm>
            <a:off x="330332" y="1216682"/>
            <a:ext cx="2969768" cy="4206359"/>
          </a:xfrm>
          <a:prstGeom prst="rect">
            <a:avLst/>
          </a:prstGeom>
        </p:spPr>
      </p:pic>
      <p:sp>
        <p:nvSpPr>
          <p:cNvPr id="10" name="TextBox 9">
            <a:extLst>
              <a:ext uri="{FF2B5EF4-FFF2-40B4-BE49-F238E27FC236}">
                <a16:creationId xmlns:a16="http://schemas.microsoft.com/office/drawing/2014/main" id="{43068468-886B-1C85-48EB-132FB76AA545}"/>
              </a:ext>
            </a:extLst>
          </p:cNvPr>
          <p:cNvSpPr txBox="1"/>
          <p:nvPr/>
        </p:nvSpPr>
        <p:spPr>
          <a:xfrm>
            <a:off x="897155" y="5423041"/>
            <a:ext cx="2066925" cy="215444"/>
          </a:xfrm>
          <a:prstGeom prst="rect">
            <a:avLst/>
          </a:prstGeom>
          <a:noFill/>
        </p:spPr>
        <p:txBody>
          <a:bodyPr wrap="square">
            <a:spAutoFit/>
          </a:bodyPr>
          <a:lstStyle/>
          <a:p>
            <a:pPr algn="ctr"/>
            <a:r>
              <a:rPr lang="en-GB" sz="800" b="0" i="0" dirty="0">
                <a:solidFill>
                  <a:srgbClr val="2C3E50"/>
                </a:solidFill>
                <a:effectLst/>
                <a:latin typeface="Dreaming Outloud Pro" panose="03050502040302030504" pitchFamily="66" charset="77"/>
                <a:cs typeface="Dreaming Outloud Pro" panose="03050502040302030504" pitchFamily="66" charset="77"/>
              </a:rPr>
              <a:t>(https://</a:t>
            </a:r>
            <a:r>
              <a:rPr lang="en-GB" sz="800" b="0" i="0" dirty="0" err="1">
                <a:solidFill>
                  <a:srgbClr val="2C3E50"/>
                </a:solidFill>
                <a:effectLst/>
                <a:latin typeface="Dreaming Outloud Pro" panose="03050502040302030504" pitchFamily="66" charset="77"/>
                <a:cs typeface="Dreaming Outloud Pro" panose="03050502040302030504" pitchFamily="66" charset="77"/>
              </a:rPr>
              <a:t>anyflip.com</a:t>
            </a:r>
            <a:r>
              <a:rPr lang="en-GB" sz="800" b="0" i="0" dirty="0">
                <a:solidFill>
                  <a:srgbClr val="2C3E50"/>
                </a:solidFill>
                <a:effectLst/>
                <a:latin typeface="Dreaming Outloud Pro" panose="03050502040302030504" pitchFamily="66" charset="77"/>
                <a:cs typeface="Dreaming Outloud Pro" panose="03050502040302030504" pitchFamily="66" charset="77"/>
              </a:rPr>
              <a:t>/</a:t>
            </a:r>
            <a:r>
              <a:rPr lang="en-GB" sz="800" b="0" i="0" dirty="0" err="1">
                <a:solidFill>
                  <a:srgbClr val="2C3E50"/>
                </a:solidFill>
                <a:effectLst/>
                <a:latin typeface="Dreaming Outloud Pro" panose="03050502040302030504" pitchFamily="66" charset="77"/>
                <a:cs typeface="Dreaming Outloud Pro" panose="03050502040302030504" pitchFamily="66" charset="77"/>
              </a:rPr>
              <a:t>xrpbj</a:t>
            </a:r>
            <a:r>
              <a:rPr lang="en-GB" sz="800" b="0" i="0" dirty="0">
                <a:solidFill>
                  <a:srgbClr val="2C3E50"/>
                </a:solidFill>
                <a:effectLst/>
                <a:latin typeface="Dreaming Outloud Pro" panose="03050502040302030504" pitchFamily="66" charset="77"/>
                <a:cs typeface="Dreaming Outloud Pro" panose="03050502040302030504" pitchFamily="66" charset="77"/>
              </a:rPr>
              <a:t>/</a:t>
            </a:r>
            <a:r>
              <a:rPr lang="en-GB" sz="800" b="0" i="0" dirty="0" err="1">
                <a:solidFill>
                  <a:srgbClr val="2C3E50"/>
                </a:solidFill>
                <a:effectLst/>
                <a:latin typeface="Dreaming Outloud Pro" panose="03050502040302030504" pitchFamily="66" charset="77"/>
                <a:cs typeface="Dreaming Outloud Pro" panose="03050502040302030504" pitchFamily="66" charset="77"/>
              </a:rPr>
              <a:t>yuvm</a:t>
            </a:r>
            <a:r>
              <a:rPr lang="en-GB" sz="800" b="0" i="0" dirty="0">
                <a:solidFill>
                  <a:srgbClr val="2C3E50"/>
                </a:solidFill>
                <a:effectLst/>
                <a:latin typeface="Dreaming Outloud Pro" panose="03050502040302030504" pitchFamily="66" charset="77"/>
                <a:cs typeface="Dreaming Outloud Pro" panose="03050502040302030504" pitchFamily="66" charset="77"/>
              </a:rPr>
              <a:t>, n.d.)</a:t>
            </a:r>
            <a:endParaRPr lang="en-US" sz="800" dirty="0">
              <a:latin typeface="Dreaming Outloud Pro" panose="03050502040302030504" pitchFamily="66" charset="77"/>
              <a:cs typeface="Dreaming Outloud Pro" panose="03050502040302030504" pitchFamily="66" charset="77"/>
            </a:endParaRPr>
          </a:p>
        </p:txBody>
      </p:sp>
      <p:pic>
        <p:nvPicPr>
          <p:cNvPr id="12" name="Online Media 11" descr="waldorf education approach | explained | वाल्डोर्फ">
            <a:hlinkClick r:id="" action="ppaction://media"/>
            <a:extLst>
              <a:ext uri="{FF2B5EF4-FFF2-40B4-BE49-F238E27FC236}">
                <a16:creationId xmlns:a16="http://schemas.microsoft.com/office/drawing/2014/main" id="{6C00F034-3805-CE8C-D09E-7146850C096E}"/>
              </a:ext>
            </a:extLst>
          </p:cNvPr>
          <p:cNvPicPr>
            <a:picLocks noRot="1" noChangeAspect="1"/>
          </p:cNvPicPr>
          <p:nvPr>
            <a:videoFile r:link="rId1"/>
          </p:nvPr>
        </p:nvPicPr>
        <p:blipFill>
          <a:blip r:embed="rId4"/>
          <a:stretch>
            <a:fillRect/>
          </a:stretch>
        </p:blipFill>
        <p:spPr>
          <a:xfrm>
            <a:off x="8209344" y="1951971"/>
            <a:ext cx="3750678" cy="2553172"/>
          </a:xfrm>
          <a:prstGeom prst="rect">
            <a:avLst/>
          </a:prstGeom>
        </p:spPr>
      </p:pic>
      <p:sp>
        <p:nvSpPr>
          <p:cNvPr id="14" name="TextBox 13">
            <a:extLst>
              <a:ext uri="{FF2B5EF4-FFF2-40B4-BE49-F238E27FC236}">
                <a16:creationId xmlns:a16="http://schemas.microsoft.com/office/drawing/2014/main" id="{7197DA1E-860A-C13E-4B52-558372404BC8}"/>
              </a:ext>
            </a:extLst>
          </p:cNvPr>
          <p:cNvSpPr txBox="1"/>
          <p:nvPr/>
        </p:nvSpPr>
        <p:spPr>
          <a:xfrm>
            <a:off x="9777100" y="4648176"/>
            <a:ext cx="1195700" cy="492443"/>
          </a:xfrm>
          <a:prstGeom prst="rect">
            <a:avLst/>
          </a:prstGeom>
          <a:noFill/>
        </p:spPr>
        <p:txBody>
          <a:bodyPr wrap="square">
            <a:spAutoFit/>
          </a:bodyPr>
          <a:lstStyle/>
          <a:p>
            <a:pPr algn="l"/>
            <a:r>
              <a:rPr lang="en-GB" sz="800" b="0" i="0" dirty="0">
                <a:solidFill>
                  <a:srgbClr val="000000"/>
                </a:solidFill>
                <a:effectLst/>
                <a:latin typeface="Dreaming Outloud Pro" panose="03050502040302030504" pitchFamily="66" charset="77"/>
                <a:cs typeface="Dreaming Outloud Pro" panose="03050502040302030504" pitchFamily="66" charset="77"/>
              </a:rPr>
              <a:t>(</a:t>
            </a:r>
            <a:r>
              <a:rPr lang="en-GB" sz="800" b="0" i="0" dirty="0" err="1">
                <a:solidFill>
                  <a:srgbClr val="000000"/>
                </a:solidFill>
                <a:effectLst/>
                <a:latin typeface="Dreaming Outloud Pro" panose="03050502040302030504" pitchFamily="66" charset="77"/>
                <a:cs typeface="Dreaming Outloud Pro" panose="03050502040302030504" pitchFamily="66" charset="77"/>
              </a:rPr>
              <a:t>Planandteach</a:t>
            </a:r>
            <a:r>
              <a:rPr lang="en-GB" sz="800" b="0" i="0" dirty="0">
                <a:solidFill>
                  <a:srgbClr val="000000"/>
                </a:solidFill>
                <a:effectLst/>
                <a:latin typeface="Dreaming Outloud Pro" panose="03050502040302030504" pitchFamily="66" charset="77"/>
                <a:cs typeface="Dreaming Outloud Pro" panose="03050502040302030504" pitchFamily="66" charset="77"/>
              </a:rPr>
              <a:t>, 2021)</a:t>
            </a:r>
          </a:p>
          <a:p>
            <a:pPr algn="l"/>
            <a:r>
              <a:rPr lang="en-GB" b="0" i="0" dirty="0">
                <a:solidFill>
                  <a:srgbClr val="000000"/>
                </a:solidFill>
                <a:effectLst/>
                <a:latin typeface="Calibri" panose="020F0502020204030204" pitchFamily="34" charset="0"/>
              </a:rPr>
              <a:t>‌</a:t>
            </a:r>
          </a:p>
        </p:txBody>
      </p:sp>
    </p:spTree>
    <p:extLst>
      <p:ext uri="{BB962C8B-B14F-4D97-AF65-F5344CB8AC3E}">
        <p14:creationId xmlns:p14="http://schemas.microsoft.com/office/powerpoint/2010/main" val="43007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2AF5E26-E41D-5E10-3BE1-11D78F95452D}"/>
              </a:ext>
            </a:extLst>
          </p:cNvPr>
          <p:cNvSpPr txBox="1"/>
          <p:nvPr/>
        </p:nvSpPr>
        <p:spPr>
          <a:xfrm>
            <a:off x="172994" y="0"/>
            <a:ext cx="2476319" cy="707886"/>
          </a:xfrm>
          <a:prstGeom prst="rect">
            <a:avLst/>
          </a:prstGeom>
          <a:noFill/>
        </p:spPr>
        <p:txBody>
          <a:bodyPr wrap="none" rtlCol="0">
            <a:spAutoFit/>
          </a:bodyPr>
          <a:lstStyle/>
          <a:p>
            <a:r>
              <a:rPr lang="en-US" sz="4000" dirty="0" err="1">
                <a:latin typeface="Dreaming Outloud Pro" panose="03050502040302030504" pitchFamily="66" charset="77"/>
                <a:cs typeface="Dreaming Outloud Pro" panose="03050502040302030504" pitchFamily="66" charset="77"/>
              </a:rPr>
              <a:t>Cyfeirnodi</a:t>
            </a:r>
            <a:endParaRPr lang="en-US" sz="4000" dirty="0">
              <a:latin typeface="Dreaming Outloud Pro" panose="03050502040302030504" pitchFamily="66" charset="77"/>
              <a:cs typeface="Dreaming Outloud Pro" panose="03050502040302030504" pitchFamily="66" charset="77"/>
            </a:endParaRPr>
          </a:p>
        </p:txBody>
      </p:sp>
      <p:sp>
        <p:nvSpPr>
          <p:cNvPr id="5" name="TextBox 4">
            <a:extLst>
              <a:ext uri="{FF2B5EF4-FFF2-40B4-BE49-F238E27FC236}">
                <a16:creationId xmlns:a16="http://schemas.microsoft.com/office/drawing/2014/main" id="{10B922F5-9248-9630-8555-769B16975F5D}"/>
              </a:ext>
            </a:extLst>
          </p:cNvPr>
          <p:cNvSpPr txBox="1"/>
          <p:nvPr/>
        </p:nvSpPr>
        <p:spPr>
          <a:xfrm>
            <a:off x="172994" y="512445"/>
            <a:ext cx="11627709" cy="6030818"/>
          </a:xfrm>
          <a:prstGeom prst="rect">
            <a:avLst/>
          </a:prstGeom>
          <a:noFill/>
        </p:spPr>
        <p:txBody>
          <a:bodyPr wrap="square">
            <a:spAutoFit/>
          </a:bodyPr>
          <a:lstStyle/>
          <a:p>
            <a:pPr marL="342900" lvl="0" indent="-342900">
              <a:lnSpc>
                <a:spcPct val="115000"/>
              </a:lnSpc>
              <a:buClr>
                <a:srgbClr val="000000"/>
              </a:buClr>
              <a:buSzPts val="1350"/>
              <a:buFont typeface="Calibri" panose="020F0502020204030204" pitchFamily="34" charset="0"/>
              <a:buChar char="-"/>
            </a:pPr>
            <a:r>
              <a:rPr lang="en-GB" sz="1800" dirty="0">
                <a:solidFill>
                  <a:srgbClr val="000000"/>
                </a:solidFill>
                <a:effectLst/>
                <a:latin typeface="Calibri" panose="020F0502020204030204" pitchFamily="34" charset="0"/>
                <a:ea typeface="Times New Roman" panose="02020603050405020304" pitchFamily="18" charset="0"/>
              </a:rPr>
              <a:t>‌ </a:t>
            </a:r>
            <a:r>
              <a:rPr lang="en-GB" sz="1200" dirty="0">
                <a:solidFill>
                  <a:srgbClr val="000000"/>
                </a:solidFill>
                <a:effectLst/>
                <a:latin typeface="Calibri" panose="020F0502020204030204" pitchFamily="34" charset="0"/>
                <a:ea typeface="Times New Roman" panose="02020603050405020304" pitchFamily="18" charset="0"/>
              </a:rPr>
              <a:t>Early Intervention Foundation (2024). </a:t>
            </a:r>
            <a:r>
              <a:rPr lang="en-GB" sz="1200" i="1" dirty="0">
                <a:solidFill>
                  <a:srgbClr val="000000"/>
                </a:solidFill>
                <a:effectLst/>
                <a:latin typeface="Calibri" panose="020F0502020204030204" pitchFamily="34" charset="0"/>
                <a:ea typeface="Times New Roman" panose="02020603050405020304" pitchFamily="18" charset="0"/>
              </a:rPr>
              <a:t>What is early intervention?</a:t>
            </a:r>
            <a:r>
              <a:rPr lang="en-GB" sz="1200" dirty="0">
                <a:solidFill>
                  <a:srgbClr val="000000"/>
                </a:solidFill>
                <a:effectLst/>
                <a:latin typeface="Calibri" panose="020F0502020204030204" pitchFamily="34" charset="0"/>
                <a:ea typeface="Times New Roman" panose="02020603050405020304" pitchFamily="18" charset="0"/>
              </a:rPr>
              <a:t> [online] Early Intervention Foundation. Available at: </a:t>
            </a:r>
            <a:r>
              <a:rPr lang="en-GB" sz="1200" u="sng" dirty="0">
                <a:solidFill>
                  <a:srgbClr val="0563C1"/>
                </a:solidFill>
                <a:effectLst/>
                <a:latin typeface="Calibri" panose="020F0502020204030204" pitchFamily="34" charset="0"/>
                <a:ea typeface="Times New Roman" panose="02020603050405020304" pitchFamily="18" charset="0"/>
                <a:hlinkClick r:id="rId2"/>
              </a:rPr>
              <a:t>https://www.eif.org.uk/why-it-matters/what-is-early-intervention</a:t>
            </a:r>
            <a:r>
              <a:rPr lang="en-GB" sz="1200" dirty="0">
                <a:solidFill>
                  <a:srgbClr val="000000"/>
                </a:solidFill>
                <a:effectLst/>
                <a:latin typeface="Calibri" panose="020F0502020204030204" pitchFamily="34" charset="0"/>
                <a:ea typeface="Times New Roman" panose="02020603050405020304" pitchFamily="18" charset="0"/>
              </a:rPr>
              <a:t>.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 Prime, H., Andrews, K., Markwell, A., Gonzalez, A., Janus, M., </a:t>
            </a:r>
            <a:r>
              <a:rPr lang="en-GB" sz="1200" dirty="0" err="1">
                <a:solidFill>
                  <a:srgbClr val="000000"/>
                </a:solidFill>
                <a:effectLst/>
                <a:latin typeface="Calibri" panose="020F0502020204030204" pitchFamily="34" charset="0"/>
                <a:ea typeface="Times New Roman" panose="02020603050405020304" pitchFamily="18" charset="0"/>
              </a:rPr>
              <a:t>Tricco</a:t>
            </a:r>
            <a:r>
              <a:rPr lang="en-GB" sz="1200" dirty="0">
                <a:solidFill>
                  <a:srgbClr val="000000"/>
                </a:solidFill>
                <a:effectLst/>
                <a:latin typeface="Calibri" panose="020F0502020204030204" pitchFamily="34" charset="0"/>
                <a:ea typeface="Times New Roman" panose="02020603050405020304" pitchFamily="18" charset="0"/>
              </a:rPr>
              <a:t>, A.C., Bennett, T. and Atkinson, L. (2023). Positive Parenting and Early Childhood Cognition: A Systematic Review and Meta-Analysis of Randomized Controlled Trials. </a:t>
            </a:r>
            <a:r>
              <a:rPr lang="en-GB" sz="1200" i="1" dirty="0">
                <a:solidFill>
                  <a:srgbClr val="000000"/>
                </a:solidFill>
                <a:effectLst/>
                <a:latin typeface="Calibri" panose="020F0502020204030204" pitchFamily="34" charset="0"/>
                <a:ea typeface="Times New Roman" panose="02020603050405020304" pitchFamily="18" charset="0"/>
              </a:rPr>
              <a:t>Clinical Child and Family Psychology Review</a:t>
            </a:r>
            <a:r>
              <a:rPr lang="en-GB" sz="1200" dirty="0">
                <a:solidFill>
                  <a:srgbClr val="000000"/>
                </a:solidFill>
                <a:effectLst/>
                <a:latin typeface="Calibri" panose="020F0502020204030204" pitchFamily="34" charset="0"/>
                <a:ea typeface="Times New Roman" panose="02020603050405020304" pitchFamily="18" charset="0"/>
              </a:rPr>
              <a:t>, 26.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/10.1007/s10567-022-00423-2.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A sense of agency. (n.d.). Available at: https://</a:t>
            </a:r>
            <a:r>
              <a:rPr lang="en-GB" sz="1200" dirty="0" err="1">
                <a:solidFill>
                  <a:srgbClr val="000000"/>
                </a:solidFill>
                <a:effectLst/>
                <a:latin typeface="Calibri" panose="020F0502020204030204" pitchFamily="34" charset="0"/>
                <a:ea typeface="Times New Roman" panose="02020603050405020304" pitchFamily="18" charset="0"/>
              </a:rPr>
              <a:t>ndna.org.uk</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wp</a:t>
            </a:r>
            <a:r>
              <a:rPr lang="en-GB" sz="1200" dirty="0">
                <a:solidFill>
                  <a:srgbClr val="000000"/>
                </a:solidFill>
                <a:effectLst/>
                <a:latin typeface="Calibri" panose="020F0502020204030204" pitchFamily="34" charset="0"/>
                <a:ea typeface="Times New Roman" panose="02020603050405020304" pitchFamily="18" charset="0"/>
              </a:rPr>
              <a:t>-content/uploads/2021/11/Activity-A-sense-of-</a:t>
            </a:r>
            <a:r>
              <a:rPr lang="en-GB" sz="1200" dirty="0" err="1">
                <a:solidFill>
                  <a:srgbClr val="000000"/>
                </a:solidFill>
                <a:effectLst/>
                <a:latin typeface="Calibri" panose="020F0502020204030204" pitchFamily="34" charset="0"/>
                <a:ea typeface="Times New Roman" panose="02020603050405020304" pitchFamily="18" charset="0"/>
              </a:rPr>
              <a:t>agency.pdf</a:t>
            </a:r>
            <a:r>
              <a:rPr lang="en-GB" sz="1200" dirty="0">
                <a:solidFill>
                  <a:srgbClr val="000000"/>
                </a:solidFill>
                <a:effectLst/>
                <a:latin typeface="Calibri" panose="020F0502020204030204" pitchFamily="34" charset="0"/>
                <a:ea typeface="Times New Roman" panose="02020603050405020304" pitchFamily="18" charset="0"/>
              </a:rPr>
              <a:t> [Accessed 22 Apr. 2024].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Ackerman, C.E. (2018). </a:t>
            </a:r>
            <a:r>
              <a:rPr lang="en-GB" sz="1200" i="1" dirty="0">
                <a:solidFill>
                  <a:srgbClr val="000000"/>
                </a:solidFill>
                <a:effectLst/>
                <a:latin typeface="Calibri" panose="020F0502020204030204" pitchFamily="34" charset="0"/>
                <a:ea typeface="Times New Roman" panose="02020603050405020304" pitchFamily="18" charset="0"/>
              </a:rPr>
              <a:t>What is attachment theory? Bowlby’s 4 stages explained.</a:t>
            </a:r>
            <a:r>
              <a:rPr lang="en-GB" sz="1200" dirty="0">
                <a:solidFill>
                  <a:srgbClr val="000000"/>
                </a:solidFill>
                <a:effectLst/>
                <a:latin typeface="Calibri" panose="020F0502020204030204" pitchFamily="34" charset="0"/>
                <a:ea typeface="Times New Roman" panose="02020603050405020304" pitchFamily="18" charset="0"/>
              </a:rPr>
              <a:t> [online] Positive Psychology. Available at: </a:t>
            </a:r>
            <a:r>
              <a:rPr lang="en-GB" sz="1200" u="sng" dirty="0">
                <a:solidFill>
                  <a:srgbClr val="0563C1"/>
                </a:solidFill>
                <a:effectLst/>
                <a:latin typeface="Calibri" panose="020F0502020204030204" pitchFamily="34" charset="0"/>
                <a:ea typeface="Times New Roman" panose="02020603050405020304" pitchFamily="18" charset="0"/>
                <a:hlinkClick r:id="rId3"/>
              </a:rPr>
              <a:t>https://positivepsychology.com/attachment-theory/</a:t>
            </a:r>
            <a:r>
              <a:rPr lang="en-GB" sz="1200" dirty="0">
                <a:solidFill>
                  <a:srgbClr val="000000"/>
                </a:solidFill>
                <a:effectLst/>
                <a:latin typeface="Calibri" panose="020F0502020204030204" pitchFamily="34" charset="0"/>
                <a:ea typeface="Times New Roman" panose="02020603050405020304" pitchFamily="18" charset="0"/>
              </a:rPr>
              <a:t>. </a:t>
            </a:r>
            <a:r>
              <a:rPr lang="en-GB" sz="1200" dirty="0">
                <a:effectLst/>
                <a:latin typeface="Calibri" panose="020F0502020204030204" pitchFamily="34" charset="0"/>
                <a:ea typeface="Times New Roman" panose="02020603050405020304" pitchFamily="18" charset="0"/>
              </a:rPr>
              <a:t>[Accessed 2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Aguiar, C., Silva, C.S., Guerra, R., Rodrigues, R.B., Ribeiro, L.A., </a:t>
            </a:r>
            <a:r>
              <a:rPr lang="en-GB" sz="1200" dirty="0" err="1">
                <a:solidFill>
                  <a:srgbClr val="000000"/>
                </a:solidFill>
                <a:effectLst/>
                <a:latin typeface="Calibri" panose="020F0502020204030204" pitchFamily="34" charset="0"/>
                <a:ea typeface="Times New Roman" panose="02020603050405020304" pitchFamily="18" charset="0"/>
              </a:rPr>
              <a:t>Pastori</a:t>
            </a:r>
            <a:r>
              <a:rPr lang="en-GB" sz="1200" dirty="0">
                <a:solidFill>
                  <a:srgbClr val="000000"/>
                </a:solidFill>
                <a:effectLst/>
                <a:latin typeface="Calibri" panose="020F0502020204030204" pitchFamily="34" charset="0"/>
                <a:ea typeface="Times New Roman" panose="02020603050405020304" pitchFamily="18" charset="0"/>
              </a:rPr>
              <a:t>, G. and </a:t>
            </a:r>
            <a:r>
              <a:rPr lang="en-GB" sz="1200" dirty="0" err="1">
                <a:solidFill>
                  <a:srgbClr val="000000"/>
                </a:solidFill>
                <a:effectLst/>
                <a:latin typeface="Calibri" panose="020F0502020204030204" pitchFamily="34" charset="0"/>
                <a:ea typeface="Times New Roman" panose="02020603050405020304" pitchFamily="18" charset="0"/>
              </a:rPr>
              <a:t>Leseman</a:t>
            </a:r>
            <a:r>
              <a:rPr lang="en-GB" sz="1200" dirty="0">
                <a:solidFill>
                  <a:srgbClr val="000000"/>
                </a:solidFill>
                <a:effectLst/>
                <a:latin typeface="Calibri" panose="020F0502020204030204" pitchFamily="34" charset="0"/>
                <a:ea typeface="Times New Roman" panose="02020603050405020304" pitchFamily="18" charset="0"/>
              </a:rPr>
              <a:t>, P. (2019). Early interventions tackling inequalities experienced by immigrant, low-income, and Roma children in 8 European countries: a critical overview. </a:t>
            </a:r>
            <a:r>
              <a:rPr lang="en-GB" sz="1200" i="1" dirty="0">
                <a:solidFill>
                  <a:srgbClr val="000000"/>
                </a:solidFill>
                <a:effectLst/>
                <a:latin typeface="Calibri" panose="020F0502020204030204" pitchFamily="34" charset="0"/>
                <a:ea typeface="Times New Roman" panose="02020603050405020304" pitchFamily="18" charset="0"/>
              </a:rPr>
              <a:t>European Early Childhood Education Research Journal</a:t>
            </a:r>
            <a:r>
              <a:rPr lang="en-GB" sz="1200" dirty="0">
                <a:solidFill>
                  <a:srgbClr val="000000"/>
                </a:solidFill>
                <a:effectLst/>
                <a:latin typeface="Calibri" panose="020F0502020204030204" pitchFamily="34" charset="0"/>
                <a:ea typeface="Times New Roman" panose="02020603050405020304" pitchFamily="18" charset="0"/>
              </a:rPr>
              <a:t>, 28(1), pp.58–76. </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err="1">
                <a:solidFill>
                  <a:srgbClr val="000000"/>
                </a:solidFill>
                <a:effectLst/>
                <a:latin typeface="Calibri" panose="020F0502020204030204" pitchFamily="34" charset="0"/>
                <a:ea typeface="Times New Roman" panose="02020603050405020304" pitchFamily="18" charset="0"/>
              </a:rPr>
              <a:t>app.croneri.co.uk</a:t>
            </a:r>
            <a:r>
              <a:rPr lang="en-GB" sz="1200" dirty="0">
                <a:solidFill>
                  <a:srgbClr val="000000"/>
                </a:solidFill>
                <a:effectLst/>
                <a:latin typeface="Calibri" panose="020F0502020204030204" pitchFamily="34" charset="0"/>
                <a:ea typeface="Times New Roman" panose="02020603050405020304" pitchFamily="18" charset="0"/>
              </a:rPr>
              <a:t>. (n.d.). </a:t>
            </a:r>
            <a:r>
              <a:rPr lang="en-GB" sz="1200" i="1" dirty="0">
                <a:solidFill>
                  <a:srgbClr val="000000"/>
                </a:solidFill>
                <a:effectLst/>
                <a:latin typeface="Calibri" panose="020F0502020204030204" pitchFamily="34" charset="0"/>
                <a:ea typeface="Times New Roman" panose="02020603050405020304" pitchFamily="18" charset="0"/>
              </a:rPr>
              <a:t>The Steiner Waldorf approach | Croner-</a:t>
            </a:r>
            <a:r>
              <a:rPr lang="en-GB" sz="1200" i="1" dirty="0" err="1">
                <a:solidFill>
                  <a:srgbClr val="000000"/>
                </a:solidFill>
                <a:effectLst/>
                <a:latin typeface="Calibri" panose="020F0502020204030204" pitchFamily="34" charset="0"/>
                <a:ea typeface="Times New Roman" panose="02020603050405020304" pitchFamily="18" charset="0"/>
              </a:rPr>
              <a:t>i</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4"/>
              </a:rPr>
              <a:t>https://app.croneri.co.uk/feature-articles/steiner-waldorf-approach</a:t>
            </a:r>
            <a:r>
              <a:rPr lang="en-GB" sz="1200" dirty="0">
                <a:solidFill>
                  <a:srgbClr val="000000"/>
                </a:solidFill>
                <a:effectLst/>
                <a:latin typeface="Calibri" panose="020F0502020204030204" pitchFamily="34" charset="0"/>
                <a:ea typeface="Times New Roman" panose="02020603050405020304" pitchFamily="18" charset="0"/>
              </a:rPr>
              <a:t>. [Accessed 17 January 2025]</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err="1">
                <a:solidFill>
                  <a:srgbClr val="000000"/>
                </a:solidFill>
                <a:effectLst/>
                <a:latin typeface="Calibri" panose="020F0502020204030204" pitchFamily="34" charset="0"/>
                <a:ea typeface="Times New Roman" panose="02020603050405020304" pitchFamily="18" charset="0"/>
              </a:rPr>
              <a:t>Bartleton</a:t>
            </a:r>
            <a:r>
              <a:rPr lang="en-GB" sz="1200" dirty="0">
                <a:solidFill>
                  <a:srgbClr val="000000"/>
                </a:solidFill>
                <a:effectLst/>
                <a:latin typeface="Calibri" panose="020F0502020204030204" pitchFamily="34" charset="0"/>
                <a:ea typeface="Times New Roman" panose="02020603050405020304" pitchFamily="18" charset="0"/>
              </a:rPr>
              <a:t>, L. (2021). </a:t>
            </a:r>
            <a:r>
              <a:rPr lang="en-GB" sz="1200" i="1" dirty="0">
                <a:solidFill>
                  <a:srgbClr val="000000"/>
                </a:solidFill>
                <a:effectLst/>
                <a:latin typeface="Calibri" panose="020F0502020204030204" pitchFamily="34" charset="0"/>
                <a:ea typeface="Times New Roman" panose="02020603050405020304" pitchFamily="18" charset="0"/>
              </a:rPr>
              <a:t>Creating Enabling Environments for Children in the Early Years</a:t>
            </a:r>
            <a:r>
              <a:rPr lang="en-GB" sz="1200" dirty="0">
                <a:solidFill>
                  <a:srgbClr val="000000"/>
                </a:solidFill>
                <a:effectLst/>
                <a:latin typeface="Calibri" panose="020F0502020204030204" pitchFamily="34" charset="0"/>
                <a:ea typeface="Times New Roman" panose="02020603050405020304" pitchFamily="18" charset="0"/>
              </a:rPr>
              <a:t>. [online] </a:t>
            </a:r>
            <a:r>
              <a:rPr lang="en-GB" sz="1200" dirty="0" err="1">
                <a:solidFill>
                  <a:srgbClr val="000000"/>
                </a:solidFill>
                <a:effectLst/>
                <a:latin typeface="Calibri" panose="020F0502020204030204" pitchFamily="34" charset="0"/>
                <a:ea typeface="Times New Roman" panose="02020603050405020304" pitchFamily="18" charset="0"/>
              </a:rPr>
              <a:t>cachealumni.org.uk</a:t>
            </a:r>
            <a:r>
              <a:rPr lang="en-GB" sz="1200" dirty="0">
                <a:solidFill>
                  <a:srgbClr val="000000"/>
                </a:solidFill>
                <a:effectLst/>
                <a:latin typeface="Calibri" panose="020F0502020204030204" pitchFamily="34" charset="0"/>
                <a:ea typeface="Times New Roman" panose="02020603050405020304" pitchFamily="18" charset="0"/>
              </a:rPr>
              <a:t>. Available at: </a:t>
            </a:r>
            <a:r>
              <a:rPr lang="en-GB" sz="1200" u="sng" dirty="0">
                <a:solidFill>
                  <a:srgbClr val="0563C1"/>
                </a:solidFill>
                <a:effectLst/>
                <a:latin typeface="Calibri" panose="020F0502020204030204" pitchFamily="34" charset="0"/>
                <a:ea typeface="Times New Roman" panose="02020603050405020304" pitchFamily="18" charset="0"/>
                <a:hlinkClick r:id="rId5"/>
              </a:rPr>
              <a:t>https://cachealumni.org.uk/CACHE/CACHE/Professional-Development/Articles-folder/Creating-Enabling_Environments_for_Children_in_the_Early-Years.aspx</a:t>
            </a:r>
            <a:r>
              <a:rPr lang="en-GB" sz="1200" dirty="0">
                <a:solidFill>
                  <a:srgbClr val="000000"/>
                </a:solidFill>
                <a:effectLst/>
                <a:latin typeface="Calibri" panose="020F0502020204030204" pitchFamily="34" charset="0"/>
                <a:ea typeface="Times New Roman" panose="02020603050405020304" pitchFamily="18" charset="0"/>
              </a:rPr>
              <a:t>.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 </a:t>
            </a:r>
            <a:r>
              <a:rPr lang="en-GB" sz="1200" dirty="0" err="1">
                <a:effectLst/>
                <a:latin typeface="Calibri" panose="020F0502020204030204" pitchFamily="34" charset="0"/>
                <a:ea typeface="Times New Roman" panose="02020603050405020304" pitchFamily="18" charset="0"/>
              </a:rPr>
              <a:t>Beardslee</a:t>
            </a:r>
            <a:r>
              <a:rPr lang="en-GB" sz="1200" dirty="0">
                <a:effectLst/>
                <a:latin typeface="Calibri" panose="020F0502020204030204" pitchFamily="34" charset="0"/>
                <a:ea typeface="Times New Roman" panose="02020603050405020304" pitchFamily="18" charset="0"/>
              </a:rPr>
              <a:t>, W.R., Gladstone, T.R.G., Wright, E.J. and Cooper, A.B. (2003). A Family-Based Approach to the Prevention of Depressive Symptoms in Children at Risk: Evidence of Parental and Child Change. </a:t>
            </a:r>
            <a:r>
              <a:rPr lang="en-GB" sz="1200" i="1" dirty="0">
                <a:effectLst/>
                <a:latin typeface="Calibri" panose="020F0502020204030204" pitchFamily="34" charset="0"/>
                <a:ea typeface="Times New Roman" panose="02020603050405020304" pitchFamily="18" charset="0"/>
              </a:rPr>
              <a:t>PEDIATRICS</a:t>
            </a:r>
            <a:r>
              <a:rPr lang="en-GB" sz="1200" dirty="0">
                <a:effectLst/>
                <a:latin typeface="Calibri" panose="020F0502020204030204" pitchFamily="34" charset="0"/>
                <a:ea typeface="Times New Roman" panose="02020603050405020304" pitchFamily="18" charset="0"/>
              </a:rPr>
              <a:t>, [online] 112(2), pp.e119–e131. </a:t>
            </a:r>
            <a:r>
              <a:rPr lang="en-GB" sz="1200" dirty="0" err="1">
                <a:effectLst/>
                <a:latin typeface="Calibri" panose="020F0502020204030204" pitchFamily="34" charset="0"/>
                <a:ea typeface="Times New Roman" panose="02020603050405020304" pitchFamily="18" charset="0"/>
              </a:rPr>
              <a:t>doi:https</a:t>
            </a:r>
            <a:r>
              <a:rPr lang="en-GB" sz="1200" dirty="0">
                <a:effectLst/>
                <a:latin typeface="Calibri" panose="020F0502020204030204" pitchFamily="34" charset="0"/>
                <a:ea typeface="Times New Roman" panose="02020603050405020304" pitchFamily="18" charset="0"/>
              </a:rPr>
              <a:t>://</a:t>
            </a:r>
            <a:r>
              <a:rPr lang="en-GB" sz="1200" dirty="0" err="1">
                <a:effectLst/>
                <a:latin typeface="Calibri" panose="020F0502020204030204" pitchFamily="34" charset="0"/>
                <a:ea typeface="Times New Roman" panose="02020603050405020304" pitchFamily="18" charset="0"/>
              </a:rPr>
              <a:t>doi.org</a:t>
            </a:r>
            <a:r>
              <a:rPr lang="en-GB" sz="1200" dirty="0">
                <a:effectLst/>
                <a:latin typeface="Calibri" panose="020F0502020204030204" pitchFamily="34" charset="0"/>
                <a:ea typeface="Times New Roman" panose="02020603050405020304" pitchFamily="18" charset="0"/>
              </a:rPr>
              <a:t>/10.1542/peds.112.2.e119.</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err="1">
                <a:solidFill>
                  <a:srgbClr val="000000"/>
                </a:solidFill>
                <a:effectLst/>
                <a:latin typeface="Calibri" panose="020F0502020204030204" pitchFamily="34" charset="0"/>
                <a:ea typeface="Times New Roman" panose="02020603050405020304" pitchFamily="18" charset="0"/>
              </a:rPr>
              <a:t>Bidmead</a:t>
            </a:r>
            <a:r>
              <a:rPr lang="en-GB" sz="1200" dirty="0">
                <a:solidFill>
                  <a:srgbClr val="000000"/>
                </a:solidFill>
                <a:effectLst/>
                <a:latin typeface="Calibri" panose="020F0502020204030204" pitchFamily="34" charset="0"/>
                <a:ea typeface="Times New Roman" panose="02020603050405020304" pitchFamily="18" charset="0"/>
              </a:rPr>
              <a:t>, E., Hayes, L., </a:t>
            </a:r>
            <a:r>
              <a:rPr lang="en-GB" sz="1200" dirty="0" err="1">
                <a:solidFill>
                  <a:srgbClr val="000000"/>
                </a:solidFill>
                <a:effectLst/>
                <a:latin typeface="Calibri" panose="020F0502020204030204" pitchFamily="34" charset="0"/>
                <a:ea typeface="Times New Roman" panose="02020603050405020304" pitchFamily="18" charset="0"/>
              </a:rPr>
              <a:t>Mazzoli</a:t>
            </a:r>
            <a:r>
              <a:rPr lang="en-GB" sz="1200" dirty="0">
                <a:solidFill>
                  <a:srgbClr val="000000"/>
                </a:solidFill>
                <a:effectLst/>
                <a:latin typeface="Calibri" panose="020F0502020204030204" pitchFamily="34" charset="0"/>
                <a:ea typeface="Times New Roman" panose="02020603050405020304" pitchFamily="18" charset="0"/>
              </a:rPr>
              <a:t>-Smith, L., Wildman, J., Rankin, J., Leggott, E., Todd, L. and Bramhall, L. (2024). Poverty proofing healthcare: A qualitative study of barriers to accessing healthcare for low-income families with children in northern England. </a:t>
            </a:r>
            <a:r>
              <a:rPr lang="en-GB" sz="1200" i="1" dirty="0" err="1">
                <a:solidFill>
                  <a:srgbClr val="000000"/>
                </a:solidFill>
                <a:effectLst/>
                <a:latin typeface="Calibri" panose="020F0502020204030204" pitchFamily="34" charset="0"/>
                <a:ea typeface="Times New Roman" panose="02020603050405020304" pitchFamily="18" charset="0"/>
              </a:rPr>
              <a:t>PloS</a:t>
            </a:r>
            <a:r>
              <a:rPr lang="en-GB" sz="1200" i="1" dirty="0">
                <a:solidFill>
                  <a:srgbClr val="000000"/>
                </a:solidFill>
                <a:effectLst/>
                <a:latin typeface="Calibri" panose="020F0502020204030204" pitchFamily="34" charset="0"/>
                <a:ea typeface="Times New Roman" panose="02020603050405020304" pitchFamily="18" charset="0"/>
              </a:rPr>
              <a:t> one</a:t>
            </a:r>
            <a:r>
              <a:rPr lang="en-GB" sz="1200" dirty="0">
                <a:solidFill>
                  <a:srgbClr val="000000"/>
                </a:solidFill>
                <a:effectLst/>
                <a:latin typeface="Calibri" panose="020F0502020204030204" pitchFamily="34" charset="0"/>
                <a:ea typeface="Times New Roman" panose="02020603050405020304" pitchFamily="18" charset="0"/>
              </a:rPr>
              <a:t>, [online] 19(4), pp.e0292983–e0292983.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/10.1371/journal.pone.0292983.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err="1">
                <a:solidFill>
                  <a:srgbClr val="000000"/>
                </a:solidFill>
                <a:effectLst/>
                <a:latin typeface="Calibri" panose="020F0502020204030204" pitchFamily="34" charset="0"/>
                <a:ea typeface="Times New Roman" panose="02020603050405020304" pitchFamily="18" charset="0"/>
              </a:rPr>
              <a:t>Biglan</a:t>
            </a:r>
            <a:r>
              <a:rPr lang="en-GB" sz="1200" dirty="0">
                <a:solidFill>
                  <a:srgbClr val="000000"/>
                </a:solidFill>
                <a:effectLst/>
                <a:latin typeface="Calibri" panose="020F0502020204030204" pitchFamily="34" charset="0"/>
                <a:ea typeface="Times New Roman" panose="02020603050405020304" pitchFamily="18" charset="0"/>
              </a:rPr>
              <a:t>, A., Flay, B.R., Embry, D.D. and Sandler, I.N. (2012). The critical role of nurturing environments for promoting human well-being. </a:t>
            </a:r>
            <a:r>
              <a:rPr lang="en-GB" sz="1200" i="1" dirty="0">
                <a:solidFill>
                  <a:srgbClr val="000000"/>
                </a:solidFill>
                <a:effectLst/>
                <a:latin typeface="Calibri" panose="020F0502020204030204" pitchFamily="34" charset="0"/>
                <a:ea typeface="Times New Roman" panose="02020603050405020304" pitchFamily="18" charset="0"/>
              </a:rPr>
              <a:t>American Psychologist</a:t>
            </a:r>
            <a:r>
              <a:rPr lang="en-GB" sz="1200" dirty="0">
                <a:solidFill>
                  <a:srgbClr val="000000"/>
                </a:solidFill>
                <a:effectLst/>
                <a:latin typeface="Calibri" panose="020F0502020204030204" pitchFamily="34" charset="0"/>
                <a:ea typeface="Times New Roman" panose="02020603050405020304" pitchFamily="18" charset="0"/>
              </a:rPr>
              <a:t>, [online] 67(4), pp.257–271.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/10.1037/a0026796. </a:t>
            </a:r>
            <a:r>
              <a:rPr lang="en-GB" sz="1200" dirty="0">
                <a:effectLst/>
                <a:latin typeface="Calibri" panose="020F0502020204030204" pitchFamily="34" charset="0"/>
                <a:ea typeface="Times New Roman" panose="02020603050405020304" pitchFamily="18" charset="0"/>
              </a:rPr>
              <a:t>[Accessed 2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i="1" dirty="0">
                <a:effectLst/>
                <a:latin typeface="Calibri" panose="020F0502020204030204" pitchFamily="34" charset="0"/>
                <a:ea typeface="Times New Roman" panose="02020603050405020304" pitchFamily="18" charset="0"/>
              </a:rPr>
              <a:t>Biology Of The First 1,000 Days</a:t>
            </a:r>
            <a:r>
              <a:rPr lang="en-GB" sz="1200" dirty="0">
                <a:effectLst/>
                <a:latin typeface="Calibri" panose="020F0502020204030204" pitchFamily="34" charset="0"/>
                <a:ea typeface="Times New Roman" panose="02020603050405020304" pitchFamily="18" charset="0"/>
              </a:rPr>
              <a:t>. (2021). S.L.: </a:t>
            </a:r>
            <a:r>
              <a:rPr lang="en-GB" sz="1200" dirty="0" err="1">
                <a:effectLst/>
                <a:latin typeface="Calibri" panose="020F0502020204030204" pitchFamily="34" charset="0"/>
                <a:ea typeface="Times New Roman" panose="02020603050405020304" pitchFamily="18" charset="0"/>
              </a:rPr>
              <a:t>Crc</a:t>
            </a:r>
            <a:r>
              <a:rPr lang="en-GB" sz="1200" dirty="0">
                <a:effectLst/>
                <a:latin typeface="Calibri" panose="020F0502020204030204" pitchFamily="34" charset="0"/>
                <a:ea typeface="Times New Roman" panose="02020603050405020304" pitchFamily="18" charset="0"/>
              </a:rPr>
              <a:t> Press.</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err="1">
                <a:effectLst/>
                <a:latin typeface="Calibri" panose="020F0502020204030204" pitchFamily="34" charset="0"/>
                <a:ea typeface="Times New Roman" panose="02020603050405020304" pitchFamily="18" charset="0"/>
              </a:rPr>
              <a:t>Careinspectorate.wales</a:t>
            </a:r>
            <a:r>
              <a:rPr lang="en-GB" sz="1200" dirty="0">
                <a:effectLst/>
                <a:latin typeface="Calibri" panose="020F0502020204030204" pitchFamily="34" charset="0"/>
                <a:ea typeface="Times New Roman" panose="02020603050405020304" pitchFamily="18" charset="0"/>
              </a:rPr>
              <a:t>. (2023). </a:t>
            </a:r>
            <a:r>
              <a:rPr lang="en-GB" sz="1200" i="1" dirty="0">
                <a:effectLst/>
                <a:latin typeface="Calibri" panose="020F0502020204030204" pitchFamily="34" charset="0"/>
                <a:ea typeface="Times New Roman" panose="02020603050405020304" pitchFamily="18" charset="0"/>
              </a:rPr>
              <a:t>Developing children’s independence by supporting their well-being | Care Inspectorate Wales</a:t>
            </a:r>
            <a:r>
              <a:rPr lang="en-GB" sz="1200" dirty="0">
                <a:effectLst/>
                <a:latin typeface="Calibri" panose="020F0502020204030204" pitchFamily="34" charset="0"/>
                <a:ea typeface="Times New Roman" panose="02020603050405020304" pitchFamily="18" charset="0"/>
              </a:rPr>
              <a:t>. [online] Available at: https://</a:t>
            </a:r>
            <a:r>
              <a:rPr lang="en-GB" sz="1200" dirty="0" err="1">
                <a:effectLst/>
                <a:latin typeface="Calibri" panose="020F0502020204030204" pitchFamily="34" charset="0"/>
                <a:ea typeface="Times New Roman" panose="02020603050405020304" pitchFamily="18" charset="0"/>
              </a:rPr>
              <a:t>www.careinspectorate.wales</a:t>
            </a:r>
            <a:r>
              <a:rPr lang="en-GB" sz="1200" dirty="0">
                <a:effectLst/>
                <a:latin typeface="Calibri" panose="020F0502020204030204" pitchFamily="34" charset="0"/>
                <a:ea typeface="Times New Roman" panose="02020603050405020304" pitchFamily="18" charset="0"/>
              </a:rPr>
              <a:t>/developing-</a:t>
            </a:r>
            <a:r>
              <a:rPr lang="en-GB" sz="1200" dirty="0" err="1">
                <a:effectLst/>
                <a:latin typeface="Calibri" panose="020F0502020204030204" pitchFamily="34" charset="0"/>
                <a:ea typeface="Times New Roman" panose="02020603050405020304" pitchFamily="18" charset="0"/>
              </a:rPr>
              <a:t>childrens</a:t>
            </a:r>
            <a:r>
              <a:rPr lang="en-GB" sz="1200" dirty="0">
                <a:effectLst/>
                <a:latin typeface="Calibri" panose="020F0502020204030204" pitchFamily="34" charset="0"/>
                <a:ea typeface="Times New Roman" panose="02020603050405020304" pitchFamily="18" charset="0"/>
              </a:rPr>
              <a:t>-independence-supporting-their-well-being [Accessed 1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737796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054FBCB-2203-B265-38E8-B508B28747CC}"/>
              </a:ext>
            </a:extLst>
          </p:cNvPr>
          <p:cNvSpPr txBox="1"/>
          <p:nvPr/>
        </p:nvSpPr>
        <p:spPr>
          <a:xfrm>
            <a:off x="0" y="457199"/>
            <a:ext cx="12010768" cy="5426037"/>
          </a:xfrm>
          <a:prstGeom prst="rect">
            <a:avLst/>
          </a:prstGeom>
          <a:noFill/>
        </p:spPr>
        <p:txBody>
          <a:bodyPr wrap="square">
            <a:spAutoFit/>
          </a:bodyPr>
          <a:lstStyle/>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Carmarthenshire Family Support ‘How we support families in Carmarthenshire’. (2018). Available at: https://</a:t>
            </a:r>
            <a:r>
              <a:rPr lang="en-GB" sz="1200" dirty="0" err="1">
                <a:solidFill>
                  <a:srgbClr val="000000"/>
                </a:solidFill>
                <a:effectLst/>
                <a:latin typeface="Calibri" panose="020F0502020204030204" pitchFamily="34" charset="0"/>
                <a:ea typeface="Times New Roman" panose="02020603050405020304" pitchFamily="18" charset="0"/>
              </a:rPr>
              <a:t>www.carmarthenshire.gov.wales</a:t>
            </a:r>
            <a:r>
              <a:rPr lang="en-GB" sz="1200" dirty="0">
                <a:solidFill>
                  <a:srgbClr val="000000"/>
                </a:solidFill>
                <a:effectLst/>
                <a:latin typeface="Calibri" panose="020F0502020204030204" pitchFamily="34" charset="0"/>
                <a:ea typeface="Times New Roman" panose="02020603050405020304" pitchFamily="18" charset="0"/>
              </a:rPr>
              <a:t>/media/1220764/2018-23-carmarthenshire-family-support-strategy-eng.pdf [Accessed 13 Jan.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Cassidy, J., Jones, J.D. and Shaver, P.R. (2013). Contributions of attachment theory and research: A framework for future research, translation, and policy. </a:t>
            </a:r>
            <a:r>
              <a:rPr lang="en-GB" sz="1200" i="1" dirty="0">
                <a:effectLst/>
                <a:latin typeface="Calibri" panose="020F0502020204030204" pitchFamily="34" charset="0"/>
                <a:ea typeface="Times New Roman" panose="02020603050405020304" pitchFamily="18" charset="0"/>
              </a:rPr>
              <a:t>Development and Psychopathology</a:t>
            </a:r>
            <a:r>
              <a:rPr lang="en-GB" sz="1200" dirty="0">
                <a:effectLst/>
                <a:latin typeface="Calibri" panose="020F0502020204030204" pitchFamily="34" charset="0"/>
                <a:ea typeface="Times New Roman" panose="02020603050405020304" pitchFamily="18" charset="0"/>
              </a:rPr>
              <a:t>, [online] 25(4pt2), pp.1415–1434. </a:t>
            </a:r>
            <a:r>
              <a:rPr lang="en-GB" sz="1200" dirty="0" err="1">
                <a:solidFill>
                  <a:srgbClr val="000000"/>
                </a:solidFill>
                <a:effectLst/>
                <a:latin typeface="Calibri" panose="020F0502020204030204" pitchFamily="34" charset="0"/>
                <a:ea typeface="Times New Roman" panose="02020603050405020304" pitchFamily="18" charset="0"/>
              </a:rPr>
              <a:t>Center</a:t>
            </a:r>
            <a:r>
              <a:rPr lang="en-GB" sz="1200" dirty="0">
                <a:solidFill>
                  <a:srgbClr val="000000"/>
                </a:solidFill>
                <a:effectLst/>
                <a:latin typeface="Calibri" panose="020F0502020204030204" pitchFamily="34" charset="0"/>
                <a:ea typeface="Times New Roman" panose="02020603050405020304" pitchFamily="18" charset="0"/>
              </a:rPr>
              <a:t> on the Developing Child at Harvard University (2011). </a:t>
            </a:r>
            <a:r>
              <a:rPr lang="en-GB" sz="1200" i="1" dirty="0">
                <a:solidFill>
                  <a:srgbClr val="000000"/>
                </a:solidFill>
                <a:effectLst/>
                <a:latin typeface="Calibri" panose="020F0502020204030204" pitchFamily="34" charset="0"/>
                <a:ea typeface="Times New Roman" panose="02020603050405020304" pitchFamily="18" charset="0"/>
              </a:rPr>
              <a:t>2. Serve &amp; Return Interaction Shapes Brain Circuitry</a:t>
            </a:r>
            <a:r>
              <a:rPr lang="en-GB" sz="1200" dirty="0">
                <a:solidFill>
                  <a:srgbClr val="000000"/>
                </a:solidFill>
                <a:effectLst/>
                <a:latin typeface="Calibri" panose="020F0502020204030204" pitchFamily="34" charset="0"/>
                <a:ea typeface="Times New Roman" panose="02020603050405020304" pitchFamily="18" charset="0"/>
              </a:rPr>
              <a:t>. </a:t>
            </a:r>
            <a:r>
              <a:rPr lang="en-GB" sz="1200" i="1" dirty="0">
                <a:solidFill>
                  <a:srgbClr val="000000"/>
                </a:solidFill>
                <a:effectLst/>
                <a:latin typeface="Calibri" panose="020F0502020204030204" pitchFamily="34" charset="0"/>
                <a:ea typeface="Times New Roman" panose="02020603050405020304" pitchFamily="18" charset="0"/>
              </a:rPr>
              <a:t>YouTube</a:t>
            </a:r>
            <a:r>
              <a:rPr lang="en-GB" sz="1200" dirty="0">
                <a:solidFill>
                  <a:srgbClr val="000000"/>
                </a:solidFill>
                <a:effectLst/>
                <a:latin typeface="Calibri" panose="020F0502020204030204" pitchFamily="34" charset="0"/>
                <a:ea typeface="Times New Roman" panose="02020603050405020304" pitchFamily="18" charset="0"/>
              </a:rPr>
              <a:t>. Available at: </a:t>
            </a:r>
            <a:r>
              <a:rPr lang="en-GB" sz="1200" u="sng" dirty="0">
                <a:solidFill>
                  <a:srgbClr val="0563C1"/>
                </a:solidFill>
                <a:effectLst/>
                <a:latin typeface="Calibri" panose="020F0502020204030204" pitchFamily="34" charset="0"/>
                <a:ea typeface="Times New Roman" panose="02020603050405020304" pitchFamily="18" charset="0"/>
                <a:hlinkClick r:id="rId2"/>
              </a:rPr>
              <a:t>https://www.youtube.com/watch?v=m_5u8-QSh6A</a:t>
            </a:r>
            <a:r>
              <a:rPr lang="en-GB" sz="1200" dirty="0">
                <a:solidFill>
                  <a:srgbClr val="000000"/>
                </a:solidFill>
                <a:effectLst/>
                <a:latin typeface="Calibri" panose="020F0502020204030204" pitchFamily="34" charset="0"/>
                <a:ea typeface="Times New Roman" panose="02020603050405020304" pitchFamily="18" charset="0"/>
              </a:rPr>
              <a:t>. [Accessed 9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Cherry, K. (2019). </a:t>
            </a:r>
            <a:r>
              <a:rPr lang="en-GB" sz="1200" i="1" dirty="0">
                <a:solidFill>
                  <a:srgbClr val="000000"/>
                </a:solidFill>
                <a:effectLst/>
                <a:latin typeface="Calibri" panose="020F0502020204030204" pitchFamily="34" charset="0"/>
                <a:ea typeface="Times New Roman" panose="02020603050405020304" pitchFamily="18" charset="0"/>
              </a:rPr>
              <a:t>How Is Kinesthesis Different From Other Learning Styles?</a:t>
            </a:r>
            <a:r>
              <a:rPr lang="en-GB" sz="1200" dirty="0">
                <a:solidFill>
                  <a:srgbClr val="000000"/>
                </a:solidFill>
                <a:effectLst/>
                <a:latin typeface="Calibri" panose="020F0502020204030204" pitchFamily="34" charset="0"/>
                <a:ea typeface="Times New Roman" panose="02020603050405020304" pitchFamily="18" charset="0"/>
              </a:rPr>
              <a:t> [online] </a:t>
            </a:r>
            <a:r>
              <a:rPr lang="en-GB" sz="1200" dirty="0" err="1">
                <a:solidFill>
                  <a:srgbClr val="000000"/>
                </a:solidFill>
                <a:effectLst/>
                <a:latin typeface="Calibri" panose="020F0502020204030204" pitchFamily="34" charset="0"/>
                <a:ea typeface="Times New Roman" panose="02020603050405020304" pitchFamily="18" charset="0"/>
              </a:rPr>
              <a:t>Verywell</a:t>
            </a:r>
            <a:r>
              <a:rPr lang="en-GB" sz="1200" dirty="0">
                <a:solidFill>
                  <a:srgbClr val="000000"/>
                </a:solidFill>
                <a:effectLst/>
                <a:latin typeface="Calibri" panose="020F0502020204030204" pitchFamily="34" charset="0"/>
                <a:ea typeface="Times New Roman" panose="02020603050405020304" pitchFamily="18" charset="0"/>
              </a:rPr>
              <a:t> Mind. Available at: </a:t>
            </a:r>
            <a:r>
              <a:rPr lang="en-GB" sz="1200" u="sng" dirty="0">
                <a:solidFill>
                  <a:srgbClr val="0563C1"/>
                </a:solidFill>
                <a:effectLst/>
                <a:latin typeface="Calibri" panose="020F0502020204030204" pitchFamily="34" charset="0"/>
                <a:ea typeface="Times New Roman" panose="02020603050405020304" pitchFamily="18" charset="0"/>
                <a:hlinkClick r:id="rId3"/>
              </a:rPr>
              <a:t>https://www.verywellmind.com/what-is-kinesthesis-2795309</a:t>
            </a:r>
            <a:r>
              <a:rPr lang="en-GB" sz="1200" dirty="0">
                <a:solidFill>
                  <a:srgbClr val="000000"/>
                </a:solidFill>
                <a:effectLst/>
                <a:latin typeface="Calibri" panose="020F0502020204030204" pitchFamily="34" charset="0"/>
                <a:ea typeface="Times New Roman" panose="02020603050405020304" pitchFamily="18" charset="0"/>
              </a:rPr>
              <a:t>. [Accessed 3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Children’s, in (2024). </a:t>
            </a:r>
            <a:r>
              <a:rPr lang="en-GB" sz="1200" i="1" dirty="0">
                <a:solidFill>
                  <a:srgbClr val="000000"/>
                </a:solidFill>
                <a:effectLst/>
                <a:latin typeface="Calibri" panose="020F0502020204030204" pitchFamily="34" charset="0"/>
                <a:ea typeface="Times New Roman" panose="02020603050405020304" pitchFamily="18" charset="0"/>
              </a:rPr>
              <a:t>Fossil Bay</a:t>
            </a:r>
            <a:r>
              <a:rPr lang="en-GB" sz="1200" dirty="0">
                <a:solidFill>
                  <a:srgbClr val="000000"/>
                </a:solidFill>
                <a:effectLst/>
                <a:latin typeface="Calibri" panose="020F0502020204030204" pitchFamily="34" charset="0"/>
                <a:ea typeface="Times New Roman" panose="02020603050405020304" pitchFamily="18" charset="0"/>
              </a:rPr>
              <a:t>. [online] Fossil Bay. Available at: https://</a:t>
            </a:r>
            <a:r>
              <a:rPr lang="en-GB" sz="1200" dirty="0" err="1">
                <a:solidFill>
                  <a:srgbClr val="000000"/>
                </a:solidFill>
                <a:effectLst/>
                <a:latin typeface="Calibri" panose="020F0502020204030204" pitchFamily="34" charset="0"/>
                <a:ea typeface="Times New Roman" panose="02020603050405020304" pitchFamily="18" charset="0"/>
              </a:rPr>
              <a:t>www.fossilbay.co.nz</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fossilbayjournal</a:t>
            </a:r>
            <a:r>
              <a:rPr lang="en-GB" sz="1200" dirty="0">
                <a:solidFill>
                  <a:srgbClr val="000000"/>
                </a:solidFill>
                <a:effectLst/>
                <a:latin typeface="Calibri" panose="020F0502020204030204" pitchFamily="34" charset="0"/>
                <a:ea typeface="Times New Roman" panose="02020603050405020304" pitchFamily="18" charset="0"/>
              </a:rPr>
              <a:t>/the-power-of-rhythm-and-routine-in-childrens-learning-a-steiner-inspired-perspective [Accessed 19 Jan. 2025]. </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err="1">
                <a:solidFill>
                  <a:srgbClr val="000000"/>
                </a:solidFill>
                <a:effectLst/>
                <a:latin typeface="Calibri" panose="020F0502020204030204" pitchFamily="34" charset="0"/>
                <a:ea typeface="Times New Roman" panose="02020603050405020304" pitchFamily="18" charset="0"/>
              </a:rPr>
              <a:t>courses.lumenlearning.com</a:t>
            </a:r>
            <a:r>
              <a:rPr lang="en-GB" sz="1200" dirty="0">
                <a:solidFill>
                  <a:srgbClr val="000000"/>
                </a:solidFill>
                <a:effectLst/>
                <a:latin typeface="Calibri" panose="020F0502020204030204" pitchFamily="34" charset="0"/>
                <a:ea typeface="Times New Roman" panose="02020603050405020304" pitchFamily="18" charset="0"/>
              </a:rPr>
              <a:t>. (n.d.). </a:t>
            </a:r>
            <a:r>
              <a:rPr lang="en-GB" sz="1200" i="1" dirty="0">
                <a:solidFill>
                  <a:srgbClr val="000000"/>
                </a:solidFill>
                <a:effectLst/>
                <a:latin typeface="Calibri" panose="020F0502020204030204" pitchFamily="34" charset="0"/>
                <a:ea typeface="Times New Roman" panose="02020603050405020304" pitchFamily="18" charset="0"/>
              </a:rPr>
              <a:t>Maternal Factors | Lifespan Development</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4"/>
              </a:rPr>
              <a:t>https://courses.lumenlearning.com/suny-lifespandevelopment/chapter/maternal-factors/</a:t>
            </a:r>
            <a:r>
              <a:rPr lang="en-GB" sz="1200" dirty="0">
                <a:solidFill>
                  <a:srgbClr val="000000"/>
                </a:solidFill>
                <a:effectLst/>
                <a:latin typeface="Calibri" panose="020F0502020204030204" pitchFamily="34" charset="0"/>
                <a:ea typeface="Times New Roman" panose="02020603050405020304" pitchFamily="18" charset="0"/>
              </a:rPr>
              <a:t>. </a:t>
            </a:r>
            <a:r>
              <a:rPr lang="en-GB" sz="1200" dirty="0">
                <a:effectLst/>
                <a:latin typeface="Calibri" panose="020F0502020204030204" pitchFamily="34" charset="0"/>
                <a:ea typeface="Times New Roman" panose="02020603050405020304" pitchFamily="18" charset="0"/>
              </a:rPr>
              <a:t>[Accessed 6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Cpag.org.uk</a:t>
            </a:r>
            <a:r>
              <a:rPr lang="en-GB" sz="1200" dirty="0">
                <a:solidFill>
                  <a:srgbClr val="000000"/>
                </a:solidFill>
                <a:effectLst/>
                <a:latin typeface="Calibri" panose="020F0502020204030204" pitchFamily="34" charset="0"/>
                <a:ea typeface="Times New Roman" panose="02020603050405020304" pitchFamily="18" charset="0"/>
              </a:rPr>
              <a:t>. (2024). </a:t>
            </a:r>
            <a:r>
              <a:rPr lang="en-GB" sz="1200" i="1" dirty="0">
                <a:solidFill>
                  <a:srgbClr val="000000"/>
                </a:solidFill>
                <a:effectLst/>
                <a:latin typeface="Calibri" panose="020F0502020204030204" pitchFamily="34" charset="0"/>
                <a:ea typeface="Times New Roman" panose="02020603050405020304" pitchFamily="18" charset="0"/>
              </a:rPr>
              <a:t>Effects of poverty</a:t>
            </a:r>
            <a:r>
              <a:rPr lang="en-GB" sz="1200" dirty="0">
                <a:solidFill>
                  <a:srgbClr val="000000"/>
                </a:solidFill>
                <a:effectLst/>
                <a:latin typeface="Calibri" panose="020F0502020204030204" pitchFamily="34" charset="0"/>
                <a:ea typeface="Times New Roman" panose="02020603050405020304" pitchFamily="18" charset="0"/>
              </a:rPr>
              <a:t>. [online] Available at: https://</a:t>
            </a:r>
            <a:r>
              <a:rPr lang="en-GB" sz="1200" dirty="0" err="1">
                <a:solidFill>
                  <a:srgbClr val="000000"/>
                </a:solidFill>
                <a:effectLst/>
                <a:latin typeface="Calibri" panose="020F0502020204030204" pitchFamily="34" charset="0"/>
                <a:ea typeface="Times New Roman" panose="02020603050405020304" pitchFamily="18" charset="0"/>
              </a:rPr>
              <a:t>cpag.org.uk</a:t>
            </a:r>
            <a:r>
              <a:rPr lang="en-GB" sz="1200" dirty="0">
                <a:solidFill>
                  <a:srgbClr val="000000"/>
                </a:solidFill>
                <a:effectLst/>
                <a:latin typeface="Calibri" panose="020F0502020204030204" pitchFamily="34" charset="0"/>
                <a:ea typeface="Times New Roman" panose="02020603050405020304" pitchFamily="18" charset="0"/>
              </a:rPr>
              <a:t>/child-poverty/</a:t>
            </a:r>
            <a:r>
              <a:rPr lang="en-GB" sz="1200" dirty="0" err="1">
                <a:solidFill>
                  <a:srgbClr val="000000"/>
                </a:solidFill>
                <a:effectLst/>
                <a:latin typeface="Calibri" panose="020F0502020204030204" pitchFamily="34" charset="0"/>
                <a:ea typeface="Times New Roman" panose="02020603050405020304" pitchFamily="18" charset="0"/>
              </a:rPr>
              <a:t>effects-poverty?gad_source</a:t>
            </a:r>
            <a:r>
              <a:rPr lang="en-GB" sz="1200" dirty="0">
                <a:solidFill>
                  <a:srgbClr val="000000"/>
                </a:solidFill>
                <a:effectLst/>
                <a:latin typeface="Calibri" panose="020F0502020204030204" pitchFamily="34" charset="0"/>
                <a:ea typeface="Times New Roman" panose="02020603050405020304" pitchFamily="18" charset="0"/>
              </a:rPr>
              <a:t>=1&amp;gclid=CjwKCAiAmMC6BhA6EiwAdN5iLTgN2x8bQA24UMHr4FiArnA4bu-SbcJ4ZhC0rqcqIpu_ssQhzKuJsxoCQ3kQAvD_BwE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Davis, B. and Dunn, R. (2018). Making the personal visible: emotion in the nursery. </a:t>
            </a:r>
            <a:r>
              <a:rPr lang="en-GB" sz="1200" i="1" dirty="0">
                <a:solidFill>
                  <a:srgbClr val="000000"/>
                </a:solidFill>
                <a:effectLst/>
                <a:latin typeface="Calibri" panose="020F0502020204030204" pitchFamily="34" charset="0"/>
                <a:ea typeface="Times New Roman" panose="02020603050405020304" pitchFamily="18" charset="0"/>
              </a:rPr>
              <a:t>Early Child Development and Care</a:t>
            </a:r>
            <a:r>
              <a:rPr lang="en-GB" sz="1200" dirty="0">
                <a:solidFill>
                  <a:srgbClr val="000000"/>
                </a:solidFill>
                <a:effectLst/>
                <a:latin typeface="Calibri" panose="020F0502020204030204" pitchFamily="34" charset="0"/>
                <a:ea typeface="Times New Roman" panose="02020603050405020304" pitchFamily="18" charset="0"/>
              </a:rPr>
              <a:t>, 188(7), pp.905–923.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/10.1080/03004430.2018.1439487. </a:t>
            </a:r>
            <a:r>
              <a:rPr lang="en-GB" sz="1200" dirty="0">
                <a:effectLst/>
                <a:latin typeface="Calibri" panose="020F0502020204030204" pitchFamily="34" charset="0"/>
                <a:ea typeface="Times New Roman" panose="02020603050405020304" pitchFamily="18" charset="0"/>
              </a:rPr>
              <a:t>[Accessed 3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err="1">
                <a:effectLst/>
                <a:latin typeface="Calibri" panose="020F0502020204030204" pitchFamily="34" charset="0"/>
                <a:ea typeface="Times New Roman" panose="02020603050405020304" pitchFamily="18" charset="0"/>
              </a:rPr>
              <a:t>Degives.org</a:t>
            </a:r>
            <a:r>
              <a:rPr lang="en-GB" sz="1200" dirty="0">
                <a:effectLst/>
                <a:latin typeface="Calibri" panose="020F0502020204030204" pitchFamily="34" charset="0"/>
                <a:ea typeface="Times New Roman" panose="02020603050405020304" pitchFamily="18" charset="0"/>
              </a:rPr>
              <a:t>. (2024). </a:t>
            </a:r>
            <a:r>
              <a:rPr lang="en-GB" sz="1200" i="1" dirty="0">
                <a:effectLst/>
                <a:latin typeface="Calibri" panose="020F0502020204030204" pitchFamily="34" charset="0"/>
                <a:ea typeface="Times New Roman" panose="02020603050405020304" pitchFamily="18" charset="0"/>
              </a:rPr>
              <a:t>Exceptional Care for Children | </a:t>
            </a:r>
            <a:r>
              <a:rPr lang="en-GB" sz="1200" i="1" dirty="0" err="1">
                <a:effectLst/>
                <a:latin typeface="Calibri" panose="020F0502020204030204" pitchFamily="34" charset="0"/>
                <a:ea typeface="Times New Roman" panose="02020603050405020304" pitchFamily="18" charset="0"/>
              </a:rPr>
              <a:t>DEGives</a:t>
            </a:r>
            <a:r>
              <a:rPr lang="en-GB" sz="1200" dirty="0">
                <a:effectLst/>
                <a:latin typeface="Calibri" panose="020F0502020204030204" pitchFamily="34" charset="0"/>
                <a:ea typeface="Times New Roman" panose="02020603050405020304" pitchFamily="18" charset="0"/>
              </a:rPr>
              <a:t>. [online] Available at: https://</a:t>
            </a:r>
            <a:r>
              <a:rPr lang="en-GB" sz="1200" dirty="0" err="1">
                <a:effectLst/>
                <a:latin typeface="Calibri" panose="020F0502020204030204" pitchFamily="34" charset="0"/>
                <a:ea typeface="Times New Roman" panose="02020603050405020304" pitchFamily="18" charset="0"/>
              </a:rPr>
              <a:t>www.degives.org</a:t>
            </a:r>
            <a:r>
              <a:rPr lang="en-GB" sz="1200" dirty="0">
                <a:effectLst/>
                <a:latin typeface="Calibri" panose="020F0502020204030204" pitchFamily="34" charset="0"/>
                <a:ea typeface="Times New Roman" panose="02020603050405020304" pitchFamily="18" charset="0"/>
              </a:rPr>
              <a:t>/orgs/exceptional-care-for-children [Accessed 2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Department for Education (2024). </a:t>
            </a:r>
            <a:r>
              <a:rPr lang="en-GB" sz="1200" i="1" dirty="0">
                <a:solidFill>
                  <a:srgbClr val="000000"/>
                </a:solidFill>
                <a:effectLst/>
                <a:latin typeface="Calibri" panose="020F0502020204030204" pitchFamily="34" charset="0"/>
                <a:ea typeface="Times New Roman" panose="02020603050405020304" pitchFamily="18" charset="0"/>
              </a:rPr>
              <a:t>Help for early years providers : Working in partnership with parents and carers</a:t>
            </a:r>
            <a:r>
              <a:rPr lang="en-GB" sz="1200" dirty="0">
                <a:solidFill>
                  <a:srgbClr val="000000"/>
                </a:solidFill>
                <a:effectLst/>
                <a:latin typeface="Calibri" panose="020F0502020204030204" pitchFamily="34" charset="0"/>
                <a:ea typeface="Times New Roman" panose="02020603050405020304" pitchFamily="18" charset="0"/>
              </a:rPr>
              <a:t>. [online] help-for-early-years-</a:t>
            </a:r>
            <a:r>
              <a:rPr lang="en-GB" sz="1200" dirty="0" err="1">
                <a:solidFill>
                  <a:srgbClr val="000000"/>
                </a:solidFill>
                <a:effectLst/>
                <a:latin typeface="Calibri" panose="020F0502020204030204" pitchFamily="34" charset="0"/>
                <a:ea typeface="Times New Roman" panose="02020603050405020304" pitchFamily="18" charset="0"/>
              </a:rPr>
              <a:t>providers.education.gov.uk</a:t>
            </a:r>
            <a:r>
              <a:rPr lang="en-GB" sz="1200" dirty="0">
                <a:solidFill>
                  <a:srgbClr val="000000"/>
                </a:solidFill>
                <a:effectLst/>
                <a:latin typeface="Calibri" panose="020F0502020204030204" pitchFamily="34" charset="0"/>
                <a:ea typeface="Times New Roman" panose="02020603050405020304" pitchFamily="18" charset="0"/>
              </a:rPr>
              <a:t>. Available at: </a:t>
            </a:r>
            <a:r>
              <a:rPr lang="en-GB" sz="1200" u="sng" dirty="0">
                <a:solidFill>
                  <a:srgbClr val="0563C1"/>
                </a:solidFill>
                <a:effectLst/>
                <a:latin typeface="Calibri" panose="020F0502020204030204" pitchFamily="34" charset="0"/>
                <a:ea typeface="Times New Roman" panose="02020603050405020304" pitchFamily="18" charset="0"/>
                <a:hlinkClick r:id="rId5"/>
              </a:rPr>
              <a:t>https://help-for-early-years-providers.education.gov.uk/support-for-practitioners/working-in-partnership-with-parents-and-carers</a:t>
            </a:r>
            <a:r>
              <a:rPr lang="en-GB" sz="1200" dirty="0">
                <a:solidFill>
                  <a:srgbClr val="000000"/>
                </a:solidFill>
                <a:effectLst/>
                <a:latin typeface="Calibri" panose="020F0502020204030204" pitchFamily="34" charset="0"/>
                <a:ea typeface="Times New Roman" panose="02020603050405020304" pitchFamily="18" charset="0"/>
              </a:rPr>
              <a:t>. [Accessed 6 Dec. 2024].</a:t>
            </a: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‌Department of Health (2013). </a:t>
            </a:r>
            <a:r>
              <a:rPr lang="en-GB" sz="1200" i="1" dirty="0">
                <a:solidFill>
                  <a:srgbClr val="000000"/>
                </a:solidFill>
                <a:effectLst/>
                <a:latin typeface="Calibri" panose="020F0502020204030204" pitchFamily="34" charset="0"/>
                <a:ea typeface="Times New Roman" panose="02020603050405020304" pitchFamily="18" charset="0"/>
              </a:rPr>
              <a:t>Delivering high quality, effective, compassionate care: Developing the right people with the right skills and the right values</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6"/>
              </a:rPr>
              <a:t>https://assets.publishing.service.gov.uk/media/5a75b101ed915d6faf2b4f4c/29257_2900971_Delivering_Accessible.pdf</a:t>
            </a:r>
            <a:r>
              <a:rPr lang="en-GB" sz="1200" dirty="0">
                <a:solidFill>
                  <a:srgbClr val="000000"/>
                </a:solidFill>
                <a:effectLst/>
                <a:latin typeface="Calibri" panose="020F0502020204030204" pitchFamily="34" charset="0"/>
                <a:ea typeface="Times New Roman" panose="02020603050405020304" pitchFamily="18" charset="0"/>
              </a:rPr>
              <a:t>.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Doyle, C. and Cicchetti, D. (2017). From the Cradle to the Grave: The Effect of Adverse Caregiving Environments on Attachment and Relationships Throughout the Lifespan. </a:t>
            </a:r>
            <a:r>
              <a:rPr lang="en-GB" sz="1200" i="1" dirty="0">
                <a:solidFill>
                  <a:srgbClr val="000000"/>
                </a:solidFill>
                <a:effectLst/>
                <a:latin typeface="Calibri" panose="020F0502020204030204" pitchFamily="34" charset="0"/>
                <a:ea typeface="Times New Roman" panose="02020603050405020304" pitchFamily="18" charset="0"/>
              </a:rPr>
              <a:t>Clinical Psychology: Science and Practice</a:t>
            </a:r>
            <a:r>
              <a:rPr lang="en-GB" sz="1200" dirty="0">
                <a:solidFill>
                  <a:srgbClr val="000000"/>
                </a:solidFill>
                <a:effectLst/>
                <a:latin typeface="Calibri" panose="020F0502020204030204" pitchFamily="34" charset="0"/>
                <a:ea typeface="Times New Roman" panose="02020603050405020304" pitchFamily="18" charset="0"/>
              </a:rPr>
              <a:t>, [online] 24(2), pp.203–217.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/10.1111/cpsp.12192. </a:t>
            </a:r>
            <a:r>
              <a:rPr lang="en-GB" sz="1200" dirty="0">
                <a:effectLst/>
                <a:latin typeface="Calibri" panose="020F0502020204030204" pitchFamily="34" charset="0"/>
                <a:ea typeface="Times New Roman" panose="02020603050405020304" pitchFamily="18" charset="0"/>
              </a:rPr>
              <a:t>[Accessed 2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Duncan, G.J. (2021). A Roadmap to Reducing Child Poverty. </a:t>
            </a:r>
            <a:r>
              <a:rPr lang="en-GB" sz="1200" i="1" dirty="0">
                <a:solidFill>
                  <a:srgbClr val="000000"/>
                </a:solidFill>
                <a:effectLst/>
                <a:latin typeface="Calibri" panose="020F0502020204030204" pitchFamily="34" charset="0"/>
                <a:ea typeface="Times New Roman" panose="02020603050405020304" pitchFamily="18" charset="0"/>
              </a:rPr>
              <a:t>Academic </a:t>
            </a:r>
            <a:r>
              <a:rPr lang="en-GB" sz="1200" i="1" dirty="0" err="1">
                <a:solidFill>
                  <a:srgbClr val="000000"/>
                </a:solidFill>
                <a:effectLst/>
                <a:latin typeface="Calibri" panose="020F0502020204030204" pitchFamily="34" charset="0"/>
                <a:ea typeface="Times New Roman" panose="02020603050405020304" pitchFamily="18" charset="0"/>
              </a:rPr>
              <a:t>Pediatrics</a:t>
            </a:r>
            <a:r>
              <a:rPr lang="en-GB" sz="1200" dirty="0">
                <a:solidFill>
                  <a:srgbClr val="000000"/>
                </a:solidFill>
                <a:effectLst/>
                <a:latin typeface="Calibri" panose="020F0502020204030204" pitchFamily="34" charset="0"/>
                <a:ea typeface="Times New Roman" panose="02020603050405020304" pitchFamily="18" charset="0"/>
              </a:rPr>
              <a:t>, 21(8), pp.S97–S101. </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865780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398FDC2-5A4A-B838-BEC8-242086601502}"/>
              </a:ext>
            </a:extLst>
          </p:cNvPr>
          <p:cNvSpPr txBox="1"/>
          <p:nvPr/>
        </p:nvSpPr>
        <p:spPr>
          <a:xfrm>
            <a:off x="127686" y="369733"/>
            <a:ext cx="11936627" cy="6118534"/>
          </a:xfrm>
          <a:prstGeom prst="rect">
            <a:avLst/>
          </a:prstGeom>
          <a:noFill/>
        </p:spPr>
        <p:txBody>
          <a:bodyPr wrap="square">
            <a:spAutoFit/>
          </a:bodyPr>
          <a:lstStyle/>
          <a:p>
            <a:pPr marL="342900" lvl="0" indent="-342900">
              <a:lnSpc>
                <a:spcPts val="1800"/>
              </a:lnSpc>
              <a:buFont typeface="Times New Roman" panose="02020603050405020304" pitchFamily="18" charset="0"/>
              <a:buChar char="-"/>
            </a:pPr>
            <a:r>
              <a:rPr lang="en-GB" sz="1200" dirty="0" err="1">
                <a:solidFill>
                  <a:srgbClr val="000000"/>
                </a:solidFill>
                <a:effectLst/>
                <a:latin typeface="Calibri" panose="020F0502020204030204" pitchFamily="34" charset="0"/>
                <a:ea typeface="Times New Roman" panose="02020603050405020304" pitchFamily="18" charset="0"/>
              </a:rPr>
              <a:t>Dundee.ac.uk</a:t>
            </a:r>
            <a:r>
              <a:rPr lang="en-GB" sz="1200" dirty="0">
                <a:solidFill>
                  <a:srgbClr val="000000"/>
                </a:solidFill>
                <a:effectLst/>
                <a:latin typeface="Calibri" panose="020F0502020204030204" pitchFamily="34" charset="0"/>
                <a:ea typeface="Times New Roman" panose="02020603050405020304" pitchFamily="18" charset="0"/>
              </a:rPr>
              <a:t>. (2024). </a:t>
            </a:r>
            <a:r>
              <a:rPr lang="en-GB" sz="1200" i="1" dirty="0">
                <a:solidFill>
                  <a:srgbClr val="000000"/>
                </a:solidFill>
                <a:effectLst/>
                <a:latin typeface="Calibri" panose="020F0502020204030204" pitchFamily="34" charset="0"/>
                <a:ea typeface="Times New Roman" panose="02020603050405020304" pitchFamily="18" charset="0"/>
              </a:rPr>
              <a:t>The Living Lab, 2024, Vol. 1. No. 1. 108-121 – Botanic Garden Living Lab</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2"/>
              </a:rPr>
              <a:t>https://sites.dundee.ac.uk/botanic-garden-living-lab/education-for-social-sustainability-in-early-years-towards-an-inclusive-perspective-a-literature-review/</a:t>
            </a:r>
            <a:r>
              <a:rPr lang="en-GB" sz="1200" dirty="0">
                <a:solidFill>
                  <a:srgbClr val="000000"/>
                </a:solidFill>
                <a:effectLst/>
                <a:latin typeface="Calibri" panose="020F0502020204030204" pitchFamily="34" charset="0"/>
                <a:ea typeface="Times New Roman" panose="02020603050405020304" pitchFamily="18" charset="0"/>
              </a:rPr>
              <a:t> [Accessed 19 Jan. 2025].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Early Moments Matter for every child Early Moments Matter for every child Early Moments Matter for every child. (n.d.). Available at: </a:t>
            </a:r>
            <a:r>
              <a:rPr lang="en-GB" sz="1200" u="sng" dirty="0">
                <a:solidFill>
                  <a:srgbClr val="0563C1"/>
                </a:solidFill>
                <a:effectLst/>
                <a:latin typeface="Calibri" panose="020F0502020204030204" pitchFamily="34" charset="0"/>
                <a:ea typeface="Times New Roman" panose="02020603050405020304" pitchFamily="18" charset="0"/>
                <a:hlinkClick r:id="rId3"/>
              </a:rPr>
              <a:t>https://www.unicef.org/sites/default/files/press-releases/glo-media-UNICEF_Early_Moments_Matter_for_Every_Child_report.pdf</a:t>
            </a:r>
            <a:r>
              <a:rPr lang="en-GB" sz="1200" dirty="0">
                <a:effectLst/>
                <a:latin typeface="Calibri" panose="020F0502020204030204" pitchFamily="34" charset="0"/>
                <a:ea typeface="Times New Roman" panose="02020603050405020304" pitchFamily="18" charset="0"/>
              </a:rPr>
              <a:t>. [Accessed 1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Early Years Alliance (2015). </a:t>
            </a:r>
            <a:r>
              <a:rPr lang="en-GB" sz="1200" i="1" dirty="0">
                <a:solidFill>
                  <a:srgbClr val="000000"/>
                </a:solidFill>
                <a:effectLst/>
                <a:latin typeface="Calibri" panose="020F0502020204030204" pitchFamily="34" charset="0"/>
                <a:ea typeface="Times New Roman" panose="02020603050405020304" pitchFamily="18" charset="0"/>
              </a:rPr>
              <a:t>Equality and inclusive practice</a:t>
            </a:r>
            <a:r>
              <a:rPr lang="en-GB" sz="1200" dirty="0">
                <a:solidFill>
                  <a:srgbClr val="000000"/>
                </a:solidFill>
                <a:effectLst/>
                <a:latin typeface="Calibri" panose="020F0502020204030204" pitchFamily="34" charset="0"/>
                <a:ea typeface="Times New Roman" panose="02020603050405020304" pitchFamily="18" charset="0"/>
              </a:rPr>
              <a:t>. [online] early years alliance. Available at: </a:t>
            </a:r>
            <a:r>
              <a:rPr lang="en-GB" sz="1200" u="sng" dirty="0">
                <a:solidFill>
                  <a:srgbClr val="0563C1"/>
                </a:solidFill>
                <a:effectLst/>
                <a:latin typeface="Calibri" panose="020F0502020204030204" pitchFamily="34" charset="0"/>
                <a:ea typeface="Times New Roman" panose="02020603050405020304" pitchFamily="18" charset="0"/>
                <a:hlinkClick r:id="rId4"/>
              </a:rPr>
              <a:t>https://www.eyalliance.org.uk/equality-and-inclusive-practice</a:t>
            </a:r>
            <a:r>
              <a:rPr lang="en-GB" sz="1200" dirty="0">
                <a:solidFill>
                  <a:srgbClr val="000000"/>
                </a:solidFill>
                <a:effectLst/>
                <a:latin typeface="Calibri" panose="020F0502020204030204" pitchFamily="34" charset="0"/>
                <a:ea typeface="Times New Roman" panose="02020603050405020304" pitchFamily="18" charset="0"/>
              </a:rPr>
              <a:t>. [Accessed 13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Early Years Alliance (2021). </a:t>
            </a:r>
            <a:r>
              <a:rPr lang="en-GB" sz="1200" i="1" dirty="0">
                <a:solidFill>
                  <a:srgbClr val="000000"/>
                </a:solidFill>
                <a:effectLst/>
                <a:latin typeface="Calibri" panose="020F0502020204030204" pitchFamily="34" charset="0"/>
                <a:ea typeface="Times New Roman" panose="02020603050405020304" pitchFamily="18" charset="0"/>
              </a:rPr>
              <a:t>Struggle to access childcare hits poorer families harder as government policies leave parents stressed and anxious</a:t>
            </a:r>
            <a:r>
              <a:rPr lang="en-GB" sz="1200" dirty="0">
                <a:solidFill>
                  <a:srgbClr val="000000"/>
                </a:solidFill>
                <a:effectLst/>
                <a:latin typeface="Calibri" panose="020F0502020204030204" pitchFamily="34" charset="0"/>
                <a:ea typeface="Times New Roman" panose="02020603050405020304" pitchFamily="18" charset="0"/>
              </a:rPr>
              <a:t>. [online] early years alliance. Available at: </a:t>
            </a:r>
            <a:r>
              <a:rPr lang="en-GB" sz="1200" u="sng" dirty="0">
                <a:solidFill>
                  <a:srgbClr val="0563C1"/>
                </a:solidFill>
                <a:effectLst/>
                <a:latin typeface="Calibri" panose="020F0502020204030204" pitchFamily="34" charset="0"/>
                <a:ea typeface="Times New Roman" panose="02020603050405020304" pitchFamily="18" charset="0"/>
                <a:hlinkClick r:id="rId5"/>
              </a:rPr>
              <a:t>https://www.eyalliance.org.uk/struggle-access-childcare-hits-poorer-families-harder-government-policies-leave-parents-stressed-and</a:t>
            </a:r>
            <a:r>
              <a:rPr lang="en-GB" sz="1200" dirty="0">
                <a:solidFill>
                  <a:srgbClr val="000000"/>
                </a:solidFill>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Early Years TV. (2024). </a:t>
            </a:r>
            <a:r>
              <a:rPr lang="en-GB" sz="1200" i="1" dirty="0">
                <a:solidFill>
                  <a:srgbClr val="000000"/>
                </a:solidFill>
                <a:effectLst/>
                <a:latin typeface="Calibri" panose="020F0502020204030204" pitchFamily="34" charset="0"/>
                <a:ea typeface="Times New Roman" panose="02020603050405020304" pitchFamily="18" charset="0"/>
              </a:rPr>
              <a:t>Developmental Milestones in the Early Years: Activities &amp; Checklists</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6"/>
              </a:rPr>
              <a:t>https://www.earlyyears.tv/developmental-milestones-in-the-early-years-activities-checklists/</a:t>
            </a:r>
            <a:r>
              <a:rPr lang="en-GB" sz="1200" dirty="0">
                <a:solidFill>
                  <a:srgbClr val="000000"/>
                </a:solidFill>
                <a:effectLst/>
                <a:latin typeface="Calibri" panose="020F0502020204030204" pitchFamily="34" charset="0"/>
                <a:ea typeface="Times New Roman" panose="02020603050405020304" pitchFamily="18" charset="0"/>
              </a:rPr>
              <a:t>.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Early, W. (2024). </a:t>
            </a:r>
            <a:r>
              <a:rPr lang="en-GB" sz="1200" i="1" dirty="0">
                <a:solidFill>
                  <a:srgbClr val="000000"/>
                </a:solidFill>
                <a:effectLst/>
                <a:latin typeface="Calibri" panose="020F0502020204030204" pitchFamily="34" charset="0"/>
                <a:ea typeface="Times New Roman" panose="02020603050405020304" pitchFamily="18" charset="0"/>
              </a:rPr>
              <a:t>The Role of Early Years Practitioner in an Early Years Setting.</a:t>
            </a:r>
            <a:r>
              <a:rPr lang="en-GB" sz="1200" dirty="0">
                <a:solidFill>
                  <a:srgbClr val="000000"/>
                </a:solidFill>
                <a:effectLst/>
                <a:latin typeface="Calibri" panose="020F0502020204030204" pitchFamily="34" charset="0"/>
                <a:ea typeface="Times New Roman" panose="02020603050405020304" pitchFamily="18" charset="0"/>
              </a:rPr>
              <a:t> [online] </a:t>
            </a:r>
            <a:r>
              <a:rPr lang="en-GB" sz="1200" dirty="0" err="1">
                <a:solidFill>
                  <a:srgbClr val="000000"/>
                </a:solidFill>
                <a:effectLst/>
                <a:latin typeface="Calibri" panose="020F0502020204030204" pitchFamily="34" charset="0"/>
                <a:ea typeface="Times New Roman" panose="02020603050405020304" pitchFamily="18" charset="0"/>
              </a:rPr>
              <a:t>Shamimasworkshop.com</a:t>
            </a:r>
            <a:r>
              <a:rPr lang="en-GB" sz="1200" dirty="0">
                <a:solidFill>
                  <a:srgbClr val="000000"/>
                </a:solidFill>
                <a:effectLst/>
                <a:latin typeface="Calibri" panose="020F0502020204030204" pitchFamily="34" charset="0"/>
                <a:ea typeface="Times New Roman" panose="02020603050405020304" pitchFamily="18" charset="0"/>
              </a:rPr>
              <a:t>. Available at: </a:t>
            </a:r>
            <a:r>
              <a:rPr lang="en-GB" sz="1200" u="sng" dirty="0">
                <a:solidFill>
                  <a:srgbClr val="0563C1"/>
                </a:solidFill>
                <a:effectLst/>
                <a:latin typeface="Calibri" panose="020F0502020204030204" pitchFamily="34" charset="0"/>
                <a:ea typeface="Times New Roman" panose="02020603050405020304" pitchFamily="18" charset="0"/>
                <a:hlinkClick r:id="rId7"/>
              </a:rPr>
              <a:t>https://www.shamimasworkshop.com/the-role-of-the-early-years-practitioner-in-an-early-years-setting</a:t>
            </a:r>
            <a:r>
              <a:rPr lang="en-GB" sz="1200" dirty="0">
                <a:solidFill>
                  <a:srgbClr val="000000"/>
                </a:solidFill>
                <a:effectLst/>
                <a:latin typeface="Calibri" panose="020F0502020204030204" pitchFamily="34" charset="0"/>
                <a:ea typeface="Times New Roman" panose="02020603050405020304" pitchFamily="18" charset="0"/>
              </a:rPr>
              <a:t>.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err="1">
                <a:solidFill>
                  <a:srgbClr val="000000"/>
                </a:solidFill>
                <a:effectLst/>
                <a:latin typeface="Calibri" panose="020F0502020204030204" pitchFamily="34" charset="0"/>
                <a:ea typeface="Times New Roman" panose="02020603050405020304" pitchFamily="18" charset="0"/>
              </a:rPr>
              <a:t>Edumentors</a:t>
            </a:r>
            <a:r>
              <a:rPr lang="en-GB" sz="1200" dirty="0">
                <a:solidFill>
                  <a:srgbClr val="000000"/>
                </a:solidFill>
                <a:effectLst/>
                <a:latin typeface="Calibri" panose="020F0502020204030204" pitchFamily="34" charset="0"/>
                <a:ea typeface="Times New Roman" panose="02020603050405020304" pitchFamily="18" charset="0"/>
              </a:rPr>
              <a:t>. (2024). </a:t>
            </a:r>
            <a:r>
              <a:rPr lang="en-GB" sz="1200" i="1" dirty="0">
                <a:solidFill>
                  <a:srgbClr val="000000"/>
                </a:solidFill>
                <a:effectLst/>
                <a:latin typeface="Calibri" panose="020F0502020204030204" pitchFamily="34" charset="0"/>
                <a:ea typeface="Times New Roman" panose="02020603050405020304" pitchFamily="18" charset="0"/>
              </a:rPr>
              <a:t>What Is The Role of an Early Years Practitioner?</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8"/>
              </a:rPr>
              <a:t>https://edumentors.co.uk/blog/the-role-of-an-early-years-practitioner/</a:t>
            </a:r>
            <a:r>
              <a:rPr lang="en-GB" sz="1200" dirty="0">
                <a:solidFill>
                  <a:srgbClr val="000000"/>
                </a:solidFill>
                <a:effectLst/>
                <a:latin typeface="Calibri" panose="020F0502020204030204" pitchFamily="34" charset="0"/>
                <a:ea typeface="Times New Roman" panose="02020603050405020304" pitchFamily="18" charset="0"/>
              </a:rPr>
              <a:t>.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Estyn. (2024). </a:t>
            </a:r>
            <a:r>
              <a:rPr lang="en-GB" sz="1200" i="1" dirty="0">
                <a:solidFill>
                  <a:srgbClr val="000000"/>
                </a:solidFill>
                <a:effectLst/>
                <a:latin typeface="Calibri" panose="020F0502020204030204" pitchFamily="34" charset="0"/>
                <a:ea typeface="Times New Roman" panose="02020603050405020304" pitchFamily="18" charset="0"/>
              </a:rPr>
              <a:t>The impact of working in partnership to support children’s development and well-being. - Estyn</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9"/>
              </a:rPr>
              <a:t>https://estyn.gov.wales/improvement-resources/the-impact-of-working-in-partnership-to-support-childrens-development-and-well-being/</a:t>
            </a:r>
            <a:r>
              <a:rPr lang="en-GB" sz="1200" dirty="0">
                <a:solidFill>
                  <a:srgbClr val="000000"/>
                </a:solidFill>
                <a:effectLst/>
                <a:latin typeface="Calibri" panose="020F0502020204030204" pitchFamily="34" charset="0"/>
                <a:ea typeface="Times New Roman" panose="02020603050405020304" pitchFamily="18" charset="0"/>
              </a:rPr>
              <a:t>. [Accessed 6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Family Strengthening Network. (n.d.). </a:t>
            </a:r>
            <a:r>
              <a:rPr lang="en-GB" sz="1200" i="1" dirty="0">
                <a:solidFill>
                  <a:srgbClr val="000000"/>
                </a:solidFill>
                <a:effectLst/>
                <a:latin typeface="Calibri" panose="020F0502020204030204" pitchFamily="34" charset="0"/>
                <a:ea typeface="Times New Roman" panose="02020603050405020304" pitchFamily="18" charset="0"/>
              </a:rPr>
              <a:t>Whole Family Approach</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10"/>
              </a:rPr>
              <a:t>https://www.familystrengtheningnetwork.org/whole-family-approach</a:t>
            </a:r>
            <a:r>
              <a:rPr lang="en-GB" sz="1200" dirty="0">
                <a:solidFill>
                  <a:srgbClr val="000000"/>
                </a:solidFill>
                <a:effectLst/>
                <a:latin typeface="Calibri" panose="020F0502020204030204" pitchFamily="34" charset="0"/>
                <a:ea typeface="Times New Roman" panose="02020603050405020304" pitchFamily="18" charset="0"/>
              </a:rPr>
              <a:t>. [Accessed 13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Fleiss, B., Wong, F., </a:t>
            </a:r>
            <a:r>
              <a:rPr lang="en-GB" sz="1200" dirty="0" err="1">
                <a:solidFill>
                  <a:srgbClr val="000000"/>
                </a:solidFill>
                <a:effectLst/>
                <a:latin typeface="Calibri" panose="020F0502020204030204" pitchFamily="34" charset="0"/>
                <a:ea typeface="Times New Roman" panose="02020603050405020304" pitchFamily="18" charset="0"/>
              </a:rPr>
              <a:t>Brownfoot</a:t>
            </a:r>
            <a:r>
              <a:rPr lang="en-GB" sz="1200" dirty="0">
                <a:solidFill>
                  <a:srgbClr val="000000"/>
                </a:solidFill>
                <a:effectLst/>
                <a:latin typeface="Calibri" panose="020F0502020204030204" pitchFamily="34" charset="0"/>
                <a:ea typeface="Times New Roman" panose="02020603050405020304" pitchFamily="18" charset="0"/>
              </a:rPr>
              <a:t>, F., Shearer, I.K., Baud, O., Walker, D.W., </a:t>
            </a:r>
            <a:r>
              <a:rPr lang="en-GB" sz="1200" dirty="0" err="1">
                <a:solidFill>
                  <a:srgbClr val="000000"/>
                </a:solidFill>
                <a:effectLst/>
                <a:latin typeface="Calibri" panose="020F0502020204030204" pitchFamily="34" charset="0"/>
                <a:ea typeface="Times New Roman" panose="02020603050405020304" pitchFamily="18" charset="0"/>
              </a:rPr>
              <a:t>Gressens</a:t>
            </a:r>
            <a:r>
              <a:rPr lang="en-GB" sz="1200" dirty="0">
                <a:solidFill>
                  <a:srgbClr val="000000"/>
                </a:solidFill>
                <a:effectLst/>
                <a:latin typeface="Calibri" panose="020F0502020204030204" pitchFamily="34" charset="0"/>
                <a:ea typeface="Times New Roman" panose="02020603050405020304" pitchFamily="18" charset="0"/>
              </a:rPr>
              <a:t>, P. and </a:t>
            </a:r>
            <a:r>
              <a:rPr lang="en-GB" sz="1200" dirty="0" err="1">
                <a:solidFill>
                  <a:srgbClr val="000000"/>
                </a:solidFill>
                <a:effectLst/>
                <a:latin typeface="Calibri" panose="020F0502020204030204" pitchFamily="34" charset="0"/>
                <a:ea typeface="Times New Roman" panose="02020603050405020304" pitchFamily="18" charset="0"/>
              </a:rPr>
              <a:t>Tolcos</a:t>
            </a:r>
            <a:r>
              <a:rPr lang="en-GB" sz="1200" dirty="0">
                <a:solidFill>
                  <a:srgbClr val="000000"/>
                </a:solidFill>
                <a:effectLst/>
                <a:latin typeface="Calibri" panose="020F0502020204030204" pitchFamily="34" charset="0"/>
                <a:ea typeface="Times New Roman" panose="02020603050405020304" pitchFamily="18" charset="0"/>
              </a:rPr>
              <a:t>, M. (2019). Knowledge Gaps and Emerging Research Areas in Intrauterine Growth Restriction-Associated Brain Injury. </a:t>
            </a:r>
            <a:r>
              <a:rPr lang="en-GB" sz="1200" i="1" dirty="0">
                <a:solidFill>
                  <a:srgbClr val="000000"/>
                </a:solidFill>
                <a:effectLst/>
                <a:latin typeface="Calibri" panose="020F0502020204030204" pitchFamily="34" charset="0"/>
                <a:ea typeface="Times New Roman" panose="02020603050405020304" pitchFamily="18" charset="0"/>
              </a:rPr>
              <a:t>Frontiers in endocrinology</a:t>
            </a:r>
            <a:r>
              <a:rPr lang="en-GB" sz="1200" dirty="0">
                <a:solidFill>
                  <a:srgbClr val="000000"/>
                </a:solidFill>
                <a:effectLst/>
                <a:latin typeface="Calibri" panose="020F0502020204030204" pitchFamily="34" charset="0"/>
                <a:ea typeface="Times New Roman" panose="02020603050405020304" pitchFamily="18" charset="0"/>
              </a:rPr>
              <a:t>, [online] 10, p.188.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/10.3389/fendo.2019.00188. </a:t>
            </a:r>
            <a:r>
              <a:rPr lang="en-GB" sz="1200" dirty="0">
                <a:effectLst/>
                <a:latin typeface="Calibri" panose="020F0502020204030204" pitchFamily="34" charset="0"/>
                <a:ea typeface="Times New Roman" panose="02020603050405020304" pitchFamily="18" charset="0"/>
              </a:rPr>
              <a:t>[Accessed 6 Dec. 2024].</a:t>
            </a: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Gonçalves, J. de L., </a:t>
            </a:r>
            <a:r>
              <a:rPr lang="en-GB" sz="1200" dirty="0" err="1">
                <a:effectLst/>
                <a:latin typeface="Calibri" panose="020F0502020204030204" pitchFamily="34" charset="0"/>
                <a:ea typeface="Times New Roman" panose="02020603050405020304" pitchFamily="18" charset="0"/>
              </a:rPr>
              <a:t>Arnez</a:t>
            </a:r>
            <a:r>
              <a:rPr lang="en-GB" sz="1200" dirty="0">
                <a:effectLst/>
                <a:latin typeface="Calibri" panose="020F0502020204030204" pitchFamily="34" charset="0"/>
                <a:ea typeface="Times New Roman" panose="02020603050405020304" pitchFamily="18" charset="0"/>
              </a:rPr>
              <a:t>, M.F.M. and Paula-Silva, F.W.G. de (2024). How the First 1,000 Days of Life Can Shape a Child’s Future Health? </a:t>
            </a:r>
            <a:r>
              <a:rPr lang="en-GB" sz="1200" i="1" dirty="0">
                <a:effectLst/>
                <a:latin typeface="Calibri" panose="020F0502020204030204" pitchFamily="34" charset="0"/>
                <a:ea typeface="Times New Roman" panose="02020603050405020304" pitchFamily="18" charset="0"/>
              </a:rPr>
              <a:t>Frontiers for Young Minds</a:t>
            </a:r>
            <a:r>
              <a:rPr lang="en-GB" sz="1200" dirty="0">
                <a:effectLst/>
                <a:latin typeface="Calibri" panose="020F0502020204030204" pitchFamily="34" charset="0"/>
                <a:ea typeface="Times New Roman" panose="02020603050405020304" pitchFamily="18" charset="0"/>
              </a:rPr>
              <a:t>, 12.doi:htpps://</a:t>
            </a:r>
            <a:r>
              <a:rPr lang="en-GB" sz="1200" dirty="0" err="1">
                <a:effectLst/>
                <a:latin typeface="Calibri" panose="020F0502020204030204" pitchFamily="34" charset="0"/>
                <a:ea typeface="Times New Roman" panose="02020603050405020304" pitchFamily="18" charset="0"/>
              </a:rPr>
              <a:t>doi.org</a:t>
            </a:r>
            <a:r>
              <a:rPr lang="en-GB" sz="1200" dirty="0">
                <a:effectLst/>
                <a:latin typeface="Calibri" panose="020F0502020204030204" pitchFamily="34" charset="0"/>
                <a:ea typeface="Times New Roman" panose="02020603050405020304" pitchFamily="18" charset="0"/>
              </a:rPr>
              <a:t>/10.3389/frym.2024.136240. [Accessed 1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Griffiths, J. (2014). Weaving </a:t>
            </a:r>
            <a:r>
              <a:rPr lang="en-GB" sz="1200" dirty="0" err="1">
                <a:solidFill>
                  <a:srgbClr val="000000"/>
                </a:solidFill>
                <a:effectLst/>
                <a:latin typeface="Calibri" panose="020F0502020204030204" pitchFamily="34" charset="0"/>
                <a:ea typeface="Times New Roman" panose="02020603050405020304" pitchFamily="18" charset="0"/>
              </a:rPr>
              <a:t>Te</a:t>
            </a:r>
            <a:r>
              <a:rPr lang="en-GB" sz="1200" dirty="0">
                <a:solidFill>
                  <a:srgbClr val="000000"/>
                </a:solidFill>
                <a:effectLst/>
                <a:latin typeface="Calibri" panose="020F0502020204030204" pitchFamily="34" charset="0"/>
                <a:ea typeface="Times New Roman" panose="02020603050405020304" pitchFamily="18" charset="0"/>
              </a:rPr>
              <a:t> </a:t>
            </a:r>
            <a:r>
              <a:rPr lang="en-GB" sz="1200" dirty="0" err="1">
                <a:solidFill>
                  <a:srgbClr val="000000"/>
                </a:solidFill>
                <a:effectLst/>
                <a:latin typeface="Calibri" panose="020F0502020204030204" pitchFamily="34" charset="0"/>
                <a:ea typeface="Times New Roman" panose="02020603050405020304" pitchFamily="18" charset="0"/>
              </a:rPr>
              <a:t>Whāriki</a:t>
            </a:r>
            <a:r>
              <a:rPr lang="en-GB" sz="1200" dirty="0">
                <a:solidFill>
                  <a:srgbClr val="000000"/>
                </a:solidFill>
                <a:effectLst/>
                <a:latin typeface="Calibri" panose="020F0502020204030204" pitchFamily="34" charset="0"/>
                <a:ea typeface="Times New Roman" panose="02020603050405020304" pitchFamily="18" charset="0"/>
              </a:rPr>
              <a:t> Aotearoa - New Zealand’s early childhood curriculum document in theory and practice (2nd edition). </a:t>
            </a:r>
            <a:r>
              <a:rPr lang="en-GB" sz="1200" i="1" dirty="0">
                <a:solidFill>
                  <a:srgbClr val="000000"/>
                </a:solidFill>
                <a:effectLst/>
                <a:latin typeface="Calibri" panose="020F0502020204030204" pitchFamily="34" charset="0"/>
                <a:ea typeface="Times New Roman" panose="02020603050405020304" pitchFamily="18" charset="0"/>
              </a:rPr>
              <a:t>Early Years</a:t>
            </a:r>
            <a:r>
              <a:rPr lang="en-GB" sz="1200" dirty="0">
                <a:solidFill>
                  <a:srgbClr val="000000"/>
                </a:solidFill>
                <a:effectLst/>
                <a:latin typeface="Calibri" panose="020F0502020204030204" pitchFamily="34" charset="0"/>
                <a:ea typeface="Times New Roman" panose="02020603050405020304" pitchFamily="18" charset="0"/>
              </a:rPr>
              <a:t>, 34(3), pp.320–321.</a:t>
            </a:r>
          </a:p>
          <a:p>
            <a:pPr marL="34290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Calibri" panose="020F0502020204030204" pitchFamily="34" charset="0"/>
              </a:rPr>
              <a:t>Hargraves, V. (2020). </a:t>
            </a:r>
            <a:r>
              <a:rPr lang="en-GB" sz="1200" i="1" dirty="0" err="1">
                <a:solidFill>
                  <a:srgbClr val="000000"/>
                </a:solidFill>
                <a:effectLst/>
                <a:latin typeface="Calibri" panose="020F0502020204030204" pitchFamily="34" charset="0"/>
                <a:ea typeface="Calibri" panose="020F0502020204030204" pitchFamily="34" charset="0"/>
              </a:rPr>
              <a:t>Te</a:t>
            </a:r>
            <a:r>
              <a:rPr lang="en-GB" sz="1200" i="1" dirty="0">
                <a:solidFill>
                  <a:srgbClr val="000000"/>
                </a:solidFill>
                <a:effectLst/>
                <a:latin typeface="Calibri" panose="020F0502020204030204" pitchFamily="34" charset="0"/>
                <a:ea typeface="Calibri" panose="020F0502020204030204" pitchFamily="34" charset="0"/>
              </a:rPr>
              <a:t> </a:t>
            </a:r>
            <a:r>
              <a:rPr lang="en-GB" sz="1200" i="1" dirty="0" err="1">
                <a:solidFill>
                  <a:srgbClr val="000000"/>
                </a:solidFill>
                <a:effectLst/>
                <a:latin typeface="Calibri" panose="020F0502020204030204" pitchFamily="34" charset="0"/>
                <a:ea typeface="Calibri" panose="020F0502020204030204" pitchFamily="34" charset="0"/>
              </a:rPr>
              <a:t>Whāriki</a:t>
            </a:r>
            <a:r>
              <a:rPr lang="en-GB" sz="1200" i="1" dirty="0">
                <a:solidFill>
                  <a:srgbClr val="000000"/>
                </a:solidFill>
                <a:effectLst/>
                <a:latin typeface="Calibri" panose="020F0502020204030204" pitchFamily="34" charset="0"/>
                <a:ea typeface="Calibri" panose="020F0502020204030204" pitchFamily="34" charset="0"/>
              </a:rPr>
              <a:t>: An introduction to the early childhood curriculum in Aotearoa New Zealand</a:t>
            </a:r>
            <a:r>
              <a:rPr lang="en-GB" sz="1200" dirty="0">
                <a:solidFill>
                  <a:srgbClr val="000000"/>
                </a:solidFill>
                <a:effectLst/>
                <a:latin typeface="Calibri" panose="020F0502020204030204" pitchFamily="34" charset="0"/>
                <a:ea typeface="Calibri" panose="020F0502020204030204" pitchFamily="34" charset="0"/>
              </a:rPr>
              <a:t>. [online] THE EDUCATION HUB. Available at: </a:t>
            </a:r>
            <a:r>
              <a:rPr lang="en-GB" sz="12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1"/>
              </a:rPr>
              <a:t>https://theeducationhub.org.nz/te-whariki-an-introduction-to-the-early-childhood-curriculum-in-aotearoa-new-zealand/</a:t>
            </a:r>
            <a:r>
              <a:rPr lang="en-GB" sz="1200" dirty="0">
                <a:solidFill>
                  <a:srgbClr val="000000"/>
                </a:solidFill>
                <a:effectLst/>
                <a:latin typeface="Calibri" panose="020F0502020204030204" pitchFamily="34" charset="0"/>
                <a:ea typeface="Calibri" panose="020F0502020204030204" pitchFamily="34" charset="0"/>
              </a:rPr>
              <a:t>. [Accessed 17 January 2025</a:t>
            </a:r>
            <a:r>
              <a:rPr lang="en-GB" sz="1200" dirty="0">
                <a:solidFill>
                  <a:srgbClr val="000000"/>
                </a:solidFill>
                <a:effectLst/>
                <a:latin typeface="Calibri" panose="020F0502020204030204" pitchFamily="34" charset="0"/>
                <a:ea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effectLst/>
              </a:rPr>
              <a:t> </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319950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72D279-C9AD-8518-3498-9FD58AD511F5}"/>
              </a:ext>
            </a:extLst>
          </p:cNvPr>
          <p:cNvSpPr txBox="1"/>
          <p:nvPr/>
        </p:nvSpPr>
        <p:spPr>
          <a:xfrm>
            <a:off x="32952" y="407773"/>
            <a:ext cx="12159048" cy="5378780"/>
          </a:xfrm>
          <a:prstGeom prst="rect">
            <a:avLst/>
          </a:prstGeom>
          <a:noFill/>
        </p:spPr>
        <p:txBody>
          <a:bodyPr wrap="square">
            <a:spAutoFit/>
          </a:bodyPr>
          <a:lstStyle/>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Harvard University (2021). </a:t>
            </a:r>
            <a:r>
              <a:rPr lang="en-GB" sz="1200" i="1" dirty="0">
                <a:solidFill>
                  <a:srgbClr val="000000"/>
                </a:solidFill>
                <a:effectLst/>
                <a:latin typeface="Calibri" panose="020F0502020204030204" pitchFamily="34" charset="0"/>
                <a:ea typeface="Times New Roman" panose="02020603050405020304" pitchFamily="18" charset="0"/>
              </a:rPr>
              <a:t>Serve and Return</a:t>
            </a:r>
            <a:r>
              <a:rPr lang="en-GB" sz="1200" dirty="0">
                <a:solidFill>
                  <a:srgbClr val="000000"/>
                </a:solidFill>
                <a:effectLst/>
                <a:latin typeface="Calibri" panose="020F0502020204030204" pitchFamily="34" charset="0"/>
                <a:ea typeface="Times New Roman" panose="02020603050405020304" pitchFamily="18" charset="0"/>
              </a:rPr>
              <a:t>. </a:t>
            </a:r>
            <a:r>
              <a:rPr lang="en-GB" sz="1200" i="1" dirty="0" err="1">
                <a:solidFill>
                  <a:srgbClr val="000000"/>
                </a:solidFill>
                <a:effectLst/>
                <a:latin typeface="Calibri" panose="020F0502020204030204" pitchFamily="34" charset="0"/>
                <a:ea typeface="Times New Roman" panose="02020603050405020304" pitchFamily="18" charset="0"/>
              </a:rPr>
              <a:t>harvard.edu</a:t>
            </a:r>
            <a:r>
              <a:rPr lang="en-GB" sz="1200" dirty="0">
                <a:solidFill>
                  <a:srgbClr val="000000"/>
                </a:solidFill>
                <a:effectLst/>
                <a:latin typeface="Calibri" panose="020F0502020204030204" pitchFamily="34" charset="0"/>
                <a:ea typeface="Times New Roman" panose="02020603050405020304" pitchFamily="18" charset="0"/>
              </a:rPr>
              <a:t>. Available at: </a:t>
            </a:r>
            <a:r>
              <a:rPr lang="en-GB" sz="1200" u="sng" dirty="0">
                <a:solidFill>
                  <a:srgbClr val="0563C1"/>
                </a:solidFill>
                <a:effectLst/>
                <a:latin typeface="Calibri" panose="020F0502020204030204" pitchFamily="34" charset="0"/>
                <a:ea typeface="Times New Roman" panose="02020603050405020304" pitchFamily="18" charset="0"/>
                <a:hlinkClick r:id="rId2"/>
              </a:rPr>
              <a:t>https://developingchild.harvard.edu/science/key-concepts/serve-and-return/</a:t>
            </a:r>
            <a:r>
              <a:rPr lang="en-GB" sz="1200" dirty="0">
                <a:solidFill>
                  <a:srgbClr val="000000"/>
                </a:solidFill>
                <a:effectLst/>
                <a:latin typeface="Calibri" panose="020F0502020204030204" pitchFamily="34" charset="0"/>
                <a:ea typeface="Times New Roman" panose="02020603050405020304" pitchFamily="18" charset="0"/>
              </a:rPr>
              <a:t>. [Accessed 6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Health visiting and midwifery partnership - pregnancy and early weeks Department of Health. (n.d.). Available at: </a:t>
            </a:r>
            <a:r>
              <a:rPr lang="en-GB" sz="1200" u="sng" dirty="0">
                <a:solidFill>
                  <a:srgbClr val="0563C1"/>
                </a:solidFill>
                <a:effectLst/>
                <a:latin typeface="Calibri" panose="020F0502020204030204" pitchFamily="34" charset="0"/>
                <a:ea typeface="Times New Roman" panose="02020603050405020304" pitchFamily="18" charset="0"/>
                <a:hlinkClick r:id="rId3"/>
              </a:rPr>
              <a:t>https://assets.publishing.service.gov.uk/media/5a817fb0e5274a2e87dbdf4b/2903819_PHE_Midwifery_accessible.pdf</a:t>
            </a:r>
            <a:r>
              <a:rPr lang="en-GB" sz="1200" dirty="0">
                <a:solidFill>
                  <a:srgbClr val="000000"/>
                </a:solidFill>
                <a:effectLst/>
                <a:latin typeface="Calibri" panose="020F0502020204030204" pitchFamily="34" charset="0"/>
                <a:ea typeface="Times New Roman" panose="02020603050405020304" pitchFamily="18" charset="0"/>
              </a:rPr>
              <a:t>. [Accessed 6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HI (2015). </a:t>
            </a:r>
            <a:r>
              <a:rPr lang="en-GB" sz="1200" i="1" dirty="0">
                <a:solidFill>
                  <a:srgbClr val="000000"/>
                </a:solidFill>
                <a:effectLst/>
                <a:latin typeface="Calibri" panose="020F0502020204030204" pitchFamily="34" charset="0"/>
                <a:ea typeface="Times New Roman" panose="02020603050405020304" pitchFamily="18" charset="0"/>
              </a:rPr>
              <a:t>Inclusive education: reasons for hope</a:t>
            </a:r>
            <a:r>
              <a:rPr lang="en-GB" sz="1200" dirty="0">
                <a:solidFill>
                  <a:srgbClr val="000000"/>
                </a:solidFill>
                <a:effectLst/>
                <a:latin typeface="Calibri" panose="020F0502020204030204" pitchFamily="34" charset="0"/>
                <a:ea typeface="Times New Roman" panose="02020603050405020304" pitchFamily="18" charset="0"/>
              </a:rPr>
              <a:t>. [online] Inclusive education: reasons for hope. Available at: https://</a:t>
            </a:r>
            <a:r>
              <a:rPr lang="en-GB" sz="1200" dirty="0" err="1">
                <a:solidFill>
                  <a:srgbClr val="000000"/>
                </a:solidFill>
                <a:effectLst/>
                <a:latin typeface="Calibri" panose="020F0502020204030204" pitchFamily="34" charset="0"/>
                <a:ea typeface="Times New Roman" panose="02020603050405020304" pitchFamily="18" charset="0"/>
              </a:rPr>
              <a:t>www.humanity-inclusion.org.uk</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en</a:t>
            </a:r>
            <a:r>
              <a:rPr lang="en-GB" sz="1200" dirty="0">
                <a:solidFill>
                  <a:srgbClr val="000000"/>
                </a:solidFill>
                <a:effectLst/>
                <a:latin typeface="Calibri" panose="020F0502020204030204" pitchFamily="34" charset="0"/>
                <a:ea typeface="Times New Roman" panose="02020603050405020304" pitchFamily="18" charset="0"/>
              </a:rPr>
              <a:t>/news/</a:t>
            </a:r>
            <a:r>
              <a:rPr lang="en-GB" sz="1200" dirty="0" err="1">
                <a:solidFill>
                  <a:srgbClr val="000000"/>
                </a:solidFill>
                <a:effectLst/>
                <a:latin typeface="Calibri" panose="020F0502020204030204" pitchFamily="34" charset="0"/>
                <a:ea typeface="Times New Roman" panose="02020603050405020304" pitchFamily="18" charset="0"/>
              </a:rPr>
              <a:t>inclusive-education-reasons-for-hope?gad_source</a:t>
            </a:r>
            <a:r>
              <a:rPr lang="en-GB" sz="1200" dirty="0">
                <a:solidFill>
                  <a:srgbClr val="000000"/>
                </a:solidFill>
                <a:effectLst/>
                <a:latin typeface="Calibri" panose="020F0502020204030204" pitchFamily="34" charset="0"/>
                <a:ea typeface="Times New Roman" panose="02020603050405020304" pitchFamily="18" charset="0"/>
              </a:rPr>
              <a:t>=1&amp;gclid=CjwKCAiAmMC6BhA6EiwAdN5iLW-8i9sSH2nihal9MfAkBB6Z0CuUBhI7so6WIee9XlKQjd2lz0DakRoCddUQAvD_BwE [Accessed 4 Dec. 2024].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HM Government (2021). </a:t>
            </a:r>
            <a:r>
              <a:rPr lang="en-GB" sz="1200" i="1" dirty="0">
                <a:solidFill>
                  <a:srgbClr val="000000"/>
                </a:solidFill>
                <a:effectLst/>
                <a:latin typeface="Calibri" panose="020F0502020204030204" pitchFamily="34" charset="0"/>
                <a:ea typeface="Times New Roman" panose="02020603050405020304" pitchFamily="18" charset="0"/>
              </a:rPr>
              <a:t>The Best Start for Life A Vision for the 1,001 Critical Days The Early Years Healthy Development Review Report</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4"/>
              </a:rPr>
              <a:t>https://assets.publishing.service.gov.uk/media/605c5e61d3bf7f2f0d94183a/The_best_start_for_life_a_vision_for_the_1_001_critical_days.pdf</a:t>
            </a:r>
            <a:r>
              <a:rPr lang="en-GB" sz="1200" dirty="0">
                <a:solidFill>
                  <a:srgbClr val="000000"/>
                </a:solidFill>
                <a:effectLst/>
                <a:latin typeface="Calibri" panose="020F0502020204030204" pitchFamily="34" charset="0"/>
                <a:ea typeface="Times New Roman" panose="02020603050405020304" pitchFamily="18" charset="0"/>
              </a:rPr>
              <a:t>. </a:t>
            </a:r>
            <a:r>
              <a:rPr lang="en-GB" sz="1200" dirty="0">
                <a:effectLst/>
                <a:latin typeface="Calibri" panose="020F0502020204030204" pitchFamily="34" charset="0"/>
                <a:ea typeface="Times New Roman" panose="02020603050405020304" pitchFamily="18" charset="0"/>
              </a:rPr>
              <a:t>[Accessed 2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Hong, Y.R. and Park, J.S. (2012). Impact of attachment, Temperament and Parenting on Human Development. </a:t>
            </a:r>
            <a:r>
              <a:rPr lang="en-GB" sz="1200" i="1" dirty="0">
                <a:solidFill>
                  <a:srgbClr val="000000"/>
                </a:solidFill>
                <a:effectLst/>
                <a:latin typeface="Calibri" panose="020F0502020204030204" pitchFamily="34" charset="0"/>
                <a:ea typeface="Times New Roman" panose="02020603050405020304" pitchFamily="18" charset="0"/>
              </a:rPr>
              <a:t>Korean Journal of </a:t>
            </a:r>
            <a:r>
              <a:rPr lang="en-GB" sz="1200" i="1" dirty="0" err="1">
                <a:solidFill>
                  <a:srgbClr val="000000"/>
                </a:solidFill>
                <a:effectLst/>
                <a:latin typeface="Calibri" panose="020F0502020204030204" pitchFamily="34" charset="0"/>
                <a:ea typeface="Times New Roman" panose="02020603050405020304" pitchFamily="18" charset="0"/>
              </a:rPr>
              <a:t>Pediatrics</a:t>
            </a:r>
            <a:r>
              <a:rPr lang="en-GB" sz="1200" dirty="0">
                <a:solidFill>
                  <a:srgbClr val="000000"/>
                </a:solidFill>
                <a:effectLst/>
                <a:latin typeface="Calibri" panose="020F0502020204030204" pitchFamily="34" charset="0"/>
                <a:ea typeface="Times New Roman" panose="02020603050405020304" pitchFamily="18" charset="0"/>
              </a:rPr>
              <a:t>, 55(12), pp.449–454.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/10.3345/kjp.2012.55.12.449.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House of Commons (2019). </a:t>
            </a:r>
            <a:r>
              <a:rPr lang="en-GB" sz="1200" i="1" dirty="0">
                <a:solidFill>
                  <a:srgbClr val="000000"/>
                </a:solidFill>
                <a:effectLst/>
                <a:latin typeface="Calibri" panose="020F0502020204030204" pitchFamily="34" charset="0"/>
                <a:ea typeface="Times New Roman" panose="02020603050405020304" pitchFamily="18" charset="0"/>
              </a:rPr>
              <a:t>First 1000 days of life Thirteenth Report of Session 2017-19 Report, together with formal minutes relating to the report</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5"/>
              </a:rPr>
              <a:t>https://publications.parliament.uk/pa/cm201719/cmselect/cmhealth/1496/1496.pdf</a:t>
            </a:r>
            <a:r>
              <a:rPr lang="en-GB" sz="1200" dirty="0">
                <a:solidFill>
                  <a:srgbClr val="000000"/>
                </a:solidFill>
                <a:effectLst/>
                <a:latin typeface="Calibri" panose="020F0502020204030204" pitchFamily="34" charset="0"/>
                <a:ea typeface="Times New Roman" panose="02020603050405020304" pitchFamily="18" charset="0"/>
              </a:rPr>
              <a:t>. [Accessed 6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anyflip.com</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xrpbj</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yuvm</a:t>
            </a:r>
            <a:r>
              <a:rPr lang="en-GB" sz="1200" dirty="0">
                <a:solidFill>
                  <a:srgbClr val="000000"/>
                </a:solidFill>
                <a:effectLst/>
                <a:latin typeface="Calibri" panose="020F0502020204030204" pitchFamily="34" charset="0"/>
                <a:ea typeface="Times New Roman" panose="02020603050405020304" pitchFamily="18" charset="0"/>
              </a:rPr>
              <a:t>. (n.d.).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hsmc.com.au</a:t>
            </a:r>
            <a:r>
              <a:rPr lang="en-GB" sz="1200" dirty="0">
                <a:solidFill>
                  <a:srgbClr val="000000"/>
                </a:solidFill>
                <a:effectLst/>
                <a:latin typeface="Calibri" panose="020F0502020204030204" pitchFamily="34" charset="0"/>
                <a:ea typeface="Times New Roman" panose="02020603050405020304" pitchFamily="18" charset="0"/>
              </a:rPr>
              <a:t>/3-steps-for-a-healthy-pregnancy/. (n.d.).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u="sng" dirty="0">
                <a:solidFill>
                  <a:srgbClr val="0563C1"/>
                </a:solidFill>
                <a:effectLst/>
                <a:latin typeface="Calibri" panose="020F0502020204030204" pitchFamily="34" charset="0"/>
                <a:ea typeface="Times New Roman" panose="02020603050405020304" pitchFamily="18" charset="0"/>
                <a:hlinkClick r:id="rId6"/>
              </a:rPr>
              <a:t>https://learning.nspcc.org.uk/research-resources/leaflets/look-say-sing-play-early-years-resources-parents</a:t>
            </a:r>
            <a:r>
              <a:rPr lang="en-GB" sz="1200" dirty="0">
                <a:solidFill>
                  <a:srgbClr val="000000"/>
                </a:solidFill>
                <a:effectLst/>
                <a:latin typeface="Calibri" panose="020F050202020403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https://</a:t>
            </a:r>
            <a:r>
              <a:rPr lang="en-GB" sz="1200" dirty="0" err="1">
                <a:effectLst/>
                <a:latin typeface="Calibri" panose="020F0502020204030204" pitchFamily="34" charset="0"/>
                <a:ea typeface="Times New Roman" panose="02020603050405020304" pitchFamily="18" charset="0"/>
              </a:rPr>
              <a:t>logansplate.com</a:t>
            </a:r>
            <a:r>
              <a:rPr lang="en-GB" sz="1200" dirty="0">
                <a:effectLst/>
                <a:latin typeface="Calibri" panose="020F0502020204030204" pitchFamily="34" charset="0"/>
                <a:ea typeface="Times New Roman" panose="02020603050405020304" pitchFamily="18" charset="0"/>
              </a:rPr>
              <a:t>/blog/the-first-1000-days. (n.d.). [Accessed 1 Dec. 2024].https://</a:t>
            </a:r>
            <a:r>
              <a:rPr lang="en-GB" sz="1200" dirty="0" err="1">
                <a:effectLst/>
                <a:latin typeface="Calibri" panose="020F0502020204030204" pitchFamily="34" charset="0"/>
                <a:ea typeface="Times New Roman" panose="02020603050405020304" pitchFamily="18" charset="0"/>
              </a:rPr>
              <a:t>www.rch.org.au</a:t>
            </a:r>
            <a:r>
              <a:rPr lang="en-GB" sz="1200" dirty="0">
                <a:effectLst/>
                <a:latin typeface="Calibri" panose="020F0502020204030204" pitchFamily="34" charset="0"/>
                <a:ea typeface="Times New Roman" panose="02020603050405020304" pitchFamily="18" charset="0"/>
              </a:rPr>
              <a:t>/</a:t>
            </a:r>
            <a:r>
              <a:rPr lang="en-GB" sz="1200" dirty="0" err="1">
                <a:effectLst/>
                <a:latin typeface="Calibri" panose="020F0502020204030204" pitchFamily="34" charset="0"/>
                <a:ea typeface="Times New Roman" panose="02020603050405020304" pitchFamily="18" charset="0"/>
              </a:rPr>
              <a:t>uploadedFiles</a:t>
            </a:r>
            <a:r>
              <a:rPr lang="en-GB" sz="1200" dirty="0">
                <a:effectLst/>
                <a:latin typeface="Calibri" panose="020F0502020204030204" pitchFamily="34" charset="0"/>
                <a:ea typeface="Times New Roman" panose="02020603050405020304" pitchFamily="18" charset="0"/>
              </a:rPr>
              <a:t>/Main/Content/</a:t>
            </a:r>
            <a:r>
              <a:rPr lang="en-GB" sz="1200" dirty="0" err="1">
                <a:effectLst/>
                <a:latin typeface="Calibri" panose="020F0502020204030204" pitchFamily="34" charset="0"/>
                <a:ea typeface="Times New Roman" panose="02020603050405020304" pitchFamily="18" charset="0"/>
              </a:rPr>
              <a:t>ccchdev</a:t>
            </a:r>
            <a:r>
              <a:rPr lang="en-GB" sz="1200" dirty="0">
                <a:effectLst/>
                <a:latin typeface="Calibri" panose="020F0502020204030204" pitchFamily="34" charset="0"/>
                <a:ea typeface="Times New Roman" panose="02020603050405020304" pitchFamily="18" charset="0"/>
              </a:rPr>
              <a:t>/First%201000%20days%20infographic.pdf. (n.d.). [Accessed 1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playmatters.org.au</a:t>
            </a:r>
            <a:r>
              <a:rPr lang="en-GB" sz="1200" dirty="0">
                <a:solidFill>
                  <a:srgbClr val="000000"/>
                </a:solidFill>
                <a:effectLst/>
                <a:latin typeface="Calibri" panose="020F0502020204030204" pitchFamily="34" charset="0"/>
                <a:ea typeface="Times New Roman" panose="02020603050405020304" pitchFamily="18" charset="0"/>
              </a:rPr>
              <a:t>/blog/messy-play-101-sensory-activities-for-creative-and-curious-children. (n.d.).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https://sightlines-</a:t>
            </a:r>
            <a:r>
              <a:rPr lang="en-GB" sz="1200" dirty="0" err="1">
                <a:solidFill>
                  <a:srgbClr val="000000"/>
                </a:solidFill>
                <a:effectLst/>
                <a:latin typeface="Calibri" panose="020F0502020204030204" pitchFamily="34" charset="0"/>
                <a:ea typeface="Times New Roman" panose="02020603050405020304" pitchFamily="18" charset="0"/>
              </a:rPr>
              <a:t>initiative.com</a:t>
            </a:r>
            <a:r>
              <a:rPr lang="en-GB" sz="1200" dirty="0">
                <a:solidFill>
                  <a:srgbClr val="000000"/>
                </a:solidFill>
                <a:effectLst/>
                <a:latin typeface="Calibri" panose="020F0502020204030204" pitchFamily="34" charset="0"/>
                <a:ea typeface="Times New Roman" panose="02020603050405020304" pitchFamily="18" charset="0"/>
              </a:rPr>
              <a:t>/resources-shop/recordings-online/</a:t>
            </a:r>
            <a:r>
              <a:rPr lang="en-GB" sz="1200" dirty="0" err="1">
                <a:solidFill>
                  <a:srgbClr val="000000"/>
                </a:solidFill>
                <a:effectLst/>
                <a:latin typeface="Calibri" panose="020F0502020204030204" pitchFamily="34" charset="0"/>
                <a:ea typeface="Times New Roman" panose="02020603050405020304" pitchFamily="18" charset="0"/>
              </a:rPr>
              <a:t>te</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whariki</a:t>
            </a:r>
            <a:r>
              <a:rPr lang="en-GB" sz="1200" dirty="0">
                <a:solidFill>
                  <a:srgbClr val="000000"/>
                </a:solidFill>
                <a:effectLst/>
                <a:latin typeface="Calibri" panose="020F0502020204030204" pitchFamily="34" charset="0"/>
                <a:ea typeface="Times New Roman" panose="02020603050405020304" pitchFamily="18" charset="0"/>
              </a:rPr>
              <a:t>-a-woven-mat-which-empowers-the-child. (n.d.).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www.acer.org</a:t>
            </a:r>
            <a:r>
              <a:rPr lang="en-GB" sz="1200" dirty="0">
                <a:solidFill>
                  <a:srgbClr val="000000"/>
                </a:solidFill>
                <a:effectLst/>
                <a:latin typeface="Calibri" panose="020F0502020204030204" pitchFamily="34" charset="0"/>
                <a:ea typeface="Times New Roman" panose="02020603050405020304" pitchFamily="18" charset="0"/>
              </a:rPr>
              <a:t>/files/CF_Dec17_2019.jpg. (n.d.).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https://</a:t>
            </a:r>
            <a:r>
              <a:rPr lang="en-GB" sz="1200" dirty="0" err="1">
                <a:effectLst/>
                <a:latin typeface="Calibri" panose="020F0502020204030204" pitchFamily="34" charset="0"/>
                <a:ea typeface="Times New Roman" panose="02020603050405020304" pitchFamily="18" charset="0"/>
              </a:rPr>
              <a:t>www.decyp.tas.gov.au</a:t>
            </a:r>
            <a:r>
              <a:rPr lang="en-GB" sz="1200" dirty="0">
                <a:effectLst/>
                <a:latin typeface="Calibri" panose="020F0502020204030204" pitchFamily="34" charset="0"/>
                <a:ea typeface="Times New Roman" panose="02020603050405020304" pitchFamily="18" charset="0"/>
              </a:rPr>
              <a:t>/2024/01/their-first-1000-days-last-a-lifetime-we-need-your-help/. (n.d.). [Accessed 1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www.earlyyears.tv</a:t>
            </a:r>
            <a:r>
              <a:rPr lang="en-GB" sz="1200" dirty="0">
                <a:solidFill>
                  <a:srgbClr val="000000"/>
                </a:solidFill>
                <a:effectLst/>
                <a:latin typeface="Calibri" panose="020F0502020204030204" pitchFamily="34" charset="0"/>
                <a:ea typeface="Times New Roman" panose="02020603050405020304" pitchFamily="18" charset="0"/>
              </a:rPr>
              <a:t>/rudolf-steiners-holistic-approach-play-based-learning-and-7-year-cycles/  (n.d.)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www.facebook.com</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InstituteResearchInnovationSocialServices</a:t>
            </a:r>
            <a:r>
              <a:rPr lang="en-GB" sz="1200" dirty="0">
                <a:solidFill>
                  <a:srgbClr val="000000"/>
                </a:solidFill>
                <a:effectLst/>
                <a:latin typeface="Calibri" panose="020F0502020204030204" pitchFamily="34" charset="0"/>
                <a:ea typeface="Times New Roman" panose="02020603050405020304" pitchFamily="18" charset="0"/>
              </a:rPr>
              <a:t> (2014). </a:t>
            </a:r>
            <a:r>
              <a:rPr lang="en-GB" sz="1200" i="1" dirty="0">
                <a:solidFill>
                  <a:srgbClr val="000000"/>
                </a:solidFill>
                <a:effectLst/>
                <a:latin typeface="Calibri" panose="020F0502020204030204" pitchFamily="34" charset="0"/>
                <a:ea typeface="Times New Roman" panose="02020603050405020304" pitchFamily="18" charset="0"/>
              </a:rPr>
              <a:t>Trauma sensitive practice with children in care</a:t>
            </a:r>
            <a:r>
              <a:rPr lang="en-GB" sz="1200" dirty="0">
                <a:solidFill>
                  <a:srgbClr val="000000"/>
                </a:solidFill>
                <a:effectLst/>
                <a:latin typeface="Calibri" panose="020F0502020204030204" pitchFamily="34" charset="0"/>
                <a:ea typeface="Times New Roman" panose="02020603050405020304" pitchFamily="18" charset="0"/>
              </a:rPr>
              <a:t>. [online] </a:t>
            </a:r>
            <a:r>
              <a:rPr lang="en-GB" sz="1200" dirty="0" err="1">
                <a:solidFill>
                  <a:srgbClr val="000000"/>
                </a:solidFill>
                <a:effectLst/>
                <a:latin typeface="Calibri" panose="020F0502020204030204" pitchFamily="34" charset="0"/>
                <a:ea typeface="Times New Roman" panose="02020603050405020304" pitchFamily="18" charset="0"/>
              </a:rPr>
              <a:t>Iriss</a:t>
            </a:r>
            <a:r>
              <a:rPr lang="en-GB" sz="1200" dirty="0">
                <a:solidFill>
                  <a:srgbClr val="000000"/>
                </a:solidFill>
                <a:effectLst/>
                <a:latin typeface="Calibri" panose="020F0502020204030204" pitchFamily="34" charset="0"/>
                <a:ea typeface="Times New Roman" panose="02020603050405020304" pitchFamily="18" charset="0"/>
              </a:rPr>
              <a:t>. Available at: https://</a:t>
            </a:r>
            <a:r>
              <a:rPr lang="en-GB" sz="1200" dirty="0" err="1">
                <a:solidFill>
                  <a:srgbClr val="000000"/>
                </a:solidFill>
                <a:effectLst/>
                <a:latin typeface="Calibri" panose="020F0502020204030204" pitchFamily="34" charset="0"/>
                <a:ea typeface="Times New Roman" panose="02020603050405020304" pitchFamily="18" charset="0"/>
              </a:rPr>
              <a:t>www.iriss.org.uk</a:t>
            </a:r>
            <a:r>
              <a:rPr lang="en-GB" sz="1200" dirty="0">
                <a:solidFill>
                  <a:srgbClr val="000000"/>
                </a:solidFill>
                <a:effectLst/>
                <a:latin typeface="Calibri" panose="020F0502020204030204" pitchFamily="34" charset="0"/>
                <a:ea typeface="Times New Roman" panose="02020603050405020304" pitchFamily="18" charset="0"/>
              </a:rPr>
              <a:t>/resources/insights/</a:t>
            </a:r>
            <a:r>
              <a:rPr lang="en-GB" sz="1200" dirty="0" err="1">
                <a:solidFill>
                  <a:srgbClr val="000000"/>
                </a:solidFill>
                <a:effectLst/>
                <a:latin typeface="Calibri" panose="020F0502020204030204" pitchFamily="34" charset="0"/>
                <a:ea typeface="Times New Roman" panose="02020603050405020304" pitchFamily="18" charset="0"/>
              </a:rPr>
              <a:t>trauma-sensitive-practice-children-care?gad_source</a:t>
            </a:r>
            <a:r>
              <a:rPr lang="en-GB" sz="1200" dirty="0">
                <a:solidFill>
                  <a:srgbClr val="000000"/>
                </a:solidFill>
                <a:effectLst/>
                <a:latin typeface="Calibri" panose="020F0502020204030204" pitchFamily="34" charset="0"/>
                <a:ea typeface="Times New Roman" panose="02020603050405020304" pitchFamily="18" charset="0"/>
              </a:rPr>
              <a:t>=1&amp;gclid=CjwKCAiA0rW6BhAcEiwAQH28ImnfSfXCr6VdoR5bzFHtY_YHdC_wu-2y56MEhN_IBl1MqBctHRhuwhoCnjcQAvD_BwE [Accessed 2 Dec. 2024].</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20886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F8B4BEF-2A30-7838-0EBF-AB4C0E2F2ABA}"/>
              </a:ext>
            </a:extLst>
          </p:cNvPr>
          <p:cNvSpPr txBox="1"/>
          <p:nvPr/>
        </p:nvSpPr>
        <p:spPr>
          <a:xfrm>
            <a:off x="109151" y="276076"/>
            <a:ext cx="11973697" cy="6312434"/>
          </a:xfrm>
          <a:prstGeom prst="rect">
            <a:avLst/>
          </a:prstGeom>
          <a:noFill/>
        </p:spPr>
        <p:txBody>
          <a:bodyPr wrap="square">
            <a:spAutoFit/>
          </a:bodyPr>
          <a:lstStyle/>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https://</a:t>
            </a:r>
            <a:r>
              <a:rPr lang="en-GB" sz="1200" dirty="0" err="1">
                <a:effectLst/>
                <a:latin typeface="Calibri" panose="020F0502020204030204" pitchFamily="34" charset="0"/>
                <a:ea typeface="Times New Roman" panose="02020603050405020304" pitchFamily="18" charset="0"/>
              </a:rPr>
              <a:t>www.idsmed.com</a:t>
            </a:r>
            <a:r>
              <a:rPr lang="en-GB" sz="1200" dirty="0">
                <a:effectLst/>
                <a:latin typeface="Calibri" panose="020F0502020204030204" pitchFamily="34" charset="0"/>
                <a:ea typeface="Times New Roman" panose="02020603050405020304" pitchFamily="18" charset="0"/>
              </a:rPr>
              <a:t>/my-</a:t>
            </a:r>
            <a:r>
              <a:rPr lang="en-GB" sz="1200" dirty="0" err="1">
                <a:effectLst/>
                <a:latin typeface="Calibri" panose="020F0502020204030204" pitchFamily="34" charset="0"/>
                <a:ea typeface="Times New Roman" panose="02020603050405020304" pitchFamily="18" charset="0"/>
              </a:rPr>
              <a:t>en</a:t>
            </a:r>
            <a:r>
              <a:rPr lang="en-GB" sz="1200" dirty="0">
                <a:effectLst/>
                <a:latin typeface="Calibri" panose="020F0502020204030204" pitchFamily="34" charset="0"/>
                <a:ea typeface="Times New Roman" panose="02020603050405020304" pitchFamily="18" charset="0"/>
              </a:rPr>
              <a:t>/news/what-is-the-first-1000-days-of-life/462.html. (n.d.). [Accessed 1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www.istockphoto.com</a:t>
            </a:r>
            <a:r>
              <a:rPr lang="en-GB" sz="1200" dirty="0">
                <a:solidFill>
                  <a:srgbClr val="000000"/>
                </a:solidFill>
                <a:effectLst/>
                <a:latin typeface="Calibri" panose="020F0502020204030204" pitchFamily="34" charset="0"/>
                <a:ea typeface="Times New Roman" panose="02020603050405020304" pitchFamily="18" charset="0"/>
              </a:rPr>
              <a:t>/illustrations/child-care. (n.d.).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www.nrfhh.com</a:t>
            </a:r>
            <a:r>
              <a:rPr lang="en-GB" sz="1200" dirty="0">
                <a:solidFill>
                  <a:srgbClr val="000000"/>
                </a:solidFill>
                <a:effectLst/>
                <a:latin typeface="Calibri" panose="020F0502020204030204" pitchFamily="34" charset="0"/>
                <a:ea typeface="Times New Roman" panose="02020603050405020304" pitchFamily="18" charset="0"/>
              </a:rPr>
              <a:t>/Exploring-the-far-reaching-consequences-of-malnutrition-during-pregnancy-and-beyond,192940,0,2.html#gallery-1. (n.d.). </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www.nurseryworld.co.uk</a:t>
            </a:r>
            <a:r>
              <a:rPr lang="en-GB" sz="1200" dirty="0">
                <a:solidFill>
                  <a:srgbClr val="000000"/>
                </a:solidFill>
                <a:effectLst/>
                <a:latin typeface="Calibri" panose="020F0502020204030204" pitchFamily="34" charset="0"/>
                <a:ea typeface="Times New Roman" panose="02020603050405020304" pitchFamily="18" charset="0"/>
              </a:rPr>
              <a:t>/content/features/</a:t>
            </a:r>
            <a:r>
              <a:rPr lang="en-GB" sz="1200" dirty="0" err="1">
                <a:solidFill>
                  <a:srgbClr val="000000"/>
                </a:solidFill>
                <a:effectLst/>
                <a:latin typeface="Calibri" panose="020F0502020204030204" pitchFamily="34" charset="0"/>
                <a:ea typeface="Times New Roman" panose="02020603050405020304" pitchFamily="18" charset="0"/>
              </a:rPr>
              <a:t>eyfs</a:t>
            </a:r>
            <a:r>
              <a:rPr lang="en-GB" sz="1200" dirty="0">
                <a:solidFill>
                  <a:srgbClr val="000000"/>
                </a:solidFill>
                <a:effectLst/>
                <a:latin typeface="Calibri" panose="020F0502020204030204" pitchFamily="34" charset="0"/>
                <a:ea typeface="Times New Roman" panose="02020603050405020304" pitchFamily="18" charset="0"/>
              </a:rPr>
              <a:t>-best-practice-all-about-</a:t>
            </a:r>
            <a:r>
              <a:rPr lang="en-GB" sz="1200" dirty="0" err="1">
                <a:solidFill>
                  <a:srgbClr val="000000"/>
                </a:solidFill>
                <a:effectLst/>
                <a:latin typeface="Calibri" panose="020F0502020204030204" pitchFamily="34" charset="0"/>
                <a:ea typeface="Times New Roman" panose="02020603050405020304" pitchFamily="18" charset="0"/>
              </a:rPr>
              <a:t>steiner</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waldorf</a:t>
            </a:r>
            <a:r>
              <a:rPr lang="en-GB" sz="1200" dirty="0">
                <a:solidFill>
                  <a:srgbClr val="000000"/>
                </a:solidFill>
                <a:effectLst/>
                <a:latin typeface="Calibri" panose="020F0502020204030204" pitchFamily="34" charset="0"/>
                <a:ea typeface="Times New Roman" panose="02020603050405020304" pitchFamily="18" charset="0"/>
              </a:rPr>
              <a:t>-education/. (n.d.).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www.researchgate.net</a:t>
            </a:r>
            <a:r>
              <a:rPr lang="en-GB" sz="1200" dirty="0">
                <a:solidFill>
                  <a:srgbClr val="000000"/>
                </a:solidFill>
                <a:effectLst/>
                <a:latin typeface="Calibri" panose="020F0502020204030204" pitchFamily="34" charset="0"/>
                <a:ea typeface="Times New Roman" panose="02020603050405020304" pitchFamily="18" charset="0"/>
              </a:rPr>
              <a:t>/figure/Potential-maternal-factors-impacting-the-fetal-epigenome_fig2_320260466. (n.d.).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www.vecteezy.com</a:t>
            </a:r>
            <a:r>
              <a:rPr lang="en-GB" sz="1200" dirty="0">
                <a:solidFill>
                  <a:srgbClr val="000000"/>
                </a:solidFill>
                <a:effectLst/>
                <a:latin typeface="Calibri" panose="020F0502020204030204" pitchFamily="34" charset="0"/>
                <a:ea typeface="Times New Roman" panose="02020603050405020304" pitchFamily="18" charset="0"/>
              </a:rPr>
              <a:t>/free-vector/pregnancy-diet. (n.d.).  [Accessed 17 January 2025]</a:t>
            </a: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www.vecteezy.com</a:t>
            </a:r>
            <a:r>
              <a:rPr lang="en-GB" sz="1200" dirty="0">
                <a:solidFill>
                  <a:srgbClr val="000000"/>
                </a:solidFill>
                <a:effectLst/>
                <a:latin typeface="Calibri" panose="020F0502020204030204" pitchFamily="34" charset="0"/>
                <a:ea typeface="Times New Roman" panose="02020603050405020304" pitchFamily="18" charset="0"/>
              </a:rPr>
              <a:t>/vector-art/41147723-single-continuous-black-line-art-drawing-linear-art-medicine-health-care-pregnancy-healthy-with-pregnant-food-doodle-vector-illustration. (n.d.).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https://</a:t>
            </a:r>
            <a:r>
              <a:rPr lang="en-GB" sz="1200" dirty="0" err="1">
                <a:solidFill>
                  <a:srgbClr val="000000"/>
                </a:solidFill>
                <a:effectLst/>
                <a:latin typeface="Calibri" panose="020F0502020204030204" pitchFamily="34" charset="0"/>
                <a:ea typeface="Times New Roman" panose="02020603050405020304" pitchFamily="18" charset="0"/>
              </a:rPr>
              <a:t>x.com</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magical_mrs</a:t>
            </a:r>
            <a:r>
              <a:rPr lang="en-GB" sz="1200" dirty="0">
                <a:solidFill>
                  <a:srgbClr val="000000"/>
                </a:solidFill>
                <a:effectLst/>
                <a:latin typeface="Calibri" panose="020F0502020204030204" pitchFamily="34" charset="0"/>
                <a:ea typeface="Times New Roman" panose="02020603050405020304" pitchFamily="18" charset="0"/>
              </a:rPr>
              <a:t>/status/1286741753161306114/photo/1. (n.d.).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Hurley, K.M., Black, M.M., Papas, M.A. and Caufield, L.E. (2008). Maternal Symptoms of Stress, Depression, and Anxiety Are Related to Nonresponsive Feeding Styles in a </a:t>
            </a:r>
            <a:r>
              <a:rPr lang="en-GB" sz="1200" dirty="0" err="1">
                <a:solidFill>
                  <a:srgbClr val="000000"/>
                </a:solidFill>
                <a:effectLst/>
                <a:latin typeface="Calibri" panose="020F0502020204030204" pitchFamily="34" charset="0"/>
                <a:ea typeface="Times New Roman" panose="02020603050405020304" pitchFamily="18" charset="0"/>
              </a:rPr>
              <a:t>Statewide</a:t>
            </a:r>
            <a:r>
              <a:rPr lang="en-GB" sz="1200" dirty="0">
                <a:solidFill>
                  <a:srgbClr val="000000"/>
                </a:solidFill>
                <a:effectLst/>
                <a:latin typeface="Calibri" panose="020F0502020204030204" pitchFamily="34" charset="0"/>
                <a:ea typeface="Times New Roman" panose="02020603050405020304" pitchFamily="18" charset="0"/>
              </a:rPr>
              <a:t> Sample of WIC Participants. </a:t>
            </a:r>
            <a:r>
              <a:rPr lang="en-GB" sz="1200" i="1" dirty="0">
                <a:solidFill>
                  <a:srgbClr val="000000"/>
                </a:solidFill>
                <a:effectLst/>
                <a:latin typeface="Calibri" panose="020F0502020204030204" pitchFamily="34" charset="0"/>
                <a:ea typeface="Times New Roman" panose="02020603050405020304" pitchFamily="18" charset="0"/>
              </a:rPr>
              <a:t>The Journal of Nutrition</a:t>
            </a:r>
            <a:r>
              <a:rPr lang="en-GB" sz="1200" dirty="0">
                <a:solidFill>
                  <a:srgbClr val="000000"/>
                </a:solidFill>
                <a:effectLst/>
                <a:latin typeface="Calibri" panose="020F0502020204030204" pitchFamily="34" charset="0"/>
                <a:ea typeface="Times New Roman" panose="02020603050405020304" pitchFamily="18" charset="0"/>
              </a:rPr>
              <a:t>, 138(4), pp.799–805.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/10.1093/</a:t>
            </a:r>
            <a:r>
              <a:rPr lang="en-GB" sz="1200" dirty="0" err="1">
                <a:solidFill>
                  <a:srgbClr val="000000"/>
                </a:solidFill>
                <a:effectLst/>
                <a:latin typeface="Calibri" panose="020F0502020204030204" pitchFamily="34" charset="0"/>
                <a:ea typeface="Times New Roman" panose="02020603050405020304" pitchFamily="18" charset="0"/>
              </a:rPr>
              <a:t>jn</a:t>
            </a:r>
            <a:r>
              <a:rPr lang="en-GB" sz="1200" dirty="0">
                <a:solidFill>
                  <a:srgbClr val="000000"/>
                </a:solidFill>
                <a:effectLst/>
                <a:latin typeface="Calibri" panose="020F0502020204030204" pitchFamily="34" charset="0"/>
                <a:ea typeface="Times New Roman" panose="02020603050405020304" pitchFamily="18" charset="0"/>
              </a:rPr>
              <a:t>/138.4.799.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i="1" dirty="0">
                <a:solidFill>
                  <a:srgbClr val="000000"/>
                </a:solidFill>
                <a:effectLst/>
                <a:latin typeface="Calibri" panose="020F0502020204030204" pitchFamily="34" charset="0"/>
                <a:ea typeface="Times New Roman" panose="02020603050405020304" pitchFamily="18" charset="0"/>
              </a:rPr>
              <a:t>Improving early childhood development: WHO guideline</a:t>
            </a:r>
            <a:r>
              <a:rPr lang="en-GB" sz="1200" dirty="0">
                <a:solidFill>
                  <a:srgbClr val="000000"/>
                </a:solidFill>
                <a:effectLst/>
                <a:latin typeface="Calibri" panose="020F0502020204030204" pitchFamily="34" charset="0"/>
                <a:ea typeface="Times New Roman" panose="02020603050405020304" pitchFamily="18" charset="0"/>
              </a:rPr>
              <a:t>. (2020). Geneva: World Health Organization. </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Instagram. (2020). </a:t>
            </a:r>
            <a:r>
              <a:rPr lang="en-GB" sz="1200" i="1" dirty="0" err="1">
                <a:solidFill>
                  <a:srgbClr val="000000"/>
                </a:solidFill>
                <a:effectLst/>
                <a:latin typeface="Calibri" panose="020F0502020204030204" pitchFamily="34" charset="0"/>
                <a:ea typeface="Times New Roman" panose="02020603050405020304" pitchFamily="18" charset="0"/>
              </a:rPr>
              <a:t>Center</a:t>
            </a:r>
            <a:r>
              <a:rPr lang="en-GB" sz="1200" i="1" dirty="0">
                <a:solidFill>
                  <a:srgbClr val="000000"/>
                </a:solidFill>
                <a:effectLst/>
                <a:latin typeface="Calibri" panose="020F0502020204030204" pitchFamily="34" charset="0"/>
                <a:ea typeface="Times New Roman" panose="02020603050405020304" pitchFamily="18" charset="0"/>
              </a:rPr>
              <a:t> on the Developing Child on Instagram: ‘Responsive, attentive relationships with a caring adult help build a strong foundation for a child’s brain architecture and all future health and well-being. When an infant or young child babbles, gestures, or cries, and an adult responds with eye contact, words, or a hug, this back-and-forth interaction—known as serve and return—helps to build and strengthen neural connections in the child’s brain. These connections are essential for the development of communication and social skills. There are countless ways for caregivers to engage in these essential exchanges, and you can find some ideas in our handout, 5 Steps for Brain-Building Serve and Return (link in bio)’</a:t>
            </a:r>
            <a:r>
              <a:rPr lang="en-GB" sz="1200" dirty="0">
                <a:solidFill>
                  <a:srgbClr val="000000"/>
                </a:solidFill>
                <a:effectLst/>
                <a:latin typeface="Calibri" panose="020F0502020204030204" pitchFamily="34" charset="0"/>
                <a:ea typeface="Times New Roman" panose="02020603050405020304" pitchFamily="18" charset="0"/>
              </a:rPr>
              <a:t>. [online] Available at: https://</a:t>
            </a:r>
            <a:r>
              <a:rPr lang="en-GB" sz="1200" dirty="0" err="1">
                <a:solidFill>
                  <a:srgbClr val="000000"/>
                </a:solidFill>
                <a:effectLst/>
                <a:latin typeface="Calibri" panose="020F0502020204030204" pitchFamily="34" charset="0"/>
                <a:ea typeface="Times New Roman" panose="02020603050405020304" pitchFamily="18" charset="0"/>
              </a:rPr>
              <a:t>www.instagram.com</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developingchildharvard</a:t>
            </a:r>
            <a:r>
              <a:rPr lang="en-GB" sz="1200" dirty="0">
                <a:solidFill>
                  <a:srgbClr val="000000"/>
                </a:solidFill>
                <a:effectLst/>
                <a:latin typeface="Calibri" panose="020F0502020204030204" pitchFamily="34" charset="0"/>
                <a:ea typeface="Times New Roman" panose="02020603050405020304" pitchFamily="18" charset="0"/>
              </a:rPr>
              <a:t>/p/DDIM3_3u5E2/?</a:t>
            </a:r>
            <a:r>
              <a:rPr lang="en-GB" sz="1200" dirty="0" err="1">
                <a:solidFill>
                  <a:srgbClr val="000000"/>
                </a:solidFill>
                <a:effectLst/>
                <a:latin typeface="Calibri" panose="020F0502020204030204" pitchFamily="34" charset="0"/>
                <a:ea typeface="Times New Roman" panose="02020603050405020304" pitchFamily="18" charset="0"/>
              </a:rPr>
              <a:t>img_index</a:t>
            </a:r>
            <a:r>
              <a:rPr lang="en-GB" sz="1200" dirty="0">
                <a:solidFill>
                  <a:srgbClr val="000000"/>
                </a:solidFill>
                <a:effectLst/>
                <a:latin typeface="Calibri" panose="020F0502020204030204" pitchFamily="34" charset="0"/>
                <a:ea typeface="Times New Roman" panose="02020603050405020304" pitchFamily="18" charset="0"/>
              </a:rPr>
              <a:t>=2 [Accessed 9 Dec. 2024]. </a:t>
            </a: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Jatinder Bhatia, Zulfiqar Ahmed </a:t>
            </a:r>
            <a:r>
              <a:rPr lang="en-GB" sz="1200" dirty="0" err="1">
                <a:effectLst/>
                <a:latin typeface="Calibri" panose="020F0502020204030204" pitchFamily="34" charset="0"/>
                <a:ea typeface="Times New Roman" panose="02020603050405020304" pitchFamily="18" charset="0"/>
              </a:rPr>
              <a:t>Bhutta</a:t>
            </a:r>
            <a:r>
              <a:rPr lang="en-GB" sz="1200" dirty="0">
                <a:effectLst/>
                <a:latin typeface="Calibri" panose="020F0502020204030204" pitchFamily="34" charset="0"/>
                <a:ea typeface="Times New Roman" panose="02020603050405020304" pitchFamily="18" charset="0"/>
              </a:rPr>
              <a:t>, </a:t>
            </a:r>
            <a:r>
              <a:rPr lang="en-GB" sz="1200" dirty="0" err="1">
                <a:effectLst/>
                <a:latin typeface="Calibri" panose="020F0502020204030204" pitchFamily="34" charset="0"/>
                <a:ea typeface="Times New Roman" panose="02020603050405020304" pitchFamily="18" charset="0"/>
              </a:rPr>
              <a:t>Kalhan</a:t>
            </a:r>
            <a:r>
              <a:rPr lang="en-GB" sz="1200" dirty="0">
                <a:effectLst/>
                <a:latin typeface="Calibri" panose="020F0502020204030204" pitchFamily="34" charset="0"/>
                <a:ea typeface="Times New Roman" panose="02020603050405020304" pitchFamily="18" charset="0"/>
              </a:rPr>
              <a:t>, S.C. and Nestlé Nutrition Institute (2013). </a:t>
            </a:r>
            <a:r>
              <a:rPr lang="en-GB" sz="1200" i="1" dirty="0">
                <a:effectLst/>
                <a:latin typeface="Calibri" panose="020F0502020204030204" pitchFamily="34" charset="0"/>
                <a:ea typeface="Times New Roman" panose="02020603050405020304" pitchFamily="18" charset="0"/>
              </a:rPr>
              <a:t>Maternal and child nutrition : the first 1,000 days</a:t>
            </a:r>
            <a:r>
              <a:rPr lang="en-GB" sz="1200" dirty="0">
                <a:effectLst/>
                <a:latin typeface="Calibri" panose="020F0502020204030204" pitchFamily="34" charset="0"/>
                <a:ea typeface="Times New Roman" panose="02020603050405020304" pitchFamily="18" charset="0"/>
              </a:rPr>
              <a:t>. Basel: Karger ; Vevey, Switzerland.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Kent, J. and Moran, M. (2019). </a:t>
            </a:r>
            <a:r>
              <a:rPr lang="en-GB" sz="1200" i="1" dirty="0">
                <a:effectLst/>
                <a:latin typeface="Calibri" panose="020F0502020204030204" pitchFamily="34" charset="0"/>
                <a:ea typeface="Times New Roman" panose="02020603050405020304" pitchFamily="18" charset="0"/>
              </a:rPr>
              <a:t>Communication for the Early Years</a:t>
            </a:r>
            <a:r>
              <a:rPr lang="en-GB" sz="1200" dirty="0">
                <a:effectLst/>
                <a:latin typeface="Calibri" panose="020F0502020204030204" pitchFamily="34" charset="0"/>
                <a:ea typeface="Times New Roman" panose="02020603050405020304" pitchFamily="18" charset="0"/>
              </a:rPr>
              <a:t>. Routledge.</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Law, J., Garrett, Z. and Nye, C. (2003). Speech and Language Therapy Interventions for Children with Primary Speech and Language Delay or Disorder. </a:t>
            </a:r>
            <a:r>
              <a:rPr lang="en-GB" sz="1200" i="1" dirty="0">
                <a:solidFill>
                  <a:srgbClr val="000000"/>
                </a:solidFill>
                <a:effectLst/>
                <a:latin typeface="Calibri" panose="020F0502020204030204" pitchFamily="34" charset="0"/>
                <a:ea typeface="Times New Roman" panose="02020603050405020304" pitchFamily="18" charset="0"/>
              </a:rPr>
              <a:t>Cochrane Database of Systematic Reviews</a:t>
            </a:r>
            <a:r>
              <a:rPr lang="en-GB" sz="1200" dirty="0">
                <a:solidFill>
                  <a:srgbClr val="000000"/>
                </a:solidFill>
                <a:effectLst/>
                <a:latin typeface="Calibri" panose="020F0502020204030204" pitchFamily="34" charset="0"/>
                <a:ea typeface="Times New Roman" panose="02020603050405020304" pitchFamily="18" charset="0"/>
              </a:rPr>
              <a:t>, [online] 3(3).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/10.1002/14651858.cd004110.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Learning Journals. (2021). </a:t>
            </a:r>
            <a:r>
              <a:rPr lang="en-GB" sz="1200" i="1" dirty="0">
                <a:solidFill>
                  <a:srgbClr val="000000"/>
                </a:solidFill>
                <a:effectLst/>
                <a:latin typeface="Calibri" panose="020F0502020204030204" pitchFamily="34" charset="0"/>
                <a:ea typeface="Times New Roman" panose="02020603050405020304" pitchFamily="18" charset="0"/>
              </a:rPr>
              <a:t>Reggio Emilia, Emmi </a:t>
            </a:r>
            <a:r>
              <a:rPr lang="en-GB" sz="1200" i="1" dirty="0" err="1">
                <a:solidFill>
                  <a:srgbClr val="000000"/>
                </a:solidFill>
                <a:effectLst/>
                <a:latin typeface="Calibri" panose="020F0502020204030204" pitchFamily="34" charset="0"/>
                <a:ea typeface="Times New Roman" panose="02020603050405020304" pitchFamily="18" charset="0"/>
              </a:rPr>
              <a:t>Pikler</a:t>
            </a:r>
            <a:r>
              <a:rPr lang="en-GB" sz="1200" i="1" dirty="0">
                <a:solidFill>
                  <a:srgbClr val="000000"/>
                </a:solidFill>
                <a:effectLst/>
                <a:latin typeface="Calibri" panose="020F0502020204030204" pitchFamily="34" charset="0"/>
                <a:ea typeface="Times New Roman" panose="02020603050405020304" pitchFamily="18" charset="0"/>
              </a:rPr>
              <a:t>, and Rudolf Steiner: Different Approaches to Learning</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2"/>
              </a:rPr>
              <a:t>https://learningjournals.co.uk/reggio-emilia-emmi-pikler-rudolf-stein-different-approaches-learning/</a:t>
            </a:r>
            <a:r>
              <a:rPr lang="en-GB" sz="1200" dirty="0">
                <a:solidFill>
                  <a:srgbClr val="000000"/>
                </a:solidFill>
                <a:effectLst/>
                <a:latin typeface="Calibri" panose="020F0502020204030204" pitchFamily="34" charset="0"/>
                <a:ea typeface="Times New Roman" panose="02020603050405020304" pitchFamily="18" charset="0"/>
              </a:rPr>
              <a:t>. [Accessed 4 Dec. 2024].</a:t>
            </a:r>
          </a:p>
          <a:p>
            <a:pPr marL="34290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Lewis, J. (2018). </a:t>
            </a:r>
            <a:r>
              <a:rPr lang="en-GB" sz="1200" i="1" dirty="0">
                <a:solidFill>
                  <a:srgbClr val="000000"/>
                </a:solidFill>
                <a:effectLst/>
                <a:latin typeface="Calibri" panose="020F0502020204030204" pitchFamily="34" charset="0"/>
                <a:ea typeface="Times New Roman" panose="02020603050405020304" pitchFamily="18" charset="0"/>
              </a:rPr>
              <a:t>The Steiner Approach to Early Childhood Education and Care</a:t>
            </a:r>
            <a:r>
              <a:rPr lang="en-GB" sz="1200" dirty="0">
                <a:solidFill>
                  <a:srgbClr val="000000"/>
                </a:solidFill>
                <a:effectLst/>
                <a:latin typeface="Calibri" panose="020F0502020204030204" pitchFamily="34" charset="0"/>
                <a:ea typeface="Times New Roman" panose="02020603050405020304" pitchFamily="18" charset="0"/>
              </a:rPr>
              <a:t>. [online] </a:t>
            </a:r>
            <a:r>
              <a:rPr lang="en-GB" sz="1200" dirty="0" err="1">
                <a:solidFill>
                  <a:srgbClr val="000000"/>
                </a:solidFill>
                <a:effectLst/>
                <a:latin typeface="Calibri" panose="020F0502020204030204" pitchFamily="34" charset="0"/>
                <a:ea typeface="Times New Roman" panose="02020603050405020304" pitchFamily="18" charset="0"/>
              </a:rPr>
              <a:t>www.careforkids.com.au</a:t>
            </a:r>
            <a:r>
              <a:rPr lang="en-GB" sz="1200" dirty="0">
                <a:solidFill>
                  <a:srgbClr val="000000"/>
                </a:solidFill>
                <a:effectLst/>
                <a:latin typeface="Calibri" panose="020F0502020204030204" pitchFamily="34" charset="0"/>
                <a:ea typeface="Times New Roman" panose="02020603050405020304" pitchFamily="18" charset="0"/>
              </a:rPr>
              <a:t>. Available at: </a:t>
            </a:r>
            <a:r>
              <a:rPr lang="en-GB" sz="1200" u="sng" dirty="0">
                <a:solidFill>
                  <a:srgbClr val="0563C1"/>
                </a:solidFill>
                <a:effectLst/>
                <a:latin typeface="Calibri" panose="020F0502020204030204" pitchFamily="34" charset="0"/>
                <a:ea typeface="Times New Roman" panose="02020603050405020304" pitchFamily="18" charset="0"/>
                <a:hlinkClick r:id="rId3"/>
              </a:rPr>
              <a:t>https://www.careforkids.com.au/blog/the-steiner-approach-to-early-childhood-education-and-care</a:t>
            </a:r>
            <a:r>
              <a:rPr lang="en-GB" sz="1200" dirty="0">
                <a:solidFill>
                  <a:srgbClr val="000000"/>
                </a:solidFill>
                <a:effectLst/>
                <a:latin typeface="Calibri" panose="020F0502020204030204" pitchFamily="34" charset="0"/>
                <a:ea typeface="Times New Roman" panose="02020603050405020304" pitchFamily="18" charset="0"/>
              </a:rPr>
              <a:t>.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827923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44A251B-A691-458F-66DE-90CFE3262CA7}"/>
              </a:ext>
            </a:extLst>
          </p:cNvPr>
          <p:cNvSpPr txBox="1"/>
          <p:nvPr/>
        </p:nvSpPr>
        <p:spPr>
          <a:xfrm>
            <a:off x="288324" y="90434"/>
            <a:ext cx="11615352" cy="5983561"/>
          </a:xfrm>
          <a:prstGeom prst="rect">
            <a:avLst/>
          </a:prstGeom>
          <a:noFill/>
        </p:spPr>
        <p:txBody>
          <a:bodyPr wrap="square">
            <a:spAutoFit/>
          </a:bodyPr>
          <a:lstStyle/>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Lopez, M., Ruiz, M.O., </a:t>
            </a:r>
            <a:r>
              <a:rPr lang="en-GB" sz="1200" dirty="0" err="1">
                <a:solidFill>
                  <a:srgbClr val="000000"/>
                </a:solidFill>
                <a:effectLst/>
                <a:latin typeface="Calibri" panose="020F0502020204030204" pitchFamily="34" charset="0"/>
                <a:ea typeface="Times New Roman" panose="02020603050405020304" pitchFamily="18" charset="0"/>
              </a:rPr>
              <a:t>Rovnaghi</a:t>
            </a:r>
            <a:r>
              <a:rPr lang="en-GB" sz="1200" dirty="0">
                <a:solidFill>
                  <a:srgbClr val="000000"/>
                </a:solidFill>
                <a:effectLst/>
                <a:latin typeface="Calibri" panose="020F0502020204030204" pitchFamily="34" charset="0"/>
                <a:ea typeface="Times New Roman" panose="02020603050405020304" pitchFamily="18" charset="0"/>
              </a:rPr>
              <a:t>, C.R., Tam, G.K-Y., </a:t>
            </a:r>
            <a:r>
              <a:rPr lang="en-GB" sz="1200" dirty="0" err="1">
                <a:solidFill>
                  <a:srgbClr val="000000"/>
                </a:solidFill>
                <a:effectLst/>
                <a:latin typeface="Calibri" panose="020F0502020204030204" pitchFamily="34" charset="0"/>
                <a:ea typeface="Times New Roman" panose="02020603050405020304" pitchFamily="18" charset="0"/>
              </a:rPr>
              <a:t>Hiscox</a:t>
            </a:r>
            <a:r>
              <a:rPr lang="en-GB" sz="1200" dirty="0">
                <a:solidFill>
                  <a:srgbClr val="000000"/>
                </a:solidFill>
                <a:effectLst/>
                <a:latin typeface="Calibri" panose="020F0502020204030204" pitchFamily="34" charset="0"/>
                <a:ea typeface="Times New Roman" panose="02020603050405020304" pitchFamily="18" charset="0"/>
              </a:rPr>
              <a:t>, J., </a:t>
            </a:r>
            <a:r>
              <a:rPr lang="en-GB" sz="1200" dirty="0" err="1">
                <a:solidFill>
                  <a:srgbClr val="000000"/>
                </a:solidFill>
                <a:effectLst/>
                <a:latin typeface="Calibri" panose="020F0502020204030204" pitchFamily="34" charset="0"/>
                <a:ea typeface="Times New Roman" panose="02020603050405020304" pitchFamily="18" charset="0"/>
              </a:rPr>
              <a:t>Gotlib</a:t>
            </a:r>
            <a:r>
              <a:rPr lang="en-GB" sz="1200" dirty="0">
                <a:solidFill>
                  <a:srgbClr val="000000"/>
                </a:solidFill>
                <a:effectLst/>
                <a:latin typeface="Calibri" panose="020F0502020204030204" pitchFamily="34" charset="0"/>
                <a:ea typeface="Times New Roman" panose="02020603050405020304" pitchFamily="18" charset="0"/>
              </a:rPr>
              <a:t>, I.H., Barr, D.A., Carrion, V.G. and Anand, K.J.S. (2021). The social ecology of childhood and early life adversity. </a:t>
            </a:r>
            <a:r>
              <a:rPr lang="en-GB" sz="1200" i="1" dirty="0" err="1">
                <a:solidFill>
                  <a:srgbClr val="000000"/>
                </a:solidFill>
                <a:effectLst/>
                <a:latin typeface="Calibri" panose="020F0502020204030204" pitchFamily="34" charset="0"/>
                <a:ea typeface="Times New Roman" panose="02020603050405020304" pitchFamily="18" charset="0"/>
              </a:rPr>
              <a:t>Pediatric</a:t>
            </a:r>
            <a:r>
              <a:rPr lang="en-GB" sz="1200" i="1" dirty="0">
                <a:solidFill>
                  <a:srgbClr val="000000"/>
                </a:solidFill>
                <a:effectLst/>
                <a:latin typeface="Calibri" panose="020F0502020204030204" pitchFamily="34" charset="0"/>
                <a:ea typeface="Times New Roman" panose="02020603050405020304" pitchFamily="18" charset="0"/>
              </a:rPr>
              <a:t> Research</a:t>
            </a:r>
            <a:r>
              <a:rPr lang="en-GB" sz="1200" dirty="0">
                <a:solidFill>
                  <a:srgbClr val="000000"/>
                </a:solidFill>
                <a:effectLst/>
                <a:latin typeface="Calibri" panose="020F0502020204030204" pitchFamily="34" charset="0"/>
                <a:ea typeface="Times New Roman" panose="02020603050405020304" pitchFamily="18" charset="0"/>
              </a:rPr>
              <a:t>, [online] 89(2). Available at: </a:t>
            </a:r>
            <a:r>
              <a:rPr lang="en-GB" sz="1200" u="sng" dirty="0">
                <a:solidFill>
                  <a:srgbClr val="0563C1"/>
                </a:solidFill>
                <a:effectLst/>
                <a:latin typeface="Calibri" panose="020F0502020204030204" pitchFamily="34" charset="0"/>
                <a:ea typeface="Times New Roman" panose="02020603050405020304" pitchFamily="18" charset="0"/>
                <a:hlinkClick r:id="rId2"/>
              </a:rPr>
              <a:t>https://www.ncbi.nlm.nih.gov/pmc/articles/PMC7897233/</a:t>
            </a:r>
            <a:r>
              <a:rPr lang="en-GB" sz="1200" dirty="0">
                <a:solidFill>
                  <a:srgbClr val="000000"/>
                </a:solidFill>
                <a:effectLst/>
                <a:latin typeface="Calibri" panose="020F0502020204030204" pitchFamily="34" charset="0"/>
                <a:ea typeface="Times New Roman" panose="02020603050405020304" pitchFamily="18" charset="0"/>
              </a:rPr>
              <a:t>. </a:t>
            </a:r>
            <a:r>
              <a:rPr lang="en-GB" sz="1200" dirty="0">
                <a:effectLst/>
                <a:latin typeface="Calibri" panose="020F0502020204030204" pitchFamily="34" charset="0"/>
                <a:ea typeface="Times New Roman" panose="02020603050405020304" pitchFamily="18" charset="0"/>
              </a:rPr>
              <a:t>[Accessed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Mann, V., </a:t>
            </a:r>
            <a:r>
              <a:rPr lang="en-GB" sz="1200" dirty="0" err="1">
                <a:solidFill>
                  <a:srgbClr val="000000"/>
                </a:solidFill>
                <a:effectLst/>
                <a:latin typeface="Calibri" panose="020F0502020204030204" pitchFamily="34" charset="0"/>
                <a:ea typeface="Times New Roman" panose="02020603050405020304" pitchFamily="18" charset="0"/>
              </a:rPr>
              <a:t>Sundaresan</a:t>
            </a:r>
            <a:r>
              <a:rPr lang="en-GB" sz="1200" dirty="0">
                <a:solidFill>
                  <a:srgbClr val="000000"/>
                </a:solidFill>
                <a:effectLst/>
                <a:latin typeface="Calibri" panose="020F0502020204030204" pitchFamily="34" charset="0"/>
                <a:ea typeface="Times New Roman" panose="02020603050405020304" pitchFamily="18" charset="0"/>
              </a:rPr>
              <a:t>, A. and </a:t>
            </a:r>
            <a:r>
              <a:rPr lang="en-GB" sz="1200" dirty="0" err="1">
                <a:solidFill>
                  <a:srgbClr val="000000"/>
                </a:solidFill>
                <a:effectLst/>
                <a:latin typeface="Calibri" panose="020F0502020204030204" pitchFamily="34" charset="0"/>
                <a:ea typeface="Times New Roman" panose="02020603050405020304" pitchFamily="18" charset="0"/>
              </a:rPr>
              <a:t>Shishodia</a:t>
            </a:r>
            <a:r>
              <a:rPr lang="en-GB" sz="1200" dirty="0">
                <a:solidFill>
                  <a:srgbClr val="000000"/>
                </a:solidFill>
                <a:effectLst/>
                <a:latin typeface="Calibri" panose="020F0502020204030204" pitchFamily="34" charset="0"/>
                <a:ea typeface="Times New Roman" panose="02020603050405020304" pitchFamily="18" charset="0"/>
              </a:rPr>
              <a:t>, S. (2024). Overnutrition and </a:t>
            </a:r>
            <a:r>
              <a:rPr lang="en-GB" sz="1200" dirty="0" err="1">
                <a:solidFill>
                  <a:srgbClr val="000000"/>
                </a:solidFill>
                <a:effectLst/>
                <a:latin typeface="Calibri" panose="020F0502020204030204" pitchFamily="34" charset="0"/>
                <a:ea typeface="Times New Roman" panose="02020603050405020304" pitchFamily="18" charset="0"/>
              </a:rPr>
              <a:t>Lipotoxicity</a:t>
            </a:r>
            <a:r>
              <a:rPr lang="en-GB" sz="1200" dirty="0">
                <a:solidFill>
                  <a:srgbClr val="000000"/>
                </a:solidFill>
                <a:effectLst/>
                <a:latin typeface="Calibri" panose="020F0502020204030204" pitchFamily="34" charset="0"/>
                <a:ea typeface="Times New Roman" panose="02020603050405020304" pitchFamily="18" charset="0"/>
              </a:rPr>
              <a:t>: Impaired Efferocytosis and Chronic Inflammation as Precursors to Multifaceted Disease Pathogenesis. </a:t>
            </a:r>
            <a:r>
              <a:rPr lang="en-GB" sz="1200" i="1" dirty="0">
                <a:solidFill>
                  <a:srgbClr val="000000"/>
                </a:solidFill>
                <a:effectLst/>
                <a:latin typeface="Calibri" panose="020F0502020204030204" pitchFamily="34" charset="0"/>
                <a:ea typeface="Times New Roman" panose="02020603050405020304" pitchFamily="18" charset="0"/>
              </a:rPr>
              <a:t>Biology</a:t>
            </a:r>
            <a:r>
              <a:rPr lang="en-GB" sz="1200" dirty="0">
                <a:solidFill>
                  <a:srgbClr val="000000"/>
                </a:solidFill>
                <a:effectLst/>
                <a:latin typeface="Calibri" panose="020F0502020204030204" pitchFamily="34" charset="0"/>
                <a:ea typeface="Times New Roman" panose="02020603050405020304" pitchFamily="18" charset="0"/>
              </a:rPr>
              <a:t>, [online] 13(4), p.241.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/10.3390/biology13040241.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Martins, C. and </a:t>
            </a:r>
            <a:r>
              <a:rPr lang="en-GB" sz="1200" dirty="0" err="1">
                <a:solidFill>
                  <a:srgbClr val="000000"/>
                </a:solidFill>
                <a:effectLst/>
                <a:latin typeface="Calibri" panose="020F0502020204030204" pitchFamily="34" charset="0"/>
                <a:ea typeface="Times New Roman" panose="02020603050405020304" pitchFamily="18" charset="0"/>
              </a:rPr>
              <a:t>Gaffan</a:t>
            </a:r>
            <a:r>
              <a:rPr lang="en-GB" sz="1200" dirty="0">
                <a:solidFill>
                  <a:srgbClr val="000000"/>
                </a:solidFill>
                <a:effectLst/>
                <a:latin typeface="Calibri" panose="020F0502020204030204" pitchFamily="34" charset="0"/>
                <a:ea typeface="Times New Roman" panose="02020603050405020304" pitchFamily="18" charset="0"/>
              </a:rPr>
              <a:t>, E.A. (2000). Effects of Early Maternal Depression on Patterns of Infant‐Mother Attachment: A Meta‐analytic Investigation. </a:t>
            </a:r>
            <a:r>
              <a:rPr lang="en-GB" sz="1200" i="1" dirty="0">
                <a:solidFill>
                  <a:srgbClr val="000000"/>
                </a:solidFill>
                <a:effectLst/>
                <a:latin typeface="Calibri" panose="020F0502020204030204" pitchFamily="34" charset="0"/>
                <a:ea typeface="Times New Roman" panose="02020603050405020304" pitchFamily="18" charset="0"/>
              </a:rPr>
              <a:t>Journal of Child Psychology and Psychiatry</a:t>
            </a:r>
            <a:r>
              <a:rPr lang="en-GB" sz="1200" dirty="0">
                <a:solidFill>
                  <a:srgbClr val="000000"/>
                </a:solidFill>
                <a:effectLst/>
                <a:latin typeface="Calibri" panose="020F0502020204030204" pitchFamily="34" charset="0"/>
                <a:ea typeface="Times New Roman" panose="02020603050405020304" pitchFamily="18" charset="0"/>
              </a:rPr>
              <a:t>, 41(6), pp.737–746.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/10.1111/1469-7610.00661.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May, C. (2006). Mobilising modern facts: health technology assessment and the politics of evidence. </a:t>
            </a:r>
            <a:r>
              <a:rPr lang="en-GB" sz="1200" i="1" dirty="0">
                <a:effectLst/>
                <a:latin typeface="Calibri" panose="020F0502020204030204" pitchFamily="34" charset="0"/>
                <a:ea typeface="Times New Roman" panose="02020603050405020304" pitchFamily="18" charset="0"/>
              </a:rPr>
              <a:t>Sociology of Health and Illness</a:t>
            </a:r>
            <a:r>
              <a:rPr lang="en-GB" sz="1200" dirty="0">
                <a:effectLst/>
                <a:latin typeface="Calibri" panose="020F0502020204030204" pitchFamily="34" charset="0"/>
                <a:ea typeface="Times New Roman" panose="02020603050405020304" pitchFamily="18" charset="0"/>
              </a:rPr>
              <a:t>, 28(5), pp.513–532. </a:t>
            </a:r>
            <a:r>
              <a:rPr lang="en-GB" sz="1200" dirty="0" err="1">
                <a:effectLst/>
                <a:latin typeface="Calibri" panose="020F0502020204030204" pitchFamily="34" charset="0"/>
                <a:ea typeface="Times New Roman" panose="02020603050405020304" pitchFamily="18" charset="0"/>
              </a:rPr>
              <a:t>doi:https</a:t>
            </a:r>
            <a:r>
              <a:rPr lang="en-GB" sz="1200" dirty="0">
                <a:effectLst/>
                <a:latin typeface="Calibri" panose="020F0502020204030204" pitchFamily="34" charset="0"/>
                <a:ea typeface="Times New Roman" panose="02020603050405020304" pitchFamily="18" charset="0"/>
              </a:rPr>
              <a:t>://</a:t>
            </a:r>
            <a:r>
              <a:rPr lang="en-GB" sz="1200" dirty="0" err="1">
                <a:effectLst/>
                <a:latin typeface="Calibri" panose="020F0502020204030204" pitchFamily="34" charset="0"/>
                <a:ea typeface="Times New Roman" panose="02020603050405020304" pitchFamily="18" charset="0"/>
              </a:rPr>
              <a:t>doi.org</a:t>
            </a:r>
            <a:r>
              <a:rPr lang="en-GB" sz="1200" dirty="0">
                <a:effectLst/>
                <a:latin typeface="Calibri" panose="020F0502020204030204" pitchFamily="34" charset="0"/>
                <a:ea typeface="Times New Roman" panose="02020603050405020304" pitchFamily="18" charset="0"/>
              </a:rPr>
              <a:t>/10.1111/j.1467-9566.2006.00505.x. [Accessed 1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Media (2000), M. (n.d.). </a:t>
            </a:r>
            <a:r>
              <a:rPr lang="en-GB" sz="1200" i="1" dirty="0">
                <a:solidFill>
                  <a:srgbClr val="000000"/>
                </a:solidFill>
                <a:effectLst/>
                <a:latin typeface="Calibri" panose="020F0502020204030204" pitchFamily="34" charset="0"/>
                <a:ea typeface="Times New Roman" panose="02020603050405020304" pitchFamily="18" charset="0"/>
              </a:rPr>
              <a:t>Child development – Why the first 1,000 days of children’s lives matter most | A Unique Child</a:t>
            </a:r>
            <a:r>
              <a:rPr lang="en-GB" sz="1200" dirty="0">
                <a:solidFill>
                  <a:srgbClr val="000000"/>
                </a:solidFill>
                <a:effectLst/>
                <a:latin typeface="Calibri" panose="020F0502020204030204" pitchFamily="34" charset="0"/>
                <a:ea typeface="Times New Roman" panose="02020603050405020304" pitchFamily="18" charset="0"/>
              </a:rPr>
              <a:t>. [online] Teach Early Years. Available at: </a:t>
            </a:r>
            <a:r>
              <a:rPr lang="en-GB" sz="1200" u="sng" dirty="0">
                <a:solidFill>
                  <a:srgbClr val="0563C1"/>
                </a:solidFill>
                <a:effectLst/>
                <a:latin typeface="Calibri" panose="020F0502020204030204" pitchFamily="34" charset="0"/>
                <a:ea typeface="Times New Roman" panose="02020603050405020304" pitchFamily="18" charset="0"/>
                <a:hlinkClick r:id="rId3"/>
              </a:rPr>
              <a:t>https://www.teachearlyyears.com/a-unique-child/view/child-development-why-the-first-1000-days-of-childrens-lives-matter-most</a:t>
            </a:r>
            <a:r>
              <a:rPr lang="en-GB" sz="1200" dirty="0">
                <a:solidFill>
                  <a:srgbClr val="000000"/>
                </a:solidFill>
                <a:effectLst/>
                <a:latin typeface="Calibri" panose="020F0502020204030204" pitchFamily="34" charset="0"/>
                <a:ea typeface="Times New Roman" panose="02020603050405020304" pitchFamily="18" charset="0"/>
              </a:rPr>
              <a:t>  [Accessed 6 Dec. 2024].  </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Mercer, C. (2021). </a:t>
            </a:r>
            <a:r>
              <a:rPr lang="en-GB" sz="1200" i="1" dirty="0">
                <a:solidFill>
                  <a:srgbClr val="000000"/>
                </a:solidFill>
                <a:effectLst/>
                <a:latin typeface="Calibri" panose="020F0502020204030204" pitchFamily="34" charset="0"/>
                <a:ea typeface="Times New Roman" panose="02020603050405020304" pitchFamily="18" charset="0"/>
              </a:rPr>
              <a:t>The First 1000 Days of Life</a:t>
            </a:r>
            <a:r>
              <a:rPr lang="en-GB" sz="1200" dirty="0">
                <a:solidFill>
                  <a:srgbClr val="000000"/>
                </a:solidFill>
                <a:effectLst/>
                <a:latin typeface="Calibri" panose="020F0502020204030204" pitchFamily="34" charset="0"/>
                <a:ea typeface="Times New Roman" panose="02020603050405020304" pitchFamily="18" charset="0"/>
              </a:rPr>
              <a:t>. [online] Nanny 'n Me. Available at: </a:t>
            </a:r>
            <a:r>
              <a:rPr lang="en-GB" sz="1200" u="sng" dirty="0">
                <a:solidFill>
                  <a:srgbClr val="0563C1"/>
                </a:solidFill>
                <a:effectLst/>
                <a:latin typeface="Calibri" panose="020F0502020204030204" pitchFamily="34" charset="0"/>
                <a:ea typeface="Times New Roman" panose="02020603050405020304" pitchFamily="18" charset="0"/>
                <a:hlinkClick r:id="rId4"/>
              </a:rPr>
              <a:t>https://nannynme.co.za/wp/the-first-1000-days-of-life/</a:t>
            </a:r>
            <a:r>
              <a:rPr lang="en-GB" sz="1200" dirty="0">
                <a:solidFill>
                  <a:srgbClr val="000000"/>
                </a:solidFill>
                <a:effectLst/>
                <a:latin typeface="Calibri" panose="020F0502020204030204" pitchFamily="34" charset="0"/>
                <a:ea typeface="Times New Roman" panose="02020603050405020304" pitchFamily="18" charset="0"/>
              </a:rPr>
              <a:t>. [Accessed 9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Ministry of Education (2017). </a:t>
            </a:r>
            <a:r>
              <a:rPr lang="en-GB" sz="1200" i="1" dirty="0" err="1">
                <a:solidFill>
                  <a:srgbClr val="000000"/>
                </a:solidFill>
                <a:effectLst/>
                <a:latin typeface="Calibri" panose="020F0502020204030204" pitchFamily="34" charset="0"/>
                <a:ea typeface="Times New Roman" panose="02020603050405020304" pitchFamily="18" charset="0"/>
              </a:rPr>
              <a:t>Te</a:t>
            </a:r>
            <a:r>
              <a:rPr lang="en-GB" sz="1200" i="1" dirty="0">
                <a:solidFill>
                  <a:srgbClr val="000000"/>
                </a:solidFill>
                <a:effectLst/>
                <a:latin typeface="Calibri" panose="020F0502020204030204" pitchFamily="34" charset="0"/>
                <a:ea typeface="Times New Roman" panose="02020603050405020304" pitchFamily="18" charset="0"/>
              </a:rPr>
              <a:t> </a:t>
            </a:r>
            <a:r>
              <a:rPr lang="en-GB" sz="1200" i="1" dirty="0" err="1">
                <a:solidFill>
                  <a:srgbClr val="000000"/>
                </a:solidFill>
                <a:effectLst/>
                <a:latin typeface="Calibri" panose="020F0502020204030204" pitchFamily="34" charset="0"/>
                <a:ea typeface="Times New Roman" panose="02020603050405020304" pitchFamily="18" charset="0"/>
              </a:rPr>
              <a:t>Whāriki</a:t>
            </a:r>
            <a:r>
              <a:rPr lang="en-GB" sz="1200" i="1" dirty="0">
                <a:solidFill>
                  <a:srgbClr val="000000"/>
                </a:solidFill>
                <a:effectLst/>
                <a:latin typeface="Calibri" panose="020F0502020204030204" pitchFamily="34" charset="0"/>
                <a:ea typeface="Times New Roman" panose="02020603050405020304" pitchFamily="18" charset="0"/>
              </a:rPr>
              <a:t> He </a:t>
            </a:r>
            <a:r>
              <a:rPr lang="en-GB" sz="1200" i="1" dirty="0" err="1">
                <a:solidFill>
                  <a:srgbClr val="000000"/>
                </a:solidFill>
                <a:effectLst/>
                <a:latin typeface="Calibri" panose="020F0502020204030204" pitchFamily="34" charset="0"/>
                <a:ea typeface="Times New Roman" panose="02020603050405020304" pitchFamily="18" charset="0"/>
              </a:rPr>
              <a:t>whāriki</a:t>
            </a:r>
            <a:r>
              <a:rPr lang="en-GB" sz="1200" i="1" dirty="0">
                <a:solidFill>
                  <a:srgbClr val="000000"/>
                </a:solidFill>
                <a:effectLst/>
                <a:latin typeface="Calibri" panose="020F0502020204030204" pitchFamily="34" charset="0"/>
                <a:ea typeface="Times New Roman" panose="02020603050405020304" pitchFamily="18" charset="0"/>
              </a:rPr>
              <a:t> </a:t>
            </a:r>
            <a:r>
              <a:rPr lang="en-GB" sz="1200" i="1" dirty="0" err="1">
                <a:solidFill>
                  <a:srgbClr val="000000"/>
                </a:solidFill>
                <a:effectLst/>
                <a:latin typeface="Calibri" panose="020F0502020204030204" pitchFamily="34" charset="0"/>
                <a:ea typeface="Times New Roman" panose="02020603050405020304" pitchFamily="18" charset="0"/>
              </a:rPr>
              <a:t>mātauranga</a:t>
            </a:r>
            <a:r>
              <a:rPr lang="en-GB" sz="1200" i="1" dirty="0">
                <a:solidFill>
                  <a:srgbClr val="000000"/>
                </a:solidFill>
                <a:effectLst/>
                <a:latin typeface="Calibri" panose="020F0502020204030204" pitchFamily="34" charset="0"/>
                <a:ea typeface="Times New Roman" panose="02020603050405020304" pitchFamily="18" charset="0"/>
              </a:rPr>
              <a:t> </a:t>
            </a:r>
            <a:r>
              <a:rPr lang="en-GB" sz="1200" i="1" dirty="0" err="1">
                <a:solidFill>
                  <a:srgbClr val="000000"/>
                </a:solidFill>
                <a:effectLst/>
                <a:latin typeface="Calibri" panose="020F0502020204030204" pitchFamily="34" charset="0"/>
                <a:ea typeface="Times New Roman" panose="02020603050405020304" pitchFamily="18" charset="0"/>
              </a:rPr>
              <a:t>mō</a:t>
            </a:r>
            <a:r>
              <a:rPr lang="en-GB" sz="1200" i="1" dirty="0">
                <a:solidFill>
                  <a:srgbClr val="000000"/>
                </a:solidFill>
                <a:effectLst/>
                <a:latin typeface="Calibri" panose="020F0502020204030204" pitchFamily="34" charset="0"/>
                <a:ea typeface="Times New Roman" panose="02020603050405020304" pitchFamily="18" charset="0"/>
              </a:rPr>
              <a:t> </a:t>
            </a:r>
            <a:r>
              <a:rPr lang="en-GB" sz="1200" i="1" dirty="0" err="1">
                <a:solidFill>
                  <a:srgbClr val="000000"/>
                </a:solidFill>
                <a:effectLst/>
                <a:latin typeface="Calibri" panose="020F0502020204030204" pitchFamily="34" charset="0"/>
                <a:ea typeface="Times New Roman" panose="02020603050405020304" pitchFamily="18" charset="0"/>
              </a:rPr>
              <a:t>ngā</a:t>
            </a:r>
            <a:r>
              <a:rPr lang="en-GB" sz="1200" i="1" dirty="0">
                <a:solidFill>
                  <a:srgbClr val="000000"/>
                </a:solidFill>
                <a:effectLst/>
                <a:latin typeface="Calibri" panose="020F0502020204030204" pitchFamily="34" charset="0"/>
                <a:ea typeface="Times New Roman" panose="02020603050405020304" pitchFamily="18" charset="0"/>
              </a:rPr>
              <a:t> </a:t>
            </a:r>
            <a:r>
              <a:rPr lang="en-GB" sz="1200" i="1" dirty="0" err="1">
                <a:solidFill>
                  <a:srgbClr val="000000"/>
                </a:solidFill>
                <a:effectLst/>
                <a:latin typeface="Calibri" panose="020F0502020204030204" pitchFamily="34" charset="0"/>
                <a:ea typeface="Times New Roman" panose="02020603050405020304" pitchFamily="18" charset="0"/>
              </a:rPr>
              <a:t>mokopuna</a:t>
            </a:r>
            <a:r>
              <a:rPr lang="en-GB" sz="1200" i="1" dirty="0">
                <a:solidFill>
                  <a:srgbClr val="000000"/>
                </a:solidFill>
                <a:effectLst/>
                <a:latin typeface="Calibri" panose="020F0502020204030204" pitchFamily="34" charset="0"/>
                <a:ea typeface="Times New Roman" panose="02020603050405020304" pitchFamily="18" charset="0"/>
              </a:rPr>
              <a:t> o Aotearoa Early childhood curriculum</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5"/>
              </a:rPr>
              <a:t>https://assets.education.govt.nz/public/Documents/Early-Childhood/ELS-Te-Whariki-Early-Childhood-Curriculum-ENG-Web.pdf</a:t>
            </a:r>
            <a:r>
              <a:rPr lang="en-GB" sz="1200" dirty="0">
                <a:solidFill>
                  <a:srgbClr val="000000"/>
                </a:solidFill>
                <a:effectLst/>
                <a:latin typeface="Calibri" panose="020F0502020204030204" pitchFamily="34" charset="0"/>
                <a:ea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err="1">
                <a:solidFill>
                  <a:srgbClr val="000000"/>
                </a:solidFill>
                <a:effectLst/>
                <a:latin typeface="Calibri" panose="020F0502020204030204" pitchFamily="34" charset="0"/>
                <a:ea typeface="Times New Roman" panose="02020603050405020304" pitchFamily="18" charset="0"/>
              </a:rPr>
              <a:t>Modak</a:t>
            </a:r>
            <a:r>
              <a:rPr lang="en-GB" sz="1200" dirty="0">
                <a:solidFill>
                  <a:srgbClr val="000000"/>
                </a:solidFill>
                <a:effectLst/>
                <a:latin typeface="Calibri" panose="020F0502020204030204" pitchFamily="34" charset="0"/>
                <a:ea typeface="Times New Roman" panose="02020603050405020304" pitchFamily="18" charset="0"/>
              </a:rPr>
              <a:t>, A., </a:t>
            </a:r>
            <a:r>
              <a:rPr lang="en-GB" sz="1200" dirty="0" err="1">
                <a:solidFill>
                  <a:srgbClr val="000000"/>
                </a:solidFill>
                <a:effectLst/>
                <a:latin typeface="Calibri" panose="020F0502020204030204" pitchFamily="34" charset="0"/>
                <a:ea typeface="Times New Roman" panose="02020603050405020304" pitchFamily="18" charset="0"/>
              </a:rPr>
              <a:t>Ronghe</a:t>
            </a:r>
            <a:r>
              <a:rPr lang="en-GB" sz="1200" dirty="0">
                <a:solidFill>
                  <a:srgbClr val="000000"/>
                </a:solidFill>
                <a:effectLst/>
                <a:latin typeface="Calibri" panose="020F0502020204030204" pitchFamily="34" charset="0"/>
                <a:ea typeface="Times New Roman" panose="02020603050405020304" pitchFamily="18" charset="0"/>
              </a:rPr>
              <a:t>, V., </a:t>
            </a:r>
            <a:r>
              <a:rPr lang="en-GB" sz="1200" dirty="0" err="1">
                <a:solidFill>
                  <a:srgbClr val="000000"/>
                </a:solidFill>
                <a:effectLst/>
                <a:latin typeface="Calibri" panose="020F0502020204030204" pitchFamily="34" charset="0"/>
                <a:ea typeface="Times New Roman" panose="02020603050405020304" pitchFamily="18" charset="0"/>
              </a:rPr>
              <a:t>Gomase</a:t>
            </a:r>
            <a:r>
              <a:rPr lang="en-GB" sz="1200" dirty="0">
                <a:solidFill>
                  <a:srgbClr val="000000"/>
                </a:solidFill>
                <a:effectLst/>
                <a:latin typeface="Calibri" panose="020F0502020204030204" pitchFamily="34" charset="0"/>
                <a:ea typeface="Times New Roman" panose="02020603050405020304" pitchFamily="18" charset="0"/>
              </a:rPr>
              <a:t>, K.P., </a:t>
            </a:r>
            <a:r>
              <a:rPr lang="en-GB" sz="1200" dirty="0" err="1">
                <a:solidFill>
                  <a:srgbClr val="000000"/>
                </a:solidFill>
                <a:effectLst/>
                <a:latin typeface="Calibri" panose="020F0502020204030204" pitchFamily="34" charset="0"/>
                <a:ea typeface="Times New Roman" panose="02020603050405020304" pitchFamily="18" charset="0"/>
              </a:rPr>
              <a:t>Mahakalkar</a:t>
            </a:r>
            <a:r>
              <a:rPr lang="en-GB" sz="1200" dirty="0">
                <a:solidFill>
                  <a:srgbClr val="000000"/>
                </a:solidFill>
                <a:effectLst/>
                <a:latin typeface="Calibri" panose="020F0502020204030204" pitchFamily="34" charset="0"/>
                <a:ea typeface="Times New Roman" panose="02020603050405020304" pitchFamily="18" charset="0"/>
              </a:rPr>
              <a:t>, M.G. and </a:t>
            </a:r>
            <a:r>
              <a:rPr lang="en-GB" sz="1200" dirty="0" err="1">
                <a:solidFill>
                  <a:srgbClr val="000000"/>
                </a:solidFill>
                <a:effectLst/>
                <a:latin typeface="Calibri" panose="020F0502020204030204" pitchFamily="34" charset="0"/>
                <a:ea typeface="Times New Roman" panose="02020603050405020304" pitchFamily="18" charset="0"/>
              </a:rPr>
              <a:t>Taksande</a:t>
            </a:r>
            <a:r>
              <a:rPr lang="en-GB" sz="1200" dirty="0">
                <a:solidFill>
                  <a:srgbClr val="000000"/>
                </a:solidFill>
                <a:effectLst/>
                <a:latin typeface="Calibri" panose="020F0502020204030204" pitchFamily="34" charset="0"/>
                <a:ea typeface="Times New Roman" panose="02020603050405020304" pitchFamily="18" charset="0"/>
              </a:rPr>
              <a:t>, V. (2023). A Comprehensive Review of Motherhood and Mental Health: Postpartum Mood Disorders in Focus. </a:t>
            </a:r>
            <a:r>
              <a:rPr lang="en-GB" sz="1200" i="1" dirty="0" err="1">
                <a:solidFill>
                  <a:srgbClr val="000000"/>
                </a:solidFill>
                <a:effectLst/>
                <a:latin typeface="Calibri" panose="020F0502020204030204" pitchFamily="34" charset="0"/>
                <a:ea typeface="Times New Roman" panose="02020603050405020304" pitchFamily="18" charset="0"/>
              </a:rPr>
              <a:t>Cureus</a:t>
            </a:r>
            <a:r>
              <a:rPr lang="en-GB" sz="1200" dirty="0">
                <a:solidFill>
                  <a:srgbClr val="000000"/>
                </a:solidFill>
                <a:effectLst/>
                <a:latin typeface="Calibri" panose="020F0502020204030204" pitchFamily="34" charset="0"/>
                <a:ea typeface="Times New Roman" panose="02020603050405020304" pitchFamily="18" charset="0"/>
              </a:rPr>
              <a:t>, [online] 15(9).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/10.7759/cureus.46209.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Morales, F., Montserrat-de, S., Leon, M.J. and Rivero‐Pino, F. (2023). Effects of Malnutrition on the Immune System and Infection and the Role of Nutritional Strategies Regarding Improvements in Children’s Health Status: A Literature Review. </a:t>
            </a:r>
            <a:r>
              <a:rPr lang="en-GB" sz="1200" i="1" dirty="0">
                <a:solidFill>
                  <a:srgbClr val="000000"/>
                </a:solidFill>
                <a:effectLst/>
                <a:latin typeface="Calibri" panose="020F0502020204030204" pitchFamily="34" charset="0"/>
                <a:ea typeface="Times New Roman" panose="02020603050405020304" pitchFamily="18" charset="0"/>
              </a:rPr>
              <a:t>Nutrients</a:t>
            </a:r>
            <a:r>
              <a:rPr lang="en-GB" sz="1200" dirty="0">
                <a:solidFill>
                  <a:srgbClr val="000000"/>
                </a:solidFill>
                <a:effectLst/>
                <a:latin typeface="Calibri" panose="020F0502020204030204" pitchFamily="34" charset="0"/>
                <a:ea typeface="Times New Roman" panose="02020603050405020304" pitchFamily="18" charset="0"/>
              </a:rPr>
              <a:t>, [online] 16(1), pp.1–1.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/10.3390/nu16010001.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National Collaborating Centre for Mental Health (UK) (2015). </a:t>
            </a:r>
            <a:r>
              <a:rPr lang="en-GB" sz="1200" i="1" dirty="0">
                <a:solidFill>
                  <a:srgbClr val="000000"/>
                </a:solidFill>
                <a:effectLst/>
                <a:latin typeface="Calibri" panose="020F0502020204030204" pitchFamily="34" charset="0"/>
                <a:ea typeface="Times New Roman" panose="02020603050405020304" pitchFamily="18" charset="0"/>
              </a:rPr>
              <a:t>Introduction to children’s attachment</a:t>
            </a:r>
            <a:r>
              <a:rPr lang="en-GB" sz="1200" dirty="0">
                <a:solidFill>
                  <a:srgbClr val="000000"/>
                </a:solidFill>
                <a:effectLst/>
                <a:latin typeface="Calibri" panose="020F0502020204030204" pitchFamily="34" charset="0"/>
                <a:ea typeface="Times New Roman" panose="02020603050405020304" pitchFamily="18" charset="0"/>
              </a:rPr>
              <a:t>. [online] </a:t>
            </a:r>
            <a:r>
              <a:rPr lang="en-GB" sz="1200" dirty="0" err="1">
                <a:solidFill>
                  <a:srgbClr val="000000"/>
                </a:solidFill>
                <a:effectLst/>
                <a:latin typeface="Calibri" panose="020F0502020204030204" pitchFamily="34" charset="0"/>
                <a:ea typeface="Times New Roman" panose="02020603050405020304" pitchFamily="18" charset="0"/>
              </a:rPr>
              <a:t>Nih.gov</a:t>
            </a:r>
            <a:r>
              <a:rPr lang="en-GB" sz="1200" dirty="0">
                <a:solidFill>
                  <a:srgbClr val="000000"/>
                </a:solidFill>
                <a:effectLst/>
                <a:latin typeface="Calibri" panose="020F0502020204030204" pitchFamily="34" charset="0"/>
                <a:ea typeface="Times New Roman" panose="02020603050405020304" pitchFamily="18" charset="0"/>
              </a:rPr>
              <a:t>. Available at: </a:t>
            </a:r>
            <a:r>
              <a:rPr lang="en-GB" sz="1200" u="sng" dirty="0">
                <a:solidFill>
                  <a:srgbClr val="0563C1"/>
                </a:solidFill>
                <a:effectLst/>
                <a:latin typeface="Calibri" panose="020F0502020204030204" pitchFamily="34" charset="0"/>
                <a:ea typeface="Times New Roman" panose="02020603050405020304" pitchFamily="18" charset="0"/>
                <a:hlinkClick r:id="rId6"/>
              </a:rPr>
              <a:t>https://www.ncbi.nlm.nih.gov/books/NBK356196/</a:t>
            </a:r>
            <a:r>
              <a:rPr lang="en-GB" sz="1200" dirty="0">
                <a:solidFill>
                  <a:srgbClr val="000000"/>
                </a:solidFill>
                <a:effectLst/>
                <a:latin typeface="Calibri" panose="020F0502020204030204" pitchFamily="34" charset="0"/>
                <a:ea typeface="Times New Roman" panose="02020603050405020304" pitchFamily="18" charset="0"/>
              </a:rPr>
              <a:t>. [Accessed 13 December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National Institute of Health (2023). </a:t>
            </a:r>
            <a:r>
              <a:rPr lang="en-GB" sz="1200" i="1" dirty="0">
                <a:solidFill>
                  <a:srgbClr val="000000"/>
                </a:solidFill>
                <a:effectLst/>
                <a:latin typeface="Calibri" panose="020F0502020204030204" pitchFamily="34" charset="0"/>
                <a:ea typeface="Times New Roman" panose="02020603050405020304" pitchFamily="18" charset="0"/>
              </a:rPr>
              <a:t>What are the risk factors for preterm </a:t>
            </a:r>
            <a:r>
              <a:rPr lang="en-GB" sz="1200" i="1" dirty="0" err="1">
                <a:solidFill>
                  <a:srgbClr val="000000"/>
                </a:solidFill>
                <a:effectLst/>
                <a:latin typeface="Calibri" panose="020F0502020204030204" pitchFamily="34" charset="0"/>
                <a:ea typeface="Times New Roman" panose="02020603050405020304" pitchFamily="18" charset="0"/>
              </a:rPr>
              <a:t>labor</a:t>
            </a:r>
            <a:r>
              <a:rPr lang="en-GB" sz="1200" i="1" dirty="0">
                <a:solidFill>
                  <a:srgbClr val="000000"/>
                </a:solidFill>
                <a:effectLst/>
                <a:latin typeface="Calibri" panose="020F0502020204030204" pitchFamily="34" charset="0"/>
                <a:ea typeface="Times New Roman" panose="02020603050405020304" pitchFamily="18" charset="0"/>
              </a:rPr>
              <a:t> and birth?</a:t>
            </a:r>
            <a:r>
              <a:rPr lang="en-GB" sz="1200" dirty="0">
                <a:solidFill>
                  <a:srgbClr val="000000"/>
                </a:solidFill>
                <a:effectLst/>
                <a:latin typeface="Calibri" panose="020F0502020204030204" pitchFamily="34" charset="0"/>
                <a:ea typeface="Times New Roman" panose="02020603050405020304" pitchFamily="18" charset="0"/>
              </a:rPr>
              <a:t> [online] http://</a:t>
            </a:r>
            <a:r>
              <a:rPr lang="en-GB" sz="1200" dirty="0" err="1">
                <a:solidFill>
                  <a:srgbClr val="000000"/>
                </a:solidFill>
                <a:effectLst/>
                <a:latin typeface="Calibri" panose="020F0502020204030204" pitchFamily="34" charset="0"/>
                <a:ea typeface="Times New Roman" panose="02020603050405020304" pitchFamily="18" charset="0"/>
              </a:rPr>
              <a:t>www.nichd.nih.gov</a:t>
            </a:r>
            <a:r>
              <a:rPr lang="en-GB" sz="1200" dirty="0">
                <a:solidFill>
                  <a:srgbClr val="000000"/>
                </a:solidFill>
                <a:effectLst/>
                <a:latin typeface="Calibri" panose="020F0502020204030204" pitchFamily="34" charset="0"/>
                <a:ea typeface="Times New Roman" panose="02020603050405020304" pitchFamily="18" charset="0"/>
              </a:rPr>
              <a:t>/. Available at: </a:t>
            </a:r>
            <a:r>
              <a:rPr lang="en-GB" sz="1200" u="sng" dirty="0">
                <a:solidFill>
                  <a:srgbClr val="0563C1"/>
                </a:solidFill>
                <a:effectLst/>
                <a:latin typeface="Calibri" panose="020F0502020204030204" pitchFamily="34" charset="0"/>
                <a:ea typeface="Times New Roman" panose="02020603050405020304" pitchFamily="18" charset="0"/>
                <a:hlinkClick r:id="rId7"/>
              </a:rPr>
              <a:t>https://www.nichd.nih.gov/health/topics/preterm/conditioninfo/who_risk</a:t>
            </a:r>
            <a:r>
              <a:rPr lang="en-GB" sz="1200" dirty="0">
                <a:solidFill>
                  <a:srgbClr val="000000"/>
                </a:solidFill>
                <a:effectLst/>
                <a:latin typeface="Calibri" panose="020F0502020204030204" pitchFamily="34" charset="0"/>
                <a:ea typeface="Times New Roman" panose="02020603050405020304" pitchFamily="18" charset="0"/>
              </a:rPr>
              <a:t>.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National Research Council and Institute of Medicine (2015). </a:t>
            </a:r>
            <a:r>
              <a:rPr lang="en-GB" sz="1200" i="1" dirty="0">
                <a:effectLst/>
                <a:latin typeface="Calibri" panose="020F0502020204030204" pitchFamily="34" charset="0"/>
                <a:ea typeface="Times New Roman" panose="02020603050405020304" pitchFamily="18" charset="0"/>
              </a:rPr>
              <a:t>Transforming the Workforce for Children Birth through Age 8</a:t>
            </a:r>
            <a:r>
              <a:rPr lang="en-GB" sz="1200" dirty="0">
                <a:effectLst/>
                <a:latin typeface="Calibri" panose="020F0502020204030204" pitchFamily="34" charset="0"/>
                <a:ea typeface="Times New Roman" panose="02020603050405020304" pitchFamily="18" charset="0"/>
              </a:rPr>
              <a:t>. National Academies Press.</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err="1">
                <a:solidFill>
                  <a:srgbClr val="000000"/>
                </a:solidFill>
                <a:effectLst/>
                <a:latin typeface="Calibri" panose="020F0502020204030204" pitchFamily="34" charset="0"/>
                <a:ea typeface="Times New Roman" panose="02020603050405020304" pitchFamily="18" charset="0"/>
              </a:rPr>
              <a:t>Negussie</a:t>
            </a:r>
            <a:r>
              <a:rPr lang="en-GB" sz="1200" dirty="0">
                <a:solidFill>
                  <a:srgbClr val="000000"/>
                </a:solidFill>
                <a:effectLst/>
                <a:latin typeface="Calibri" panose="020F0502020204030204" pitchFamily="34" charset="0"/>
                <a:ea typeface="Times New Roman" panose="02020603050405020304" pitchFamily="18" charset="0"/>
              </a:rPr>
              <a:t>, Y., Geller, A. and </a:t>
            </a:r>
            <a:r>
              <a:rPr lang="en-GB" sz="1200" dirty="0" err="1">
                <a:solidFill>
                  <a:srgbClr val="000000"/>
                </a:solidFill>
                <a:effectLst/>
                <a:latin typeface="Calibri" panose="020F0502020204030204" pitchFamily="34" charset="0"/>
                <a:ea typeface="Times New Roman" panose="02020603050405020304" pitchFamily="18" charset="0"/>
              </a:rPr>
              <a:t>DeVoe</a:t>
            </a:r>
            <a:r>
              <a:rPr lang="en-GB" sz="1200" dirty="0">
                <a:solidFill>
                  <a:srgbClr val="000000"/>
                </a:solidFill>
                <a:effectLst/>
                <a:latin typeface="Calibri" panose="020F0502020204030204" pitchFamily="34" charset="0"/>
                <a:ea typeface="Times New Roman" panose="02020603050405020304" pitchFamily="18" charset="0"/>
              </a:rPr>
              <a:t>, J.E. (2019). </a:t>
            </a:r>
            <a:r>
              <a:rPr lang="en-GB" sz="1200" i="1" dirty="0">
                <a:solidFill>
                  <a:srgbClr val="000000"/>
                </a:solidFill>
                <a:effectLst/>
                <a:latin typeface="Calibri" panose="020F0502020204030204" pitchFamily="34" charset="0"/>
                <a:ea typeface="Times New Roman" panose="02020603050405020304" pitchFamily="18" charset="0"/>
              </a:rPr>
              <a:t>Healthy Development from Conception Through Early Childhood</a:t>
            </a:r>
            <a:r>
              <a:rPr lang="en-GB" sz="1200" dirty="0">
                <a:solidFill>
                  <a:srgbClr val="000000"/>
                </a:solidFill>
                <a:effectLst/>
                <a:latin typeface="Calibri" panose="020F0502020204030204" pitchFamily="34" charset="0"/>
                <a:ea typeface="Times New Roman" panose="02020603050405020304" pitchFamily="18" charset="0"/>
              </a:rPr>
              <a:t>. [online] </a:t>
            </a:r>
            <a:r>
              <a:rPr lang="en-GB" sz="1200" dirty="0" err="1">
                <a:solidFill>
                  <a:srgbClr val="000000"/>
                </a:solidFill>
                <a:effectLst/>
                <a:latin typeface="Calibri" panose="020F0502020204030204" pitchFamily="34" charset="0"/>
                <a:ea typeface="Times New Roman" panose="02020603050405020304" pitchFamily="18" charset="0"/>
              </a:rPr>
              <a:t>www.ncbi.nlm.nih.gov</a:t>
            </a:r>
            <a:r>
              <a:rPr lang="en-GB" sz="1200" dirty="0">
                <a:solidFill>
                  <a:srgbClr val="000000"/>
                </a:solidFill>
                <a:effectLst/>
                <a:latin typeface="Calibri" panose="020F0502020204030204" pitchFamily="34" charset="0"/>
                <a:ea typeface="Times New Roman" panose="02020603050405020304" pitchFamily="18" charset="0"/>
              </a:rPr>
              <a:t>. Available at: </a:t>
            </a:r>
            <a:r>
              <a:rPr lang="en-GB" sz="1200" u="sng" dirty="0">
                <a:solidFill>
                  <a:srgbClr val="0563C1"/>
                </a:solidFill>
                <a:effectLst/>
                <a:latin typeface="Calibri" panose="020F0502020204030204" pitchFamily="34" charset="0"/>
                <a:ea typeface="Times New Roman" panose="02020603050405020304" pitchFamily="18" charset="0"/>
                <a:hlinkClick r:id="rId8"/>
              </a:rPr>
              <a:t>https://www.ncbi.nlm.nih.gov/books/NBK551480/</a:t>
            </a:r>
            <a:r>
              <a:rPr lang="en-GB" sz="1200" dirty="0">
                <a:solidFill>
                  <a:srgbClr val="000000"/>
                </a:solidFill>
                <a:effectLst/>
                <a:latin typeface="Calibri" panose="020F0502020204030204" pitchFamily="34" charset="0"/>
                <a:ea typeface="Times New Roman" panose="02020603050405020304" pitchFamily="18" charset="0"/>
              </a:rPr>
              <a:t>.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Neurological Health Foundation (NHF). (2022). </a:t>
            </a:r>
            <a:r>
              <a:rPr lang="en-GB" sz="1200" i="1" dirty="0">
                <a:solidFill>
                  <a:srgbClr val="000000"/>
                </a:solidFill>
                <a:effectLst/>
                <a:latin typeface="Calibri" panose="020F0502020204030204" pitchFamily="34" charset="0"/>
                <a:ea typeface="Times New Roman" panose="02020603050405020304" pitchFamily="18" charset="0"/>
              </a:rPr>
              <a:t>Become Informed - Neurological Health Foundation (NHF)</a:t>
            </a:r>
            <a:r>
              <a:rPr lang="en-GB" sz="1200" dirty="0">
                <a:solidFill>
                  <a:srgbClr val="000000"/>
                </a:solidFill>
                <a:effectLst/>
                <a:latin typeface="Calibri" panose="020F0502020204030204" pitchFamily="34" charset="0"/>
                <a:ea typeface="Times New Roman" panose="02020603050405020304" pitchFamily="18" charset="0"/>
              </a:rPr>
              <a:t>. [online] Available at: https://</a:t>
            </a:r>
            <a:r>
              <a:rPr lang="en-GB" sz="1200" dirty="0" err="1">
                <a:solidFill>
                  <a:srgbClr val="000000"/>
                </a:solidFill>
                <a:effectLst/>
                <a:latin typeface="Calibri" panose="020F0502020204030204" pitchFamily="34" charset="0"/>
                <a:ea typeface="Times New Roman" panose="02020603050405020304" pitchFamily="18" charset="0"/>
              </a:rPr>
              <a:t>neurologicalhealth.org</a:t>
            </a:r>
            <a:r>
              <a:rPr lang="en-GB" sz="1200" dirty="0">
                <a:solidFill>
                  <a:srgbClr val="000000"/>
                </a:solidFill>
                <a:effectLst/>
                <a:latin typeface="Calibri" panose="020F0502020204030204" pitchFamily="34" charset="0"/>
                <a:ea typeface="Times New Roman" panose="02020603050405020304" pitchFamily="18" charset="0"/>
              </a:rPr>
              <a:t>/become-informed/?</a:t>
            </a:r>
            <a:r>
              <a:rPr lang="en-GB" sz="1200" dirty="0" err="1">
                <a:solidFill>
                  <a:srgbClr val="000000"/>
                </a:solidFill>
                <a:effectLst/>
                <a:latin typeface="Calibri" panose="020F0502020204030204" pitchFamily="34" charset="0"/>
                <a:ea typeface="Times New Roman" panose="02020603050405020304" pitchFamily="18" charset="0"/>
              </a:rPr>
              <a:t>gad_source</a:t>
            </a:r>
            <a:r>
              <a:rPr lang="en-GB" sz="1200" dirty="0">
                <a:solidFill>
                  <a:srgbClr val="000000"/>
                </a:solidFill>
                <a:effectLst/>
                <a:latin typeface="Calibri" panose="020F0502020204030204" pitchFamily="34" charset="0"/>
                <a:ea typeface="Times New Roman" panose="02020603050405020304" pitchFamily="18" charset="0"/>
              </a:rPr>
              <a:t>=1&amp;gclid=CjwKCAiAnKi8BhB0EiwA58DA4Zu5AYETcXBDaBpo5XWMrEt9fMDjZjx3YqsORq2imAL3b32d2GB1wBoCJO8QAvD_BwE [Accessed 17 Jan. 2025].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941902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FBBD602-BDA7-89BF-A84E-AF11CE544E2E}"/>
              </a:ext>
            </a:extLst>
          </p:cNvPr>
          <p:cNvSpPr txBox="1"/>
          <p:nvPr/>
        </p:nvSpPr>
        <p:spPr>
          <a:xfrm>
            <a:off x="135924" y="127065"/>
            <a:ext cx="12056076" cy="5914376"/>
          </a:xfrm>
          <a:prstGeom prst="rect">
            <a:avLst/>
          </a:prstGeom>
          <a:noFill/>
        </p:spPr>
        <p:txBody>
          <a:bodyPr wrap="square">
            <a:spAutoFit/>
          </a:bodyPr>
          <a:lstStyle/>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Neves, P.A.R., Barros, A.J.D., </a:t>
            </a:r>
            <a:r>
              <a:rPr lang="en-GB" sz="1200" dirty="0" err="1">
                <a:solidFill>
                  <a:srgbClr val="000000"/>
                </a:solidFill>
                <a:effectLst/>
                <a:latin typeface="Calibri" panose="020F0502020204030204" pitchFamily="34" charset="0"/>
                <a:ea typeface="Times New Roman" panose="02020603050405020304" pitchFamily="18" charset="0"/>
              </a:rPr>
              <a:t>Gatica</a:t>
            </a:r>
            <a:r>
              <a:rPr lang="en-GB" sz="1200" dirty="0">
                <a:solidFill>
                  <a:srgbClr val="000000"/>
                </a:solidFill>
                <a:effectLst/>
                <a:latin typeface="Calibri" panose="020F0502020204030204" pitchFamily="34" charset="0"/>
                <a:ea typeface="Times New Roman" panose="02020603050405020304" pitchFamily="18" charset="0"/>
              </a:rPr>
              <a:t>-Domínguez, G., </a:t>
            </a:r>
            <a:r>
              <a:rPr lang="en-GB" sz="1200" dirty="0" err="1">
                <a:solidFill>
                  <a:srgbClr val="000000"/>
                </a:solidFill>
                <a:effectLst/>
                <a:latin typeface="Calibri" panose="020F0502020204030204" pitchFamily="34" charset="0"/>
                <a:ea typeface="Times New Roman" panose="02020603050405020304" pitchFamily="18" charset="0"/>
              </a:rPr>
              <a:t>Vaz</a:t>
            </a:r>
            <a:r>
              <a:rPr lang="en-GB" sz="1200" dirty="0">
                <a:solidFill>
                  <a:srgbClr val="000000"/>
                </a:solidFill>
                <a:effectLst/>
                <a:latin typeface="Calibri" panose="020F0502020204030204" pitchFamily="34" charset="0"/>
                <a:ea typeface="Times New Roman" panose="02020603050405020304" pitchFamily="18" charset="0"/>
              </a:rPr>
              <a:t>, J.S., Baker, P. and </a:t>
            </a:r>
            <a:r>
              <a:rPr lang="en-GB" sz="1200" dirty="0" err="1">
                <a:solidFill>
                  <a:srgbClr val="000000"/>
                </a:solidFill>
                <a:effectLst/>
                <a:latin typeface="Calibri" panose="020F0502020204030204" pitchFamily="34" charset="0"/>
                <a:ea typeface="Times New Roman" panose="02020603050405020304" pitchFamily="18" charset="0"/>
              </a:rPr>
              <a:t>Lutter</a:t>
            </a:r>
            <a:r>
              <a:rPr lang="en-GB" sz="1200" dirty="0">
                <a:solidFill>
                  <a:srgbClr val="000000"/>
                </a:solidFill>
                <a:effectLst/>
                <a:latin typeface="Calibri" panose="020F0502020204030204" pitchFamily="34" charset="0"/>
                <a:ea typeface="Times New Roman" panose="02020603050405020304" pitchFamily="18" charset="0"/>
              </a:rPr>
              <a:t>, C.K. (2021). Maternal education and equity in breastfeeding: trends and patterns in 81 low- and middle-income countries between 2000 and 2019. </a:t>
            </a:r>
            <a:r>
              <a:rPr lang="en-GB" sz="1200" i="1" dirty="0">
                <a:solidFill>
                  <a:srgbClr val="000000"/>
                </a:solidFill>
                <a:effectLst/>
                <a:latin typeface="Calibri" panose="020F0502020204030204" pitchFamily="34" charset="0"/>
                <a:ea typeface="Times New Roman" panose="02020603050405020304" pitchFamily="18" charset="0"/>
              </a:rPr>
              <a:t>International Journal for Equity in Health</a:t>
            </a:r>
            <a:r>
              <a:rPr lang="en-GB" sz="1200" dirty="0">
                <a:solidFill>
                  <a:srgbClr val="000000"/>
                </a:solidFill>
                <a:effectLst/>
                <a:latin typeface="Calibri" panose="020F0502020204030204" pitchFamily="34" charset="0"/>
                <a:ea typeface="Times New Roman" panose="02020603050405020304" pitchFamily="18" charset="0"/>
              </a:rPr>
              <a:t>, 20(1).</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NHS Providers (2023). </a:t>
            </a:r>
            <a:r>
              <a:rPr lang="en-GB" sz="1200" i="1" dirty="0">
                <a:solidFill>
                  <a:srgbClr val="000000"/>
                </a:solidFill>
                <a:effectLst/>
                <a:latin typeface="Calibri" panose="020F0502020204030204" pitchFamily="34" charset="0"/>
                <a:ea typeface="Times New Roman" panose="02020603050405020304" pitchFamily="18" charset="0"/>
              </a:rPr>
              <a:t>Reducing health inequalities EXPERIENCED BY CHILDREN AND YOUNG PEOPLE</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2"/>
              </a:rPr>
              <a:t>https://nhsproviders.org/media/697575/children-and-young-people-health-inequalities.pdf</a:t>
            </a:r>
            <a:r>
              <a:rPr lang="en-GB" sz="1200" dirty="0">
                <a:solidFill>
                  <a:srgbClr val="000000"/>
                </a:solidFill>
                <a:effectLst/>
                <a:latin typeface="Calibri" panose="020F0502020204030204" pitchFamily="34" charset="0"/>
                <a:ea typeface="Times New Roman" panose="02020603050405020304" pitchFamily="18" charset="0"/>
              </a:rPr>
              <a:t>.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Nicol, J. (2019). </a:t>
            </a:r>
            <a:r>
              <a:rPr lang="en-GB" sz="1200" i="1" dirty="0">
                <a:solidFill>
                  <a:srgbClr val="000000"/>
                </a:solidFill>
                <a:effectLst/>
                <a:latin typeface="Calibri" panose="020F0502020204030204" pitchFamily="34" charset="0"/>
                <a:ea typeface="Times New Roman" panose="02020603050405020304" pitchFamily="18" charset="0"/>
              </a:rPr>
              <a:t>EYFS best practice: All about… Steiner Waldorf education - Nursery World</a:t>
            </a:r>
            <a:r>
              <a:rPr lang="en-GB" sz="1200" dirty="0">
                <a:solidFill>
                  <a:srgbClr val="000000"/>
                </a:solidFill>
                <a:effectLst/>
                <a:latin typeface="Calibri" panose="020F0502020204030204" pitchFamily="34" charset="0"/>
                <a:ea typeface="Times New Roman" panose="02020603050405020304" pitchFamily="18" charset="0"/>
              </a:rPr>
              <a:t>. [online] Nursery World. Available at: https://</a:t>
            </a:r>
            <a:r>
              <a:rPr lang="en-GB" sz="1200" dirty="0" err="1">
                <a:solidFill>
                  <a:srgbClr val="000000"/>
                </a:solidFill>
                <a:effectLst/>
                <a:latin typeface="Calibri" panose="020F0502020204030204" pitchFamily="34" charset="0"/>
                <a:ea typeface="Times New Roman" panose="02020603050405020304" pitchFamily="18" charset="0"/>
              </a:rPr>
              <a:t>www.nurseryworld.co.uk</a:t>
            </a:r>
            <a:r>
              <a:rPr lang="en-GB" sz="1200" dirty="0">
                <a:solidFill>
                  <a:srgbClr val="000000"/>
                </a:solidFill>
                <a:effectLst/>
                <a:latin typeface="Calibri" panose="020F0502020204030204" pitchFamily="34" charset="0"/>
                <a:ea typeface="Times New Roman" panose="02020603050405020304" pitchFamily="18" charset="0"/>
              </a:rPr>
              <a:t>/content/features/</a:t>
            </a:r>
            <a:r>
              <a:rPr lang="en-GB" sz="1200" dirty="0" err="1">
                <a:solidFill>
                  <a:srgbClr val="000000"/>
                </a:solidFill>
                <a:effectLst/>
                <a:latin typeface="Calibri" panose="020F0502020204030204" pitchFamily="34" charset="0"/>
                <a:ea typeface="Times New Roman" panose="02020603050405020304" pitchFamily="18" charset="0"/>
              </a:rPr>
              <a:t>eyfs</a:t>
            </a:r>
            <a:r>
              <a:rPr lang="en-GB" sz="1200" dirty="0">
                <a:solidFill>
                  <a:srgbClr val="000000"/>
                </a:solidFill>
                <a:effectLst/>
                <a:latin typeface="Calibri" panose="020F0502020204030204" pitchFamily="34" charset="0"/>
                <a:ea typeface="Times New Roman" panose="02020603050405020304" pitchFamily="18" charset="0"/>
              </a:rPr>
              <a:t>-best-practice-all-about-</a:t>
            </a:r>
            <a:r>
              <a:rPr lang="en-GB" sz="1200" dirty="0" err="1">
                <a:solidFill>
                  <a:srgbClr val="000000"/>
                </a:solidFill>
                <a:effectLst/>
                <a:latin typeface="Calibri" panose="020F0502020204030204" pitchFamily="34" charset="0"/>
                <a:ea typeface="Times New Roman" panose="02020603050405020304" pitchFamily="18" charset="0"/>
              </a:rPr>
              <a:t>steiner</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waldorf</a:t>
            </a:r>
            <a:r>
              <a:rPr lang="en-GB" sz="1200" dirty="0">
                <a:solidFill>
                  <a:srgbClr val="000000"/>
                </a:solidFill>
                <a:effectLst/>
                <a:latin typeface="Calibri" panose="020F0502020204030204" pitchFamily="34" charset="0"/>
                <a:ea typeface="Times New Roman" panose="02020603050405020304" pitchFamily="18" charset="0"/>
              </a:rPr>
              <a:t>-education/ [Accessed 10 Dec. 2024].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NSPCC (2021). </a:t>
            </a:r>
            <a:r>
              <a:rPr lang="en-GB" sz="1200" i="1" dirty="0">
                <a:solidFill>
                  <a:srgbClr val="000000"/>
                </a:solidFill>
                <a:effectLst/>
                <a:latin typeface="Calibri" panose="020F0502020204030204" pitchFamily="34" charset="0"/>
                <a:ea typeface="Times New Roman" panose="02020603050405020304" pitchFamily="18" charset="0"/>
              </a:rPr>
              <a:t>Attachment and child development</a:t>
            </a:r>
            <a:r>
              <a:rPr lang="en-GB" sz="1200" dirty="0">
                <a:solidFill>
                  <a:srgbClr val="000000"/>
                </a:solidFill>
                <a:effectLst/>
                <a:latin typeface="Calibri" panose="020F0502020204030204" pitchFamily="34" charset="0"/>
                <a:ea typeface="Times New Roman" panose="02020603050405020304" pitchFamily="18" charset="0"/>
              </a:rPr>
              <a:t>. [online] NSPCC Learning. Available at: </a:t>
            </a:r>
            <a:r>
              <a:rPr lang="en-GB" sz="1200" u="sng" dirty="0">
                <a:solidFill>
                  <a:srgbClr val="0563C1"/>
                </a:solidFill>
                <a:effectLst/>
                <a:latin typeface="Calibri" panose="020F0502020204030204" pitchFamily="34" charset="0"/>
                <a:ea typeface="Times New Roman" panose="02020603050405020304" pitchFamily="18" charset="0"/>
                <a:hlinkClick r:id="rId3"/>
              </a:rPr>
              <a:t>https://learning.nspcc.org.uk/child-health-development/attachment-early-years</a:t>
            </a:r>
            <a:r>
              <a:rPr lang="en-GB" sz="1200" dirty="0">
                <a:solidFill>
                  <a:srgbClr val="000000"/>
                </a:solidFill>
                <a:effectLst/>
                <a:latin typeface="Calibri" panose="020F0502020204030204" pitchFamily="34" charset="0"/>
                <a:ea typeface="Times New Roman" panose="02020603050405020304" pitchFamily="18" charset="0"/>
              </a:rPr>
              <a:t>. </a:t>
            </a:r>
            <a:r>
              <a:rPr lang="en-GB" sz="1200" dirty="0">
                <a:effectLst/>
                <a:latin typeface="Calibri" panose="020F0502020204030204" pitchFamily="34" charset="0"/>
                <a:ea typeface="Times New Roman" panose="02020603050405020304" pitchFamily="18" charset="0"/>
              </a:rPr>
              <a:t>[Accessed 2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NSPCC (2023). </a:t>
            </a:r>
            <a:r>
              <a:rPr lang="en-GB" sz="1200" i="1" dirty="0">
                <a:solidFill>
                  <a:srgbClr val="000000"/>
                </a:solidFill>
                <a:effectLst/>
                <a:latin typeface="Calibri" panose="020F0502020204030204" pitchFamily="34" charset="0"/>
                <a:ea typeface="Times New Roman" panose="02020603050405020304" pitchFamily="18" charset="0"/>
              </a:rPr>
              <a:t>Early help and early intervention</a:t>
            </a:r>
            <a:r>
              <a:rPr lang="en-GB" sz="1200" dirty="0">
                <a:solidFill>
                  <a:srgbClr val="000000"/>
                </a:solidFill>
                <a:effectLst/>
                <a:latin typeface="Calibri" panose="020F0502020204030204" pitchFamily="34" charset="0"/>
                <a:ea typeface="Times New Roman" panose="02020603050405020304" pitchFamily="18" charset="0"/>
              </a:rPr>
              <a:t>. [online] NSPCC Learning. Available at: </a:t>
            </a:r>
            <a:r>
              <a:rPr lang="en-GB" sz="1200" u="sng" dirty="0">
                <a:solidFill>
                  <a:srgbClr val="0563C1"/>
                </a:solidFill>
                <a:effectLst/>
                <a:latin typeface="Calibri" panose="020F0502020204030204" pitchFamily="34" charset="0"/>
                <a:ea typeface="Times New Roman" panose="02020603050405020304" pitchFamily="18" charset="0"/>
                <a:hlinkClick r:id="rId4"/>
              </a:rPr>
              <a:t>https://learning.nspcc.org.uk/safeguarding-child-protection/early-help-and-early-intervention</a:t>
            </a:r>
            <a:r>
              <a:rPr lang="en-GB" sz="1200" dirty="0">
                <a:solidFill>
                  <a:srgbClr val="000000"/>
                </a:solidFill>
                <a:effectLst/>
                <a:latin typeface="Calibri" panose="020F0502020204030204" pitchFamily="34" charset="0"/>
                <a:ea typeface="Times New Roman" panose="02020603050405020304" pitchFamily="18" charset="0"/>
              </a:rPr>
              <a:t>.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NSPCC (2024). </a:t>
            </a:r>
            <a:r>
              <a:rPr lang="en-GB" sz="1200" i="1" dirty="0">
                <a:solidFill>
                  <a:srgbClr val="000000"/>
                </a:solidFill>
                <a:effectLst/>
                <a:latin typeface="Calibri" panose="020F0502020204030204" pitchFamily="34" charset="0"/>
                <a:ea typeface="Times New Roman" panose="02020603050405020304" pitchFamily="18" charset="0"/>
              </a:rPr>
              <a:t>Families living in poverty struggling to access early childhood services</a:t>
            </a:r>
            <a:r>
              <a:rPr lang="en-GB" sz="1200" dirty="0">
                <a:solidFill>
                  <a:srgbClr val="000000"/>
                </a:solidFill>
                <a:effectLst/>
                <a:latin typeface="Calibri" panose="020F0502020204030204" pitchFamily="34" charset="0"/>
                <a:ea typeface="Times New Roman" panose="02020603050405020304" pitchFamily="18" charset="0"/>
              </a:rPr>
              <a:t>. [online] NSPCC. Available at: </a:t>
            </a:r>
            <a:r>
              <a:rPr lang="en-GB" sz="1200" u="sng" dirty="0">
                <a:solidFill>
                  <a:srgbClr val="0563C1"/>
                </a:solidFill>
                <a:effectLst/>
                <a:latin typeface="Calibri" panose="020F0502020204030204" pitchFamily="34" charset="0"/>
                <a:ea typeface="Times New Roman" panose="02020603050405020304" pitchFamily="18" charset="0"/>
                <a:hlinkClick r:id="rId5"/>
              </a:rPr>
              <a:t>https://www.nspcc.org.uk/about-us/news-opinion/2024/families-in-poverty-struggling-to-access-early-childhood-services/</a:t>
            </a:r>
            <a:r>
              <a:rPr lang="en-GB" sz="1200" dirty="0">
                <a:solidFill>
                  <a:srgbClr val="000000"/>
                </a:solidFill>
                <a:effectLst/>
                <a:latin typeface="Calibri" panose="020F0502020204030204" pitchFamily="34" charset="0"/>
                <a:ea typeface="Times New Roman" panose="02020603050405020304" pitchFamily="18" charset="0"/>
              </a:rPr>
              <a:t>.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err="1">
                <a:solidFill>
                  <a:srgbClr val="000000"/>
                </a:solidFill>
                <a:effectLst/>
                <a:latin typeface="Calibri" panose="020F0502020204030204" pitchFamily="34" charset="0"/>
                <a:ea typeface="Times New Roman" panose="02020603050405020304" pitchFamily="18" charset="0"/>
              </a:rPr>
              <a:t>Open.edu</a:t>
            </a:r>
            <a:r>
              <a:rPr lang="en-GB" sz="1200" dirty="0">
                <a:solidFill>
                  <a:srgbClr val="000000"/>
                </a:solidFill>
                <a:effectLst/>
                <a:latin typeface="Calibri" panose="020F0502020204030204" pitchFamily="34" charset="0"/>
                <a:ea typeface="Times New Roman" panose="02020603050405020304" pitchFamily="18" charset="0"/>
              </a:rPr>
              <a:t>. (2024). </a:t>
            </a:r>
            <a:r>
              <a:rPr lang="en-GB" sz="1200" i="1" dirty="0">
                <a:solidFill>
                  <a:srgbClr val="000000"/>
                </a:solidFill>
                <a:effectLst/>
                <a:latin typeface="Calibri" panose="020F0502020204030204" pitchFamily="34" charset="0"/>
                <a:ea typeface="Times New Roman" panose="02020603050405020304" pitchFamily="18" charset="0"/>
              </a:rPr>
              <a:t>6 Collaborative partnership working: View as single page | </a:t>
            </a:r>
            <a:r>
              <a:rPr lang="en-GB" sz="1200" i="1" dirty="0" err="1">
                <a:solidFill>
                  <a:srgbClr val="000000"/>
                </a:solidFill>
                <a:effectLst/>
                <a:latin typeface="Calibri" panose="020F0502020204030204" pitchFamily="34" charset="0"/>
                <a:ea typeface="Times New Roman" panose="02020603050405020304" pitchFamily="18" charset="0"/>
              </a:rPr>
              <a:t>OLCreate</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6"/>
              </a:rPr>
              <a:t>https://www.open.edu/openlearncreate/mod/oucontent/view.php?id=165173&amp;printable=1&amp;expandall=1</a:t>
            </a:r>
            <a:r>
              <a:rPr lang="en-GB" sz="1200" dirty="0">
                <a:solidFill>
                  <a:srgbClr val="000000"/>
                </a:solidFill>
                <a:effectLst/>
                <a:latin typeface="Calibri" panose="020F0502020204030204" pitchFamily="34" charset="0"/>
                <a:ea typeface="Times New Roman" panose="02020603050405020304" pitchFamily="18" charset="0"/>
              </a:rPr>
              <a:t>.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err="1">
                <a:solidFill>
                  <a:srgbClr val="000000"/>
                </a:solidFill>
                <a:effectLst/>
                <a:latin typeface="Calibri" panose="020F0502020204030204" pitchFamily="34" charset="0"/>
                <a:ea typeface="Times New Roman" panose="02020603050405020304" pitchFamily="18" charset="0"/>
              </a:rPr>
              <a:t>Planandteach</a:t>
            </a:r>
            <a:r>
              <a:rPr lang="en-GB" sz="1200" dirty="0">
                <a:solidFill>
                  <a:srgbClr val="000000"/>
                </a:solidFill>
                <a:effectLst/>
                <a:latin typeface="Calibri" panose="020F0502020204030204" pitchFamily="34" charset="0"/>
                <a:ea typeface="Times New Roman" panose="02020603050405020304" pitchFamily="18" charset="0"/>
              </a:rPr>
              <a:t> (2021). </a:t>
            </a:r>
            <a:r>
              <a:rPr lang="en-GB" sz="1200" i="1" dirty="0" err="1">
                <a:solidFill>
                  <a:srgbClr val="000000"/>
                </a:solidFill>
                <a:effectLst/>
                <a:latin typeface="Calibri" panose="020F0502020204030204" pitchFamily="34" charset="0"/>
                <a:ea typeface="Times New Roman" panose="02020603050405020304" pitchFamily="18" charset="0"/>
              </a:rPr>
              <a:t>waldorf</a:t>
            </a:r>
            <a:r>
              <a:rPr lang="en-GB" sz="1200" i="1" dirty="0">
                <a:solidFill>
                  <a:srgbClr val="000000"/>
                </a:solidFill>
                <a:effectLst/>
                <a:latin typeface="Calibri" panose="020F0502020204030204" pitchFamily="34" charset="0"/>
                <a:ea typeface="Times New Roman" panose="02020603050405020304" pitchFamily="18" charset="0"/>
              </a:rPr>
              <a:t> education approach | explained | </a:t>
            </a:r>
            <a:r>
              <a:rPr lang="en-GB" sz="1200" i="1" dirty="0" err="1">
                <a:solidFill>
                  <a:srgbClr val="000000"/>
                </a:solidFill>
                <a:effectLst/>
                <a:latin typeface="Mangal" panose="02040503050203030202" pitchFamily="18" charset="0"/>
                <a:ea typeface="Times New Roman" panose="02020603050405020304" pitchFamily="18" charset="0"/>
              </a:rPr>
              <a:t>वाल्डोर्फ</a:t>
            </a:r>
            <a:r>
              <a:rPr lang="en-GB" sz="1200" dirty="0">
                <a:solidFill>
                  <a:srgbClr val="000000"/>
                </a:solidFill>
                <a:effectLst/>
                <a:latin typeface="Calibri" panose="020F0502020204030204" pitchFamily="34" charset="0"/>
                <a:ea typeface="Times New Roman" panose="02020603050405020304" pitchFamily="18" charset="0"/>
              </a:rPr>
              <a:t>. </a:t>
            </a:r>
            <a:r>
              <a:rPr lang="en-GB" sz="1200" i="1" dirty="0">
                <a:solidFill>
                  <a:srgbClr val="000000"/>
                </a:solidFill>
                <a:effectLst/>
                <a:latin typeface="Calibri" panose="020F0502020204030204" pitchFamily="34" charset="0"/>
                <a:ea typeface="Times New Roman" panose="02020603050405020304" pitchFamily="18" charset="0"/>
              </a:rPr>
              <a:t>YouTube</a:t>
            </a:r>
            <a:r>
              <a:rPr lang="en-GB" sz="1200" dirty="0">
                <a:solidFill>
                  <a:srgbClr val="000000"/>
                </a:solidFill>
                <a:effectLst/>
                <a:latin typeface="Calibri" panose="020F0502020204030204" pitchFamily="34" charset="0"/>
                <a:ea typeface="Times New Roman" panose="02020603050405020304" pitchFamily="18" charset="0"/>
              </a:rPr>
              <a:t>. Available at: </a:t>
            </a:r>
            <a:r>
              <a:rPr lang="en-GB" sz="1200" u="sng" dirty="0">
                <a:solidFill>
                  <a:srgbClr val="0563C1"/>
                </a:solidFill>
                <a:effectLst/>
                <a:latin typeface="Calibri" panose="020F0502020204030204" pitchFamily="34" charset="0"/>
                <a:ea typeface="Times New Roman" panose="02020603050405020304" pitchFamily="18" charset="0"/>
                <a:hlinkClick r:id="rId7"/>
              </a:rPr>
              <a:t>https://www.youtube.com/watch?v=p_UugWgWWFY</a:t>
            </a:r>
            <a:r>
              <a:rPr lang="en-GB" sz="1200" dirty="0">
                <a:solidFill>
                  <a:srgbClr val="000000"/>
                </a:solidFill>
                <a:effectLst/>
                <a:latin typeface="Calibri" panose="020F0502020204030204" pitchFamily="34" charset="0"/>
                <a:ea typeface="Times New Roman" panose="02020603050405020304" pitchFamily="18" charset="0"/>
              </a:rPr>
              <a:t>.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err="1">
                <a:solidFill>
                  <a:srgbClr val="000000"/>
                </a:solidFill>
                <a:effectLst/>
                <a:latin typeface="Calibri" panose="020F0502020204030204" pitchFamily="34" charset="0"/>
                <a:ea typeface="Times New Roman" panose="02020603050405020304" pitchFamily="18" charset="0"/>
              </a:rPr>
              <a:t>Preidyte</a:t>
            </a:r>
            <a:r>
              <a:rPr lang="en-GB" sz="1200" dirty="0">
                <a:solidFill>
                  <a:srgbClr val="000000"/>
                </a:solidFill>
                <a:effectLst/>
                <a:latin typeface="Calibri" panose="020F0502020204030204" pitchFamily="34" charset="0"/>
                <a:ea typeface="Times New Roman" panose="02020603050405020304" pitchFamily="18" charset="0"/>
              </a:rPr>
              <a:t>, K. (2024). Mid Autumn Festival. </a:t>
            </a:r>
            <a:r>
              <a:rPr lang="en-GB" sz="1200" i="1" dirty="0">
                <a:solidFill>
                  <a:srgbClr val="000000"/>
                </a:solidFill>
                <a:effectLst/>
                <a:latin typeface="Calibri" panose="020F0502020204030204" pitchFamily="34" charset="0"/>
                <a:ea typeface="Times New Roman" panose="02020603050405020304" pitchFamily="18" charset="0"/>
              </a:rPr>
              <a:t>Hatching-</a:t>
            </a:r>
            <a:r>
              <a:rPr lang="en-GB" sz="1200" i="1" dirty="0" err="1">
                <a:solidFill>
                  <a:srgbClr val="000000"/>
                </a:solidFill>
                <a:effectLst/>
                <a:latin typeface="Calibri" panose="020F0502020204030204" pitchFamily="34" charset="0"/>
                <a:ea typeface="Times New Roman" panose="02020603050405020304" pitchFamily="18" charset="0"/>
              </a:rPr>
              <a:t>dragons.com</a:t>
            </a:r>
            <a:r>
              <a:rPr lang="en-GB" sz="1200" dirty="0">
                <a:solidFill>
                  <a:srgbClr val="000000"/>
                </a:solidFill>
                <a:effectLst/>
                <a:latin typeface="Calibri" panose="020F0502020204030204" pitchFamily="34" charset="0"/>
                <a:ea typeface="Times New Roman" panose="02020603050405020304" pitchFamily="18" charset="0"/>
              </a:rPr>
              <a:t>. [online]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/100000623397/1710759391889.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RCPCH (2022). </a:t>
            </a:r>
            <a:r>
              <a:rPr lang="en-GB" sz="1200" i="1" dirty="0">
                <a:solidFill>
                  <a:srgbClr val="000000"/>
                </a:solidFill>
                <a:effectLst/>
                <a:latin typeface="Calibri" panose="020F0502020204030204" pitchFamily="34" charset="0"/>
                <a:ea typeface="Times New Roman" panose="02020603050405020304" pitchFamily="18" charset="0"/>
              </a:rPr>
              <a:t>Child Health Inequalities Driven by Child Poverty in the UK - Position Statement</a:t>
            </a:r>
            <a:r>
              <a:rPr lang="en-GB" sz="1200" dirty="0">
                <a:solidFill>
                  <a:srgbClr val="000000"/>
                </a:solidFill>
                <a:effectLst/>
                <a:latin typeface="Calibri" panose="020F0502020204030204" pitchFamily="34" charset="0"/>
                <a:ea typeface="Times New Roman" panose="02020603050405020304" pitchFamily="18" charset="0"/>
              </a:rPr>
              <a:t>. [online] RCPCH. Available at: </a:t>
            </a:r>
            <a:r>
              <a:rPr lang="en-GB" sz="1200" u="sng" dirty="0">
                <a:solidFill>
                  <a:srgbClr val="0563C1"/>
                </a:solidFill>
                <a:effectLst/>
                <a:latin typeface="Calibri" panose="020F0502020204030204" pitchFamily="34" charset="0"/>
                <a:ea typeface="Times New Roman" panose="02020603050405020304" pitchFamily="18" charset="0"/>
                <a:hlinkClick r:id="rId8"/>
              </a:rPr>
              <a:t>https://www.rcpch.ac.uk/resources/child-health-inequalities-position-statement</a:t>
            </a:r>
            <a:r>
              <a:rPr lang="en-GB" sz="1200" dirty="0">
                <a:solidFill>
                  <a:srgbClr val="000000"/>
                </a:solidFill>
                <a:effectLst/>
                <a:latin typeface="Calibri" panose="020F0502020204030204" pitchFamily="34" charset="0"/>
                <a:ea typeface="Times New Roman" panose="02020603050405020304" pitchFamily="18" charset="0"/>
              </a:rPr>
              <a:t>.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Reiss-</a:t>
            </a:r>
            <a:r>
              <a:rPr lang="en-GB" sz="1200" dirty="0" err="1">
                <a:solidFill>
                  <a:srgbClr val="000000"/>
                </a:solidFill>
                <a:effectLst/>
                <a:latin typeface="Calibri" panose="020F0502020204030204" pitchFamily="34" charset="0"/>
                <a:ea typeface="Times New Roman" panose="02020603050405020304" pitchFamily="18" charset="0"/>
              </a:rPr>
              <a:t>Bennan</a:t>
            </a:r>
            <a:r>
              <a:rPr lang="en-GB" sz="1200" dirty="0">
                <a:solidFill>
                  <a:srgbClr val="000000"/>
                </a:solidFill>
                <a:effectLst/>
                <a:latin typeface="Calibri" panose="020F0502020204030204" pitchFamily="34" charset="0"/>
                <a:ea typeface="Times New Roman" panose="02020603050405020304" pitchFamily="18" charset="0"/>
              </a:rPr>
              <a:t>, B., Oppenheim, D. and Kirstein, J.L. (2002). Rebuilding Family Relationship Competencies as a Primary Health Intervention. </a:t>
            </a:r>
            <a:r>
              <a:rPr lang="en-GB" sz="1200" i="1" dirty="0">
                <a:solidFill>
                  <a:srgbClr val="000000"/>
                </a:solidFill>
                <a:effectLst/>
                <a:latin typeface="Calibri" panose="020F0502020204030204" pitchFamily="34" charset="0"/>
                <a:ea typeface="Times New Roman" panose="02020603050405020304" pitchFamily="18" charset="0"/>
              </a:rPr>
              <a:t>The Primary Care Companion to The Journal of Clinical Psychiatry</a:t>
            </a:r>
            <a:r>
              <a:rPr lang="en-GB" sz="1200" dirty="0">
                <a:solidFill>
                  <a:srgbClr val="000000"/>
                </a:solidFill>
                <a:effectLst/>
                <a:latin typeface="Calibri" panose="020F0502020204030204" pitchFamily="34" charset="0"/>
                <a:ea typeface="Times New Roman" panose="02020603050405020304" pitchFamily="18" charset="0"/>
              </a:rPr>
              <a:t>, 04(02), pp.41–53.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/10.4088/pcc.v04n0202.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Roberts, M. (2022). The Effects of Nutritional Interventions on the Cognitive Development of Preschool-Age Children: A Systematic Review. </a:t>
            </a:r>
            <a:r>
              <a:rPr lang="en-GB" sz="1200" i="1" dirty="0">
                <a:effectLst/>
                <a:latin typeface="Calibri" panose="020F0502020204030204" pitchFamily="34" charset="0"/>
                <a:ea typeface="Times New Roman" panose="02020603050405020304" pitchFamily="18" charset="0"/>
              </a:rPr>
              <a:t>Nutrients</a:t>
            </a:r>
            <a:r>
              <a:rPr lang="en-GB" sz="1200" dirty="0">
                <a:effectLst/>
                <a:latin typeface="Calibri" panose="020F0502020204030204" pitchFamily="34" charset="0"/>
                <a:ea typeface="Times New Roman" panose="02020603050405020304" pitchFamily="18" charset="0"/>
              </a:rPr>
              <a:t>, [online] 14(3), p.532. </a:t>
            </a:r>
            <a:r>
              <a:rPr lang="en-GB" sz="1200" dirty="0" err="1">
                <a:effectLst/>
                <a:latin typeface="Calibri" panose="020F0502020204030204" pitchFamily="34" charset="0"/>
                <a:ea typeface="Times New Roman" panose="02020603050405020304" pitchFamily="18" charset="0"/>
              </a:rPr>
              <a:t>doi:https</a:t>
            </a:r>
            <a:r>
              <a:rPr lang="en-GB" sz="1200" dirty="0">
                <a:effectLst/>
                <a:latin typeface="Calibri" panose="020F0502020204030204" pitchFamily="34" charset="0"/>
                <a:ea typeface="Times New Roman" panose="02020603050405020304" pitchFamily="18" charset="0"/>
              </a:rPr>
              <a:t>://</a:t>
            </a:r>
            <a:r>
              <a:rPr lang="en-GB" sz="1200" dirty="0" err="1">
                <a:effectLst/>
                <a:latin typeface="Calibri" panose="020F0502020204030204" pitchFamily="34" charset="0"/>
                <a:ea typeface="Times New Roman" panose="02020603050405020304" pitchFamily="18" charset="0"/>
              </a:rPr>
              <a:t>doi.org</a:t>
            </a:r>
            <a:r>
              <a:rPr lang="en-GB" sz="1200" dirty="0">
                <a:effectLst/>
                <a:latin typeface="Calibri" panose="020F0502020204030204" pitchFamily="34" charset="0"/>
                <a:ea typeface="Times New Roman" panose="02020603050405020304" pitchFamily="18" charset="0"/>
              </a:rPr>
              <a:t>/10.3390/nu14030532. [Accessed 1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Rudolf Steiner School. (n.d.). </a:t>
            </a:r>
            <a:r>
              <a:rPr lang="en-GB" sz="1200" i="1" dirty="0">
                <a:solidFill>
                  <a:srgbClr val="000000"/>
                </a:solidFill>
                <a:effectLst/>
                <a:latin typeface="Calibri" panose="020F0502020204030204" pitchFamily="34" charset="0"/>
                <a:ea typeface="Times New Roman" panose="02020603050405020304" pitchFamily="18" charset="0"/>
              </a:rPr>
              <a:t>Early Childhood</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9"/>
              </a:rPr>
              <a:t>https://www.steiner.edu/early-childhood/</a:t>
            </a:r>
            <a:r>
              <a:rPr lang="en-GB" sz="1200" dirty="0">
                <a:solidFill>
                  <a:srgbClr val="000000"/>
                </a:solidFill>
                <a:effectLst/>
                <a:latin typeface="Calibri" panose="020F0502020204030204" pitchFamily="34" charset="0"/>
                <a:ea typeface="Times New Roman" panose="02020603050405020304" pitchFamily="18" charset="0"/>
              </a:rPr>
              <a:t>.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err="1">
                <a:solidFill>
                  <a:srgbClr val="000000"/>
                </a:solidFill>
                <a:effectLst/>
                <a:latin typeface="Calibri" panose="020F0502020204030204" pitchFamily="34" charset="0"/>
                <a:ea typeface="Times New Roman" panose="02020603050405020304" pitchFamily="18" charset="0"/>
              </a:rPr>
              <a:t>Salkauskiene</a:t>
            </a:r>
            <a:r>
              <a:rPr lang="en-GB" sz="1200" dirty="0">
                <a:solidFill>
                  <a:srgbClr val="000000"/>
                </a:solidFill>
                <a:effectLst/>
                <a:latin typeface="Calibri" panose="020F0502020204030204" pitchFamily="34" charset="0"/>
                <a:ea typeface="Times New Roman" panose="02020603050405020304" pitchFamily="18" charset="0"/>
              </a:rPr>
              <a:t>, I., </a:t>
            </a:r>
            <a:r>
              <a:rPr lang="en-GB" sz="1200" dirty="0" err="1">
                <a:solidFill>
                  <a:srgbClr val="000000"/>
                </a:solidFill>
                <a:effectLst/>
                <a:latin typeface="Calibri" panose="020F0502020204030204" pitchFamily="34" charset="0"/>
                <a:ea typeface="Times New Roman" panose="02020603050405020304" pitchFamily="18" charset="0"/>
              </a:rPr>
              <a:t>Husby</a:t>
            </a:r>
            <a:r>
              <a:rPr lang="en-GB" sz="1200" dirty="0">
                <a:solidFill>
                  <a:srgbClr val="000000"/>
                </a:solidFill>
                <a:effectLst/>
                <a:latin typeface="Calibri" panose="020F0502020204030204" pitchFamily="34" charset="0"/>
                <a:ea typeface="Times New Roman" panose="02020603050405020304" pitchFamily="18" charset="0"/>
              </a:rPr>
              <a:t>, I.S.D. and Juul, R. (2024). Building trust with children in collaborative processes within in-home child welfare services. </a:t>
            </a:r>
            <a:r>
              <a:rPr lang="en-GB" sz="1200" i="1" dirty="0">
                <a:solidFill>
                  <a:srgbClr val="000000"/>
                </a:solidFill>
                <a:effectLst/>
                <a:latin typeface="Calibri" panose="020F0502020204030204" pitchFamily="34" charset="0"/>
                <a:ea typeface="Times New Roman" panose="02020603050405020304" pitchFamily="18" charset="0"/>
              </a:rPr>
              <a:t>Journal of Public Child Welfare</a:t>
            </a:r>
            <a:r>
              <a:rPr lang="en-GB" sz="1200" dirty="0">
                <a:solidFill>
                  <a:srgbClr val="000000"/>
                </a:solidFill>
                <a:effectLst/>
                <a:latin typeface="Calibri" panose="020F0502020204030204" pitchFamily="34" charset="0"/>
                <a:ea typeface="Times New Roman" panose="02020603050405020304" pitchFamily="18" charset="0"/>
              </a:rPr>
              <a:t>, pp.1–30.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/10.1080/15548732.2024.2411047.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Schulz, R. and Eden, J. (2016). </a:t>
            </a:r>
            <a:r>
              <a:rPr lang="en-GB" sz="1200" i="1" dirty="0">
                <a:effectLst/>
                <a:latin typeface="Calibri" panose="020F0502020204030204" pitchFamily="34" charset="0"/>
                <a:ea typeface="Times New Roman" panose="02020603050405020304" pitchFamily="18" charset="0"/>
              </a:rPr>
              <a:t>Families caring for an aging America</a:t>
            </a:r>
            <a:r>
              <a:rPr lang="en-GB" sz="1200" dirty="0">
                <a:effectLst/>
                <a:latin typeface="Calibri" panose="020F0502020204030204" pitchFamily="34" charset="0"/>
                <a:ea typeface="Times New Roman" panose="02020603050405020304" pitchFamily="18" charset="0"/>
              </a:rPr>
              <a:t>. Washington, Dc: The National Academies Press.</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826602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FF85CA-9F6D-E213-65B3-A14268C96B04}"/>
              </a:ext>
            </a:extLst>
          </p:cNvPr>
          <p:cNvSpPr txBox="1"/>
          <p:nvPr/>
        </p:nvSpPr>
        <p:spPr>
          <a:xfrm>
            <a:off x="238897" y="687911"/>
            <a:ext cx="11714205" cy="4917115"/>
          </a:xfrm>
          <a:prstGeom prst="rect">
            <a:avLst/>
          </a:prstGeom>
          <a:noFill/>
        </p:spPr>
        <p:txBody>
          <a:bodyPr wrap="square">
            <a:spAutoFit/>
          </a:bodyPr>
          <a:lstStyle/>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Sensory Box Surprise. (2024). </a:t>
            </a:r>
            <a:r>
              <a:rPr lang="en-GB" sz="1200" i="1" dirty="0">
                <a:solidFill>
                  <a:srgbClr val="000000"/>
                </a:solidFill>
                <a:effectLst/>
                <a:latin typeface="Calibri" panose="020F0502020204030204" pitchFamily="34" charset="0"/>
                <a:ea typeface="Times New Roman" panose="02020603050405020304" pitchFamily="18" charset="0"/>
              </a:rPr>
              <a:t>0-3month Parent Sensory Play Guide</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2"/>
              </a:rPr>
              <a:t>https://www.sensoryboxsurprise.co.uk/pages/0-3month-parent-sensory-playguide?srsltid=AfmBOoruXOX9_m2Vte36mSTOb1dQDyivi-2aiGX9drlCAchunIF_Vxoe</a:t>
            </a:r>
            <a:r>
              <a:rPr lang="en-GB" sz="1200" dirty="0">
                <a:solidFill>
                  <a:srgbClr val="000000"/>
                </a:solidFill>
                <a:effectLst/>
                <a:latin typeface="Calibri" panose="020F0502020204030204" pitchFamily="34" charset="0"/>
                <a:ea typeface="Times New Roman" panose="02020603050405020304" pitchFamily="18" charset="0"/>
              </a:rPr>
              <a:t>  [Accessed 3 Dec. 2024].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Sharp Cookie (2020). </a:t>
            </a:r>
            <a:r>
              <a:rPr lang="en-GB" sz="1200" i="1" dirty="0" err="1">
                <a:solidFill>
                  <a:srgbClr val="000000"/>
                </a:solidFill>
                <a:effectLst/>
                <a:latin typeface="Calibri" panose="020F0502020204030204" pitchFamily="34" charset="0"/>
                <a:ea typeface="Times New Roman" panose="02020603050405020304" pitchFamily="18" charset="0"/>
              </a:rPr>
              <a:t>Kinesthetic</a:t>
            </a:r>
            <a:r>
              <a:rPr lang="en-GB" sz="1200" i="1" dirty="0">
                <a:solidFill>
                  <a:srgbClr val="000000"/>
                </a:solidFill>
                <a:effectLst/>
                <a:latin typeface="Calibri" panose="020F0502020204030204" pitchFamily="34" charset="0"/>
                <a:ea typeface="Times New Roman" panose="02020603050405020304" pitchFamily="18" charset="0"/>
              </a:rPr>
              <a:t> Learning Activities FOR EVERYONE!</a:t>
            </a:r>
            <a:r>
              <a:rPr lang="en-GB" sz="1200" dirty="0">
                <a:solidFill>
                  <a:srgbClr val="000000"/>
                </a:solidFill>
                <a:effectLst/>
                <a:latin typeface="Calibri" panose="020F0502020204030204" pitchFamily="34" charset="0"/>
                <a:ea typeface="Times New Roman" panose="02020603050405020304" pitchFamily="18" charset="0"/>
              </a:rPr>
              <a:t> </a:t>
            </a:r>
            <a:r>
              <a:rPr lang="en-GB" sz="1200" i="1" dirty="0">
                <a:solidFill>
                  <a:srgbClr val="000000"/>
                </a:solidFill>
                <a:effectLst/>
                <a:latin typeface="Calibri" panose="020F0502020204030204" pitchFamily="34" charset="0"/>
                <a:ea typeface="Times New Roman" panose="02020603050405020304" pitchFamily="18" charset="0"/>
              </a:rPr>
              <a:t>YouTube</a:t>
            </a:r>
            <a:r>
              <a:rPr lang="en-GB" sz="1200" dirty="0">
                <a:solidFill>
                  <a:srgbClr val="000000"/>
                </a:solidFill>
                <a:effectLst/>
                <a:latin typeface="Calibri" panose="020F0502020204030204" pitchFamily="34" charset="0"/>
                <a:ea typeface="Times New Roman" panose="02020603050405020304" pitchFamily="18" charset="0"/>
              </a:rPr>
              <a:t>. Available at: </a:t>
            </a:r>
            <a:r>
              <a:rPr lang="en-GB" sz="1200" u="sng" dirty="0">
                <a:solidFill>
                  <a:srgbClr val="0563C1"/>
                </a:solidFill>
                <a:effectLst/>
                <a:latin typeface="Calibri" panose="020F0502020204030204" pitchFamily="34" charset="0"/>
                <a:ea typeface="Times New Roman" panose="02020603050405020304" pitchFamily="18" charset="0"/>
                <a:hlinkClick r:id="rId3"/>
              </a:rPr>
              <a:t>https://www.youtube.com/watch?v=goXfuB6yleA</a:t>
            </a:r>
            <a:r>
              <a:rPr lang="en-GB" sz="1200" dirty="0">
                <a:solidFill>
                  <a:srgbClr val="000000"/>
                </a:solidFill>
                <a:effectLst/>
                <a:latin typeface="Calibri" panose="020F0502020204030204" pitchFamily="34" charset="0"/>
                <a:ea typeface="Times New Roman" panose="02020603050405020304" pitchFamily="18" charset="0"/>
              </a:rPr>
              <a:t>. [Accessed 3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Shonkoff, J.P. and Phillips, D.A. (2000). </a:t>
            </a:r>
            <a:r>
              <a:rPr lang="en-GB" sz="1200" i="1" dirty="0">
                <a:solidFill>
                  <a:srgbClr val="000000"/>
                </a:solidFill>
                <a:effectLst/>
                <a:latin typeface="Calibri" panose="020F0502020204030204" pitchFamily="34" charset="0"/>
                <a:ea typeface="Times New Roman" panose="02020603050405020304" pitchFamily="18" charset="0"/>
              </a:rPr>
              <a:t>From neurons to </a:t>
            </a:r>
            <a:r>
              <a:rPr lang="en-GB" sz="1200" i="1" dirty="0" err="1">
                <a:solidFill>
                  <a:srgbClr val="000000"/>
                </a:solidFill>
                <a:effectLst/>
                <a:latin typeface="Calibri" panose="020F0502020204030204" pitchFamily="34" charset="0"/>
                <a:ea typeface="Times New Roman" panose="02020603050405020304" pitchFamily="18" charset="0"/>
              </a:rPr>
              <a:t>neighborhoods</a:t>
            </a:r>
            <a:r>
              <a:rPr lang="en-GB" sz="1200" i="1" dirty="0">
                <a:solidFill>
                  <a:srgbClr val="000000"/>
                </a:solidFill>
                <a:effectLst/>
                <a:latin typeface="Calibri" panose="020F0502020204030204" pitchFamily="34" charset="0"/>
                <a:ea typeface="Times New Roman" panose="02020603050405020304" pitchFamily="18" charset="0"/>
              </a:rPr>
              <a:t>: The science of early child development</a:t>
            </a:r>
            <a:r>
              <a:rPr lang="en-GB" sz="1200" dirty="0">
                <a:solidFill>
                  <a:srgbClr val="000000"/>
                </a:solidFill>
                <a:effectLst/>
                <a:latin typeface="Calibri" panose="020F0502020204030204" pitchFamily="34" charset="0"/>
                <a:ea typeface="Times New Roman" panose="02020603050405020304" pitchFamily="18" charset="0"/>
              </a:rPr>
              <a:t>. Washington, D.C.: National Academy Press. </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err="1">
                <a:solidFill>
                  <a:srgbClr val="000000"/>
                </a:solidFill>
                <a:effectLst/>
                <a:latin typeface="Calibri" panose="020F0502020204030204" pitchFamily="34" charset="0"/>
                <a:ea typeface="Times New Roman" panose="02020603050405020304" pitchFamily="18" charset="0"/>
              </a:rPr>
              <a:t>Slideplayer.com</a:t>
            </a:r>
            <a:r>
              <a:rPr lang="en-GB" sz="1200" dirty="0">
                <a:solidFill>
                  <a:srgbClr val="000000"/>
                </a:solidFill>
                <a:effectLst/>
                <a:latin typeface="Calibri" panose="020F0502020204030204" pitchFamily="34" charset="0"/>
                <a:ea typeface="Times New Roman" panose="02020603050405020304" pitchFamily="18" charset="0"/>
              </a:rPr>
              <a:t>. (2018). </a:t>
            </a:r>
            <a:r>
              <a:rPr lang="en-GB" sz="1200" i="1" dirty="0">
                <a:solidFill>
                  <a:srgbClr val="000000"/>
                </a:solidFill>
                <a:effectLst/>
                <a:latin typeface="Calibri" panose="020F0502020204030204" pitchFamily="34" charset="0"/>
                <a:ea typeface="Times New Roman" panose="02020603050405020304" pitchFamily="18" charset="0"/>
              </a:rPr>
              <a:t>Building Effective Service Partnerships</a:t>
            </a:r>
            <a:r>
              <a:rPr lang="en-GB" sz="1200" dirty="0">
                <a:solidFill>
                  <a:srgbClr val="000000"/>
                </a:solidFill>
                <a:effectLst/>
                <a:latin typeface="Calibri" panose="020F0502020204030204" pitchFamily="34" charset="0"/>
                <a:ea typeface="Times New Roman" panose="02020603050405020304" pitchFamily="18" charset="0"/>
              </a:rPr>
              <a:t>. [online] Available at: https://</a:t>
            </a:r>
            <a:r>
              <a:rPr lang="en-GB" sz="1200" dirty="0" err="1">
                <a:solidFill>
                  <a:srgbClr val="000000"/>
                </a:solidFill>
                <a:effectLst/>
                <a:latin typeface="Calibri" panose="020F0502020204030204" pitchFamily="34" charset="0"/>
                <a:ea typeface="Times New Roman" panose="02020603050405020304" pitchFamily="18" charset="0"/>
              </a:rPr>
              <a:t>slideplayer.com</a:t>
            </a:r>
            <a:r>
              <a:rPr lang="en-GB" sz="1200" dirty="0">
                <a:solidFill>
                  <a:srgbClr val="000000"/>
                </a:solidFill>
                <a:effectLst/>
                <a:latin typeface="Calibri" panose="020F0502020204030204" pitchFamily="34" charset="0"/>
                <a:ea typeface="Times New Roman" panose="02020603050405020304" pitchFamily="18" charset="0"/>
              </a:rPr>
              <a:t>/slide/17245456/ [Accessed 6 Dec. 2024].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SlideShare. (2023). </a:t>
            </a:r>
            <a:r>
              <a:rPr lang="en-GB" sz="1200" i="1" dirty="0">
                <a:solidFill>
                  <a:srgbClr val="000000"/>
                </a:solidFill>
                <a:effectLst/>
                <a:latin typeface="Calibri" panose="020F0502020204030204" pitchFamily="34" charset="0"/>
                <a:ea typeface="Times New Roman" panose="02020603050405020304" pitchFamily="18" charset="0"/>
              </a:rPr>
              <a:t>CAPISTRANO, CHRISTIAN A. </a:t>
            </a:r>
            <a:r>
              <a:rPr lang="en-GB" sz="1200" i="1" dirty="0" err="1">
                <a:solidFill>
                  <a:srgbClr val="000000"/>
                </a:solidFill>
                <a:effectLst/>
                <a:latin typeface="Calibri" panose="020F0502020204030204" pitchFamily="34" charset="0"/>
                <a:ea typeface="Times New Roman" panose="02020603050405020304" pitchFamily="18" charset="0"/>
              </a:rPr>
              <a:t>Kinesthetic</a:t>
            </a:r>
            <a:r>
              <a:rPr lang="en-GB" sz="1200" i="1" dirty="0">
                <a:solidFill>
                  <a:srgbClr val="000000"/>
                </a:solidFill>
                <a:effectLst/>
                <a:latin typeface="Calibri" panose="020F0502020204030204" pitchFamily="34" charset="0"/>
                <a:ea typeface="Times New Roman" panose="02020603050405020304" pitchFamily="18" charset="0"/>
              </a:rPr>
              <a:t> </a:t>
            </a:r>
            <a:r>
              <a:rPr lang="en-GB" sz="1200" i="1" dirty="0" err="1">
                <a:solidFill>
                  <a:srgbClr val="000000"/>
                </a:solidFill>
                <a:effectLst/>
                <a:latin typeface="Calibri" panose="020F0502020204030204" pitchFamily="34" charset="0"/>
                <a:ea typeface="Times New Roman" panose="02020603050405020304" pitchFamily="18" charset="0"/>
              </a:rPr>
              <a:t>Awareness.pptx</a:t>
            </a:r>
            <a:r>
              <a:rPr lang="en-GB" sz="1200" dirty="0">
                <a:solidFill>
                  <a:srgbClr val="000000"/>
                </a:solidFill>
                <a:effectLst/>
                <a:latin typeface="Calibri" panose="020F0502020204030204" pitchFamily="34" charset="0"/>
                <a:ea typeface="Times New Roman" panose="02020603050405020304" pitchFamily="18" charset="0"/>
              </a:rPr>
              <a:t>. [online] Available at: https://</a:t>
            </a:r>
            <a:r>
              <a:rPr lang="en-GB" sz="1200" dirty="0" err="1">
                <a:solidFill>
                  <a:srgbClr val="000000"/>
                </a:solidFill>
                <a:effectLst/>
                <a:latin typeface="Calibri" panose="020F0502020204030204" pitchFamily="34" charset="0"/>
                <a:ea typeface="Times New Roman" panose="02020603050405020304" pitchFamily="18" charset="0"/>
              </a:rPr>
              <a:t>www.slideshare.net</a:t>
            </a:r>
            <a:r>
              <a:rPr lang="en-GB" sz="1200" dirty="0">
                <a:solidFill>
                  <a:srgbClr val="000000"/>
                </a:solidFill>
                <a:effectLst/>
                <a:latin typeface="Calibri" panose="020F0502020204030204" pitchFamily="34" charset="0"/>
                <a:ea typeface="Times New Roman" panose="02020603050405020304" pitchFamily="18" charset="0"/>
              </a:rPr>
              <a:t>/slideshow/</a:t>
            </a:r>
            <a:r>
              <a:rPr lang="en-GB" sz="1200" dirty="0" err="1">
                <a:solidFill>
                  <a:srgbClr val="000000"/>
                </a:solidFill>
                <a:effectLst/>
                <a:latin typeface="Calibri" panose="020F0502020204030204" pitchFamily="34" charset="0"/>
                <a:ea typeface="Times New Roman" panose="02020603050405020304" pitchFamily="18" charset="0"/>
              </a:rPr>
              <a:t>capistrano</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christian</a:t>
            </a:r>
            <a:r>
              <a:rPr lang="en-GB" sz="1200" dirty="0">
                <a:solidFill>
                  <a:srgbClr val="000000"/>
                </a:solidFill>
                <a:effectLst/>
                <a:latin typeface="Calibri" panose="020F0502020204030204" pitchFamily="34" charset="0"/>
                <a:ea typeface="Times New Roman" panose="02020603050405020304" pitchFamily="18" charset="0"/>
              </a:rPr>
              <a:t>-a-</a:t>
            </a:r>
            <a:r>
              <a:rPr lang="en-GB" sz="1200" dirty="0" err="1">
                <a:solidFill>
                  <a:srgbClr val="000000"/>
                </a:solidFill>
                <a:effectLst/>
                <a:latin typeface="Calibri" panose="020F0502020204030204" pitchFamily="34" charset="0"/>
                <a:ea typeface="Times New Roman" panose="02020603050405020304" pitchFamily="18" charset="0"/>
              </a:rPr>
              <a:t>kinesthetic</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awarenesspptx</a:t>
            </a:r>
            <a:r>
              <a:rPr lang="en-GB" sz="1200" dirty="0">
                <a:solidFill>
                  <a:srgbClr val="000000"/>
                </a:solidFill>
                <a:effectLst/>
                <a:latin typeface="Calibri" panose="020F0502020204030204" pitchFamily="34" charset="0"/>
                <a:ea typeface="Times New Roman" panose="02020603050405020304" pitchFamily="18" charset="0"/>
              </a:rPr>
              <a:t>/255236807 [Accessed 2 Dec. 2024]. </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Steiner, R. (1997). </a:t>
            </a:r>
            <a:r>
              <a:rPr lang="en-GB" sz="1200" i="1" dirty="0">
                <a:solidFill>
                  <a:srgbClr val="000000"/>
                </a:solidFill>
                <a:effectLst/>
                <a:latin typeface="Calibri" panose="020F0502020204030204" pitchFamily="34" charset="0"/>
                <a:ea typeface="Times New Roman" panose="02020603050405020304" pitchFamily="18" charset="0"/>
              </a:rPr>
              <a:t>The roots of education</a:t>
            </a:r>
            <a:r>
              <a:rPr lang="en-GB" sz="1200" dirty="0">
                <a:solidFill>
                  <a:srgbClr val="000000"/>
                </a:solidFill>
                <a:effectLst/>
                <a:latin typeface="Calibri" panose="020F0502020204030204" pitchFamily="34" charset="0"/>
                <a:ea typeface="Times New Roman" panose="02020603050405020304" pitchFamily="18" charset="0"/>
              </a:rPr>
              <a:t>. Hudson, Ny </a:t>
            </a:r>
            <a:r>
              <a:rPr lang="en-GB" sz="1200" dirty="0" err="1">
                <a:solidFill>
                  <a:srgbClr val="000000"/>
                </a:solidFill>
                <a:effectLst/>
                <a:latin typeface="Calibri" panose="020F0502020204030204" pitchFamily="34" charset="0"/>
                <a:ea typeface="Times New Roman" panose="02020603050405020304" pitchFamily="18" charset="0"/>
              </a:rPr>
              <a:t>Anthroposophic</a:t>
            </a:r>
            <a:r>
              <a:rPr lang="en-GB" sz="1200" dirty="0">
                <a:solidFill>
                  <a:srgbClr val="000000"/>
                </a:solidFill>
                <a:effectLst/>
                <a:latin typeface="Calibri" panose="020F0502020204030204" pitchFamily="34" charset="0"/>
                <a:ea typeface="Times New Roman" panose="02020603050405020304" pitchFamily="18" charset="0"/>
              </a:rPr>
              <a:t> Press.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Supporting families at the intersection of social care and housing Strategic Briefing. (n.d.). Available at: </a:t>
            </a:r>
            <a:r>
              <a:rPr lang="en-GB" sz="1200" u="sng" dirty="0">
                <a:solidFill>
                  <a:srgbClr val="0563C1"/>
                </a:solidFill>
                <a:effectLst/>
                <a:latin typeface="Calibri" panose="020F0502020204030204" pitchFamily="34" charset="0"/>
                <a:ea typeface="Times New Roman" panose="02020603050405020304" pitchFamily="18" charset="0"/>
                <a:hlinkClick r:id="rId4"/>
              </a:rPr>
              <a:t>https://www.researchinpractice.org.uk/media/np0fndol/fhcp-supporting-families-at-the-intersection-of-social-care-and-housing-sb-web.pdf</a:t>
            </a:r>
            <a:r>
              <a:rPr lang="en-GB" sz="1200" dirty="0">
                <a:solidFill>
                  <a:srgbClr val="000000"/>
                </a:solidFill>
                <a:effectLst/>
                <a:latin typeface="Calibri" panose="020F0502020204030204" pitchFamily="34" charset="0"/>
                <a:ea typeface="Times New Roman" panose="02020603050405020304" pitchFamily="18" charset="0"/>
              </a:rPr>
              <a:t>. [Accessed 6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err="1">
                <a:effectLst/>
                <a:latin typeface="Calibri" panose="020F0502020204030204" pitchFamily="34" charset="0"/>
                <a:ea typeface="Times New Roman" panose="02020603050405020304" pitchFamily="18" charset="0"/>
              </a:rPr>
              <a:t>Tas.gov.au</a:t>
            </a:r>
            <a:r>
              <a:rPr lang="en-GB" sz="1200" dirty="0">
                <a:effectLst/>
                <a:latin typeface="Calibri" panose="020F0502020204030204" pitchFamily="34" charset="0"/>
                <a:ea typeface="Times New Roman" panose="02020603050405020304" pitchFamily="18" charset="0"/>
              </a:rPr>
              <a:t>. (2024). </a:t>
            </a:r>
            <a:r>
              <a:rPr lang="en-GB" sz="1200" i="1" dirty="0">
                <a:effectLst/>
                <a:latin typeface="Calibri" panose="020F0502020204030204" pitchFamily="34" charset="0"/>
                <a:ea typeface="Times New Roman" panose="02020603050405020304" pitchFamily="18" charset="0"/>
              </a:rPr>
              <a:t>Their first 1000 days last a lifetime – B4 Early Years Coalition</a:t>
            </a:r>
            <a:r>
              <a:rPr lang="en-GB" sz="1200" dirty="0">
                <a:effectLst/>
                <a:latin typeface="Calibri" panose="020F0502020204030204" pitchFamily="34" charset="0"/>
                <a:ea typeface="Times New Roman" panose="02020603050405020304" pitchFamily="18" charset="0"/>
              </a:rPr>
              <a:t>. [online] Available at: https://b4.education.tas.gov.au/resources/their-first-1000-days-last-a-lifetime/ [Accessed 1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Teach Early Years Magazine (2014). </a:t>
            </a:r>
            <a:r>
              <a:rPr lang="en-GB" sz="1200" i="1" dirty="0">
                <a:solidFill>
                  <a:srgbClr val="000000"/>
                </a:solidFill>
                <a:effectLst/>
                <a:latin typeface="Calibri" panose="020F0502020204030204" pitchFamily="34" charset="0"/>
                <a:ea typeface="Times New Roman" panose="02020603050405020304" pitchFamily="18" charset="0"/>
              </a:rPr>
              <a:t>How to Create Spaces that Boost Learning</a:t>
            </a:r>
            <a:r>
              <a:rPr lang="en-GB" sz="1200" dirty="0">
                <a:solidFill>
                  <a:srgbClr val="000000"/>
                </a:solidFill>
                <a:effectLst/>
                <a:latin typeface="Calibri" panose="020F0502020204030204" pitchFamily="34" charset="0"/>
                <a:ea typeface="Times New Roman" panose="02020603050405020304" pitchFamily="18" charset="0"/>
              </a:rPr>
              <a:t>. [online] Teach Early Years. Available at: </a:t>
            </a:r>
            <a:r>
              <a:rPr lang="en-GB" sz="1200" u="sng" dirty="0">
                <a:solidFill>
                  <a:srgbClr val="0563C1"/>
                </a:solidFill>
                <a:effectLst/>
                <a:latin typeface="Calibri" panose="020F0502020204030204" pitchFamily="34" charset="0"/>
                <a:ea typeface="Times New Roman" panose="02020603050405020304" pitchFamily="18" charset="0"/>
                <a:hlinkClick r:id="rId5"/>
              </a:rPr>
              <a:t>https://www.teachearlyyears.com/enabling-environments/view/spaces-that-boost-learning</a:t>
            </a:r>
            <a:r>
              <a:rPr lang="en-GB" sz="1200" dirty="0">
                <a:solidFill>
                  <a:srgbClr val="000000"/>
                </a:solidFill>
                <a:effectLst/>
                <a:latin typeface="Calibri" panose="020F0502020204030204" pitchFamily="34" charset="0"/>
                <a:ea typeface="Times New Roman" panose="02020603050405020304" pitchFamily="18" charset="0"/>
              </a:rPr>
              <a:t>. [Accessed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The Challenging Behaviour Foundation (2022). </a:t>
            </a:r>
            <a:r>
              <a:rPr lang="en-GB" sz="1200" i="1" dirty="0">
                <a:solidFill>
                  <a:srgbClr val="000000"/>
                </a:solidFill>
                <a:effectLst/>
                <a:latin typeface="Calibri" panose="020F0502020204030204" pitchFamily="34" charset="0"/>
                <a:ea typeface="Times New Roman" panose="02020603050405020304" pitchFamily="18" charset="0"/>
              </a:rPr>
              <a:t>Working in Partnership</a:t>
            </a:r>
            <a:r>
              <a:rPr lang="en-GB" sz="1200" dirty="0">
                <a:solidFill>
                  <a:srgbClr val="000000"/>
                </a:solidFill>
                <a:effectLst/>
                <a:latin typeface="Calibri" panose="020F0502020204030204" pitchFamily="34" charset="0"/>
                <a:ea typeface="Times New Roman" panose="02020603050405020304" pitchFamily="18" charset="0"/>
              </a:rPr>
              <a:t>. [online] Challenging Behaviour Foundation. Available at: </a:t>
            </a:r>
            <a:r>
              <a:rPr lang="en-GB" sz="1200" u="sng" dirty="0">
                <a:solidFill>
                  <a:srgbClr val="0563C1"/>
                </a:solidFill>
                <a:effectLst/>
                <a:latin typeface="Calibri" panose="020F0502020204030204" pitchFamily="34" charset="0"/>
                <a:ea typeface="Times New Roman" panose="02020603050405020304" pitchFamily="18" charset="0"/>
                <a:hlinkClick r:id="rId6"/>
              </a:rPr>
              <a:t>https://www.challengingbehaviour.org.uk/what-we-do/sharing-best-practice/working-in-partnership/</a:t>
            </a:r>
            <a:r>
              <a:rPr lang="en-GB" sz="1200" dirty="0">
                <a:solidFill>
                  <a:srgbClr val="000000"/>
                </a:solidFill>
                <a:effectLst/>
                <a:latin typeface="Calibri" panose="020F0502020204030204" pitchFamily="34" charset="0"/>
                <a:ea typeface="Times New Roman" panose="02020603050405020304" pitchFamily="18" charset="0"/>
              </a:rPr>
              <a:t>. [Accessed 6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The Early Years Network. (2024). </a:t>
            </a:r>
            <a:r>
              <a:rPr lang="en-GB" sz="1200" i="1" dirty="0">
                <a:solidFill>
                  <a:srgbClr val="000000"/>
                </a:solidFill>
                <a:effectLst/>
                <a:latin typeface="Calibri" panose="020F0502020204030204" pitchFamily="34" charset="0"/>
                <a:ea typeface="Times New Roman" panose="02020603050405020304" pitchFamily="18" charset="0"/>
              </a:rPr>
              <a:t>Promoting Inclusivity and Diversity | The Early Years Network</a:t>
            </a:r>
            <a:r>
              <a:rPr lang="en-GB" sz="1200" dirty="0">
                <a:solidFill>
                  <a:srgbClr val="000000"/>
                </a:solidFill>
                <a:effectLst/>
                <a:latin typeface="Calibri" panose="020F0502020204030204" pitchFamily="34" charset="0"/>
                <a:ea typeface="Times New Roman" panose="02020603050405020304" pitchFamily="18" charset="0"/>
              </a:rPr>
              <a:t>. [online] Available at: </a:t>
            </a:r>
            <a:r>
              <a:rPr lang="en-GB" sz="1200" u="sng" dirty="0">
                <a:solidFill>
                  <a:srgbClr val="0563C1"/>
                </a:solidFill>
                <a:effectLst/>
                <a:latin typeface="Calibri" panose="020F0502020204030204" pitchFamily="34" charset="0"/>
                <a:ea typeface="Times New Roman" panose="02020603050405020304" pitchFamily="18" charset="0"/>
                <a:hlinkClick r:id="rId7"/>
              </a:rPr>
              <a:t>https://theearlyyearsnetwork.co.uk/knowledge-hub/embracing-the-principles-of-te-wh%C4%81riki-in-your-setting-promoting-inclusivity-and-diversity</a:t>
            </a:r>
            <a:r>
              <a:rPr lang="en-GB" sz="1200" dirty="0">
                <a:solidFill>
                  <a:srgbClr val="000000"/>
                </a:solidFill>
                <a:effectLst/>
                <a:latin typeface="Calibri" panose="020F0502020204030204" pitchFamily="34" charset="0"/>
                <a:ea typeface="Times New Roman" panose="02020603050405020304" pitchFamily="18" charset="0"/>
              </a:rPr>
              <a:t>.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err="1">
                <a:effectLst/>
                <a:latin typeface="Calibri" panose="020F0502020204030204" pitchFamily="34" charset="0"/>
                <a:ea typeface="Times New Roman" panose="02020603050405020304" pitchFamily="18" charset="0"/>
              </a:rPr>
              <a:t>Thurow</a:t>
            </a:r>
            <a:r>
              <a:rPr lang="en-GB" sz="1200" dirty="0">
                <a:effectLst/>
                <a:latin typeface="Calibri" panose="020F0502020204030204" pitchFamily="34" charset="0"/>
                <a:ea typeface="Times New Roman" panose="02020603050405020304" pitchFamily="18" charset="0"/>
              </a:rPr>
              <a:t>, R. (2016). </a:t>
            </a:r>
            <a:r>
              <a:rPr lang="en-GB" sz="1200" i="1" dirty="0">
                <a:effectLst/>
                <a:latin typeface="Calibri" panose="020F0502020204030204" pitchFamily="34" charset="0"/>
                <a:ea typeface="Times New Roman" panose="02020603050405020304" pitchFamily="18" charset="0"/>
              </a:rPr>
              <a:t>The first 1,000 days : a crucial time for mothers and children--and the world</a:t>
            </a:r>
            <a:r>
              <a:rPr lang="en-GB" sz="1200" dirty="0">
                <a:effectLst/>
                <a:latin typeface="Calibri" panose="020F0502020204030204" pitchFamily="34" charset="0"/>
                <a:ea typeface="Times New Roman" panose="02020603050405020304" pitchFamily="18" charset="0"/>
              </a:rPr>
              <a:t>. New York: </a:t>
            </a:r>
            <a:r>
              <a:rPr lang="en-GB" sz="1200" dirty="0" err="1">
                <a:effectLst/>
                <a:latin typeface="Calibri" panose="020F0502020204030204" pitchFamily="34" charset="0"/>
                <a:ea typeface="Times New Roman" panose="02020603050405020304" pitchFamily="18" charset="0"/>
              </a:rPr>
              <a:t>PublicAffairs</a:t>
            </a:r>
            <a:r>
              <a:rPr lang="en-GB" sz="1200" dirty="0">
                <a:effectLst/>
                <a:latin typeface="Calibri" panose="020F0502020204030204" pitchFamily="34" charset="0"/>
                <a:ea typeface="Times New Roman" panose="02020603050405020304" pitchFamily="18" charset="0"/>
              </a:rPr>
              <a:t>. S</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Tierney, A.L. and Nelson, C.A. (2009). Brain Development and the Role of Experience in the Early Years. </a:t>
            </a:r>
            <a:r>
              <a:rPr lang="en-GB" sz="1200" i="1" dirty="0">
                <a:solidFill>
                  <a:srgbClr val="000000"/>
                </a:solidFill>
                <a:effectLst/>
                <a:latin typeface="Calibri" panose="020F0502020204030204" pitchFamily="34" charset="0"/>
                <a:ea typeface="Times New Roman" panose="02020603050405020304" pitchFamily="18" charset="0"/>
              </a:rPr>
              <a:t>PubMed</a:t>
            </a:r>
            <a:r>
              <a:rPr lang="en-GB" sz="1200" dirty="0">
                <a:solidFill>
                  <a:srgbClr val="000000"/>
                </a:solidFill>
                <a:effectLst/>
                <a:latin typeface="Calibri" panose="020F0502020204030204" pitchFamily="34" charset="0"/>
                <a:ea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err="1">
                <a:solidFill>
                  <a:srgbClr val="000000"/>
                </a:solidFill>
                <a:effectLst/>
                <a:latin typeface="Calibri" panose="020F0502020204030204" pitchFamily="34" charset="0"/>
                <a:ea typeface="Times New Roman" panose="02020603050405020304" pitchFamily="18" charset="0"/>
              </a:rPr>
              <a:t>Tudge</a:t>
            </a:r>
            <a:r>
              <a:rPr lang="en-GB" sz="1200" dirty="0">
                <a:solidFill>
                  <a:srgbClr val="000000"/>
                </a:solidFill>
                <a:effectLst/>
                <a:latin typeface="Calibri" panose="020F0502020204030204" pitchFamily="34" charset="0"/>
                <a:ea typeface="Times New Roman" panose="02020603050405020304" pitchFamily="18" charset="0"/>
              </a:rPr>
              <a:t>, J.R.H., </a:t>
            </a:r>
            <a:r>
              <a:rPr lang="en-GB" sz="1200" dirty="0" err="1">
                <a:solidFill>
                  <a:srgbClr val="000000"/>
                </a:solidFill>
                <a:effectLst/>
                <a:latin typeface="Calibri" panose="020F0502020204030204" pitchFamily="34" charset="0"/>
                <a:ea typeface="Times New Roman" panose="02020603050405020304" pitchFamily="18" charset="0"/>
              </a:rPr>
              <a:t>Mokrova</a:t>
            </a:r>
            <a:r>
              <a:rPr lang="en-GB" sz="1200" dirty="0">
                <a:solidFill>
                  <a:srgbClr val="000000"/>
                </a:solidFill>
                <a:effectLst/>
                <a:latin typeface="Calibri" panose="020F0502020204030204" pitchFamily="34" charset="0"/>
                <a:ea typeface="Times New Roman" panose="02020603050405020304" pitchFamily="18" charset="0"/>
              </a:rPr>
              <a:t>, I., Hatfield, B.E. and </a:t>
            </a:r>
            <a:r>
              <a:rPr lang="en-GB" sz="1200" dirty="0" err="1">
                <a:solidFill>
                  <a:srgbClr val="000000"/>
                </a:solidFill>
                <a:effectLst/>
                <a:latin typeface="Calibri" panose="020F0502020204030204" pitchFamily="34" charset="0"/>
                <a:ea typeface="Times New Roman" panose="02020603050405020304" pitchFamily="18" charset="0"/>
              </a:rPr>
              <a:t>Karnik</a:t>
            </a:r>
            <a:r>
              <a:rPr lang="en-GB" sz="1200" dirty="0">
                <a:solidFill>
                  <a:srgbClr val="000000"/>
                </a:solidFill>
                <a:effectLst/>
                <a:latin typeface="Calibri" panose="020F0502020204030204" pitchFamily="34" charset="0"/>
                <a:ea typeface="Times New Roman" panose="02020603050405020304" pitchFamily="18" charset="0"/>
              </a:rPr>
              <a:t>, R.B. (2009). Uses and Misuses of Bronfenbrenner’s Bioecological Theory of Human Development. </a:t>
            </a:r>
            <a:r>
              <a:rPr lang="en-GB" sz="1200" i="1" dirty="0">
                <a:solidFill>
                  <a:srgbClr val="000000"/>
                </a:solidFill>
                <a:effectLst/>
                <a:latin typeface="Calibri" panose="020F0502020204030204" pitchFamily="34" charset="0"/>
                <a:ea typeface="Times New Roman" panose="02020603050405020304" pitchFamily="18" charset="0"/>
              </a:rPr>
              <a:t>Journal of Family Theory &amp; Review</a:t>
            </a:r>
            <a:r>
              <a:rPr lang="en-GB" sz="1200" dirty="0">
                <a:solidFill>
                  <a:srgbClr val="000000"/>
                </a:solidFill>
                <a:effectLst/>
                <a:latin typeface="Calibri" panose="020F0502020204030204" pitchFamily="34" charset="0"/>
                <a:ea typeface="Times New Roman" panose="02020603050405020304" pitchFamily="18" charset="0"/>
              </a:rPr>
              <a:t>, [online] 1(4), pp.198–210.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/10.1111/j.1756-2589.2009.00026.x.</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7836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ACD3FF-14C1-9C33-3A40-8084E6889742}"/>
              </a:ext>
            </a:extLst>
          </p:cNvPr>
          <p:cNvSpPr txBox="1"/>
          <p:nvPr/>
        </p:nvSpPr>
        <p:spPr>
          <a:xfrm>
            <a:off x="-160638" y="1109241"/>
            <a:ext cx="12192000" cy="3019737"/>
          </a:xfrm>
          <a:prstGeom prst="rect">
            <a:avLst/>
          </a:prstGeom>
          <a:noFill/>
        </p:spPr>
        <p:txBody>
          <a:bodyPr wrap="square">
            <a:spAutoFit/>
          </a:bodyPr>
          <a:lstStyle/>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UNICEF (2022). </a:t>
            </a:r>
            <a:r>
              <a:rPr lang="en-GB" sz="1200" i="1" dirty="0">
                <a:solidFill>
                  <a:srgbClr val="000000"/>
                </a:solidFill>
                <a:effectLst/>
                <a:latin typeface="Calibri" panose="020F0502020204030204" pitchFamily="34" charset="0"/>
                <a:ea typeface="Times New Roman" panose="02020603050405020304" pitchFamily="18" charset="0"/>
              </a:rPr>
              <a:t>Maternal Nutrition</a:t>
            </a:r>
            <a:r>
              <a:rPr lang="en-GB" sz="1200" dirty="0">
                <a:solidFill>
                  <a:srgbClr val="000000"/>
                </a:solidFill>
                <a:effectLst/>
                <a:latin typeface="Calibri" panose="020F0502020204030204" pitchFamily="34" charset="0"/>
                <a:ea typeface="Times New Roman" panose="02020603050405020304" pitchFamily="18" charset="0"/>
              </a:rPr>
              <a:t>. [online] UNICEF. Available at: </a:t>
            </a:r>
            <a:r>
              <a:rPr lang="en-GB" sz="1200" u="sng" dirty="0">
                <a:solidFill>
                  <a:srgbClr val="0563C1"/>
                </a:solidFill>
                <a:effectLst/>
                <a:latin typeface="Calibri" panose="020F0502020204030204" pitchFamily="34" charset="0"/>
                <a:ea typeface="Times New Roman" panose="02020603050405020304" pitchFamily="18" charset="0"/>
                <a:hlinkClick r:id="rId2"/>
              </a:rPr>
              <a:t>https://www.unicef.org/nutrition/maternal</a:t>
            </a:r>
            <a:r>
              <a:rPr lang="en-GB" sz="1200" dirty="0">
                <a:solidFill>
                  <a:srgbClr val="000000"/>
                </a:solidFill>
                <a:effectLst/>
                <a:latin typeface="Calibri" panose="020F0502020204030204" pitchFamily="34" charset="0"/>
                <a:ea typeface="Times New Roman" panose="02020603050405020304" pitchFamily="18" charset="0"/>
              </a:rPr>
              <a:t>. </a:t>
            </a:r>
            <a:r>
              <a:rPr lang="en-GB" sz="1200" dirty="0">
                <a:effectLst/>
                <a:latin typeface="Calibri" panose="020F0502020204030204" pitchFamily="34" charset="0"/>
                <a:ea typeface="Times New Roman" panose="02020603050405020304" pitchFamily="18" charset="0"/>
              </a:rPr>
              <a:t>[Accessed 4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UNICEF Vision for Every Child. (n.d.). Available at: </a:t>
            </a:r>
            <a:r>
              <a:rPr lang="en-GB" sz="1200" u="sng" dirty="0">
                <a:solidFill>
                  <a:srgbClr val="0563C1"/>
                </a:solidFill>
                <a:effectLst/>
                <a:latin typeface="Calibri" panose="020F0502020204030204" pitchFamily="34" charset="0"/>
                <a:ea typeface="Times New Roman" panose="02020603050405020304" pitchFamily="18" charset="0"/>
                <a:hlinkClick r:id="rId3"/>
              </a:rPr>
              <a:t>https://www.unicef.org/media/145336/file/Early_Childhood_Development_-_UNICEF_Vision_for_Every_Child.pdf</a:t>
            </a:r>
            <a:r>
              <a:rPr lang="en-GB" sz="1200" dirty="0">
                <a:effectLst/>
                <a:latin typeface="Calibri" panose="020F0502020204030204" pitchFamily="34" charset="0"/>
                <a:ea typeface="Times New Roman" panose="02020603050405020304" pitchFamily="18" charset="0"/>
              </a:rPr>
              <a:t>. [Accessed 1 Dec. 2024].</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err="1">
                <a:solidFill>
                  <a:srgbClr val="000000"/>
                </a:solidFill>
                <a:effectLst/>
                <a:latin typeface="Calibri" panose="020F0502020204030204" pitchFamily="34" charset="0"/>
                <a:ea typeface="Times New Roman" panose="02020603050405020304" pitchFamily="18" charset="0"/>
              </a:rPr>
              <a:t>Veazey</a:t>
            </a:r>
            <a:r>
              <a:rPr lang="en-GB" sz="1200" dirty="0">
                <a:solidFill>
                  <a:srgbClr val="000000"/>
                </a:solidFill>
                <a:effectLst/>
                <a:latin typeface="Calibri" panose="020F0502020204030204" pitchFamily="34" charset="0"/>
                <a:ea typeface="Times New Roman" panose="02020603050405020304" pitchFamily="18" charset="0"/>
              </a:rPr>
              <a:t>, R. (2020). </a:t>
            </a:r>
            <a:r>
              <a:rPr lang="en-GB" sz="1200" i="1" dirty="0" err="1">
                <a:solidFill>
                  <a:srgbClr val="000000"/>
                </a:solidFill>
                <a:effectLst/>
                <a:latin typeface="Calibri" panose="020F0502020204030204" pitchFamily="34" charset="0"/>
                <a:ea typeface="Times New Roman" panose="02020603050405020304" pitchFamily="18" charset="0"/>
              </a:rPr>
              <a:t>Te</a:t>
            </a:r>
            <a:r>
              <a:rPr lang="en-GB" sz="1200" i="1" dirty="0">
                <a:solidFill>
                  <a:srgbClr val="000000"/>
                </a:solidFill>
                <a:effectLst/>
                <a:latin typeface="Calibri" panose="020F0502020204030204" pitchFamily="34" charset="0"/>
                <a:ea typeface="Times New Roman" panose="02020603050405020304" pitchFamily="18" charset="0"/>
              </a:rPr>
              <a:t> </a:t>
            </a:r>
            <a:r>
              <a:rPr lang="en-GB" sz="1200" i="1" dirty="0" err="1">
                <a:solidFill>
                  <a:srgbClr val="000000"/>
                </a:solidFill>
                <a:effectLst/>
                <a:latin typeface="Calibri" panose="020F0502020204030204" pitchFamily="34" charset="0"/>
                <a:ea typeface="Times New Roman" panose="02020603050405020304" pitchFamily="18" charset="0"/>
              </a:rPr>
              <a:t>Whāriki</a:t>
            </a:r>
            <a:r>
              <a:rPr lang="en-GB" sz="1200" i="1" dirty="0">
                <a:solidFill>
                  <a:srgbClr val="000000"/>
                </a:solidFill>
                <a:effectLst/>
                <a:latin typeface="Calibri" panose="020F0502020204030204" pitchFamily="34" charset="0"/>
                <a:ea typeface="Times New Roman" panose="02020603050405020304" pitchFamily="18" charset="0"/>
              </a:rPr>
              <a:t>: What is New Zealand’s Early Years Curriculum?</a:t>
            </a:r>
            <a:r>
              <a:rPr lang="en-GB" sz="1200" dirty="0">
                <a:solidFill>
                  <a:srgbClr val="000000"/>
                </a:solidFill>
                <a:effectLst/>
                <a:latin typeface="Calibri" panose="020F0502020204030204" pitchFamily="34" charset="0"/>
                <a:ea typeface="Times New Roman" panose="02020603050405020304" pitchFamily="18" charset="0"/>
              </a:rPr>
              <a:t> [online] </a:t>
            </a:r>
            <a:r>
              <a:rPr lang="en-GB" sz="1200" dirty="0" err="1">
                <a:solidFill>
                  <a:srgbClr val="000000"/>
                </a:solidFill>
                <a:effectLst/>
                <a:latin typeface="Calibri" panose="020F0502020204030204" pitchFamily="34" charset="0"/>
                <a:ea typeface="Times New Roman" panose="02020603050405020304" pitchFamily="18" charset="0"/>
              </a:rPr>
              <a:t>www.famly.co</a:t>
            </a:r>
            <a:r>
              <a:rPr lang="en-GB" sz="1200" dirty="0">
                <a:solidFill>
                  <a:srgbClr val="000000"/>
                </a:solidFill>
                <a:effectLst/>
                <a:latin typeface="Calibri" panose="020F0502020204030204" pitchFamily="34" charset="0"/>
                <a:ea typeface="Times New Roman" panose="02020603050405020304" pitchFamily="18" charset="0"/>
              </a:rPr>
              <a:t>. Available at: </a:t>
            </a:r>
            <a:r>
              <a:rPr lang="en-GB" sz="1200" u="sng" dirty="0">
                <a:solidFill>
                  <a:srgbClr val="0563C1"/>
                </a:solidFill>
                <a:effectLst/>
                <a:latin typeface="Calibri" panose="020F0502020204030204" pitchFamily="34" charset="0"/>
                <a:ea typeface="Times New Roman" panose="02020603050405020304" pitchFamily="18" charset="0"/>
                <a:hlinkClick r:id="rId4"/>
              </a:rPr>
              <a:t>https://www.famly.co/blog/te-whariki-new-zealand-early-years-curriculum</a:t>
            </a:r>
            <a:r>
              <a:rPr lang="en-GB" sz="1200" dirty="0">
                <a:solidFill>
                  <a:srgbClr val="000000"/>
                </a:solidFill>
                <a:effectLst/>
                <a:latin typeface="Calibri" panose="020F0502020204030204" pitchFamily="34" charset="0"/>
                <a:ea typeface="Times New Roman" panose="02020603050405020304" pitchFamily="18" charset="0"/>
              </a:rPr>
              <a:t>. [Accessed 17 January 2025]</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Williams, D.R. and Rucker, T.D. (2014). Understanding and Addressing Racial Disparities in Health Care. </a:t>
            </a:r>
            <a:r>
              <a:rPr lang="en-GB" sz="1200" i="1" dirty="0">
                <a:solidFill>
                  <a:srgbClr val="000000"/>
                </a:solidFill>
                <a:effectLst/>
                <a:latin typeface="Calibri" panose="020F0502020204030204" pitchFamily="34" charset="0"/>
                <a:ea typeface="Times New Roman" panose="02020603050405020304" pitchFamily="18" charset="0"/>
              </a:rPr>
              <a:t>Health Care Financing Review</a:t>
            </a:r>
            <a:r>
              <a:rPr lang="en-GB" sz="1200" dirty="0">
                <a:solidFill>
                  <a:srgbClr val="000000"/>
                </a:solidFill>
                <a:effectLst/>
                <a:latin typeface="Calibri" panose="020F0502020204030204" pitchFamily="34" charset="0"/>
                <a:ea typeface="Times New Roman" panose="02020603050405020304" pitchFamily="18" charset="0"/>
              </a:rPr>
              <a:t>, [online] 21(4), p.75. </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WOODS, P.A. and WOODS, G.J. (2006). In Harmony with the Child: the Steiner teacher as co-leader in a pedagogical community. </a:t>
            </a:r>
            <a:r>
              <a:rPr lang="en-GB" sz="1200" i="1" dirty="0">
                <a:solidFill>
                  <a:srgbClr val="000000"/>
                </a:solidFill>
                <a:effectLst/>
                <a:latin typeface="Calibri" panose="020F0502020204030204" pitchFamily="34" charset="0"/>
                <a:ea typeface="Times New Roman" panose="02020603050405020304" pitchFamily="18" charset="0"/>
              </a:rPr>
              <a:t>FORUM</a:t>
            </a:r>
            <a:r>
              <a:rPr lang="en-GB" sz="1200" dirty="0">
                <a:solidFill>
                  <a:srgbClr val="000000"/>
                </a:solidFill>
                <a:effectLst/>
                <a:latin typeface="Calibri" panose="020F0502020204030204" pitchFamily="34" charset="0"/>
                <a:ea typeface="Times New Roman" panose="02020603050405020304" pitchFamily="18" charset="0"/>
              </a:rPr>
              <a:t>, 48(3), p.317. </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Working with families to support early childhood development Learning from the evaluation of A Better Start. (n.d.). Available at: https://</a:t>
            </a:r>
            <a:r>
              <a:rPr lang="en-GB" sz="1200" dirty="0" err="1">
                <a:solidFill>
                  <a:srgbClr val="000000"/>
                </a:solidFill>
                <a:effectLst/>
                <a:latin typeface="Calibri" panose="020F0502020204030204" pitchFamily="34" charset="0"/>
                <a:ea typeface="Times New Roman" panose="02020603050405020304" pitchFamily="18" charset="0"/>
              </a:rPr>
              <a:t>www.researchinpractice.org.uk</a:t>
            </a:r>
            <a:r>
              <a:rPr lang="en-GB" sz="1200" dirty="0">
                <a:solidFill>
                  <a:srgbClr val="000000"/>
                </a:solidFill>
                <a:effectLst/>
                <a:latin typeface="Calibri" panose="020F0502020204030204" pitchFamily="34" charset="0"/>
                <a:ea typeface="Times New Roman" panose="02020603050405020304" pitchFamily="18" charset="0"/>
              </a:rPr>
              <a:t>/media/nekm03lh/working-with-families-to-support-early-childhood-development-18jan2024.pdf [Accessed 13 December 2024].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15000"/>
              </a:lnSpc>
              <a:buClr>
                <a:srgbClr val="000000"/>
              </a:buClr>
              <a:buSzPts val="1350"/>
              <a:buFont typeface="Calibri" panose="020F0502020204030204" pitchFamily="34" charset="0"/>
              <a:buChar char="-"/>
            </a:pPr>
            <a:r>
              <a:rPr lang="en-GB" sz="1200" dirty="0">
                <a:effectLst/>
                <a:latin typeface="Calibri" panose="020F0502020204030204" pitchFamily="34" charset="0"/>
                <a:ea typeface="Times New Roman" panose="02020603050405020304" pitchFamily="18" charset="0"/>
              </a:rPr>
              <a:t>World Health Organization. Department Of Child And Adolescent Health And Development (2004). </a:t>
            </a:r>
            <a:r>
              <a:rPr lang="en-GB" sz="1200" i="1" dirty="0">
                <a:effectLst/>
                <a:latin typeface="Calibri" panose="020F0502020204030204" pitchFamily="34" charset="0"/>
                <a:ea typeface="Times New Roman" panose="02020603050405020304" pitchFamily="18" charset="0"/>
              </a:rPr>
              <a:t>The importance of caregiver-child interactions for the survival and healthy development of young children : a review.</a:t>
            </a:r>
            <a:r>
              <a:rPr lang="en-GB" sz="1200" dirty="0">
                <a:effectLst/>
                <a:latin typeface="Calibri" panose="020F0502020204030204" pitchFamily="34" charset="0"/>
                <a:ea typeface="Times New Roman" panose="02020603050405020304" pitchFamily="18" charset="0"/>
              </a:rPr>
              <a:t> Geneva: Dept. Of Child And Adolescent Health And Development, World Health Organization.</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Font typeface="Times New Roman" panose="02020603050405020304" pitchFamily="18" charset="0"/>
              <a:buChar char="-"/>
            </a:pPr>
            <a:r>
              <a:rPr lang="en-GB" sz="1200" dirty="0">
                <a:solidFill>
                  <a:srgbClr val="000000"/>
                </a:solidFill>
                <a:effectLst/>
                <a:latin typeface="Calibri" panose="020F0502020204030204" pitchFamily="34" charset="0"/>
                <a:ea typeface="Times New Roman" panose="02020603050405020304" pitchFamily="18" charset="0"/>
              </a:rPr>
              <a:t>Wright, G. (2007). Hearing other voices. </a:t>
            </a:r>
            <a:r>
              <a:rPr lang="en-GB" sz="1200" i="1" dirty="0">
                <a:solidFill>
                  <a:srgbClr val="000000"/>
                </a:solidFill>
                <a:effectLst/>
                <a:latin typeface="Calibri" panose="020F0502020204030204" pitchFamily="34" charset="0"/>
                <a:ea typeface="Times New Roman" panose="02020603050405020304" pitchFamily="18" charset="0"/>
              </a:rPr>
              <a:t>Early Years Educator</a:t>
            </a:r>
            <a:r>
              <a:rPr lang="en-GB" sz="1200" dirty="0">
                <a:solidFill>
                  <a:srgbClr val="000000"/>
                </a:solidFill>
                <a:effectLst/>
                <a:latin typeface="Calibri" panose="020F0502020204030204" pitchFamily="34" charset="0"/>
                <a:ea typeface="Times New Roman" panose="02020603050405020304" pitchFamily="18" charset="0"/>
              </a:rPr>
              <a:t>, 8(11), pp.28–30.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/10.12968/eyed.2007.8.11.22877. </a:t>
            </a:r>
            <a:endParaRPr lang="en-GB" sz="1200" dirty="0">
              <a:effectLst/>
              <a:latin typeface="Times New Roman" panose="02020603050405020304" pitchFamily="18" charset="0"/>
              <a:ea typeface="Times New Roman" panose="02020603050405020304" pitchFamily="18" charset="0"/>
            </a:endParaRPr>
          </a:p>
          <a:p>
            <a:pPr marL="342900" lvl="0" indent="-342900">
              <a:lnSpc>
                <a:spcPts val="1800"/>
              </a:lnSpc>
              <a:buClr>
                <a:srgbClr val="000000"/>
              </a:buClr>
              <a:buSzPts val="1350"/>
              <a:buFont typeface="Calibri" panose="020F0502020204030204" pitchFamily="34" charset="0"/>
              <a:buChar char="-"/>
            </a:pPr>
            <a:r>
              <a:rPr lang="en-GB" sz="1200" dirty="0">
                <a:solidFill>
                  <a:srgbClr val="000000"/>
                </a:solidFill>
                <a:effectLst/>
                <a:latin typeface="Calibri" panose="020F0502020204030204" pitchFamily="34" charset="0"/>
                <a:ea typeface="Times New Roman" panose="02020603050405020304" pitchFamily="18" charset="0"/>
              </a:rPr>
              <a:t>Zhang, L., </a:t>
            </a:r>
            <a:r>
              <a:rPr lang="en-GB" sz="1200" dirty="0" err="1">
                <a:solidFill>
                  <a:srgbClr val="000000"/>
                </a:solidFill>
                <a:effectLst/>
                <a:latin typeface="Calibri" panose="020F0502020204030204" pitchFamily="34" charset="0"/>
                <a:ea typeface="Times New Roman" panose="02020603050405020304" pitchFamily="18" charset="0"/>
              </a:rPr>
              <a:t>Ssewanyana</a:t>
            </a:r>
            <a:r>
              <a:rPr lang="en-GB" sz="1200" dirty="0">
                <a:solidFill>
                  <a:srgbClr val="000000"/>
                </a:solidFill>
                <a:effectLst/>
                <a:latin typeface="Calibri" panose="020F0502020204030204" pitchFamily="34" charset="0"/>
                <a:ea typeface="Times New Roman" panose="02020603050405020304" pitchFamily="18" charset="0"/>
              </a:rPr>
              <a:t>, D., Martin, M.-C., Lye, S., Moran, G., Abubakar, A., </a:t>
            </a:r>
            <a:r>
              <a:rPr lang="en-GB" sz="1200" dirty="0" err="1">
                <a:solidFill>
                  <a:srgbClr val="000000"/>
                </a:solidFill>
                <a:effectLst/>
                <a:latin typeface="Calibri" panose="020F0502020204030204" pitchFamily="34" charset="0"/>
                <a:ea typeface="Times New Roman" panose="02020603050405020304" pitchFamily="18" charset="0"/>
              </a:rPr>
              <a:t>Marfo</a:t>
            </a:r>
            <a:r>
              <a:rPr lang="en-GB" sz="1200" dirty="0">
                <a:solidFill>
                  <a:srgbClr val="000000"/>
                </a:solidFill>
                <a:effectLst/>
                <a:latin typeface="Calibri" panose="020F0502020204030204" pitchFamily="34" charset="0"/>
                <a:ea typeface="Times New Roman" panose="02020603050405020304" pitchFamily="18" charset="0"/>
              </a:rPr>
              <a:t>, K., </a:t>
            </a:r>
            <a:r>
              <a:rPr lang="en-GB" sz="1200" dirty="0" err="1">
                <a:solidFill>
                  <a:srgbClr val="000000"/>
                </a:solidFill>
                <a:effectLst/>
                <a:latin typeface="Calibri" panose="020F0502020204030204" pitchFamily="34" charset="0"/>
                <a:ea typeface="Times New Roman" panose="02020603050405020304" pitchFamily="18" charset="0"/>
              </a:rPr>
              <a:t>Marangu</a:t>
            </a:r>
            <a:r>
              <a:rPr lang="en-GB" sz="1200" dirty="0">
                <a:solidFill>
                  <a:srgbClr val="000000"/>
                </a:solidFill>
                <a:effectLst/>
                <a:latin typeface="Calibri" panose="020F0502020204030204" pitchFamily="34" charset="0"/>
                <a:ea typeface="Times New Roman" panose="02020603050405020304" pitchFamily="18" charset="0"/>
              </a:rPr>
              <a:t>, J., Proulx, K. and </a:t>
            </a:r>
            <a:r>
              <a:rPr lang="en-GB" sz="1200" dirty="0" err="1">
                <a:solidFill>
                  <a:srgbClr val="000000"/>
                </a:solidFill>
                <a:effectLst/>
                <a:latin typeface="Calibri" panose="020F0502020204030204" pitchFamily="34" charset="0"/>
                <a:ea typeface="Times New Roman" panose="02020603050405020304" pitchFamily="18" charset="0"/>
              </a:rPr>
              <a:t>Malti</a:t>
            </a:r>
            <a:r>
              <a:rPr lang="en-GB" sz="1200" dirty="0">
                <a:solidFill>
                  <a:srgbClr val="000000"/>
                </a:solidFill>
                <a:effectLst/>
                <a:latin typeface="Calibri" panose="020F0502020204030204" pitchFamily="34" charset="0"/>
                <a:ea typeface="Times New Roman" panose="02020603050405020304" pitchFamily="18" charset="0"/>
              </a:rPr>
              <a:t>, T. (2021). Supporting Child Development Through Parenting Interventions in Low- to Middle-Income Countries: An Updated Systematic Review. </a:t>
            </a:r>
            <a:r>
              <a:rPr lang="en-GB" sz="1200" i="1" dirty="0">
                <a:solidFill>
                  <a:srgbClr val="000000"/>
                </a:solidFill>
                <a:effectLst/>
                <a:latin typeface="Calibri" panose="020F0502020204030204" pitchFamily="34" charset="0"/>
                <a:ea typeface="Times New Roman" panose="02020603050405020304" pitchFamily="18" charset="0"/>
              </a:rPr>
              <a:t>Frontiers in Public Health</a:t>
            </a:r>
            <a:r>
              <a:rPr lang="en-GB" sz="1200" dirty="0">
                <a:solidFill>
                  <a:srgbClr val="000000"/>
                </a:solidFill>
                <a:effectLst/>
                <a:latin typeface="Calibri" panose="020F0502020204030204" pitchFamily="34" charset="0"/>
                <a:ea typeface="Times New Roman" panose="02020603050405020304" pitchFamily="18" charset="0"/>
              </a:rPr>
              <a:t>, 9. </a:t>
            </a:r>
            <a:r>
              <a:rPr lang="en-GB" sz="1200" dirty="0" err="1">
                <a:solidFill>
                  <a:srgbClr val="000000"/>
                </a:solidFill>
                <a:effectLst/>
                <a:latin typeface="Calibri" panose="020F0502020204030204" pitchFamily="34" charset="0"/>
                <a:ea typeface="Times New Roman" panose="02020603050405020304" pitchFamily="18" charset="0"/>
              </a:rPr>
              <a:t>doi:https</a:t>
            </a:r>
            <a:r>
              <a:rPr lang="en-GB" sz="1200" dirty="0">
                <a:solidFill>
                  <a:srgbClr val="000000"/>
                </a:solidFill>
                <a:effectLst/>
                <a:latin typeface="Calibri" panose="020F0502020204030204" pitchFamily="34" charset="0"/>
                <a:ea typeface="Times New Roman" panose="02020603050405020304" pitchFamily="18" charset="0"/>
              </a:rPr>
              <a:t>://</a:t>
            </a:r>
            <a:r>
              <a:rPr lang="en-GB" sz="1200" dirty="0" err="1">
                <a:solidFill>
                  <a:srgbClr val="000000"/>
                </a:solidFill>
                <a:effectLst/>
                <a:latin typeface="Calibri" panose="020F0502020204030204" pitchFamily="34" charset="0"/>
                <a:ea typeface="Times New Roman" panose="02020603050405020304" pitchFamily="18" charset="0"/>
              </a:rPr>
              <a:t>doi.org</a:t>
            </a:r>
            <a:r>
              <a:rPr lang="en-GB" sz="1200" dirty="0">
                <a:solidFill>
                  <a:srgbClr val="000000"/>
                </a:solidFill>
                <a:effectLst/>
                <a:latin typeface="Calibri" panose="020F0502020204030204" pitchFamily="34" charset="0"/>
                <a:ea typeface="Times New Roman" panose="02020603050405020304" pitchFamily="18" charset="0"/>
              </a:rPr>
              <a:t>/10.3389/fpubh.2021.671988.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7340764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{97D81479-1BF5-0B47-A86C-DCBDB0620C18}tf10001119_mac</Template>
  <TotalTime>61931</TotalTime>
  <Words>10446</Words>
  <Application>Microsoft Macintosh PowerPoint</Application>
  <PresentationFormat>Widescreen</PresentationFormat>
  <Paragraphs>473</Paragraphs>
  <Slides>36</Slides>
  <Notes>1</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vt:lpstr>
      <vt:lpstr>Calibri</vt:lpstr>
      <vt:lpstr>Dreaming Outloud Pro</vt:lpstr>
      <vt:lpstr>Gill Sans MT</vt:lpstr>
      <vt:lpstr>Mangal</vt:lpstr>
      <vt:lpstr>Roboto</vt:lpstr>
      <vt:lpstr>Times New Roman</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Gwawr Lewis</dc:creator>
  <cp:lastModifiedBy>Gwawr Lewis</cp:lastModifiedBy>
  <cp:revision>11</cp:revision>
  <dcterms:created xsi:type="dcterms:W3CDTF">2024-12-01T13:27:30Z</dcterms:created>
  <dcterms:modified xsi:type="dcterms:W3CDTF">2025-01-19T23:01:11Z</dcterms:modified>
</cp:coreProperties>
</file>