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916" r:id="rId3"/>
    <p:sldId id="923" r:id="rId4"/>
    <p:sldId id="925" r:id="rId5"/>
    <p:sldId id="926" r:id="rId6"/>
    <p:sldId id="922" r:id="rId7"/>
    <p:sldId id="920" r:id="rId8"/>
    <p:sldId id="924" r:id="rId9"/>
    <p:sldId id="921" r:id="rId10"/>
    <p:sldId id="914" r:id="rId11"/>
    <p:sldId id="91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82AC"/>
    <a:srgbClr val="77CE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9" autoAdjust="0"/>
    <p:restoredTop sz="75616"/>
  </p:normalViewPr>
  <p:slideViewPr>
    <p:cSldViewPr snapToGrid="0">
      <p:cViewPr varScale="1">
        <p:scale>
          <a:sx n="90" d="100"/>
          <a:sy n="90" d="100"/>
        </p:scale>
        <p:origin x="19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5485DE-14D4-3A4A-BD52-C886F811217C}" type="datetimeFigureOut">
              <a:rPr lang="en-GB" smtClean="0"/>
              <a:t>16/05/2026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D4C47-7E21-9742-A5BF-E6206D26021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297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Traditional change management = directive, programmatic, outcomes-driven and coaching approaches = developmental, relational, client-led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603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3E721-C099-B451-624F-291512644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DA9AB7-483D-70E0-724B-D494A9B48C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5558ED-2C04-ADE9-7D1E-2C4A46DCCD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ABF574-5F18-5F10-3926-1DD517296D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955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C900C-4B90-37B0-C57A-FCB690E85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3942D8-C6BB-E364-5258-1F7DB41B9B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D14ADB-3969-A999-BA16-445CFF7AE2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642C8E-8CEF-45C6-B5A4-846B0133C4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300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5CC69-7A94-F5C2-F300-F4127345F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37FBC-600C-E073-D91F-3CA7FAF528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20E335-E1F7-A7A3-9BB4-7B05ED799C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explore how coach-trained change managers describe the influence of coach training on their professional practice.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listening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stakeholder engagement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facilitation style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approach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 awareness</a:t>
            </a:r>
          </a:p>
          <a:p>
            <a:endParaRPr lang="en-GB" dirty="0"/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investigate how coach-trained change managers make sense of their professional identity.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hybrid identity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legitimacy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credibility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 ambiguity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 from “driver” to “facilitator”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5F3C28-B692-1910-8337-822C74464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68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29ADC-4127-B46B-20D1-6D74779B4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3A1450-CE1E-0DBB-226C-7A16E2820C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671585-ACB4-9831-7851-819B4C6C3D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5D5A9-3360-5E1E-E167-72213CFB53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30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Existing coaching literature focuses primarily on leadership development rather than the lived experience of practitioners operating simultaneously as internal change agents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2275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55805-4844-7DFE-6343-3C54AA5C3F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DD942D-3A0C-A0B7-E7F9-A39B2049C8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C6207A-EA47-5E1B-C68A-4E949EABB9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Font typeface="Arial" panose="020B0604020202020204" pitchFamily="34" charset="0"/>
              <a:buNone/>
            </a:pPr>
            <a:r>
              <a:rPr lang="en-GB" b="1" dirty="0"/>
              <a:t>Inclusion Criteria: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qualified change management practitioners with a minimum of 8 years of change management experience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completed an accredited coaching qualification with one of the global professional coaching bodies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a minimum of 2-3 years' experience facilitating organisational change after completing coaching training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currently or recently (within past 12 months) engaged in change facilitation work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C67F0-3AF2-54FE-859E-63BB56160A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7241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D4C47-7E21-9742-A5BF-E6206D260218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409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34457"/>
            <a:ext cx="0" cy="914400"/>
          </a:xfrm>
          <a:prstGeom prst="line">
            <a:avLst/>
          </a:prstGeom>
          <a:ln w="19050">
            <a:solidFill>
              <a:srgbClr val="1482A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1311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313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89B9A17-DE95-D8D0-3AD2-B5BB7B91F98C}"/>
              </a:ext>
            </a:extLst>
          </p:cNvPr>
          <p:cNvSpPr/>
          <p:nvPr userDrawn="1"/>
        </p:nvSpPr>
        <p:spPr>
          <a:xfrm>
            <a:off x="3178272" y="0"/>
            <a:ext cx="9013726" cy="4572001"/>
          </a:xfrm>
          <a:prstGeom prst="rect">
            <a:avLst/>
          </a:prstGeom>
          <a:solidFill>
            <a:srgbClr val="1482A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782292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Numbered Lis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0FB224-FB97-BC4D-8AC9-ECE2224D1EDE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D2F03CB7-16CC-A049-B1DA-901F0E38667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18CB826-2480-6E65-2486-DAE962F78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B47FFC4F-6794-E195-3DFF-E84FFC32C25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08699" y="1521601"/>
            <a:ext cx="5451333" cy="4546884"/>
          </a:xfrm>
        </p:spPr>
        <p:txBody>
          <a:bodyPr/>
          <a:lstStyle>
            <a:lvl1pPr marL="609585" indent="-609585">
              <a:buClr>
                <a:srgbClr val="1482AC"/>
              </a:buClr>
              <a:buFont typeface="+mj-lt"/>
              <a:buAutoNum type="arabicPeriod"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  <a:p>
            <a:pPr marL="609585" marR="0" lvl="0" indent="-609585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+mj-lt"/>
              <a:buAutoNum type="arabicPeriod"/>
              <a:tabLst/>
              <a:defRPr/>
            </a:pPr>
            <a:r>
              <a:rPr lang="en-US" dirty="0"/>
              <a:t>Edit Master text styles</a:t>
            </a:r>
          </a:p>
          <a:p>
            <a:pPr marL="609585" marR="0" lvl="0" indent="-609585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+mj-lt"/>
              <a:buAutoNum type="arabicPeriod"/>
              <a:tabLst/>
              <a:defRPr/>
            </a:pPr>
            <a:r>
              <a:rPr lang="en-US" dirty="0"/>
              <a:t>Edit Master text styles</a:t>
            </a:r>
          </a:p>
          <a:p>
            <a:pPr lvl="0"/>
            <a:endParaRPr lang="en-US" dirty="0"/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DF8B70E0-E32F-63E7-275E-5A1FC76A17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32760" y="1521601"/>
            <a:ext cx="5451333" cy="4546884"/>
          </a:xfrm>
        </p:spPr>
        <p:txBody>
          <a:bodyPr/>
          <a:lstStyle>
            <a:lvl1pPr marL="609585" indent="-609585">
              <a:buClr>
                <a:srgbClr val="1482AC"/>
              </a:buClr>
              <a:buFont typeface="+mj-lt"/>
              <a:buAutoNum type="arabicPeriod"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  <a:p>
            <a:pPr marL="609585" marR="0" lvl="0" indent="-609585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+mj-lt"/>
              <a:buAutoNum type="arabicPeriod"/>
              <a:tabLst/>
              <a:defRPr/>
            </a:pPr>
            <a:r>
              <a:rPr lang="en-US" dirty="0"/>
              <a:t>Edit Master text styles</a:t>
            </a:r>
          </a:p>
          <a:p>
            <a:pPr marL="609585" marR="0" lvl="0" indent="-609585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+mj-lt"/>
              <a:buAutoNum type="arabicPeriod"/>
              <a:tabLst/>
              <a:defRPr/>
            </a:pPr>
            <a:r>
              <a:rPr lang="en-US" dirty="0"/>
              <a:t>Edit Master text styles</a:t>
            </a:r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160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buClr>
                <a:srgbClr val="1482AC"/>
              </a:buClr>
              <a:defRPr/>
            </a:lvl2pPr>
            <a:lvl3pPr>
              <a:buClr>
                <a:srgbClr val="1482AC"/>
              </a:buClr>
              <a:defRPr/>
            </a:lvl3pPr>
            <a:lvl4pPr>
              <a:buClr>
                <a:srgbClr val="1482AC"/>
              </a:buClr>
              <a:defRPr/>
            </a:lvl4pPr>
            <a:lvl5pPr>
              <a:buClr>
                <a:srgbClr val="1482AC"/>
              </a:buCl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065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443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>
            <a:lvl2pPr>
              <a:buClr>
                <a:srgbClr val="1482AC"/>
              </a:buClr>
              <a:defRPr/>
            </a:lvl2pPr>
            <a:lvl3pPr>
              <a:buClr>
                <a:srgbClr val="1482AC"/>
              </a:buClr>
              <a:defRPr/>
            </a:lvl3pPr>
            <a:lvl4pPr>
              <a:buClr>
                <a:srgbClr val="1482AC"/>
              </a:buClr>
              <a:defRPr/>
            </a:lvl4pPr>
            <a:lvl5pPr>
              <a:buClr>
                <a:srgbClr val="1482AC"/>
              </a:buCl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>
            <a:lvl2pPr>
              <a:buClr>
                <a:srgbClr val="1482AC"/>
              </a:buClr>
              <a:defRPr/>
            </a:lvl2pPr>
            <a:lvl3pPr>
              <a:buClr>
                <a:srgbClr val="1482AC"/>
              </a:buClr>
              <a:defRPr/>
            </a:lvl3pPr>
            <a:lvl4pPr>
              <a:buClr>
                <a:srgbClr val="1482AC"/>
              </a:buClr>
              <a:defRPr/>
            </a:lvl4pPr>
            <a:lvl5pPr>
              <a:buClr>
                <a:srgbClr val="1482AC"/>
              </a:buCl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2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rgbClr val="1482AC"/>
                </a:solidFill>
                <a:latin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>
            <a:lvl2pPr>
              <a:buClr>
                <a:srgbClr val="1482AC"/>
              </a:buClr>
              <a:defRPr/>
            </a:lvl2pPr>
            <a:lvl3pPr>
              <a:buClr>
                <a:srgbClr val="1482AC"/>
              </a:buClr>
              <a:defRPr/>
            </a:lvl3pPr>
            <a:lvl4pPr>
              <a:buClr>
                <a:srgbClr val="1482AC"/>
              </a:buClr>
              <a:defRPr/>
            </a:lvl4pPr>
            <a:lvl5pPr>
              <a:buClr>
                <a:srgbClr val="1482AC"/>
              </a:buCl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rgbClr val="1482AC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>
            <a:lvl2pPr>
              <a:buClr>
                <a:srgbClr val="1482AC"/>
              </a:buClr>
              <a:defRPr/>
            </a:lvl2pPr>
            <a:lvl3pPr>
              <a:buClr>
                <a:srgbClr val="1482AC"/>
              </a:buClr>
              <a:defRPr/>
            </a:lvl3pPr>
            <a:lvl4pPr>
              <a:buClr>
                <a:srgbClr val="1482AC"/>
              </a:buClr>
              <a:defRPr/>
            </a:lvl4pPr>
            <a:lvl5pPr>
              <a:buClr>
                <a:srgbClr val="1482AC"/>
              </a:buCl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245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676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594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buClr>
                <a:srgbClr val="1482AC"/>
              </a:buClr>
              <a:defRPr sz="2000"/>
            </a:lvl2pPr>
            <a:lvl3pPr>
              <a:buClr>
                <a:srgbClr val="1482AC"/>
              </a:buClr>
              <a:defRPr sz="1600"/>
            </a:lvl3pPr>
            <a:lvl4pPr>
              <a:buClr>
                <a:srgbClr val="1482AC"/>
              </a:buClr>
              <a:defRPr sz="1600"/>
            </a:lvl4pPr>
            <a:lvl5pPr>
              <a:buClr>
                <a:srgbClr val="1482AC"/>
              </a:buCl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650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rgbClr val="1482AC"/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1482A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308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572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>
            <a:lvl2pPr>
              <a:buClr>
                <a:srgbClr val="1482AC"/>
              </a:buClr>
              <a:defRPr/>
            </a:lvl2pPr>
            <a:lvl3pPr>
              <a:buClr>
                <a:srgbClr val="1482AC"/>
              </a:buClr>
              <a:defRPr/>
            </a:lvl3pPr>
            <a:lvl4pPr>
              <a:buClr>
                <a:srgbClr val="1482AC"/>
              </a:buClr>
              <a:defRPr/>
            </a:lvl4pPr>
            <a:lvl5pPr>
              <a:buClr>
                <a:srgbClr val="1482AC"/>
              </a:buCl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rgbClr val="1482A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6397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Table + Detai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528000" y="5105087"/>
            <a:ext cx="11136949" cy="963397"/>
          </a:xfrm>
        </p:spPr>
        <p:txBody>
          <a:bodyPr anchor="t" anchorCtr="0"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FontTx/>
              <a:buNone/>
              <a:defRPr sz="2000" baseline="0">
                <a:solidFill>
                  <a:schemeClr val="tx2"/>
                </a:solidFill>
              </a:defRPr>
            </a:lvl1pPr>
            <a:lvl2pPr marL="609585" indent="0">
              <a:buFontTx/>
              <a:buNone/>
              <a:defRPr/>
            </a:lvl2pPr>
            <a:lvl3pPr marL="1219170" indent="0">
              <a:buFontTx/>
              <a:buNone/>
              <a:defRPr/>
            </a:lvl3pPr>
            <a:lvl4pPr marL="1828754" indent="0">
              <a:buFontTx/>
              <a:buNone/>
              <a:defRPr/>
            </a:lvl4pPr>
            <a:lvl5pPr marL="2438339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detail styles</a:t>
            </a:r>
          </a:p>
        </p:txBody>
      </p:sp>
      <p:sp>
        <p:nvSpPr>
          <p:cNvPr id="17" name="Table Placeholder 16">
            <a:extLst>
              <a:ext uri="{FF2B5EF4-FFF2-40B4-BE49-F238E27FC236}">
                <a16:creationId xmlns:a16="http://schemas.microsoft.com/office/drawing/2014/main" id="{763EA4E0-3BE2-7D4F-853B-68B264DC0EBF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8000" y="1521599"/>
            <a:ext cx="11136949" cy="345600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Arial"/>
              <a:buNone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A67E36-A786-A14F-891D-8FB417D19AE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F03CB7-16CC-A049-B1DA-901F0E38667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FF4992E-C555-2C26-9151-85F2105D6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2647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Chart + Content + Detai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527051" y="5124452"/>
            <a:ext cx="3704251" cy="944033"/>
          </a:xfrm>
        </p:spPr>
        <p:txBody>
          <a:bodyPr anchor="t" anchorCtr="0"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FontTx/>
              <a:buNone/>
              <a:defRPr sz="2000">
                <a:solidFill>
                  <a:schemeClr val="tx2"/>
                </a:solidFill>
              </a:defRPr>
            </a:lvl1pPr>
            <a:lvl2pPr marL="609585" indent="0">
              <a:buFontTx/>
              <a:buNone/>
              <a:defRPr/>
            </a:lvl2pPr>
            <a:lvl3pPr marL="1219170" indent="0">
              <a:buFontTx/>
              <a:buNone/>
              <a:defRPr/>
            </a:lvl3pPr>
            <a:lvl4pPr marL="1828754" indent="0">
              <a:buFontTx/>
              <a:buNone/>
              <a:defRPr/>
            </a:lvl4pPr>
            <a:lvl5pPr marL="2438339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</a:t>
            </a:r>
            <a:br>
              <a:rPr lang="en-GB" dirty="0"/>
            </a:br>
            <a:r>
              <a:rPr lang="en-GB" dirty="0"/>
              <a:t>text detail styles</a:t>
            </a:r>
          </a:p>
        </p:txBody>
      </p:sp>
      <p:sp>
        <p:nvSpPr>
          <p:cNvPr id="12" name="Chart Placeholder 9"/>
          <p:cNvSpPr>
            <a:spLocks noGrp="1"/>
          </p:cNvSpPr>
          <p:nvPr>
            <p:ph type="chart" sz="quarter" idx="15" hasCustomPrompt="1"/>
          </p:nvPr>
        </p:nvSpPr>
        <p:spPr>
          <a:xfrm>
            <a:off x="4370917" y="1521599"/>
            <a:ext cx="7294032" cy="4546884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2"/>
                </a:solidFill>
              </a:defRPr>
            </a:lvl1pPr>
          </a:lstStyle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Arial"/>
              <a:buNone/>
              <a:tabLst/>
              <a:defRPr/>
            </a:pPr>
            <a:r>
              <a:rPr lang="en-US" dirty="0"/>
              <a:t>Click icon to insert chart</a:t>
            </a:r>
          </a:p>
        </p:txBody>
      </p:sp>
      <p:sp>
        <p:nvSpPr>
          <p:cNvPr id="15" name="Text Placeholder 13"/>
          <p:cNvSpPr>
            <a:spLocks noGrp="1"/>
          </p:cNvSpPr>
          <p:nvPr>
            <p:ph type="body" sz="quarter" idx="16"/>
          </p:nvPr>
        </p:nvSpPr>
        <p:spPr>
          <a:xfrm>
            <a:off x="527051" y="1520146"/>
            <a:ext cx="3704727" cy="3432855"/>
          </a:xfrm>
        </p:spPr>
        <p:txBody>
          <a:bodyPr/>
          <a:lstStyle>
            <a:lvl1pPr marL="0" indent="0">
              <a:buFontTx/>
              <a:buNone/>
              <a:defRPr baseline="0">
                <a:solidFill>
                  <a:schemeClr val="tx2"/>
                </a:solidFill>
              </a:defRPr>
            </a:lvl1pPr>
            <a:lvl2pPr marL="609585" indent="0">
              <a:buFontTx/>
              <a:buNone/>
              <a:defRPr/>
            </a:lvl2pPr>
            <a:lvl3pPr marL="1219170" indent="0">
              <a:buFontTx/>
              <a:buNone/>
              <a:defRPr/>
            </a:lvl3pPr>
            <a:lvl4pPr marL="1828754" indent="0">
              <a:buFontTx/>
              <a:buNone/>
              <a:defRPr/>
            </a:lvl4pPr>
            <a:lvl5pPr marL="2438339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9A2FFB3-6D16-3C4B-AB2E-1C13BCBB0AF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2F03CB7-16CC-A049-B1DA-901F0E38667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00492AD-B564-9E6D-E5EB-396D1A803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041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GB" dirty="0"/>
              <a:t>Not for printing or distribution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1482A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388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91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6" r:id="rId14"/>
    <p:sldLayoutId id="2147483690" r:id="rId15"/>
  </p:sldLayoutIdLst>
  <p:hf sldNum="0"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-ebsco-com.ezproxy.uwtsd.ac.uk/c/onvpsy/viewer/pdf/vc3xk3izzr?route=details" TargetMode="External"/><Relationship Id="rId3" Type="http://schemas.openxmlformats.org/officeDocument/2006/relationships/hyperlink" Target="https://doi.org/10.1080/14697017.2013.805159" TargetMode="External"/><Relationship Id="rId7" Type="http://schemas.openxmlformats.org/officeDocument/2006/relationships/hyperlink" Target="https://doi.org/10.1080/17521882.2019.1694554?urlappend=%3Futm_source%3Dresearchgate.net%26utm_medium%3Darticle" TargetMode="External"/><Relationship Id="rId2" Type="http://schemas.openxmlformats.org/officeDocument/2006/relationships/hyperlink" Target="https://radar.brookes.ac.uk/radar/items/a86e039b-c27c-4ac7-be05-531f01161f26/1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rosci.com/change-management" TargetMode="External"/><Relationship Id="rId5" Type="http://schemas.openxmlformats.org/officeDocument/2006/relationships/hyperlink" Target="https://doi.org/10.24384/wm88-ke86" TargetMode="External"/><Relationship Id="rId10" Type="http://schemas.openxmlformats.org/officeDocument/2006/relationships/hyperlink" Target="https://doi.org/10.53841/bpsicpr.2021.16.1.54" TargetMode="External"/><Relationship Id="rId4" Type="http://schemas.openxmlformats.org/officeDocument/2006/relationships/hyperlink" Target="https://doi.org/10.24384/tt54-ca69" TargetMode="External"/><Relationship Id="rId9" Type="http://schemas.openxmlformats.org/officeDocument/2006/relationships/hyperlink" Target="https://doi.org/10.1080/175218808019059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7740F-BEA6-F18C-75B4-B24870B4ED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</a:pPr>
            <a:r>
              <a:rPr lang="en-GB" sz="2700" dirty="0">
                <a:ea typeface="+mn-ea"/>
              </a:rPr>
              <a:t>The Lived Experience of Coach-Trained Change Managers</a:t>
            </a:r>
            <a:br>
              <a:rPr lang="en-GB" sz="2400" dirty="0">
                <a:ea typeface="+mn-ea"/>
              </a:rPr>
            </a:br>
            <a:r>
              <a:rPr lang="en-GB" sz="2200" cap="none" dirty="0">
                <a:ea typeface="+mn-ea"/>
              </a:rPr>
              <a:t>Integrating Coaching and Organisational Change Practice</a:t>
            </a:r>
            <a:endParaRPr lang="en-GB" sz="2400" dirty="0">
              <a:ea typeface="+mn-ea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15114A-5200-C091-8D8D-01F94DABA6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5015484"/>
            <a:ext cx="3200400" cy="146304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Angela Kelly</a:t>
            </a:r>
          </a:p>
          <a:p>
            <a:r>
              <a:rPr lang="en-GB" dirty="0"/>
              <a:t>2118111@student.uwtsd.ac.uk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96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66"/>
    </mc:Choice>
    <mc:Fallback xmlns="">
      <p:transition spd="slow" advTm="926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42058F-76D1-2404-10DB-CD281676F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2D73CBA-BB54-5C73-012C-77AB33F5C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9B4D753-FA44-DC91-BAFF-D7AB2AC06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spc="200" dirty="0"/>
              <a:t>Background &amp; Context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72B7195C-C330-A69D-A02C-44C1D14D7617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B1E73E-304C-A211-046D-C5D356647D1E}"/>
              </a:ext>
            </a:extLst>
          </p:cNvPr>
          <p:cNvSpPr txBox="1"/>
          <p:nvPr/>
        </p:nvSpPr>
        <p:spPr>
          <a:xfrm>
            <a:off x="762000" y="2033332"/>
            <a:ext cx="11219677" cy="4565352"/>
          </a:xfrm>
          <a:prstGeom prst="rect">
            <a:avLst/>
          </a:prstGeom>
          <a:noFill/>
        </p:spPr>
        <p:txBody>
          <a:bodyPr wrap="square" numCol="1" spcCol="576000">
            <a:spAutoFit/>
          </a:bodyPr>
          <a:lstStyle/>
          <a:p>
            <a:pPr marL="228594" lvl="0" indent="-228594" fontAlgn="base">
              <a:spcBef>
                <a:spcPts val="800"/>
              </a:spcBef>
              <a:spcAft>
                <a:spcPct val="0"/>
              </a:spcAft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Organisational change management and professional coaching have gained increasing legitimacy and visibility over the past three decades</a:t>
            </a:r>
          </a:p>
          <a:p>
            <a:pPr marL="228594" lvl="0" indent="-228594" fontAlgn="base">
              <a:spcBef>
                <a:spcPts val="800"/>
              </a:spcBef>
              <a:spcAft>
                <a:spcPct val="0"/>
              </a:spcAft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Organisational change literature increasingly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emphasises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the human dimensions of change and stakeholder experience</a:t>
            </a:r>
          </a:p>
          <a:p>
            <a:pPr marL="228594" lvl="0" indent="-228594" fontAlgn="base">
              <a:spcBef>
                <a:spcPts val="800"/>
              </a:spcBef>
              <a:spcAft>
                <a:spcPct val="0"/>
              </a:spcAft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Coaching literature spans multiple domains, including executive coaching, internal coaching, and coaching for organisational change</a:t>
            </a:r>
          </a:p>
          <a:p>
            <a:pPr marL="228594" lvl="0" indent="-228594" fontAlgn="base">
              <a:spcBef>
                <a:spcPts val="800"/>
              </a:spcBef>
              <a:spcAft>
                <a:spcPct val="0"/>
              </a:spcAft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Existing research predominantly examines change management frameworks, organisational outcomes, or coaching interventions rather than practitioner lived experience</a:t>
            </a:r>
          </a:p>
          <a:p>
            <a:pPr marL="228594" lvl="0" indent="-228594" fontAlgn="base">
              <a:spcBef>
                <a:spcPts val="800"/>
              </a:spcBef>
              <a:spcAft>
                <a:spcPct val="0"/>
              </a:spcAft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 pilot study conducted for the Qual Research Methods module started to surface the complexity of this phenomenon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56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16"/>
    </mc:Choice>
    <mc:Fallback xmlns="">
      <p:transition spd="slow" advTm="3601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F16FE6-F3C4-FE1D-D7E0-A2F121AC8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B960D81-3FDE-B161-2440-569F422A9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E6329F8-BF1A-4622-1710-ED389A06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RESEARCH QUESTION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C24722A1-A13C-F00B-48E2-3F79F5A7A0BD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03E088-C00D-41FD-85D4-FDD4C01E0989}"/>
              </a:ext>
            </a:extLst>
          </p:cNvPr>
          <p:cNvSpPr txBox="1"/>
          <p:nvPr/>
        </p:nvSpPr>
        <p:spPr>
          <a:xfrm>
            <a:off x="893073" y="2557459"/>
            <a:ext cx="10405853" cy="2123658"/>
          </a:xfrm>
          <a:prstGeom prst="rect">
            <a:avLst/>
          </a:prstGeom>
          <a:noFill/>
        </p:spPr>
        <p:txBody>
          <a:bodyPr wrap="square" numCol="1" spcCol="576000">
            <a:spAutoFit/>
          </a:bodyPr>
          <a:lstStyle/>
          <a:p>
            <a:pPr lvl="0" algn="ctr"/>
            <a:r>
              <a:rPr lang="en-GB" sz="4400" dirty="0">
                <a:solidFill>
                  <a:srgbClr val="1482A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do coach-trained change managers experience the integration of coaching and organisational change practices?</a:t>
            </a:r>
            <a:endParaRPr lang="en-US" sz="5400" dirty="0">
              <a:solidFill>
                <a:srgbClr val="1482AC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44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16"/>
    </mc:Choice>
    <mc:Fallback xmlns="">
      <p:transition spd="slow" advTm="3601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1A017E-1471-B8E3-0006-0F8CB5FF7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EDFA4E9-0F47-B2F4-DBE4-1894AC18A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34FB96D-A66D-690D-3743-407A595F8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RESEARCH Aim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C459C3E0-C15C-4B91-EEF9-636E7C7366CB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9A41FA-7624-3562-737D-2F0B03208555}"/>
              </a:ext>
            </a:extLst>
          </p:cNvPr>
          <p:cNvSpPr txBox="1"/>
          <p:nvPr/>
        </p:nvSpPr>
        <p:spPr>
          <a:xfrm>
            <a:off x="664464" y="2200276"/>
            <a:ext cx="11048992" cy="3398816"/>
          </a:xfrm>
          <a:prstGeom prst="rect">
            <a:avLst/>
          </a:prstGeom>
          <a:noFill/>
        </p:spPr>
        <p:txBody>
          <a:bodyPr wrap="square" numCol="1" spcCol="576000">
            <a:spAutoFit/>
          </a:bodyPr>
          <a:lstStyle/>
          <a:p>
            <a:pPr algn="ctr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defRPr/>
            </a:pPr>
            <a:r>
              <a:rPr lang="en-GB" sz="3200" dirty="0">
                <a:solidFill>
                  <a:srgbClr val="1482A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explore and interpret the lived experiences of coach-trained change managers as they facilitate organisational change and to develop a phenomenologically grounded understanding of how coaching training shapes, informs, and transforms the practice and professional identity of change management practitioners.</a:t>
            </a:r>
          </a:p>
          <a:p>
            <a:pPr marR="0" lvl="0" algn="l" defTabSz="914400" rtl="0" eaLnBrk="1" fontAlgn="auto" latinLnBrk="0" hangingPunct="1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1CADE4"/>
              </a:buClr>
              <a:buSzTx/>
              <a:tabLst/>
              <a:defRPr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9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16"/>
    </mc:Choice>
    <mc:Fallback xmlns="">
      <p:transition spd="slow" advTm="3601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1A175D-7C83-DDC2-B5C7-35124FED4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FAC042D-6EC6-15A9-D4DB-14EC0A8F0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1524598-89C4-051C-897D-1F924195D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RESEARCH objectives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E0F01CCC-A8CC-FADA-1B40-B76AFC91E2A5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3709CB-6ED5-4ABB-05A4-B57F08095832}"/>
              </a:ext>
            </a:extLst>
          </p:cNvPr>
          <p:cNvSpPr txBox="1"/>
          <p:nvPr/>
        </p:nvSpPr>
        <p:spPr>
          <a:xfrm>
            <a:off x="762000" y="1956436"/>
            <a:ext cx="11308078" cy="5109860"/>
          </a:xfrm>
          <a:prstGeom prst="rect">
            <a:avLst/>
          </a:prstGeom>
          <a:noFill/>
        </p:spPr>
        <p:txBody>
          <a:bodyPr wrap="square" numCol="1" spcCol="576000">
            <a:spAutoFit/>
          </a:bodyPr>
          <a:lstStyle/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explore how coaching training shapes, informs, or transforms change managers’ experiences of facilitation, including their relational approaches, self-awareness, use of questioning, handling of resistance, and sense of professional identity. </a:t>
            </a:r>
          </a:p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investigate the relational dynamics and emotional experiences inherent in change facilitation work, including how coach-trained change managers navigate relationships.</a:t>
            </a:r>
          </a:p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identify and explore the contradictions, ethical dilemmas, role conflicts, and paradoxes that coach-trained change managers encounter in their practice, and to understand how they make sense of and navigate these complexities.</a:t>
            </a:r>
          </a:p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contribute phenomenologically-grounded insights that can inform change management practice, coaching integration, and professional development in the field.</a:t>
            </a:r>
          </a:p>
          <a:p>
            <a:pPr marL="228594" marR="0" lvl="0" indent="-228594" algn="l" defTabSz="914400" rtl="0" eaLnBrk="1" fontAlgn="auto" latinLnBrk="0" hangingPunct="1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1CADE4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509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16"/>
    </mc:Choice>
    <mc:Fallback>
      <p:transition spd="slow" advTm="3601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51154B-08F4-BCE4-131D-1C76C5401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0D4BA31-7761-8250-C31E-909705ED0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9857EDF-0F08-D3E5-5E0A-5EC0A792B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Existing literature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61D99AA3-0828-FC36-42E4-19080F277C14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2BE286-82C3-044A-4C53-3DC957011469}"/>
              </a:ext>
            </a:extLst>
          </p:cNvPr>
          <p:cNvSpPr txBox="1"/>
          <p:nvPr/>
        </p:nvSpPr>
        <p:spPr>
          <a:xfrm>
            <a:off x="761999" y="1996627"/>
            <a:ext cx="11048999" cy="5134419"/>
          </a:xfrm>
          <a:prstGeom prst="rect">
            <a:avLst/>
          </a:prstGeom>
          <a:noFill/>
        </p:spPr>
        <p:txBody>
          <a:bodyPr wrap="square" numCol="1" spcCol="576000">
            <a:spAutoFit/>
          </a:bodyPr>
          <a:lstStyle/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Coaching and change management both treat change as a human and developmental process requiring sense-making, self-efficacy and practice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Skiffington and Zeus, 2003; Stober, 2008; Grant, 2014)</a:t>
            </a:r>
          </a:p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Coaching interventions support resilience, self-efficacy, and stakeholder engagement for employees and stakeholders during transformation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(Grant, 2014; Sherlock-Storey, Moss &amp; Timson, 2013; Stober, 2008)</a:t>
            </a:r>
          </a:p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Coach-trained practitioners navigate complex identity, boundary, and ethical tensions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(Butcher, 2012; Maclean, 2024; Thomas &amp; Passmore, 2021; Mosala &amp; Bennett, 2024</a:t>
            </a: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</a:t>
            </a:r>
          </a:p>
          <a:p>
            <a:pPr marL="228594" indent="-228594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ctr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defRPr/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lived experience of coach-trained change managers remains underexplored</a:t>
            </a:r>
          </a:p>
          <a:p>
            <a:pPr marL="228594" marR="0" lvl="0" indent="-228594" algn="l" defTabSz="914400" rtl="0" eaLnBrk="1" fontAlgn="auto" latinLnBrk="0" hangingPunct="1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1CADE4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474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16"/>
    </mc:Choice>
    <mc:Fallback xmlns="">
      <p:transition spd="slow" advTm="3601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03C0C6-F692-8FA2-BD0F-3A054B148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3614E8D-3BEE-AE3F-24B5-6F8619428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F87021B-FA36-F8BC-F942-4630E94BF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RESEARCH GAP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F39D75D3-BFFA-908D-E45D-8F5F9DCAB779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BAC861-7857-FFD4-B08E-BEDC494FA7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917286"/>
              </p:ext>
            </p:extLst>
          </p:nvPr>
        </p:nvGraphicFramePr>
        <p:xfrm>
          <a:off x="1023938" y="2289526"/>
          <a:ext cx="10787062" cy="2628000"/>
        </p:xfrm>
        <a:graphic>
          <a:graphicData uri="http://schemas.openxmlformats.org/drawingml/2006/table">
            <a:tbl>
              <a:tblPr>
                <a:tableStyleId>{72833802-FEF1-4C79-8D5D-14CF1EAF98D9}</a:tableStyleId>
              </a:tblPr>
              <a:tblGrid>
                <a:gridCol w="5393531">
                  <a:extLst>
                    <a:ext uri="{9D8B030D-6E8A-4147-A177-3AD203B41FA5}">
                      <a16:colId xmlns:a16="http://schemas.microsoft.com/office/drawing/2014/main" val="3679773938"/>
                    </a:ext>
                  </a:extLst>
                </a:gridCol>
                <a:gridCol w="5393531">
                  <a:extLst>
                    <a:ext uri="{9D8B030D-6E8A-4147-A177-3AD203B41FA5}">
                      <a16:colId xmlns:a16="http://schemas.microsoft.com/office/drawing/2014/main" val="464085662"/>
                    </a:ext>
                  </a:extLst>
                </a:gridCol>
              </a:tblGrid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Existing Literature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Underexplored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92759967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Coaching Leadership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Coach-trained Change Managers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39304662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Change Frameworks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Lived Experience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23634496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Change Outcomes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Identity and Meaning-making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051678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152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00"/>
    </mc:Choice>
    <mc:Fallback xmlns="">
      <p:transition spd="slow" advTm="474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341ACB-07D0-2FE9-261A-101D15FE13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DE35FCF-CDE6-A3B2-CDFA-2E83A82A8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4C3649-CEE0-DBCC-C265-28336AF7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methodology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6510BC4C-452E-AC6C-6EDF-C496394DF0EA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971ED0-9C37-ECA4-2918-515197C9EF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613880"/>
              </p:ext>
            </p:extLst>
          </p:nvPr>
        </p:nvGraphicFramePr>
        <p:xfrm>
          <a:off x="1024128" y="1935958"/>
          <a:ext cx="10787062" cy="3816720"/>
        </p:xfrm>
        <a:graphic>
          <a:graphicData uri="http://schemas.openxmlformats.org/drawingml/2006/table">
            <a:tbl>
              <a:tblPr>
                <a:tableStyleId>{72833802-FEF1-4C79-8D5D-14CF1EAF98D9}</a:tableStyleId>
              </a:tblPr>
              <a:tblGrid>
                <a:gridCol w="2914078">
                  <a:extLst>
                    <a:ext uri="{9D8B030D-6E8A-4147-A177-3AD203B41FA5}">
                      <a16:colId xmlns:a16="http://schemas.microsoft.com/office/drawing/2014/main" val="3679773938"/>
                    </a:ext>
                  </a:extLst>
                </a:gridCol>
                <a:gridCol w="7872984">
                  <a:extLst>
                    <a:ext uri="{9D8B030D-6E8A-4147-A177-3AD203B41FA5}">
                      <a16:colId xmlns:a16="http://schemas.microsoft.com/office/drawing/2014/main" val="464085662"/>
                    </a:ext>
                  </a:extLst>
                </a:gridCol>
              </a:tblGrid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Positionality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Subjectivist and Interpretivist </a:t>
                      </a:r>
                      <a:r>
                        <a:rPr lang="en-GB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(Crotty, 1998) </a:t>
                      </a:r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92759967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Methodology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Interpretative Phenomenological Analysis (IPA)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(Rajasinghe, 2020)</a:t>
                      </a:r>
                      <a:endParaRPr lang="en-GB" sz="2400" kern="12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39304662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Collection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Semi-structured interviews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23634496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Sample Size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10 - 12 coach-trained change managers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05167804"/>
                  </a:ext>
                </a:extLst>
              </a:tr>
              <a:tr h="657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solidFill>
                            <a:srgbClr val="1482AC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Sampling Strategy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Purposive sampling from my professional network, supplemented where necessary by snowball sampling via professional bodies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rgbClr val="1482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3424846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00"/>
    </mc:Choice>
    <mc:Fallback xmlns="">
      <p:transition spd="slow" advTm="474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3B08A1-6A58-5513-BA59-6CB0C6E00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CC3CE88-ED0A-F259-76D9-A79E53C7A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4D3841D-F88F-FF8B-330A-2CF6494CB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ethics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F4D1FBB7-DE53-8DCF-733F-6641F9984226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AC7455-AB40-9726-BB8B-FEA9EA9B2BE8}"/>
              </a:ext>
            </a:extLst>
          </p:cNvPr>
          <p:cNvSpPr txBox="1"/>
          <p:nvPr/>
        </p:nvSpPr>
        <p:spPr>
          <a:xfrm>
            <a:off x="761146" y="2032252"/>
            <a:ext cx="6800334" cy="3630994"/>
          </a:xfrm>
          <a:prstGeom prst="rect">
            <a:avLst/>
          </a:prstGeom>
          <a:noFill/>
        </p:spPr>
        <p:txBody>
          <a:bodyPr wrap="square" numCol="1" spcCol="576000">
            <a:spAutoFit/>
          </a:bodyPr>
          <a:lstStyle/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Code of Ethics (UWTSD and ICF)</a:t>
            </a:r>
          </a:p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Feedback</a:t>
            </a:r>
          </a:p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Informed Consent</a:t>
            </a:r>
          </a:p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Confidentiality</a:t>
            </a:r>
          </a:p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Data Protection and Storage</a:t>
            </a:r>
          </a:p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482AC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Insider Research</a:t>
            </a:r>
          </a:p>
          <a:p>
            <a:pPr marL="342900" indent="-342900">
              <a:lnSpc>
                <a:spcPct val="114000"/>
              </a:lnSpc>
              <a:spcBef>
                <a:spcPts val="800"/>
              </a:spcBef>
              <a:buClr>
                <a:srgbClr val="1CADE4"/>
              </a:buClr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1798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34"/>
    </mc:Choice>
    <mc:Fallback xmlns="">
      <p:transition spd="slow" advTm="3673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0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9ABC736F-FD1E-4980-876D-E5C38773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98EE46-797C-45B8-8337-491B94E05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312AE-F978-6EC9-3948-BBC5B2BF90D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34501" y="640080"/>
            <a:ext cx="4019429" cy="33393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pc="200" dirty="0">
                <a:solidFill>
                  <a:srgbClr val="FFFFFF"/>
                </a:solidFill>
              </a:rPr>
              <a:t>Thank you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E4CA735-62CB-4665-AA7D-4A259E3F7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4156010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915B512-930A-40F0-82A6-4895B71A9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4289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6"/>
    </mc:Choice>
    <mc:Fallback xmlns="">
      <p:transition spd="slow" advTm="276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53CD4-BB02-0C42-A615-3F7135094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88DBC-41B8-AE27-2DB2-06F492506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612900"/>
            <a:ext cx="10920222" cy="4857804"/>
          </a:xfrm>
        </p:spPr>
        <p:txBody>
          <a:bodyPr>
            <a:noAutofit/>
          </a:bodyPr>
          <a:lstStyle/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Butcher, J. (2012) 'Exploring the Link between Identity and Coaching Practice', </a:t>
            </a:r>
            <a:r>
              <a:rPr lang="en-GB" sz="1400" i="1" dirty="0"/>
              <a:t>International Journal of Evidence Based Coaching and Mentoring (S6), pp.119-129. </a:t>
            </a:r>
            <a:r>
              <a:rPr lang="en-GB" sz="1400" dirty="0"/>
              <a:t>Available at: </a:t>
            </a:r>
            <a:r>
              <a:rPr lang="en-GB" sz="1400" u="sng" dirty="0">
                <a:solidFill>
                  <a:srgbClr val="1482AC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https://radar.brookes.ac.uk/radar/items/a86e039b-c27c-4ac7-be05-531f01161f26/1/</a:t>
            </a:r>
            <a:r>
              <a:rPr lang="en-GB" sz="1400" dirty="0">
                <a:solidFill>
                  <a:srgbClr val="1482AC"/>
                </a:solidFill>
              </a:rPr>
              <a:t> </a:t>
            </a: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Crotty, M. (1998) </a:t>
            </a:r>
            <a:r>
              <a:rPr lang="en-GB" sz="1400" i="1" dirty="0"/>
              <a:t>The foundations of social research: meaning and perspective in the research process</a:t>
            </a:r>
            <a:r>
              <a:rPr lang="en-GB" sz="1400" dirty="0"/>
              <a:t>. SAGE Publications.</a:t>
            </a: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Grant, A.M. (2014) The efficacy of executive coaching in times of organisational change, </a:t>
            </a:r>
            <a:r>
              <a:rPr lang="en-GB" sz="1400" i="1" dirty="0"/>
              <a:t>Journal of Change Management</a:t>
            </a:r>
            <a:r>
              <a:rPr lang="en-GB" sz="1400" dirty="0"/>
              <a:t>, 14(2), pp. 258–280. </a:t>
            </a:r>
            <a:r>
              <a:rPr lang="en-GB" sz="1400" u="sng" dirty="0">
                <a:solidFill>
                  <a:srgbClr val="1482AC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https://doi.org/10.1080/14697017.2013.805159</a:t>
            </a:r>
            <a:endParaRPr lang="en-GB" sz="1400" dirty="0">
              <a:solidFill>
                <a:srgbClr val="1482AC"/>
              </a:solidFill>
            </a:endParaRP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Maclean, A. (2024). Change agent or neutral bystander? an exploration of how the coaching practices of internal coaches in higher education institutions support organisational change.</a:t>
            </a:r>
            <a:r>
              <a:rPr lang="en-GB" sz="1400" i="1" dirty="0"/>
              <a:t> International Journal of Evidence Based Coaching and Mentoring, </a:t>
            </a:r>
            <a:r>
              <a:rPr lang="en-GB" sz="1400" dirty="0"/>
              <a:t>(S18), 16–31. </a:t>
            </a:r>
            <a:r>
              <a:rPr lang="en-GB" sz="1400" u="sng" dirty="0">
                <a:solidFill>
                  <a:srgbClr val="1482AC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https://doi.org/10.24384/tt54-ca69</a:t>
            </a:r>
            <a:r>
              <a:rPr lang="en-GB" sz="1400" dirty="0">
                <a:solidFill>
                  <a:srgbClr val="1482AC"/>
                </a:solidFill>
              </a:rPr>
              <a:t> </a:t>
            </a: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Mosala, T. and Bennett, K. (2024). Leader identity and identity work: Enhancing coaching of leaders in changing contexts. </a:t>
            </a:r>
            <a:r>
              <a:rPr lang="en-GB" sz="1400" i="1" dirty="0"/>
              <a:t>International Journal of Evidence Based Coaching and Mentoring</a:t>
            </a:r>
            <a:r>
              <a:rPr lang="en-GB" sz="1400" dirty="0"/>
              <a:t>, 22(2), pp.115-129. DOI: </a:t>
            </a:r>
            <a:r>
              <a:rPr lang="en-GB" sz="1400" u="sng" dirty="0">
                <a:solidFill>
                  <a:srgbClr val="1482AC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10.24384/wm88-ke86</a:t>
            </a:r>
            <a:endParaRPr lang="en-GB" sz="1400" u="sng" dirty="0">
              <a:solidFill>
                <a:srgbClr val="1482AC"/>
              </a:solidFill>
            </a:endParaRP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Prosci (2026) </a:t>
            </a:r>
            <a:r>
              <a:rPr lang="en-GB" sz="1400" i="1" dirty="0"/>
              <a:t>Change management</a:t>
            </a:r>
            <a:r>
              <a:rPr lang="en-GB" sz="1400" dirty="0"/>
              <a:t>. Available at: </a:t>
            </a:r>
            <a:r>
              <a:rPr lang="en-GB" sz="1400" u="sng" dirty="0">
                <a:solidFill>
                  <a:srgbClr val="1482AC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https://www.prosci.com/change-management</a:t>
            </a:r>
            <a:r>
              <a:rPr lang="en-GB" sz="1400" dirty="0">
                <a:solidFill>
                  <a:srgbClr val="1482AC"/>
                </a:solidFill>
              </a:rPr>
              <a:t> </a:t>
            </a:r>
            <a:r>
              <a:rPr lang="en-GB" sz="1400" dirty="0"/>
              <a:t>(Accessed: 08 May 2026)</a:t>
            </a: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Rajasinghe, D. (2020) Interpretative phenomenological analysis (IPA) as a coaching research methodology, </a:t>
            </a:r>
            <a:r>
              <a:rPr lang="en-GB" sz="1400" i="1" dirty="0"/>
              <a:t>Coaching An International Journal of Theory Research and Practice, </a:t>
            </a:r>
            <a:r>
              <a:rPr lang="en-GB" sz="1400" dirty="0"/>
              <a:t>13(1), pp. 1-15. DOI:</a:t>
            </a:r>
            <a:r>
              <a:rPr lang="en-GB" sz="1400" u="sng" dirty="0">
                <a:solidFill>
                  <a:srgbClr val="1482AC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10.1080/17521882.2019.1694554</a:t>
            </a:r>
            <a:endParaRPr lang="en-GB" sz="1400" dirty="0">
              <a:solidFill>
                <a:srgbClr val="1482AC"/>
              </a:solidFill>
            </a:endParaRP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Sherlock-Storey, M. (2013). Brief coaching for resilience during organisational change - an exploratory study.</a:t>
            </a:r>
            <a:r>
              <a:rPr lang="en-GB" sz="1400" i="1" dirty="0"/>
              <a:t> The Coaching Psychologist., 9</a:t>
            </a:r>
            <a:r>
              <a:rPr lang="en-GB" sz="1400" dirty="0"/>
              <a:t>(1), 19–26. </a:t>
            </a:r>
            <a:r>
              <a:rPr lang="en-GB" sz="1400" u="sng" dirty="0">
                <a:solidFill>
                  <a:srgbClr val="1482AC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https://research-ebsco-com.ezproxy.uwtsd.ac.uk/c/onvpsy/viewer/pdf/vc3xk3izzr?route=details</a:t>
            </a:r>
            <a:r>
              <a:rPr lang="en-GB" sz="1400" dirty="0">
                <a:solidFill>
                  <a:srgbClr val="1482AC"/>
                </a:solidFill>
              </a:rPr>
              <a:t> </a:t>
            </a:r>
          </a:p>
          <a:p>
            <a:pPr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Skiffington, S. and Zeus, P. (2003) </a:t>
            </a:r>
            <a:r>
              <a:rPr lang="en-GB" sz="1400" i="1" dirty="0"/>
              <a:t>Behavioural coaching: how to build sustainable personal and organizational strength</a:t>
            </a:r>
            <a:r>
              <a:rPr lang="en-GB" sz="1400" dirty="0"/>
              <a:t>. McGraw-Hill.</a:t>
            </a:r>
          </a:p>
          <a:p>
            <a:pPr>
              <a:lnSpc>
                <a:spcPct val="114000"/>
              </a:lnSpc>
              <a:spcBef>
                <a:spcPts val="0"/>
              </a:spcBef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Stober, D. R. (2008). Making it stick: Coaching as a tool for organizational change. </a:t>
            </a:r>
            <a:r>
              <a:rPr lang="en-GB" sz="1400" i="1" dirty="0"/>
              <a:t>Coaching: An International Journal of Theory, Research and Practice</a:t>
            </a:r>
            <a:r>
              <a:rPr lang="en-GB" sz="1400" dirty="0"/>
              <a:t>, </a:t>
            </a:r>
            <a:r>
              <a:rPr lang="en-GB" sz="1400" i="1" dirty="0"/>
              <a:t>1</a:t>
            </a:r>
            <a:r>
              <a:rPr lang="en-GB" sz="1400" dirty="0"/>
              <a:t>(1), 71–80. </a:t>
            </a:r>
            <a:r>
              <a:rPr lang="en-GB" sz="1400" u="sng" dirty="0">
                <a:solidFill>
                  <a:srgbClr val="1482AC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https://doi.org/10.1080/17521880801905950</a:t>
            </a:r>
            <a:r>
              <a:rPr lang="en-GB" sz="1400" dirty="0">
                <a:solidFill>
                  <a:srgbClr val="1482AC"/>
                </a:solidFill>
              </a:rPr>
              <a:t> </a:t>
            </a:r>
          </a:p>
          <a:p>
            <a:pPr>
              <a:lnSpc>
                <a:spcPct val="114000"/>
              </a:lnSpc>
              <a:spcBef>
                <a:spcPts val="0"/>
              </a:spcBef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Thomas, H., &amp; Passmore, J. (2021). Coming together: A grounded theory study of the role of coaching in the mergers &amp; acquisitions process.</a:t>
            </a:r>
            <a:r>
              <a:rPr lang="en-GB" sz="1400" i="1" dirty="0"/>
              <a:t> International Coaching Psychology Review, 16</a:t>
            </a:r>
            <a:r>
              <a:rPr lang="en-GB" sz="1400" dirty="0"/>
              <a:t>(1), 54–66. </a:t>
            </a:r>
            <a:r>
              <a:rPr lang="en-GB" sz="1400" u="sng" dirty="0">
                <a:solidFill>
                  <a:srgbClr val="1482AC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https://doi.org/10.53841/bpsicpr.2021.16.1.54</a:t>
            </a:r>
            <a:r>
              <a:rPr lang="en-GB" sz="1400" dirty="0">
                <a:solidFill>
                  <a:srgbClr val="1482AC"/>
                </a:solidFill>
              </a:rPr>
              <a:t> </a:t>
            </a:r>
          </a:p>
          <a:p>
            <a: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/>
          </a:p>
          <a:p>
            <a: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/>
          </a:p>
          <a:p>
            <a: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>
              <a:solidFill>
                <a:srgbClr val="1482AC"/>
              </a:solidFill>
            </a:endParaRPr>
          </a:p>
          <a:p>
            <a:pPr marL="0" indent="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649C0D04-159B-1118-5FDB-32BEC56C4CD0}"/>
              </a:ext>
            </a:extLst>
          </p:cNvPr>
          <p:cNvSpPr txBox="1">
            <a:spLocks/>
          </p:cNvSpPr>
          <p:nvPr/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2F03CB7-16CC-A049-B1DA-901F0E386676}" type="slidenum"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0678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22872</TotalTime>
  <Words>1120</Words>
  <Application>Microsoft Macintosh PowerPoint</Application>
  <PresentationFormat>Widescreen</PresentationFormat>
  <Paragraphs>103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Times New Roman</vt:lpstr>
      <vt:lpstr>Tw Cen MT</vt:lpstr>
      <vt:lpstr>Wingdings 3</vt:lpstr>
      <vt:lpstr>Integral</vt:lpstr>
      <vt:lpstr>The Lived Experience of Coach-Trained Change Managers Integrating Coaching and Organisational Change Practice</vt:lpstr>
      <vt:lpstr>Background &amp; Context</vt:lpstr>
      <vt:lpstr>RESEARCH QUESTION</vt:lpstr>
      <vt:lpstr>RESEARCH Aim</vt:lpstr>
      <vt:lpstr>RESEARCH objectives</vt:lpstr>
      <vt:lpstr>Existing literature</vt:lpstr>
      <vt:lpstr>RESEARCH GAP</vt:lpstr>
      <vt:lpstr>methodology</vt:lpstr>
      <vt:lpstr>ethics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Angela Kelly (2118111)</cp:lastModifiedBy>
  <cp:revision>10</cp:revision>
  <dcterms:created xsi:type="dcterms:W3CDTF">2024-12-31T08:20:13Z</dcterms:created>
  <dcterms:modified xsi:type="dcterms:W3CDTF">2026-05-18T09:52:37Z</dcterms:modified>
</cp:coreProperties>
</file>