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</p:sldIdLst>
  <p:sldSz cy="5143500" cx="9144000"/>
  <p:notesSz cx="6858000" cy="9144000"/>
  <p:embeddedFontLst>
    <p:embeddedFont>
      <p:font typeface="Montserrat"/>
      <p:regular r:id="rId19"/>
      <p:bold r:id="rId20"/>
      <p:italic r:id="rId21"/>
      <p:boldItalic r:id="rId22"/>
    </p:embeddedFont>
    <p:embeddedFont>
      <p:font typeface="Lato"/>
      <p:regular r:id="rId23"/>
      <p:bold r:id="rId24"/>
      <p:italic r:id="rId25"/>
      <p:boldItalic r:id="rId26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2EECBAAD-6E6C-4CEB-889F-1313A68D9C48}">
  <a:tblStyle styleId="{2EECBAAD-6E6C-4CEB-889F-1313A68D9C4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Montserrat-bold.fntdata"/><Relationship Id="rId22" Type="http://schemas.openxmlformats.org/officeDocument/2006/relationships/font" Target="fonts/Montserrat-boldItalic.fntdata"/><Relationship Id="rId21" Type="http://schemas.openxmlformats.org/officeDocument/2006/relationships/font" Target="fonts/Montserrat-italic.fntdata"/><Relationship Id="rId24" Type="http://schemas.openxmlformats.org/officeDocument/2006/relationships/font" Target="fonts/Lato-bold.fntdata"/><Relationship Id="rId23" Type="http://schemas.openxmlformats.org/officeDocument/2006/relationships/font" Target="fonts/Lato-regular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26" Type="http://schemas.openxmlformats.org/officeDocument/2006/relationships/font" Target="fonts/Lato-boldItalic.fntdata"/><Relationship Id="rId25" Type="http://schemas.openxmlformats.org/officeDocument/2006/relationships/font" Target="fonts/Lato-italic.fntdata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font" Target="fonts/Montserrat-regular.fntdata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18409be0dd6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18409be0dd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4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1849c1c0806_0_49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1849c1c0806_0_49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18409be0dd6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18409be0dd6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g18409be0dd6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0" name="Google Shape;160;g18409be0dd6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g18409be0dd6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3" name="Google Shape;173;g18409be0dd6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g18409be0dd6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5" name="Google Shape;185;g18409be0dd6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g18409be0dd6_0_2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4" name="Google Shape;194;g18409be0dd6_0_2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g18409be0dd6_0_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Google Shape;203;g18409be0dd6_0_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g18409be0dd6_0_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2" name="Google Shape;212;g18409be0dd6_0_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1849c1c0806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9" name="Google Shape;219;g1849c1c080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g1849c1c0806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6" name="Google Shape;226;g1849c1c0806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 rot="5400000">
            <a:off x="7500300" y="505"/>
            <a:ext cx="1643700" cy="1643700"/>
          </a:xfrm>
          <a:prstGeom prst="diagStripe">
            <a:avLst>
              <a:gd fmla="val 0" name="adj"/>
            </a:avLst>
          </a:prstGeom>
          <a:solidFill>
            <a:schemeClr val="lt1">
              <a:alpha val="3030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0" y="490"/>
            <a:ext cx="5153705" cy="5134399"/>
            <a:chOff x="0" y="75"/>
            <a:chExt cx="5153705" cy="515295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455" y="-225"/>
              <a:ext cx="5152800" cy="51537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150" y="1145825"/>
              <a:ext cx="3996600" cy="3996900"/>
            </a:xfrm>
            <a:prstGeom prst="diagStripe">
              <a:avLst>
                <a:gd fmla="val 58774" name="adj"/>
              </a:avLst>
            </a:prstGeom>
            <a:solidFill>
              <a:schemeClr val="lt1">
                <a:alpha val="303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 rot="-5400000">
              <a:off x="1646" y="-75"/>
              <a:ext cx="2299800" cy="23001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 flipH="1">
              <a:off x="652821" y="590035"/>
              <a:ext cx="2300100" cy="2299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6" name="Google Shape;16;p2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17" name="Google Shape;17;p2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18" name="Google Shape;18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oogle Shape;20;p3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21" name="Google Shape;21;p3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9" name="Google Shape;39;p3"/>
          <p:cNvSpPr txBox="1"/>
          <p:nvPr>
            <p:ph type="title"/>
          </p:nvPr>
        </p:nvSpPr>
        <p:spPr>
          <a:xfrm>
            <a:off x="823850" y="2053000"/>
            <a:ext cx="4587000" cy="1148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40" name="Google Shape;40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oogle Shape;42;p4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43" name="Google Shape;43;p4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4" name="Google Shape;44;p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5" name="Google Shape;45;p4"/>
          <p:cNvSpPr txBox="1"/>
          <p:nvPr>
            <p:ph type="title"/>
          </p:nvPr>
        </p:nvSpPr>
        <p:spPr>
          <a:xfrm>
            <a:off x="1297500" y="393750"/>
            <a:ext cx="7038900" cy="71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6" name="Google Shape;46;p4"/>
          <p:cNvSpPr txBox="1"/>
          <p:nvPr>
            <p:ph idx="1" type="body"/>
          </p:nvPr>
        </p:nvSpPr>
        <p:spPr>
          <a:xfrm>
            <a:off x="1297500" y="1110350"/>
            <a:ext cx="7038900" cy="355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47" name="Google Shape;47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" name="Google Shape;49;p5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0" name="Google Shape;50;p5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1" name="Google Shape;51;p5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52" name="Google Shape;52;p5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53" name="Google Shape;53;p5"/>
          <p:cNvSpPr txBox="1"/>
          <p:nvPr>
            <p:ph idx="1" type="body"/>
          </p:nvPr>
        </p:nvSpPr>
        <p:spPr>
          <a:xfrm>
            <a:off x="1297500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4" name="Google Shape;54;p5"/>
          <p:cNvSpPr txBox="1"/>
          <p:nvPr>
            <p:ph idx="2" type="body"/>
          </p:nvPr>
        </p:nvSpPr>
        <p:spPr>
          <a:xfrm>
            <a:off x="4933221" y="1567550"/>
            <a:ext cx="3403200" cy="291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Google Shape;55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oogle Shape;57;p6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58" name="Google Shape;58;p6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59" name="Google Shape;59;p6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0" name="Google Shape;60;p6"/>
          <p:cNvSpPr txBox="1"/>
          <p:nvPr>
            <p:ph type="title"/>
          </p:nvPr>
        </p:nvSpPr>
        <p:spPr>
          <a:xfrm>
            <a:off x="1297500" y="393750"/>
            <a:ext cx="7038900" cy="914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1" name="Google Shape;61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oogle Shape;63;p7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64" name="Google Shape;64;p7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65" name="Google Shape;65;p7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66" name="Google Shape;66;p7"/>
          <p:cNvSpPr txBox="1"/>
          <p:nvPr>
            <p:ph type="title"/>
          </p:nvPr>
        </p:nvSpPr>
        <p:spPr>
          <a:xfrm>
            <a:off x="1297500" y="393750"/>
            <a:ext cx="3798900" cy="1493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67" name="Google Shape;67;p7"/>
          <p:cNvSpPr txBox="1"/>
          <p:nvPr>
            <p:ph idx="1" type="body"/>
          </p:nvPr>
        </p:nvSpPr>
        <p:spPr>
          <a:xfrm>
            <a:off x="1297500" y="1972550"/>
            <a:ext cx="3798900" cy="241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8" name="Google Shape;6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Google Shape;70;p8"/>
          <p:cNvGrpSpPr/>
          <p:nvPr/>
        </p:nvGrpSpPr>
        <p:grpSpPr>
          <a:xfrm>
            <a:off x="4406400" y="0"/>
            <a:ext cx="4737600" cy="5143500"/>
            <a:chOff x="4406400" y="0"/>
            <a:chExt cx="4737600" cy="5143500"/>
          </a:xfrm>
        </p:grpSpPr>
        <p:sp>
          <p:nvSpPr>
            <p:cNvPr id="71" name="Google Shape;71;p8"/>
            <p:cNvSpPr/>
            <p:nvPr/>
          </p:nvSpPr>
          <p:spPr>
            <a:xfrm rot="5400000">
              <a:off x="4407900" y="-1500"/>
              <a:ext cx="47346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2" name="Google Shape;72;p8"/>
            <p:cNvSpPr/>
            <p:nvPr/>
          </p:nvSpPr>
          <p:spPr>
            <a:xfrm rot="5400000">
              <a:off x="4840825" y="6000"/>
              <a:ext cx="42987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3" name="Google Shape;73;p8"/>
            <p:cNvSpPr/>
            <p:nvPr/>
          </p:nvSpPr>
          <p:spPr>
            <a:xfrm rot="-5400000">
              <a:off x="5618399" y="123664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4" name="Google Shape;74;p8"/>
            <p:cNvSpPr/>
            <p:nvPr/>
          </p:nvSpPr>
          <p:spPr>
            <a:xfrm flipH="1">
              <a:off x="5849857" y="144407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5" name="Google Shape;75;p8"/>
            <p:cNvSpPr/>
            <p:nvPr/>
          </p:nvSpPr>
          <p:spPr>
            <a:xfrm rot="-5400000">
              <a:off x="5987081" y="246974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6" name="Google Shape;76;p8"/>
            <p:cNvSpPr/>
            <p:nvPr/>
          </p:nvSpPr>
          <p:spPr>
            <a:xfrm flipH="1">
              <a:off x="6222115" y="267717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7" name="Google Shape;77;p8"/>
            <p:cNvSpPr/>
            <p:nvPr/>
          </p:nvSpPr>
          <p:spPr>
            <a:xfrm rot="-5400000">
              <a:off x="6675341" y="186224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8" name="Google Shape;78;p8"/>
            <p:cNvSpPr/>
            <p:nvPr/>
          </p:nvSpPr>
          <p:spPr>
            <a:xfrm flipH="1">
              <a:off x="6908099" y="206968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79" name="Google Shape;79;p8"/>
            <p:cNvSpPr/>
            <p:nvPr/>
          </p:nvSpPr>
          <p:spPr>
            <a:xfrm rot="-5400000">
              <a:off x="6861141" y="247808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0" name="Google Shape;80;p8"/>
            <p:cNvSpPr/>
            <p:nvPr/>
          </p:nvSpPr>
          <p:spPr>
            <a:xfrm flipH="1">
              <a:off x="7965266" y="269319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1" name="Google Shape;81;p8"/>
            <p:cNvSpPr/>
            <p:nvPr/>
          </p:nvSpPr>
          <p:spPr>
            <a:xfrm flipH="1">
              <a:off x="8145082" y="330903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 rot="-5400000">
              <a:off x="7047599" y="309534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 flipH="1">
              <a:off x="7276649" y="330278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4" name="Google Shape;84;p8"/>
            <p:cNvSpPr/>
            <p:nvPr/>
          </p:nvSpPr>
          <p:spPr>
            <a:xfrm rot="-5400000">
              <a:off x="7227414" y="37111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5" name="Google Shape;85;p8"/>
            <p:cNvSpPr/>
            <p:nvPr/>
          </p:nvSpPr>
          <p:spPr>
            <a:xfrm flipH="1">
              <a:off x="7462448" y="391862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6" name="Google Shape;86;p8"/>
            <p:cNvSpPr/>
            <p:nvPr/>
          </p:nvSpPr>
          <p:spPr>
            <a:xfrm rot="-5400000">
              <a:off x="8102491" y="37188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 flipH="1">
              <a:off x="8334533" y="392629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 rot="-5400000">
              <a:off x="8288290" y="433470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9" name="Google Shape;89;p8"/>
          <p:cNvSpPr txBox="1"/>
          <p:nvPr>
            <p:ph type="title"/>
          </p:nvPr>
        </p:nvSpPr>
        <p:spPr>
          <a:xfrm>
            <a:off x="823850" y="866775"/>
            <a:ext cx="4587000" cy="352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0" name="Google Shape;90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" name="Google Shape;92;p9"/>
          <p:cNvGrpSpPr/>
          <p:nvPr/>
        </p:nvGrpSpPr>
        <p:grpSpPr>
          <a:xfrm>
            <a:off x="0" y="381001"/>
            <a:ext cx="1037850" cy="1016287"/>
            <a:chOff x="0" y="381001"/>
            <a:chExt cx="1037850" cy="1016287"/>
          </a:xfrm>
        </p:grpSpPr>
        <p:sp>
          <p:nvSpPr>
            <p:cNvPr id="93" name="Google Shape;93;p9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4" name="Google Shape;94;p9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5" name="Google Shape;95;p9"/>
          <p:cNvSpPr txBox="1"/>
          <p:nvPr>
            <p:ph type="title"/>
          </p:nvPr>
        </p:nvSpPr>
        <p:spPr>
          <a:xfrm>
            <a:off x="1297500" y="1658325"/>
            <a:ext cx="3036300" cy="1751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96" name="Google Shape;96;p9"/>
          <p:cNvSpPr txBox="1"/>
          <p:nvPr>
            <p:ph idx="1" type="subTitle"/>
          </p:nvPr>
        </p:nvSpPr>
        <p:spPr>
          <a:xfrm>
            <a:off x="1297500" y="3538000"/>
            <a:ext cx="30363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 sz="1300"/>
            </a:lvl9pPr>
          </a:lstStyle>
          <a:p/>
        </p:txBody>
      </p:sp>
      <p:sp>
        <p:nvSpPr>
          <p:cNvPr id="97" name="Google Shape;97;p9"/>
          <p:cNvSpPr txBox="1"/>
          <p:nvPr>
            <p:ph idx="2" type="body"/>
          </p:nvPr>
        </p:nvSpPr>
        <p:spPr>
          <a:xfrm>
            <a:off x="4648200" y="1696600"/>
            <a:ext cx="3676800" cy="23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98" name="Google Shape;98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" name="Google Shape;100;p10"/>
          <p:cNvGrpSpPr/>
          <p:nvPr/>
        </p:nvGrpSpPr>
        <p:grpSpPr>
          <a:xfrm>
            <a:off x="0" y="4128572"/>
            <a:ext cx="698925" cy="684657"/>
            <a:chOff x="0" y="3785672"/>
            <a:chExt cx="698925" cy="684657"/>
          </a:xfrm>
        </p:grpSpPr>
        <p:sp>
          <p:nvSpPr>
            <p:cNvPr id="101" name="Google Shape;101;p10"/>
            <p:cNvSpPr/>
            <p:nvPr/>
          </p:nvSpPr>
          <p:spPr>
            <a:xfrm rot="-5400000">
              <a:off x="0" y="3785672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2" name="Google Shape;102;p10"/>
            <p:cNvSpPr/>
            <p:nvPr/>
          </p:nvSpPr>
          <p:spPr>
            <a:xfrm flipH="1">
              <a:off x="154125" y="3925529"/>
              <a:ext cx="544800" cy="544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962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03" name="Google Shape;103;p10"/>
          <p:cNvSpPr txBox="1"/>
          <p:nvPr>
            <p:ph idx="1" type="body"/>
          </p:nvPr>
        </p:nvSpPr>
        <p:spPr>
          <a:xfrm>
            <a:off x="812725" y="4305375"/>
            <a:ext cx="6936000" cy="523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4" name="Google Shape;104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oogle Shape;106;p11"/>
          <p:cNvGrpSpPr/>
          <p:nvPr/>
        </p:nvGrpSpPr>
        <p:grpSpPr>
          <a:xfrm>
            <a:off x="4406400" y="0"/>
            <a:ext cx="4737600" cy="5143065"/>
            <a:chOff x="4406400" y="0"/>
            <a:chExt cx="4737600" cy="5143065"/>
          </a:xfrm>
        </p:grpSpPr>
        <p:sp>
          <p:nvSpPr>
            <p:cNvPr id="107" name="Google Shape;107;p11"/>
            <p:cNvSpPr/>
            <p:nvPr/>
          </p:nvSpPr>
          <p:spPr>
            <a:xfrm rot="5400000">
              <a:off x="4408200" y="-1800"/>
              <a:ext cx="4734000" cy="4737600"/>
            </a:xfrm>
            <a:prstGeom prst="diagStripe">
              <a:avLst>
                <a:gd fmla="val 49469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8" name="Google Shape;108;p11"/>
            <p:cNvSpPr/>
            <p:nvPr/>
          </p:nvSpPr>
          <p:spPr>
            <a:xfrm rot="5400000">
              <a:off x="4841125" y="5700"/>
              <a:ext cx="4298100" cy="4286700"/>
            </a:xfrm>
            <a:prstGeom prst="diagStripe">
              <a:avLst>
                <a:gd fmla="val 0" name="adj"/>
              </a:avLst>
            </a:prstGeom>
            <a:solidFill>
              <a:schemeClr val="lt1">
                <a:alpha val="346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09" name="Google Shape;109;p11"/>
            <p:cNvSpPr/>
            <p:nvPr/>
          </p:nvSpPr>
          <p:spPr>
            <a:xfrm rot="-5400000">
              <a:off x="5618399" y="123646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0" name="Google Shape;110;p11"/>
            <p:cNvSpPr/>
            <p:nvPr/>
          </p:nvSpPr>
          <p:spPr>
            <a:xfrm flipH="1">
              <a:off x="5849857" y="1443956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1" name="Google Shape;111;p11"/>
            <p:cNvSpPr/>
            <p:nvPr/>
          </p:nvSpPr>
          <p:spPr>
            <a:xfrm rot="-5400000">
              <a:off x="5987081" y="24694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2" name="Google Shape;112;p11"/>
            <p:cNvSpPr/>
            <p:nvPr/>
          </p:nvSpPr>
          <p:spPr>
            <a:xfrm flipH="1">
              <a:off x="6222115" y="267695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 rot="-5400000">
              <a:off x="6675341" y="1862018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 flipH="1">
              <a:off x="6908099" y="206950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5" name="Google Shape;115;p11"/>
            <p:cNvSpPr/>
            <p:nvPr/>
          </p:nvSpPr>
          <p:spPr>
            <a:xfrm rot="-5400000">
              <a:off x="6861141" y="247781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6" name="Google Shape;116;p11"/>
            <p:cNvSpPr/>
            <p:nvPr/>
          </p:nvSpPr>
          <p:spPr>
            <a:xfrm flipH="1">
              <a:off x="7965266" y="269296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 flipH="1">
              <a:off x="8145082" y="330875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 rot="-5400000">
              <a:off x="7047599" y="309501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9" name="Google Shape;119;p11"/>
            <p:cNvSpPr/>
            <p:nvPr/>
          </p:nvSpPr>
          <p:spPr>
            <a:xfrm flipH="1">
              <a:off x="7276649" y="3302502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0" name="Google Shape;120;p11"/>
            <p:cNvSpPr/>
            <p:nvPr/>
          </p:nvSpPr>
          <p:spPr>
            <a:xfrm rot="-5400000">
              <a:off x="7227414" y="3710807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1" name="Google Shape;121;p11"/>
            <p:cNvSpPr/>
            <p:nvPr/>
          </p:nvSpPr>
          <p:spPr>
            <a:xfrm flipH="1">
              <a:off x="7462448" y="3918294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2" name="Google Shape;122;p11"/>
            <p:cNvSpPr/>
            <p:nvPr/>
          </p:nvSpPr>
          <p:spPr>
            <a:xfrm rot="-5400000">
              <a:off x="8102491" y="3718473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3" name="Google Shape;123;p11"/>
            <p:cNvSpPr/>
            <p:nvPr/>
          </p:nvSpPr>
          <p:spPr>
            <a:xfrm flipH="1">
              <a:off x="8334533" y="3925960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24" name="Google Shape;124;p11"/>
            <p:cNvSpPr/>
            <p:nvPr/>
          </p:nvSpPr>
          <p:spPr>
            <a:xfrm rot="-5400000">
              <a:off x="8288290" y="4334265"/>
              <a:ext cx="808800" cy="808800"/>
            </a:xfrm>
            <a:prstGeom prst="diagStripe">
              <a:avLst>
                <a:gd fmla="val 50000" name="adj"/>
              </a:avLst>
            </a:prstGeom>
            <a:solidFill>
              <a:schemeClr val="lt1">
                <a:alpha val="7310"/>
              </a:schemeClr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25" name="Google Shape;125;p11"/>
          <p:cNvSpPr txBox="1"/>
          <p:nvPr>
            <p:ph hasCustomPrompt="1" type="title"/>
          </p:nvPr>
        </p:nvSpPr>
        <p:spPr>
          <a:xfrm>
            <a:off x="823850" y="1284675"/>
            <a:ext cx="47760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1pPr>
            <a:lvl2pPr lvl="1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2pPr>
            <a:lvl3pPr lvl="2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3pPr>
            <a:lvl4pPr lvl="3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4pPr>
            <a:lvl5pPr lvl="4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5pPr>
            <a:lvl6pPr lvl="5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6pPr>
            <a:lvl7pPr lvl="6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7pPr>
            <a:lvl8pPr lvl="7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8pPr>
            <a:lvl9pPr lvl="8">
              <a:spcBef>
                <a:spcPts val="0"/>
              </a:spcBef>
              <a:spcAft>
                <a:spcPts val="0"/>
              </a:spcAft>
              <a:buSzPts val="8000"/>
              <a:buNone/>
              <a:defRPr sz="8000"/>
            </a:lvl9pPr>
          </a:lstStyle>
          <a:p>
            <a:r>
              <a:t>xx%</a:t>
            </a:r>
          </a:p>
        </p:txBody>
      </p:sp>
      <p:sp>
        <p:nvSpPr>
          <p:cNvPr id="126" name="Google Shape;126;p11"/>
          <p:cNvSpPr txBox="1"/>
          <p:nvPr>
            <p:ph idx="1" type="body"/>
          </p:nvPr>
        </p:nvSpPr>
        <p:spPr>
          <a:xfrm>
            <a:off x="823850" y="2643124"/>
            <a:ext cx="4776000" cy="121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7" name="Google Shape;12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focus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Montserrat"/>
              <a:buNone/>
              <a:defRPr sz="28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Lato"/>
              <a:buChar char="●"/>
              <a:defRPr sz="13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●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○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Font typeface="Lato"/>
              <a:buChar char="■"/>
              <a:defRPr sz="11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6.png"/><Relationship Id="rId4" Type="http://schemas.openxmlformats.org/officeDocument/2006/relationships/hyperlink" Target="http://drive.google.com/file/d/1-SsaVbI6jsc3Q7iuYm7jVSurRCycz8BK/view" TargetMode="External"/><Relationship Id="rId5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hyperlink" Target="http://drive.google.com/file/d/1GmayymCSCDqTak_r6ohKQ2_d_SNhp1uV/view" TargetMode="External"/><Relationship Id="rId4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hyperlink" Target="http://drive.google.com/file/d/12tEwIe3Td_B6ARsBqU4XZfbFJDEzY1ic/view" TargetMode="External"/><Relationship Id="rId4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Relationship Id="rId4" Type="http://schemas.openxmlformats.org/officeDocument/2006/relationships/image" Target="../media/image7.png"/><Relationship Id="rId5" Type="http://schemas.openxmlformats.org/officeDocument/2006/relationships/image" Target="../media/image8.png"/><Relationship Id="rId6" Type="http://schemas.openxmlformats.org/officeDocument/2006/relationships/image" Target="../media/image2.png"/><Relationship Id="rId7" Type="http://schemas.openxmlformats.org/officeDocument/2006/relationships/hyperlink" Target="http://drive.google.com/file/d/1hiiudvXLDzCq_sAhqSRCSPDjISGAFQRD/view" TargetMode="External"/><Relationship Id="rId8" Type="http://schemas.openxmlformats.org/officeDocument/2006/relationships/image" Target="../media/image1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Relationship Id="rId4" Type="http://schemas.openxmlformats.org/officeDocument/2006/relationships/image" Target="../media/image3.png"/><Relationship Id="rId5" Type="http://schemas.openxmlformats.org/officeDocument/2006/relationships/image" Target="../media/image7.png"/><Relationship Id="rId6" Type="http://schemas.openxmlformats.org/officeDocument/2006/relationships/image" Target="../media/image8.png"/><Relationship Id="rId7" Type="http://schemas.openxmlformats.org/officeDocument/2006/relationships/hyperlink" Target="http://drive.google.com/file/d/1aOYeHfFAePux1avhnlRCQOdWVHxaHlAY/view" TargetMode="External"/><Relationship Id="rId8" Type="http://schemas.openxmlformats.org/officeDocument/2006/relationships/image" Target="../media/image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hyperlink" Target="http://drive.google.com/file/d/11Ue5r6WQPk8kY15RwDpp4jCErDbMB88t/view" TargetMode="External"/><Relationship Id="rId4" Type="http://schemas.openxmlformats.org/officeDocument/2006/relationships/image" Target="../media/image1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hyperlink" Target="http://drive.google.com/file/d/1N0ok6q9mwVI-SUIeZoA6QQySebo2PHR-/view" TargetMode="External"/><Relationship Id="rId4" Type="http://schemas.openxmlformats.org/officeDocument/2006/relationships/image" Target="../media/image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hyperlink" Target="http://drive.google.com/file/d/1Ufinb8E-O7PoDMZsw3HIdP0UkISr3r_v/view" TargetMode="External"/><Relationship Id="rId4" Type="http://schemas.openxmlformats.org/officeDocument/2006/relationships/image" Target="../media/image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://drive.google.com/file/d/1iJQGtjaAq5iP2uWqljOQKvUjWzrTj02v/view" TargetMode="External"/><Relationship Id="rId4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://drive.google.com/file/d/1vug7BAXuTPTxPiW3KfimFlWTDLDRZIrY/view" TargetMode="External"/><Relationship Id="rId4" Type="http://schemas.openxmlformats.org/officeDocument/2006/relationships/image" Target="../media/image1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www.asda.com/creating-change-for-better/strategy-and-commitments/strategy" TargetMode="External"/><Relationship Id="rId4" Type="http://schemas.openxmlformats.org/officeDocument/2006/relationships/hyperlink" Target="https://www.statista.com/statistics/280208/grocery-market-share-in-the-united-kingdom-uk/" TargetMode="External"/><Relationship Id="rId11" Type="http://schemas.openxmlformats.org/officeDocument/2006/relationships/hyperlink" Target="https://www.biospace.com/article/top-10-r-and-d-scientist-skills-in-demand-/" TargetMode="External"/><Relationship Id="rId10" Type="http://schemas.openxmlformats.org/officeDocument/2006/relationships/hyperlink" Target="https://www.scrapehero.com/location-reports/ASDA-UK/" TargetMode="External"/><Relationship Id="rId12" Type="http://schemas.openxmlformats.org/officeDocument/2006/relationships/hyperlink" Target="https://www.thecasecentre.org/products/view?id=77424" TargetMode="External"/><Relationship Id="rId9" Type="http://schemas.openxmlformats.org/officeDocument/2006/relationships/hyperlink" Target="https://www.futurelearn.com/info/courses/sustainable-business/0/steps/78337" TargetMode="External"/><Relationship Id="rId5" Type="http://schemas.openxmlformats.org/officeDocument/2006/relationships/hyperlink" Target="https://www.walesonline.co.uk/whats-on/shopping/how-aldi-cheap-insider-reveals-14800571#comments-wrapper" TargetMode="External"/><Relationship Id="rId6" Type="http://schemas.openxmlformats.org/officeDocument/2006/relationships/hyperlink" Target="https://www.companieshistory.com/asda/" TargetMode="External"/><Relationship Id="rId7" Type="http://schemas.openxmlformats.org/officeDocument/2006/relationships/hyperlink" Target="https://www.youtube.com/watch?v=V14kuqYEsxE" TargetMode="External"/><Relationship Id="rId8" Type="http://schemas.openxmlformats.org/officeDocument/2006/relationships/hyperlink" Target="https://getlucidity.com/strategy-resources/introduction-to-bowmans-strategy-cloc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3"/>
          <p:cNvSpPr txBox="1"/>
          <p:nvPr>
            <p:ph type="ctrTitle"/>
          </p:nvPr>
        </p:nvSpPr>
        <p:spPr>
          <a:xfrm>
            <a:off x="3537150" y="1578400"/>
            <a:ext cx="5017500" cy="15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New Asda Strategy</a:t>
            </a:r>
            <a:endParaRPr/>
          </a:p>
        </p:txBody>
      </p:sp>
      <p:sp>
        <p:nvSpPr>
          <p:cNvPr id="135" name="Google Shape;135;p13"/>
          <p:cNvSpPr txBox="1"/>
          <p:nvPr>
            <p:ph idx="1" type="subTitle"/>
          </p:nvPr>
        </p:nvSpPr>
        <p:spPr>
          <a:xfrm>
            <a:off x="5083950" y="3924925"/>
            <a:ext cx="3470700" cy="50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By Luke Atkinson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4"/>
          <p:cNvSpPr txBox="1"/>
          <p:nvPr>
            <p:ph idx="1" type="body"/>
          </p:nvPr>
        </p:nvSpPr>
        <p:spPr>
          <a:xfrm>
            <a:off x="1297500" y="1110350"/>
            <a:ext cx="7038900" cy="355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This presentation aims to present a new strategy for Asda based on sustainable principles.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According to </a:t>
            </a:r>
            <a:r>
              <a:rPr i="1" lang="en-GB"/>
              <a:t>Sustainability: A History</a:t>
            </a:r>
            <a:r>
              <a:rPr lang="en-GB"/>
              <a:t>, sustainability </a:t>
            </a:r>
            <a:r>
              <a:rPr lang="en-GB"/>
              <a:t>requires equal concern for the environment, social equality and the economy. 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Later models cede priority to the environment in a hierarchical model, shown below.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(Caradonna, 2014, pp. 8-9)</a:t>
            </a:r>
            <a:endParaRPr/>
          </a:p>
        </p:txBody>
      </p:sp>
      <p:sp>
        <p:nvSpPr>
          <p:cNvPr id="141" name="Google Shape;141;p14"/>
          <p:cNvSpPr txBox="1"/>
          <p:nvPr>
            <p:ph type="title"/>
          </p:nvPr>
        </p:nvSpPr>
        <p:spPr>
          <a:xfrm>
            <a:off x="1297500" y="393750"/>
            <a:ext cx="7038900" cy="71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Introduction</a:t>
            </a:r>
            <a:endParaRPr/>
          </a:p>
        </p:txBody>
      </p:sp>
      <p:pic>
        <p:nvPicPr>
          <p:cNvPr id="142" name="Google Shape;142;p14"/>
          <p:cNvPicPr preferRelativeResize="0"/>
          <p:nvPr/>
        </p:nvPicPr>
        <p:blipFill rotWithShape="1">
          <a:blip r:embed="rId3">
            <a:alphaModFix/>
          </a:blip>
          <a:srcRect b="5078" l="1267" r="1992" t="0"/>
          <a:stretch/>
        </p:blipFill>
        <p:spPr>
          <a:xfrm>
            <a:off x="6062875" y="2861875"/>
            <a:ext cx="2928725" cy="2129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14" title="IntroSlide.mp3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784000" y="0"/>
            <a:ext cx="360000" cy="3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5"/>
          <p:cNvSpPr txBox="1"/>
          <p:nvPr>
            <p:ph idx="1" type="body"/>
          </p:nvPr>
        </p:nvSpPr>
        <p:spPr>
          <a:xfrm>
            <a:off x="1297500" y="1110350"/>
            <a:ext cx="7038900" cy="355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i="1" lang="en-GB"/>
              <a:t>Three Pillars of Sustainability </a:t>
            </a:r>
            <a:r>
              <a:rPr lang="en-GB"/>
              <a:t>encourages readers to view sustainability as three pillars: economic, social and environmental goals (Purvis et al., 2019).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RMIT University expands on this with a four pillar model:</a:t>
            </a:r>
            <a:endParaRPr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Human sustainability:  health, education and nutrition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Social sustainability:  </a:t>
            </a:r>
            <a:r>
              <a:rPr lang="en-GB"/>
              <a:t>maintaining </a:t>
            </a:r>
            <a:r>
              <a:rPr lang="en-GB"/>
              <a:t>social cohesion by supporting framework of society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Economic sustainability: living standards, </a:t>
            </a:r>
            <a:r>
              <a:rPr lang="en-GB"/>
              <a:t>quality </a:t>
            </a:r>
            <a:r>
              <a:rPr lang="en-GB"/>
              <a:t>economic </a:t>
            </a:r>
            <a:r>
              <a:rPr lang="en-GB"/>
              <a:t>growth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Environmental sustainability: protection of nature alongside growth</a:t>
            </a:r>
            <a:endParaRPr/>
          </a:p>
          <a:p>
            <a:pPr indent="0" lvl="0" marL="0" rtl="0" algn="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(RMIT University, 2017)</a:t>
            </a:r>
            <a:endParaRPr/>
          </a:p>
        </p:txBody>
      </p:sp>
      <p:sp>
        <p:nvSpPr>
          <p:cNvPr id="149" name="Google Shape;149;p15"/>
          <p:cNvSpPr txBox="1"/>
          <p:nvPr>
            <p:ph type="title"/>
          </p:nvPr>
        </p:nvSpPr>
        <p:spPr>
          <a:xfrm>
            <a:off x="1297500" y="393750"/>
            <a:ext cx="7038900" cy="71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Sustainability: Thinking Tangibly</a:t>
            </a:r>
            <a:endParaRPr/>
          </a:p>
        </p:txBody>
      </p:sp>
      <p:pic>
        <p:nvPicPr>
          <p:cNvPr id="150" name="Google Shape;150;p15" title="ThinkingTangibly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784000" y="0"/>
            <a:ext cx="360000" cy="3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16"/>
          <p:cNvSpPr txBox="1"/>
          <p:nvPr>
            <p:ph idx="1" type="body"/>
          </p:nvPr>
        </p:nvSpPr>
        <p:spPr>
          <a:xfrm>
            <a:off x="1297500" y="1110350"/>
            <a:ext cx="7038900" cy="355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Asda was founded in 1949 in Leeds (CompaniesHistory.com, n.d.). The company is one of the big four supermarket brands, with 632 locations and a 13.9% market share </a:t>
            </a:r>
            <a:br>
              <a:rPr lang="en-GB"/>
            </a:br>
            <a:r>
              <a:rPr lang="en-GB"/>
              <a:t>(Bedford, 2022; ScrapeHero, 2022).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Asda’s sustainability commitment is split into four components:</a:t>
            </a:r>
            <a:endParaRPr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Better planet: sourcing, biodiversity, making ‘green’ products affordable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Better communities: combating poverty, cancer research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Better lives: making healthy choices affordable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Better business: upholding conduct standards, fostering inclusivity </a:t>
            </a:r>
            <a:r>
              <a:rPr lang="en-GB"/>
              <a:t>(Asda, n.d.)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The company’s competitive strategy is its Everyday Low Price promise, which initially proved successful but began to become redundant in the 2000s against discounters </a:t>
            </a:r>
            <a:br>
              <a:rPr lang="en-GB"/>
            </a:br>
            <a:r>
              <a:rPr lang="en-GB"/>
              <a:t>(Verma &amp; Vakhariya, 2007).</a:t>
            </a:r>
            <a:endParaRPr/>
          </a:p>
        </p:txBody>
      </p:sp>
      <p:sp>
        <p:nvSpPr>
          <p:cNvPr id="156" name="Google Shape;156;p16"/>
          <p:cNvSpPr txBox="1"/>
          <p:nvPr>
            <p:ph type="title"/>
          </p:nvPr>
        </p:nvSpPr>
        <p:spPr>
          <a:xfrm>
            <a:off x="1297500" y="393750"/>
            <a:ext cx="7038900" cy="71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Overview of Asda</a:t>
            </a:r>
            <a:endParaRPr/>
          </a:p>
        </p:txBody>
      </p:sp>
      <p:pic>
        <p:nvPicPr>
          <p:cNvPr id="157" name="Google Shape;157;p16" title="Overview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784000" y="0"/>
            <a:ext cx="360000" cy="3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17"/>
          <p:cNvSpPr txBox="1"/>
          <p:nvPr>
            <p:ph idx="1" type="body"/>
          </p:nvPr>
        </p:nvSpPr>
        <p:spPr>
          <a:xfrm>
            <a:off x="1297500" y="1110350"/>
            <a:ext cx="7038900" cy="77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Porter’s Generic Strategies model is defined by two dimensions, divided into four quadrants.</a:t>
            </a:r>
            <a:endParaRPr/>
          </a:p>
        </p:txBody>
      </p:sp>
      <p:sp>
        <p:nvSpPr>
          <p:cNvPr id="163" name="Google Shape;163;p17"/>
          <p:cNvSpPr txBox="1"/>
          <p:nvPr>
            <p:ph type="title"/>
          </p:nvPr>
        </p:nvSpPr>
        <p:spPr>
          <a:xfrm>
            <a:off x="1297500" y="393750"/>
            <a:ext cx="7038900" cy="71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Porter’s Generic Strategies</a:t>
            </a:r>
            <a:endParaRPr/>
          </a:p>
        </p:txBody>
      </p:sp>
      <p:graphicFrame>
        <p:nvGraphicFramePr>
          <p:cNvPr id="164" name="Google Shape;164;p17"/>
          <p:cNvGraphicFramePr/>
          <p:nvPr/>
        </p:nvGraphicFramePr>
        <p:xfrm>
          <a:off x="512188" y="18886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{2EECBAAD-6E6C-4CEB-889F-1313A68D9C48}</a:tableStyleId>
              </a:tblPr>
              <a:tblGrid>
                <a:gridCol w="765275"/>
                <a:gridCol w="1515925"/>
                <a:gridCol w="1515925"/>
              </a:tblGrid>
              <a:tr h="1260000">
                <a:tc rowSpan="2"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3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3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3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3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300"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>
                          <a:solidFill>
                            <a:schemeClr val="lt1"/>
                          </a:solidFill>
                        </a:rPr>
                        <a:t>SCOPE</a:t>
                      </a:r>
                      <a:endParaRPr sz="13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rgbClr val="0000FF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rgbClr val="0000FF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rgbClr val="0000FF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/>
                        <a:t>Overall cost</a:t>
                      </a:r>
                      <a:endParaRPr sz="1300"/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300"/>
                    </a:p>
                  </a:txBody>
                  <a:tcPr marT="91425" marB="91425" marR="91425" marL="91425">
                    <a:lnL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rgbClr val="0000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rgbClr val="0000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rgbClr val="0000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/>
                        <a:t>Overall Differentiation</a:t>
                      </a:r>
                      <a:endParaRPr sz="1300"/>
                    </a:p>
                  </a:txBody>
                  <a:tcPr marT="91425" marB="91425" marR="91425" marL="91425">
                    <a:lnL cap="flat" cmpd="sng" w="28575">
                      <a:solidFill>
                        <a:srgbClr val="0000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rgbClr val="0000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rgbClr val="0000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rgbClr val="0000FF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</a:tr>
              <a:tr h="1260000">
                <a:tc vMerge="1"/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/>
                        <a:t>Cost Focus</a:t>
                      </a:r>
                      <a:endParaRPr sz="1300"/>
                    </a:p>
                  </a:txBody>
                  <a:tcPr marT="91425" marB="91425" marR="91425" marL="91425">
                    <a:lnL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rgbClr val="0000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rgbClr val="0000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/>
                        <a:t>Differentiation Focus</a:t>
                      </a:r>
                      <a:endParaRPr sz="1300"/>
                    </a:p>
                  </a:txBody>
                  <a:tcPr marT="91425" marB="91425" marR="91425" marL="91425">
                    <a:lnL cap="flat" cmpd="sng" w="28575">
                      <a:solidFill>
                        <a:srgbClr val="0000FF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rgbClr val="0000FF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rgbClr val="0000FF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</a:tr>
              <a:tr h="1260000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300"/>
                    </a:p>
                  </a:txBody>
                  <a:tcPr marT="91425" marB="91425" marR="91425" marL="91425">
                    <a:lnL cap="flat" cmpd="sng" w="28575">
                      <a:solidFill>
                        <a:srgbClr val="0000FF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rgbClr val="0000FF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rgbClr val="0000FF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rgbClr val="0000FF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 gridSpan="2"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>
                          <a:solidFill>
                            <a:schemeClr val="lt1"/>
                          </a:solidFill>
                        </a:rPr>
                        <a:t>SOURCE</a:t>
                      </a:r>
                      <a:endParaRPr sz="1300"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rgbClr val="0000FF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rgbClr val="0000FF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rgbClr val="0000FF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 hMerge="1"/>
              </a:tr>
            </a:tbl>
          </a:graphicData>
        </a:graphic>
      </p:graphicFrame>
      <p:pic>
        <p:nvPicPr>
          <p:cNvPr id="165" name="Google Shape;165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400138" y="2179484"/>
            <a:ext cx="1283459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6" name="Google Shape;166;p1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460262" y="2655632"/>
            <a:ext cx="1163197" cy="3277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67" name="Google Shape;167;p1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1851375" y="3426079"/>
            <a:ext cx="380994" cy="457098"/>
          </a:xfrm>
          <a:prstGeom prst="rect">
            <a:avLst/>
          </a:prstGeom>
          <a:noFill/>
          <a:ln>
            <a:noFill/>
          </a:ln>
        </p:spPr>
      </p:pic>
      <p:sp>
        <p:nvSpPr>
          <p:cNvPr id="168" name="Google Shape;168;p17"/>
          <p:cNvSpPr txBox="1"/>
          <p:nvPr>
            <p:ph idx="1" type="body"/>
          </p:nvPr>
        </p:nvSpPr>
        <p:spPr>
          <a:xfrm>
            <a:off x="4309325" y="1888550"/>
            <a:ext cx="4027200" cy="2734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Fair to say overall cost strategy is successful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Lessons could be </a:t>
            </a:r>
            <a:r>
              <a:rPr lang="en-GB"/>
              <a:t>learnt from Aldi’s cost focus and methods of achieving greater efficiency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Asda must keep its own identity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Attempting to occupy multiple quadrants often results in getting stuck in the middle</a:t>
            </a:r>
            <a:endParaRPr/>
          </a:p>
          <a:p>
            <a:pPr indent="0" lvl="0" marL="0" rtl="0" algn="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(Kryscynski, 2012; Chamberlain, 2018)</a:t>
            </a:r>
            <a:endParaRPr/>
          </a:p>
        </p:txBody>
      </p:sp>
      <p:pic>
        <p:nvPicPr>
          <p:cNvPr id="169" name="Google Shape;169;p17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1851363" y="3937361"/>
            <a:ext cx="38100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0" name="Google Shape;170;p17" title="PorterGeneric.mp3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8784000" y="0"/>
            <a:ext cx="360000" cy="3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8"/>
          <p:cNvSpPr txBox="1"/>
          <p:nvPr>
            <p:ph type="title"/>
          </p:nvPr>
        </p:nvSpPr>
        <p:spPr>
          <a:xfrm>
            <a:off x="1297500" y="393750"/>
            <a:ext cx="7038900" cy="71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Bowman’s Strategy Clock</a:t>
            </a:r>
            <a:endParaRPr/>
          </a:p>
        </p:txBody>
      </p:sp>
      <p:sp>
        <p:nvSpPr>
          <p:cNvPr id="176" name="Google Shape;176;p18"/>
          <p:cNvSpPr txBox="1"/>
          <p:nvPr>
            <p:ph idx="1" type="body"/>
          </p:nvPr>
        </p:nvSpPr>
        <p:spPr>
          <a:xfrm>
            <a:off x="4799625" y="1727750"/>
            <a:ext cx="3537000" cy="293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Asda is in position 2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Tesco is in position 3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Aldi is in position 1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6, 7 and 8 all lead to eventual failure as this market is too competitive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Companies are able to operate in between positions</a:t>
            </a:r>
            <a:endParaRPr/>
          </a:p>
          <a:p>
            <a:pPr indent="0" lvl="0" marL="0" rtl="0" algn="r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(Lucidity, n.d.)</a:t>
            </a:r>
            <a:endParaRPr/>
          </a:p>
        </p:txBody>
      </p:sp>
      <p:sp>
        <p:nvSpPr>
          <p:cNvPr id="177" name="Google Shape;177;p18"/>
          <p:cNvSpPr txBox="1"/>
          <p:nvPr>
            <p:ph idx="1" type="body"/>
          </p:nvPr>
        </p:nvSpPr>
        <p:spPr>
          <a:xfrm>
            <a:off x="1297500" y="1110350"/>
            <a:ext cx="7038900" cy="355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This model features 8 positions on a clock that an organisation may decide to align with (Johnson et al., 2011)</a:t>
            </a:r>
            <a:endParaRPr/>
          </a:p>
        </p:txBody>
      </p:sp>
      <p:pic>
        <p:nvPicPr>
          <p:cNvPr id="178" name="Google Shape;178;p18"/>
          <p:cNvPicPr preferRelativeResize="0"/>
          <p:nvPr/>
        </p:nvPicPr>
        <p:blipFill rotWithShape="1">
          <a:blip r:embed="rId3">
            <a:alphaModFix/>
          </a:blip>
          <a:srcRect b="4443" l="2762" r="2951" t="10753"/>
          <a:stretch/>
        </p:blipFill>
        <p:spPr>
          <a:xfrm>
            <a:off x="1297500" y="1727750"/>
            <a:ext cx="3502136" cy="2935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274000" y="2973550"/>
            <a:ext cx="650850" cy="193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0" name="Google Shape;180;p1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261288" y="2476500"/>
            <a:ext cx="676275" cy="190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1" name="Google Shape;181;p18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2533578" y="3289150"/>
            <a:ext cx="281850" cy="339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18" title="Bowman.mp3">
            <a:hlinkClick r:id="rId7"/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8784000" y="0"/>
            <a:ext cx="360000" cy="3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9"/>
          <p:cNvSpPr txBox="1"/>
          <p:nvPr>
            <p:ph type="title"/>
          </p:nvPr>
        </p:nvSpPr>
        <p:spPr>
          <a:xfrm>
            <a:off x="1297500" y="393750"/>
            <a:ext cx="7038900" cy="71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SWOT Analysis</a:t>
            </a:r>
            <a:endParaRPr/>
          </a:p>
        </p:txBody>
      </p:sp>
      <p:graphicFrame>
        <p:nvGraphicFramePr>
          <p:cNvPr id="188" name="Google Shape;188;p19"/>
          <p:cNvGraphicFramePr/>
          <p:nvPr/>
        </p:nvGraphicFramePr>
        <p:xfrm>
          <a:off x="1297500" y="18036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{2EECBAAD-6E6C-4CEB-889F-1313A68D9C48}</a:tableStyleId>
              </a:tblPr>
              <a:tblGrid>
                <a:gridCol w="2160000"/>
                <a:gridCol w="2160000"/>
              </a:tblGrid>
              <a:tr h="14353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Strengths:</a:t>
                      </a:r>
                      <a:endParaRPr sz="12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1- </a:t>
                      </a:r>
                      <a:r>
                        <a:rPr lang="en-GB" sz="1000"/>
                        <a:t>Wide product range</a:t>
                      </a:r>
                      <a:endParaRPr sz="10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2- Strong brand image: ‘pocket tap’ </a:t>
                      </a:r>
                      <a:r>
                        <a:rPr lang="en-GB" sz="1000"/>
                        <a:t>marketing</a:t>
                      </a:r>
                      <a:r>
                        <a:rPr lang="en-GB" sz="1000"/>
                        <a:t> widely known</a:t>
                      </a:r>
                      <a:endParaRPr sz="10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3- Good product quality, sourced sustainably</a:t>
                      </a:r>
                      <a:endParaRPr sz="1000"/>
                    </a:p>
                  </a:txBody>
                  <a:tcPr marT="91425" marB="91425" marR="91425" marL="91425">
                    <a:lnL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Weaknesses:</a:t>
                      </a:r>
                      <a:endParaRPr sz="12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1- Dairy price-fixing is turning ethical customers away</a:t>
                      </a:r>
                      <a:endParaRPr sz="10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2- £3.5 billion in debt</a:t>
                      </a:r>
                      <a:endParaRPr sz="10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3- R&amp;D not at a competitive level compared to other supermarkets</a:t>
                      </a:r>
                      <a:endParaRPr sz="1000"/>
                    </a:p>
                  </a:txBody>
                  <a:tcPr marT="91425" marB="91425" marR="91425" marL="91425">
                    <a:lnL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</a:tr>
              <a:tr h="14446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Opportunities:</a:t>
                      </a:r>
                      <a:endParaRPr sz="12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1- </a:t>
                      </a:r>
                      <a:r>
                        <a:rPr lang="en-GB" sz="1000"/>
                        <a:t>Seek to explore markets outside the UK</a:t>
                      </a:r>
                      <a:endParaRPr sz="10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2- Invest in E-commerce and online marketing: skyrocketing internet use</a:t>
                      </a:r>
                      <a:endParaRPr sz="10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3- Society is shining a spotlight on sustainable businesses</a:t>
                      </a:r>
                      <a:endParaRPr sz="1000"/>
                    </a:p>
                  </a:txBody>
                  <a:tcPr marT="91425" marB="91425" marR="91425" marL="91425">
                    <a:lnL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Threats:</a:t>
                      </a:r>
                      <a:endParaRPr sz="12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1- Stiff price competition: independent retailers pose a threat</a:t>
                      </a:r>
                      <a:endParaRPr sz="10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2- Currency fluctuations pose a threat to profits</a:t>
                      </a:r>
                      <a:endParaRPr sz="10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3- Changing frameworks and gov policies: costly to keep track of changes</a:t>
                      </a:r>
                      <a:endParaRPr sz="1000"/>
                    </a:p>
                  </a:txBody>
                  <a:tcPr marT="91425" marB="91425" marR="91425" marL="91425">
                    <a:lnL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</a:tr>
            </a:tbl>
          </a:graphicData>
        </a:graphic>
      </p:graphicFrame>
      <p:sp>
        <p:nvSpPr>
          <p:cNvPr id="189" name="Google Shape;189;p19"/>
          <p:cNvSpPr txBox="1"/>
          <p:nvPr>
            <p:ph idx="1" type="body"/>
          </p:nvPr>
        </p:nvSpPr>
        <p:spPr>
          <a:xfrm>
            <a:off x="1297500" y="1110350"/>
            <a:ext cx="7038900" cy="693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A SWOT analysis lists points of interest in both the internal and external environment. </a:t>
            </a:r>
            <a:br>
              <a:rPr lang="en-GB"/>
            </a:br>
            <a:r>
              <a:rPr lang="en-GB"/>
              <a:t>(Pickton &amp; Wright, 1998)</a:t>
            </a:r>
            <a:endParaRPr/>
          </a:p>
        </p:txBody>
      </p:sp>
      <p:sp>
        <p:nvSpPr>
          <p:cNvPr id="190" name="Google Shape;190;p19"/>
          <p:cNvSpPr txBox="1"/>
          <p:nvPr>
            <p:ph idx="1" type="body"/>
          </p:nvPr>
        </p:nvSpPr>
        <p:spPr>
          <a:xfrm>
            <a:off x="5617500" y="1803650"/>
            <a:ext cx="2718900" cy="288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Asda is currently in a decent position internally. Some exploitable weaknesses exist.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Asda should take advantage of society’s carrot-and-stick approach to sustainability.</a:t>
            </a:r>
            <a:endParaRPr/>
          </a:p>
        </p:txBody>
      </p:sp>
      <p:pic>
        <p:nvPicPr>
          <p:cNvPr id="191" name="Google Shape;191;p19" title="SWOT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784000" y="0"/>
            <a:ext cx="360000" cy="3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6" name="Google Shape;196;p20"/>
          <p:cNvGraphicFramePr/>
          <p:nvPr/>
        </p:nvGraphicFramePr>
        <p:xfrm>
          <a:off x="-148410" y="1753328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{2EECBAAD-6E6C-4CEB-889F-1313A68D9C48}</a:tableStyleId>
              </a:tblPr>
              <a:tblGrid>
                <a:gridCol w="1440000"/>
                <a:gridCol w="1440000"/>
                <a:gridCol w="1440000"/>
              </a:tblGrid>
              <a:tr h="1453775">
                <a:tc rowSpan="2"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lt1"/>
                          </a:solidFill>
                        </a:rPr>
                        <a:t>High</a:t>
                      </a:r>
                      <a:endParaRPr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lt1"/>
                          </a:solidFill>
                        </a:rPr>
                        <a:t>POWER</a:t>
                      </a:r>
                      <a:endParaRPr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solidFill>
                          <a:schemeClr val="lt1"/>
                        </a:solidFill>
                      </a:endParaRPr>
                    </a:p>
                    <a:p>
                      <a:pPr indent="0" lvl="0" marL="0" rtl="0" algn="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lt1"/>
                          </a:solidFill>
                        </a:rPr>
                        <a:t>Low</a:t>
                      </a:r>
                      <a:endParaRPr>
                        <a:solidFill>
                          <a:schemeClr val="lt1"/>
                        </a:solidFill>
                      </a:endParaRPr>
                    </a:p>
                  </a:txBody>
                  <a:tcPr marT="91425" marB="91425" marR="91425" marL="91425">
                    <a:lnL cap="flat" cmpd="sng" w="952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Keep satisfied</a:t>
                      </a:r>
                      <a:endParaRPr sz="1200"/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Customers</a:t>
                      </a:r>
                      <a:endParaRPr sz="1000"/>
                    </a:p>
                  </a:txBody>
                  <a:tcPr marT="91425" marB="91425" marR="91425" marL="91425">
                    <a:lnL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Manage closely</a:t>
                      </a:r>
                      <a:endParaRPr sz="1200"/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Government</a:t>
                      </a:r>
                      <a:endParaRPr sz="1000"/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Investors</a:t>
                      </a:r>
                      <a:endParaRPr sz="1000"/>
                    </a:p>
                  </a:txBody>
                  <a:tcPr marT="91425" marB="91425" marR="91425" marL="91425">
                    <a:lnL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</a:tr>
              <a:tr h="1453775">
                <a:tc vMerge="1"/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Monitor</a:t>
                      </a:r>
                      <a:endParaRPr sz="1200"/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Trade Unions</a:t>
                      </a:r>
                      <a:endParaRPr sz="1000"/>
                    </a:p>
                  </a:txBody>
                  <a:tcPr marT="91425" marB="91425" marR="91425" marL="91425">
                    <a:lnL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Keep informed</a:t>
                      </a:r>
                      <a:endParaRPr sz="1200"/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Managers</a:t>
                      </a:r>
                      <a:endParaRPr sz="1000"/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Local residents</a:t>
                      </a:r>
                      <a:endParaRPr sz="1000"/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/>
                        <a:t>Suppliers</a:t>
                      </a:r>
                      <a:endParaRPr sz="1000"/>
                    </a:p>
                  </a:txBody>
                  <a:tcPr marT="91425" marB="91425" marR="91425" marL="91425">
                    <a:lnL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</a:tr>
              <a:tr h="1052425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 gridSpan="2"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>
                          <a:solidFill>
                            <a:schemeClr val="lt1"/>
                          </a:solidFill>
                        </a:rPr>
                        <a:t>Low       </a:t>
                      </a:r>
                      <a:r>
                        <a:rPr lang="en-GB">
                          <a:solidFill>
                            <a:schemeClr val="lt1"/>
                          </a:solidFill>
                        </a:rPr>
                        <a:t>INTEREST       High</a:t>
                      </a:r>
                      <a:endParaRPr>
                        <a:solidFill>
                          <a:schemeClr val="lt1"/>
                        </a:solidFill>
                      </a:endParaRPr>
                    </a:p>
                  </a:txBody>
                  <a:tcPr marT="0" marB="91425" marR="91425" marL="91425">
                    <a:lnL cap="flat" cmpd="sng" w="9525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chemeClr val="dk1">
                          <a:alpha val="0"/>
                        </a:schemeClr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 hMerge="1"/>
              </a:tr>
            </a:tbl>
          </a:graphicData>
        </a:graphic>
      </p:graphicFrame>
      <p:sp>
        <p:nvSpPr>
          <p:cNvPr id="197" name="Google Shape;197;p20"/>
          <p:cNvSpPr txBox="1"/>
          <p:nvPr>
            <p:ph idx="1" type="body"/>
          </p:nvPr>
        </p:nvSpPr>
        <p:spPr>
          <a:xfrm>
            <a:off x="1297500" y="1110350"/>
            <a:ext cx="7038900" cy="64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The Power/Interest matrix identifies </a:t>
            </a:r>
            <a:r>
              <a:rPr lang="en-GB"/>
              <a:t>internal and external </a:t>
            </a:r>
            <a:r>
              <a:rPr lang="en-GB"/>
              <a:t>stakeholders, splitting them into four quadrants (Slabá, 2014).</a:t>
            </a:r>
            <a:endParaRPr/>
          </a:p>
        </p:txBody>
      </p:sp>
      <p:sp>
        <p:nvSpPr>
          <p:cNvPr id="198" name="Google Shape;198;p20"/>
          <p:cNvSpPr txBox="1"/>
          <p:nvPr>
            <p:ph idx="1" type="body"/>
          </p:nvPr>
        </p:nvSpPr>
        <p:spPr>
          <a:xfrm>
            <a:off x="4171600" y="1753325"/>
            <a:ext cx="4164900" cy="291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Asda must keep the government and investors as its top priority:</a:t>
            </a:r>
            <a:endParaRPr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The government maintains and updates the frameworks that Asda adheres to.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Investors fund the company, expect ROI and desire certainty.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Customers are only interested in day-to-day shopping but, in large numbers, may sway decision-making if dissatisfied.</a:t>
            </a:r>
            <a:endParaRPr/>
          </a:p>
        </p:txBody>
      </p:sp>
      <p:sp>
        <p:nvSpPr>
          <p:cNvPr id="199" name="Google Shape;199;p20"/>
          <p:cNvSpPr txBox="1"/>
          <p:nvPr>
            <p:ph type="title"/>
          </p:nvPr>
        </p:nvSpPr>
        <p:spPr>
          <a:xfrm>
            <a:off x="1297500" y="393750"/>
            <a:ext cx="7038900" cy="71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Power / Interest Matrix Stakeholder Analysis</a:t>
            </a:r>
            <a:endParaRPr/>
          </a:p>
        </p:txBody>
      </p:sp>
      <p:pic>
        <p:nvPicPr>
          <p:cNvPr id="200" name="Google Shape;200;p20" title="PowerInterest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784000" y="0"/>
            <a:ext cx="360000" cy="3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" name="Google Shape;205;p21"/>
          <p:cNvGraphicFramePr/>
          <p:nvPr/>
        </p:nvGraphicFramePr>
        <p:xfrm>
          <a:off x="1297500" y="17832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{2EECBAAD-6E6C-4CEB-889F-1313A68D9C48}</a:tableStyleId>
              </a:tblPr>
              <a:tblGrid>
                <a:gridCol w="2070000"/>
                <a:gridCol w="2070000"/>
              </a:tblGrid>
              <a:tr h="141737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dk1"/>
                          </a:solidFill>
                        </a:rPr>
                        <a:t>Porter’s Generic Strategies</a:t>
                      </a:r>
                      <a:endParaRPr sz="12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>
                          <a:solidFill>
                            <a:schemeClr val="dk1"/>
                          </a:solidFill>
                        </a:rPr>
                        <a:t>Lessons could be learnt from Aldi’s ethos of efficiency</a:t>
                      </a:r>
                      <a:endParaRPr sz="10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dk1"/>
                          </a:solidFill>
                        </a:rPr>
                        <a:t>Bowman’s Strategy Clock</a:t>
                      </a:r>
                      <a:endParaRPr sz="12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>
                          <a:solidFill>
                            <a:schemeClr val="dk1"/>
                          </a:solidFill>
                        </a:rPr>
                        <a:t>In-between positions exist for this model: perhaps Asda could shift?</a:t>
                      </a:r>
                      <a:endParaRPr sz="10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</a:tr>
              <a:tr h="1462625"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dk1"/>
                          </a:solidFill>
                        </a:rPr>
                        <a:t>SWOT Analysis</a:t>
                      </a:r>
                      <a:endParaRPr sz="12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>
                          <a:solidFill>
                            <a:schemeClr val="dk1"/>
                          </a:solidFill>
                        </a:rPr>
                        <a:t>Asda’s R&amp;D is not yet competitive enough</a:t>
                      </a:r>
                      <a:endParaRPr sz="10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>
                          <a:solidFill>
                            <a:schemeClr val="dk1"/>
                          </a:solidFill>
                        </a:rPr>
                        <a:t>Power / Interest Matrix</a:t>
                      </a:r>
                      <a:endParaRPr sz="12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>
                          <a:solidFill>
                            <a:schemeClr val="dk1"/>
                          </a:solidFill>
                        </a:rPr>
                        <a:t>Investors want returns.</a:t>
                      </a:r>
                      <a:endParaRPr sz="1000">
                        <a:solidFill>
                          <a:schemeClr val="dk1"/>
                        </a:solidFill>
                      </a:endParaRPr>
                    </a:p>
                    <a:p>
                      <a:pPr indent="0" lvl="0" marL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000">
                          <a:solidFill>
                            <a:schemeClr val="dk1"/>
                          </a:solidFill>
                        </a:rPr>
                        <a:t>Customers are powerful in numbers are liable to vote with their wallets</a:t>
                      </a:r>
                      <a:endParaRPr sz="1000">
                        <a:solidFill>
                          <a:schemeClr val="dk1"/>
                        </a:solidFill>
                      </a:endParaRPr>
                    </a:p>
                  </a:txBody>
                  <a:tcPr marT="91425" marB="91425" marR="91425" marL="91425">
                    <a:lnL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28575">
                      <a:solidFill>
                        <a:schemeClr val="accen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lt1"/>
                    </a:solidFill>
                  </a:tcPr>
                </a:tc>
              </a:tr>
            </a:tbl>
          </a:graphicData>
        </a:graphic>
      </p:graphicFrame>
      <p:sp>
        <p:nvSpPr>
          <p:cNvPr id="206" name="Google Shape;206;p21"/>
          <p:cNvSpPr txBox="1"/>
          <p:nvPr>
            <p:ph type="title"/>
          </p:nvPr>
        </p:nvSpPr>
        <p:spPr>
          <a:xfrm>
            <a:off x="1297500" y="393750"/>
            <a:ext cx="7038900" cy="71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Weaknesses in Asda’s Operations</a:t>
            </a:r>
            <a:endParaRPr/>
          </a:p>
        </p:txBody>
      </p:sp>
      <p:sp>
        <p:nvSpPr>
          <p:cNvPr id="207" name="Google Shape;207;p21"/>
          <p:cNvSpPr txBox="1"/>
          <p:nvPr>
            <p:ph idx="1" type="body"/>
          </p:nvPr>
        </p:nvSpPr>
        <p:spPr>
          <a:xfrm>
            <a:off x="1297500" y="1110350"/>
            <a:ext cx="7038900" cy="67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Weaknesses identified from the use of each prior analytical tool will be brought up here.</a:t>
            </a:r>
            <a:endParaRPr/>
          </a:p>
        </p:txBody>
      </p:sp>
      <p:sp>
        <p:nvSpPr>
          <p:cNvPr id="208" name="Google Shape;208;p21"/>
          <p:cNvSpPr txBox="1"/>
          <p:nvPr>
            <p:ph idx="1" type="body"/>
          </p:nvPr>
        </p:nvSpPr>
        <p:spPr>
          <a:xfrm>
            <a:off x="5437500" y="1783250"/>
            <a:ext cx="2898900" cy="2880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Two key themes are identified when collating the data gathered from each model:</a:t>
            </a:r>
            <a:endParaRPr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Need for taking notes from Aldi’s business practices for greater efficiency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R&amp;D is not competitive: ethical customers form an ever-increasing portion of Asda’s market</a:t>
            </a:r>
            <a:endParaRPr/>
          </a:p>
        </p:txBody>
      </p:sp>
      <p:pic>
        <p:nvPicPr>
          <p:cNvPr id="209" name="Google Shape;209;p21" title="Weaknesses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784000" y="0"/>
            <a:ext cx="360000" cy="3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22"/>
          <p:cNvSpPr txBox="1"/>
          <p:nvPr>
            <p:ph idx="1" type="body"/>
          </p:nvPr>
        </p:nvSpPr>
        <p:spPr>
          <a:xfrm>
            <a:off x="1297500" y="1110350"/>
            <a:ext cx="7038900" cy="355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Cost-cutting </a:t>
            </a:r>
            <a:r>
              <a:rPr lang="en-GB"/>
              <a:t>manoeuvres: adopting some of Aldi’s efficiency techniques</a:t>
            </a:r>
            <a:endParaRPr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Use shelf-ready packaging for products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Wrap products with barcodes in multiple locations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Continue investing in and attempting to expand the Asda </a:t>
            </a:r>
            <a:r>
              <a:rPr i="1" lang="en-GB"/>
              <a:t>Just Essentials</a:t>
            </a:r>
            <a:r>
              <a:rPr lang="en-GB"/>
              <a:t> range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Identify least popular and/or loss-making products; </a:t>
            </a:r>
            <a:r>
              <a:rPr lang="en-GB"/>
              <a:t>consider reducing stock or removing</a:t>
            </a:r>
            <a:endParaRPr/>
          </a:p>
          <a:p>
            <a:pPr indent="0" lvl="0" marL="0" rtl="0" algn="r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(Chamberlain, 2018)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Why this strategy?</a:t>
            </a:r>
            <a:endParaRPr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Efficiency reduces costs and waste while increasing profits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Passing down cost savings can bring custom to Asda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Successfully compete with discounters</a:t>
            </a:r>
            <a:endParaRPr/>
          </a:p>
        </p:txBody>
      </p:sp>
      <p:sp>
        <p:nvSpPr>
          <p:cNvPr id="215" name="Google Shape;215;p22"/>
          <p:cNvSpPr txBox="1"/>
          <p:nvPr>
            <p:ph type="title"/>
          </p:nvPr>
        </p:nvSpPr>
        <p:spPr>
          <a:xfrm>
            <a:off x="1297500" y="393750"/>
            <a:ext cx="7038900" cy="71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Strategy #1</a:t>
            </a:r>
            <a:endParaRPr/>
          </a:p>
        </p:txBody>
      </p:sp>
      <p:pic>
        <p:nvPicPr>
          <p:cNvPr id="216" name="Google Shape;216;p22" title="Strat1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784000" y="0"/>
            <a:ext cx="360000" cy="3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0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23"/>
          <p:cNvSpPr txBox="1"/>
          <p:nvPr>
            <p:ph idx="1" type="body"/>
          </p:nvPr>
        </p:nvSpPr>
        <p:spPr>
          <a:xfrm>
            <a:off x="1297500" y="1110350"/>
            <a:ext cx="7038900" cy="355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Heavy investment in R&amp;D: total sustainability focus approach</a:t>
            </a:r>
            <a:endParaRPr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R&amp;D is multi-facetted: taking notes from competitors, improving existing product offering, generating new knowledge etc. (Forbes &amp; Wield, 2004, p.268)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Good soft skills to possess are high-level data analysis, problem solving, independence, teamwork and leadership. Ensure state-of-the-art training and recruitment </a:t>
            </a:r>
            <a:r>
              <a:rPr lang="en-GB"/>
              <a:t>practices</a:t>
            </a:r>
            <a:br>
              <a:rPr lang="en-GB"/>
            </a:br>
            <a:r>
              <a:rPr lang="en-GB"/>
              <a:t>(Terry, 2017)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R&amp;D should be focused on sustainable packaging and delivery, plus technologies for reaching net zero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Why this strategy?</a:t>
            </a:r>
            <a:endParaRPr/>
          </a:p>
          <a:p>
            <a:pPr indent="-311150" lvl="0" marL="457200" rtl="0" algn="l">
              <a:spcBef>
                <a:spcPts val="120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An increasing amount of shareholders and customers want sustainability to be at the core of businesses’ interests</a:t>
            </a:r>
            <a:endParaRPr/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-GB"/>
              <a:t>Asda will be at the forefront of sustainability, improving market share over the long-term</a:t>
            </a:r>
            <a:endParaRPr/>
          </a:p>
        </p:txBody>
      </p:sp>
      <p:sp>
        <p:nvSpPr>
          <p:cNvPr id="222" name="Google Shape;222;p23"/>
          <p:cNvSpPr txBox="1"/>
          <p:nvPr>
            <p:ph type="title"/>
          </p:nvPr>
        </p:nvSpPr>
        <p:spPr>
          <a:xfrm>
            <a:off x="1297500" y="393750"/>
            <a:ext cx="7038900" cy="71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Strategy #2</a:t>
            </a:r>
            <a:endParaRPr/>
          </a:p>
        </p:txBody>
      </p:sp>
      <p:pic>
        <p:nvPicPr>
          <p:cNvPr id="223" name="Google Shape;223;p23" title="Strat2.mp3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8784000" y="0"/>
            <a:ext cx="360000" cy="3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4"/>
          <p:cNvSpPr txBox="1"/>
          <p:nvPr>
            <p:ph idx="1" type="body"/>
          </p:nvPr>
        </p:nvSpPr>
        <p:spPr>
          <a:xfrm>
            <a:off x="1297500" y="1110350"/>
            <a:ext cx="7038900" cy="3552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>
                <a:latin typeface="Arial"/>
                <a:ea typeface="Arial"/>
                <a:cs typeface="Arial"/>
                <a:sym typeface="Arial"/>
              </a:rPr>
              <a:t>Asda. (n.d.)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Creating change for better strategy. </a:t>
            </a:r>
            <a:r>
              <a:rPr lang="en-GB" sz="700" u="sng">
                <a:latin typeface="Arial"/>
                <a:ea typeface="Arial"/>
                <a:cs typeface="Arial"/>
                <a:sym typeface="Arial"/>
                <a:hlinkClick r:id="rId3"/>
              </a:rPr>
              <a:t>https://www.asda.com/creating-change-for-better/strategy-and-commitments/strategy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. Retrieved 8 November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	2022.</a:t>
            </a:r>
            <a:endParaRPr sz="7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700">
                <a:latin typeface="Arial"/>
                <a:ea typeface="Arial"/>
                <a:cs typeface="Arial"/>
                <a:sym typeface="Arial"/>
              </a:rPr>
              <a:t>Bedford, E. (2022).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Grocery market share in Great Britain 2017-2022. </a:t>
            </a:r>
            <a:r>
              <a:rPr lang="en-GB" sz="700" u="sng">
                <a:latin typeface="Arial"/>
                <a:ea typeface="Arial"/>
                <a:cs typeface="Arial"/>
                <a:sym typeface="Arial"/>
                <a:hlinkClick r:id="rId4"/>
              </a:rPr>
              <a:t>https://www.statista.com/statistics/280208/grocery-market-share-in-the-united-kingdom-uk/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.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	Retrieved 11 November 2022.</a:t>
            </a:r>
            <a:endParaRPr sz="7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700">
                <a:latin typeface="Arial"/>
                <a:ea typeface="Arial"/>
                <a:cs typeface="Arial"/>
                <a:sym typeface="Arial"/>
              </a:rPr>
              <a:t>Caradonna, J. L. (2014).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Sustainability: A history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. Oxford University Press.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Chamberlain, Z. (2018).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How is Aldi so cheap? An insider reveals 12 reasons prices are so low.</a:t>
            </a:r>
            <a:br>
              <a:rPr i="1" lang="en-GB" sz="700">
                <a:latin typeface="Arial"/>
                <a:ea typeface="Arial"/>
                <a:cs typeface="Arial"/>
                <a:sym typeface="Arial"/>
              </a:rPr>
            </a:b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en-GB" sz="700" u="sng">
                <a:latin typeface="Arial"/>
                <a:ea typeface="Arial"/>
                <a:cs typeface="Arial"/>
                <a:sym typeface="Arial"/>
                <a:hlinkClick r:id="rId5"/>
              </a:rPr>
              <a:t>https://www.walesonline.co.uk/whats-on/shopping/how-aldi-cheap-insider-reveals-14800571#comments-wrapper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. Retrieved 8 November 2022.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CompaniesHistory.com. (n.d.)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Asda. </a:t>
            </a:r>
            <a:r>
              <a:rPr lang="en-GB" sz="700" u="sng">
                <a:latin typeface="Arial"/>
                <a:ea typeface="Arial"/>
                <a:cs typeface="Arial"/>
                <a:sym typeface="Arial"/>
                <a:hlinkClick r:id="rId6"/>
              </a:rPr>
              <a:t>https://www.companieshistory.com/asda/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. Retrieved 8 November 2022.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Forbes, N., &amp; Wield, D. (2004). What is R&amp;D? Why does it matter?.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Science and Public Policy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,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31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(4), 267-277.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Johnson, G., Scholes, K. and Whittington, R. (2011).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Exploring corporate strategy: Text and cases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. Prentice Hall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Kryscynski, D. (2012).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Generic Strategies mini-lecture. </a:t>
            </a:r>
            <a:r>
              <a:rPr lang="en-GB" sz="700" u="sng">
                <a:latin typeface="Arial"/>
                <a:ea typeface="Arial"/>
                <a:cs typeface="Arial"/>
                <a:sym typeface="Arial"/>
                <a:hlinkClick r:id="rId7"/>
              </a:rPr>
              <a:t>https://www.youtube.com/watch?v=V14kuqYEsxE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. Retrieved 8 November 2022.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Lucidity. (n.d.)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 Introduction to Bowman’s Strategy Clock. </a:t>
            </a:r>
            <a:r>
              <a:rPr lang="en-GB" sz="700" u="sng">
                <a:latin typeface="Arial"/>
                <a:ea typeface="Arial"/>
                <a:cs typeface="Arial"/>
                <a:sym typeface="Arial"/>
                <a:hlinkClick r:id="rId8"/>
              </a:rPr>
              <a:t>https://getlucidity.com/strategy-resources/introduction-to-bowmans-strategy-clock/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. Retrieved 6 November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	2022.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Pickton, D. W., &amp; Wright, S. (1998). What's swot in strategic analysis?.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Strategic change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,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7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(2), 101-109.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Purvis, B., Mao, Y., &amp; Robinson, D. (2019). Three pillars of sustainability: in search of conceptual origins.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Sustainability science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,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14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(3), 681-695.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RMIT University. (2017).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The four pillars of sustainability. </a:t>
            </a:r>
            <a:r>
              <a:rPr lang="en-GB" sz="7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9"/>
              </a:rPr>
              <a:t>https://www.futurelearn.com/info/courses/sustainable-business/0/steps/78337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. Retrieved 8 November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	2022.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ScrapeHero. (2022).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Number of ASDA retail stores in the United Kingdom in 2022. </a:t>
            </a:r>
            <a:r>
              <a:rPr lang="en-GB" sz="700" u="sng">
                <a:latin typeface="Arial"/>
                <a:ea typeface="Arial"/>
                <a:cs typeface="Arial"/>
                <a:sym typeface="Arial"/>
                <a:hlinkClick r:id="rId10"/>
              </a:rPr>
              <a:t>https://www.scrapehero.com/location-reports/ASDA-UK/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. Retrieved 11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	November 2022.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Slabá, M. (2014). Stakeholder power-interest matrix and stakeholder-responsibility matrix in corporate social responsibility.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Proceeding of 8th International Days of</a:t>
            </a:r>
            <a:br>
              <a:rPr i="1" lang="en-GB" sz="700">
                <a:latin typeface="Arial"/>
                <a:ea typeface="Arial"/>
                <a:cs typeface="Arial"/>
                <a:sym typeface="Arial"/>
              </a:rPr>
            </a:b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	Statistics and Economics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, 1366-1374.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Terry, M. (2017).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Top 10 R&amp;D scientist skills in demand. </a:t>
            </a:r>
            <a:r>
              <a:rPr lang="en-GB" sz="7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11"/>
              </a:rPr>
              <a:t>https://www.biospace.com/article/top-10-r-and-d-scientist-skills-in-demand-/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. Retrieved 10 November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	2022.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Verma, M., &amp; Vakhariya, S. (2007). </a:t>
            </a:r>
            <a:r>
              <a:rPr i="1" lang="en-GB" sz="700">
                <a:latin typeface="Arial"/>
                <a:ea typeface="Arial"/>
                <a:cs typeface="Arial"/>
                <a:sym typeface="Arial"/>
              </a:rPr>
              <a:t>Asda: Competitive Strategy in UK retail market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. </a:t>
            </a:r>
            <a:r>
              <a:rPr lang="en-GB" sz="700" u="sng">
                <a:latin typeface="Arial"/>
                <a:ea typeface="Arial"/>
                <a:cs typeface="Arial"/>
                <a:sym typeface="Arial"/>
                <a:hlinkClick r:id="rId12"/>
              </a:rPr>
              <a:t>https://www.thecasecentre.org/products/view?id=77424</a:t>
            </a:r>
            <a:r>
              <a:rPr lang="en-GB" sz="700">
                <a:latin typeface="Arial"/>
                <a:ea typeface="Arial"/>
                <a:cs typeface="Arial"/>
                <a:sym typeface="Arial"/>
              </a:rPr>
              <a:t>. Retrieved 6 November</a:t>
            </a:r>
            <a:br>
              <a:rPr lang="en-GB" sz="700">
                <a:latin typeface="Arial"/>
                <a:ea typeface="Arial"/>
                <a:cs typeface="Arial"/>
                <a:sym typeface="Arial"/>
              </a:rPr>
            </a:br>
            <a:r>
              <a:rPr lang="en-GB" sz="700">
                <a:latin typeface="Arial"/>
                <a:ea typeface="Arial"/>
                <a:cs typeface="Arial"/>
                <a:sym typeface="Arial"/>
              </a:rPr>
              <a:t>	2022.</a:t>
            </a:r>
            <a:endParaRPr sz="7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9" name="Google Shape;229;p24"/>
          <p:cNvSpPr txBox="1"/>
          <p:nvPr>
            <p:ph type="title"/>
          </p:nvPr>
        </p:nvSpPr>
        <p:spPr>
          <a:xfrm>
            <a:off x="1297500" y="393750"/>
            <a:ext cx="7038900" cy="716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Focus">
  <a:themeElements>
    <a:clrScheme name="Focus">
      <a:dk1>
        <a:srgbClr val="1B212C"/>
      </a:dk1>
      <a:lt1>
        <a:srgbClr val="FFFFFF"/>
      </a:lt1>
      <a:dk2>
        <a:srgbClr val="D9D9D9"/>
      </a:dk2>
      <a:lt2>
        <a:srgbClr val="82C7A5"/>
      </a:lt2>
      <a:accent1>
        <a:srgbClr val="0145AC"/>
      </a:accent1>
      <a:accent2>
        <a:srgbClr val="EECE1A"/>
      </a:accent2>
      <a:accent3>
        <a:srgbClr val="4E5567"/>
      </a:accent3>
      <a:accent4>
        <a:srgbClr val="F4D6AD"/>
      </a:accent4>
      <a:accent5>
        <a:srgbClr val="7890CD"/>
      </a:accent5>
      <a:accent6>
        <a:srgbClr val="F15E22"/>
      </a:accent6>
      <a:hlink>
        <a:srgbClr val="7890CD"/>
      </a:hlink>
      <a:folHlink>
        <a:srgbClr val="7890C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