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1"/>
  </p:sldMasterIdLst>
  <p:sldIdLst>
    <p:sldId id="283" r:id="rId2"/>
    <p:sldId id="256" r:id="rId3"/>
    <p:sldId id="259" r:id="rId4"/>
    <p:sldId id="258" r:id="rId5"/>
    <p:sldId id="275" r:id="rId6"/>
    <p:sldId id="262" r:id="rId7"/>
    <p:sldId id="263" r:id="rId8"/>
    <p:sldId id="282" r:id="rId9"/>
    <p:sldId id="267" r:id="rId10"/>
    <p:sldId id="266" r:id="rId11"/>
    <p:sldId id="264" r:id="rId12"/>
    <p:sldId id="269" r:id="rId13"/>
    <p:sldId id="270" r:id="rId14"/>
    <p:sldId id="271" r:id="rId15"/>
    <p:sldId id="272" r:id="rId16"/>
    <p:sldId id="278" r:id="rId17"/>
    <p:sldId id="276" r:id="rId18"/>
    <p:sldId id="279" r:id="rId19"/>
    <p:sldId id="280" r:id="rId20"/>
    <p:sldId id="281" r:id="rId21"/>
    <p:sldId id="257" r:id="rId22"/>
    <p:sldId id="274" r:id="rId23"/>
    <p:sldId id="277" r:id="rId24"/>
    <p:sldId id="284" r:id="rId25"/>
    <p:sldId id="285" r:id="rId26"/>
    <p:sldId id="28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76217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98667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5991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04565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71486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11/9/2025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684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11/9/2025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5674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01171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67884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6343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34464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11/9/2025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4947929"/>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3.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16/j.hfc.2019.08.006" TargetMode="External" /><Relationship Id="rId2" Type="http://schemas.openxmlformats.org/officeDocument/2006/relationships/hyperlink" Target="https://doi.org/10.1016/j.ejim.2019.10.008" TargetMode="External" /><Relationship Id="rId1" Type="http://schemas.openxmlformats.org/officeDocument/2006/relationships/slideLayout" Target="../slideLayouts/slideLayout7.xml" /><Relationship Id="rId5" Type="http://schemas.openxmlformats.org/officeDocument/2006/relationships/hyperlink" Target="https://doi.org/10.1016/j.amjcard.2019.10.024" TargetMode="External" /><Relationship Id="rId4" Type="http://schemas.openxmlformats.org/officeDocument/2006/relationships/hyperlink" Target="https://doi.org/10.1016/j.mayocp.2019.07.008" TargetMode="Externa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53EF6EB-3D50-28FC-100D-91BF7962FD5C}"/>
              </a:ext>
            </a:extLst>
          </p:cNvPr>
          <p:cNvSpPr>
            <a:spLocks noGrp="1"/>
          </p:cNvSpPr>
          <p:nvPr>
            <p:ph type="title"/>
          </p:nvPr>
        </p:nvSpPr>
        <p:spPr>
          <a:xfrm>
            <a:off x="782806" y="2753603"/>
            <a:ext cx="5789444" cy="5275077"/>
          </a:xfrm>
        </p:spPr>
        <p:txBody>
          <a:bodyPr>
            <a:noAutofit/>
          </a:bodyPr>
          <a:lstStyle/>
          <a:p>
            <a:r>
              <a:rPr lang="en-GB" sz="2400" dirty="0">
                <a:latin typeface="Arial" panose="020B0604020202020204" pitchFamily="34" charset="0"/>
                <a:cs typeface="Arial" panose="020B0604020202020204" pitchFamily="34" charset="0"/>
              </a:rPr>
              <a:t>Name: Tisha  Patel</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id number:2515079</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code:LCHs7003</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title: Community care and management of Longer-term condition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lecturer name: Dr Aishat bakre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Assignment title: Component -2</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(individual presentation)</a:t>
            </a:r>
            <a:endParaRPr lang="en-US"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6807FE0-E1F8-B38F-143E-EF1492D77F68}"/>
              </a:ext>
            </a:extLst>
          </p:cNvPr>
          <p:cNvPicPr>
            <a:picLocks noChangeAspect="1"/>
          </p:cNvPicPr>
          <p:nvPr/>
        </p:nvPicPr>
        <p:blipFill>
          <a:blip r:embed="rId2"/>
          <a:stretch>
            <a:fillRect/>
          </a:stretch>
        </p:blipFill>
        <p:spPr>
          <a:xfrm>
            <a:off x="6877363" y="2226470"/>
            <a:ext cx="4397375" cy="3870139"/>
          </a:xfrm>
          <a:prstGeom prst="rect">
            <a:avLst/>
          </a:prstGeom>
        </p:spPr>
      </p:pic>
      <p:sp>
        <p:nvSpPr>
          <p:cNvPr id="3" name="TextBox 2">
            <a:extLst>
              <a:ext uri="{FF2B5EF4-FFF2-40B4-BE49-F238E27FC236}">
                <a16:creationId xmlns:a16="http://schemas.microsoft.com/office/drawing/2014/main" id="{A50154A0-3DFB-AAA1-BB2E-29936024A6DC}"/>
              </a:ext>
            </a:extLst>
          </p:cNvPr>
          <p:cNvSpPr txBox="1"/>
          <p:nvPr/>
        </p:nvSpPr>
        <p:spPr>
          <a:xfrm>
            <a:off x="2876863" y="183818"/>
            <a:ext cx="8001000" cy="1569660"/>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Comprehensive  Heart failure care-Diagnosis, Assessment, Treatment, prevention And management </a:t>
            </a: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490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9D02E0-F33B-DCB1-D5A3-230128F4C068}"/>
              </a:ext>
            </a:extLst>
          </p:cNvPr>
          <p:cNvSpPr txBox="1"/>
          <p:nvPr/>
        </p:nvSpPr>
        <p:spPr>
          <a:xfrm>
            <a:off x="3493974" y="638323"/>
            <a:ext cx="4572001" cy="461665"/>
          </a:xfrm>
          <a:prstGeom prst="rect">
            <a:avLst/>
          </a:prstGeom>
          <a:noFill/>
        </p:spPr>
        <p:txBody>
          <a:bodyPr wrap="square">
            <a:spAutoFit/>
          </a:bodyPr>
          <a:lstStyle/>
          <a:p>
            <a:r>
              <a:rPr lang="en-GB" sz="2400" b="1" dirty="0">
                <a:latin typeface="Arial Black" panose="020B0604020202020204" pitchFamily="34" charset="0"/>
                <a:cs typeface="Arial Black" panose="020B0604020202020204" pitchFamily="34" charset="0"/>
              </a:rPr>
              <a:t>Definition</a:t>
            </a:r>
            <a:r>
              <a:rPr lang="en-GB" dirty="0"/>
              <a:t> </a:t>
            </a:r>
            <a:endParaRPr lang="en-US" dirty="0"/>
          </a:p>
        </p:txBody>
      </p:sp>
      <p:sp>
        <p:nvSpPr>
          <p:cNvPr id="7" name="TextBox 6">
            <a:extLst>
              <a:ext uri="{FF2B5EF4-FFF2-40B4-BE49-F238E27FC236}">
                <a16:creationId xmlns:a16="http://schemas.microsoft.com/office/drawing/2014/main" id="{7A185441-13C9-F5E8-CFE4-B7C3C1C0F3C8}"/>
              </a:ext>
            </a:extLst>
          </p:cNvPr>
          <p:cNvSpPr txBox="1"/>
          <p:nvPr/>
        </p:nvSpPr>
        <p:spPr>
          <a:xfrm>
            <a:off x="952500" y="1756545"/>
            <a:ext cx="6458630" cy="5016758"/>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Heart failure means that the heart is unable to pump blood around the body properly. 
It usually happens because the heart has become too weak or stiff (Antoni Bayes-</a:t>
            </a:r>
            <a:r>
              <a:rPr lang="en-GB" sz="2000" dirty="0" err="1">
                <a:latin typeface="Arial" panose="020B0604020202020204" pitchFamily="34" charset="0"/>
                <a:cs typeface="Arial" panose="020B0604020202020204" pitchFamily="34" charset="0"/>
              </a:rPr>
              <a:t>Genis</a:t>
            </a:r>
            <a:r>
              <a:rPr lang="en-GB" sz="2000" dirty="0">
                <a:latin typeface="Arial" panose="020B0604020202020204" pitchFamily="34" charset="0"/>
                <a:cs typeface="Arial" panose="020B0604020202020204" pitchFamily="34" charset="0"/>
              </a:rPr>
              <a:t> and Bozkurt, 2024).</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can occur at any age, but is most common in older people.
Heart failure is a long-term condition that tends to get gradually worse over time(Crump, Sundquist and Sundquist, 2025).
It cannot usually be cured, but the symptoms can often be controlled for many years.
However, although the term heart failure triggers the image of a prematurely killed heart, the disease itself can be explained by a gradual loss of the pumping ability of the heart (Harvard Health, 2022).</a:t>
            </a:r>
            <a:endParaRPr lang="en-US" sz="20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81F96CCC-D26F-6E52-1209-91C8E38867E4}"/>
              </a:ext>
            </a:extLst>
          </p:cNvPr>
          <p:cNvPicPr>
            <a:picLocks noChangeAspect="1"/>
          </p:cNvPicPr>
          <p:nvPr/>
        </p:nvPicPr>
        <p:blipFill>
          <a:blip r:embed="rId2"/>
          <a:stretch>
            <a:fillRect/>
          </a:stretch>
        </p:blipFill>
        <p:spPr>
          <a:xfrm>
            <a:off x="7542099" y="2069469"/>
            <a:ext cx="3337719" cy="3919375"/>
          </a:xfrm>
          <a:prstGeom prst="rect">
            <a:avLst/>
          </a:prstGeom>
        </p:spPr>
      </p:pic>
    </p:spTree>
    <p:extLst>
      <p:ext uri="{BB962C8B-B14F-4D97-AF65-F5344CB8AC3E}">
        <p14:creationId xmlns:p14="http://schemas.microsoft.com/office/powerpoint/2010/main" val="249786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0E049C-C4D5-E3A9-6D6B-5532CF40E2BA}"/>
              </a:ext>
            </a:extLst>
          </p:cNvPr>
          <p:cNvSpPr txBox="1"/>
          <p:nvPr/>
        </p:nvSpPr>
        <p:spPr>
          <a:xfrm>
            <a:off x="1162390" y="1526368"/>
            <a:ext cx="6814457" cy="4093428"/>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Difficulty in breathing when active or at rest.
Weakness and exhaustion.
Swelling of feet, ankles and legs.
A fast or erratic heartbeat.
Wheezing.
A chronic cough or cough that leaves pink or white sputum that contains blood that splatters.
Swelling in the abdomen.
Strikingly rapid weight gain as a result of fluid retention.
Nausea and appetite loss.
Poor concentration or lack of concentration.
Chest pain in case of heart attack is the cause of heart failure.</a:t>
            </a:r>
            <a:endParaRPr lang="en-US"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50458FB-674E-6B87-2E5A-44EAC4443971}"/>
              </a:ext>
            </a:extLst>
          </p:cNvPr>
          <p:cNvSpPr txBox="1"/>
          <p:nvPr/>
        </p:nvSpPr>
        <p:spPr>
          <a:xfrm>
            <a:off x="5032602" y="720756"/>
            <a:ext cx="609600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Symptoms</a:t>
            </a:r>
            <a:endParaRPr lang="en-US" sz="24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A80E063F-1980-EBD2-67AD-74C8D8D08BA2}"/>
              </a:ext>
            </a:extLst>
          </p:cNvPr>
          <p:cNvPicPr>
            <a:picLocks noChangeAspect="1"/>
          </p:cNvPicPr>
          <p:nvPr/>
        </p:nvPicPr>
        <p:blipFill>
          <a:blip r:embed="rId2"/>
          <a:stretch>
            <a:fillRect/>
          </a:stretch>
        </p:blipFill>
        <p:spPr>
          <a:xfrm>
            <a:off x="7710826" y="1293935"/>
            <a:ext cx="3564391" cy="4270130"/>
          </a:xfrm>
          <a:prstGeom prst="rect">
            <a:avLst/>
          </a:prstGeom>
        </p:spPr>
      </p:pic>
      <p:sp>
        <p:nvSpPr>
          <p:cNvPr id="5" name="TextBox 4">
            <a:extLst>
              <a:ext uri="{FF2B5EF4-FFF2-40B4-BE49-F238E27FC236}">
                <a16:creationId xmlns:a16="http://schemas.microsoft.com/office/drawing/2014/main" id="{772CF96B-5D4B-DE27-F037-D66B96A5F721}"/>
              </a:ext>
            </a:extLst>
          </p:cNvPr>
          <p:cNvSpPr txBox="1"/>
          <p:nvPr/>
        </p:nvSpPr>
        <p:spPr>
          <a:xfrm>
            <a:off x="5230586" y="5767912"/>
            <a:ext cx="2083594" cy="646331"/>
          </a:xfrm>
          <a:prstGeom prst="rect">
            <a:avLst/>
          </a:prstGeom>
          <a:noFill/>
        </p:spPr>
        <p:txBody>
          <a:bodyPr wrap="square">
            <a:spAutoFit/>
          </a:bodyPr>
          <a:lstStyle/>
          <a:p>
            <a:pPr algn="l">
              <a:spcAft>
                <a:spcPts val="1200"/>
              </a:spcAft>
              <a:buNone/>
            </a:pPr>
            <a:r>
              <a:rPr lang="en-GB" dirty="0">
                <a:latin typeface="Arial" panose="020B0604020202020204" pitchFamily="34" charset="0"/>
                <a:cs typeface="Arial" panose="020B0604020202020204" pitchFamily="34" charset="0"/>
              </a:rPr>
              <a:t>(NHS England,2025)</a:t>
            </a:r>
            <a:endParaRPr lang="en-GB"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7806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C425B7-A390-D6BF-BBB5-7E760D82CD05}"/>
              </a:ext>
            </a:extLst>
          </p:cNvPr>
          <p:cNvSpPr txBox="1"/>
          <p:nvPr/>
        </p:nvSpPr>
        <p:spPr>
          <a:xfrm>
            <a:off x="4016829" y="422553"/>
            <a:ext cx="6096000"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Aetiology of</a:t>
            </a:r>
            <a:r>
              <a:rPr lang="en-GB" sz="2400" b="1" dirty="0">
                <a:latin typeface="Arial" panose="020B0604020202020204" pitchFamily="34" charset="0"/>
                <a:cs typeface="Arial" panose="020B0604020202020204" pitchFamily="34" charset="0"/>
              </a:rPr>
              <a:t> Heart failure </a:t>
            </a:r>
            <a:endParaRPr lang="en-US"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0A2DC3C-C2E7-3AAE-9BA8-3ED205C74AAA}"/>
              </a:ext>
            </a:extLst>
          </p:cNvPr>
          <p:cNvSpPr txBox="1"/>
          <p:nvPr/>
        </p:nvSpPr>
        <p:spPr>
          <a:xfrm>
            <a:off x="1071562" y="1443841"/>
            <a:ext cx="8298656" cy="4247317"/>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Heart failure is often the result of a number of problems affecting the heart at the same time.
Conditions that can lead to heart failure include:</a:t>
            </a:r>
          </a:p>
          <a:p>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Coronary heart disease – where the arteries that supply blood to the heart become clogged up with fatty substances (atherosclerosis), which may cause angina or a heart attack
High blood pressure – this can put extra strain on the heart, which over time can lead to heart failure
cardiomyopathy – conditions affecting the heart muscle
heart rhythm problems (arrhythmias) – such as atrial fibrillation
damage or other problems with the heart valves
congenital heart disease – birth defects that affect the normal workings of the heart</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06CC953-B7AC-F4B7-6F5D-4BAE848F6E69}"/>
              </a:ext>
            </a:extLst>
          </p:cNvPr>
          <p:cNvSpPr txBox="1"/>
          <p:nvPr/>
        </p:nvSpPr>
        <p:spPr>
          <a:xfrm>
            <a:off x="9910423" y="5506492"/>
            <a:ext cx="2619035" cy="369332"/>
          </a:xfrm>
          <a:prstGeom prst="rect">
            <a:avLst/>
          </a:prstGeom>
          <a:noFill/>
        </p:spPr>
        <p:txBody>
          <a:bodyPr wrap="square">
            <a:spAutoFit/>
          </a:bodyPr>
          <a:lstStyle/>
          <a:p>
            <a:pPr algn="l">
              <a:spcAft>
                <a:spcPts val="600"/>
              </a:spcAft>
            </a:pPr>
            <a:r>
              <a:rPr lang="en-GB" dirty="0"/>
              <a:t>(NHS,2024)</a:t>
            </a:r>
          </a:p>
        </p:txBody>
      </p:sp>
    </p:spTree>
    <p:extLst>
      <p:ext uri="{BB962C8B-B14F-4D97-AF65-F5344CB8AC3E}">
        <p14:creationId xmlns:p14="http://schemas.microsoft.com/office/powerpoint/2010/main" val="2515676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7B620C-3D41-9355-F020-BDAF68EB43F3}"/>
              </a:ext>
            </a:extLst>
          </p:cNvPr>
          <p:cNvSpPr txBox="1"/>
          <p:nvPr/>
        </p:nvSpPr>
        <p:spPr>
          <a:xfrm>
            <a:off x="1183182" y="2136338"/>
            <a:ext cx="5345907" cy="2585323"/>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prevalence of HF in relation to age is greatly different in regions and nations. In 2017, the highest prevalence rates of heart failure were reported in Central Europe, North Africa, and the Middle East (between 1133 and 1196 per 100,000), and the lowest prevalence rates were registered in Eastern Europe and Southeast Asia (between 498 and 595 per 100,000) (Pudlo et al., 2017).</a:t>
            </a:r>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73878E-CF32-CEC8-4AEE-A860F0EF885C}"/>
              </a:ext>
            </a:extLst>
          </p:cNvPr>
          <p:cNvPicPr>
            <a:picLocks noChangeAspect="1"/>
          </p:cNvPicPr>
          <p:nvPr/>
        </p:nvPicPr>
        <p:blipFill>
          <a:blip r:embed="rId2"/>
          <a:stretch>
            <a:fillRect/>
          </a:stretch>
        </p:blipFill>
        <p:spPr>
          <a:xfrm>
            <a:off x="6691314" y="434667"/>
            <a:ext cx="4452936" cy="4702968"/>
          </a:xfrm>
          <a:prstGeom prst="rect">
            <a:avLst/>
          </a:prstGeom>
        </p:spPr>
      </p:pic>
      <p:sp>
        <p:nvSpPr>
          <p:cNvPr id="6" name="TextBox 5">
            <a:extLst>
              <a:ext uri="{FF2B5EF4-FFF2-40B4-BE49-F238E27FC236}">
                <a16:creationId xmlns:a16="http://schemas.microsoft.com/office/drawing/2014/main" id="{388E68C2-C117-7174-91E8-F112A061F24C}"/>
              </a:ext>
            </a:extLst>
          </p:cNvPr>
          <p:cNvSpPr txBox="1"/>
          <p:nvPr/>
        </p:nvSpPr>
        <p:spPr>
          <a:xfrm>
            <a:off x="6250781" y="5332303"/>
            <a:ext cx="6096000" cy="646331"/>
          </a:xfrm>
          <a:prstGeom prst="rect">
            <a:avLst/>
          </a:prstGeom>
          <a:noFill/>
        </p:spPr>
        <p:txBody>
          <a:bodyPr wrap="square">
            <a:spAutoFit/>
          </a:bodyPr>
          <a:lstStyle/>
          <a:p>
            <a:r>
              <a:rPr lang="en-GB" dirty="0">
                <a:latin typeface="Source Sans Pro" panose="020B0503030403020204" pitchFamily="34" charset="0"/>
              </a:rPr>
              <a:t>(P</a:t>
            </a:r>
            <a:r>
              <a:rPr lang="en-GB" b="0" i="0" dirty="0">
                <a:effectLst/>
                <a:latin typeface="Source Sans Pro" panose="020B0503030403020204" pitchFamily="34" charset="0"/>
              </a:rPr>
              <a:t>revalence of heart failure worldwide. HFA, Heart Failure Association; UK, United Kingdom; US, United States).</a:t>
            </a:r>
            <a:endParaRPr lang="en-US" dirty="0"/>
          </a:p>
        </p:txBody>
      </p:sp>
      <p:sp>
        <p:nvSpPr>
          <p:cNvPr id="10" name="TextBox 9">
            <a:extLst>
              <a:ext uri="{FF2B5EF4-FFF2-40B4-BE49-F238E27FC236}">
                <a16:creationId xmlns:a16="http://schemas.microsoft.com/office/drawing/2014/main" id="{58EDF233-02AA-5427-A44C-94830F4F71C0}"/>
              </a:ext>
            </a:extLst>
          </p:cNvPr>
          <p:cNvSpPr txBox="1"/>
          <p:nvPr/>
        </p:nvSpPr>
        <p:spPr>
          <a:xfrm>
            <a:off x="1183182" y="879366"/>
            <a:ext cx="5067599" cy="1107996"/>
          </a:xfrm>
          <a:prstGeom prst="rect">
            <a:avLst/>
          </a:prstGeom>
          <a:noFill/>
        </p:spPr>
        <p:txBody>
          <a:bodyPr wrap="square">
            <a:spAutoFit/>
          </a:bodyPr>
          <a:lstStyle/>
          <a:p>
            <a:pPr algn="l">
              <a:buNone/>
            </a:pPr>
            <a:r>
              <a:rPr lang="en-GB" sz="2400" b="1" i="0" dirty="0">
                <a:effectLst/>
                <a:latin typeface="Arial" panose="020B0604020202020204" pitchFamily="34" charset="0"/>
                <a:cs typeface="Arial" panose="020B0604020202020204" pitchFamily="34" charset="0"/>
              </a:rPr>
              <a:t>Worldwide prevalence of heart failure </a:t>
            </a:r>
          </a:p>
          <a:p>
            <a:pPr algn="l">
              <a:buNone/>
            </a:pPr>
            <a:r>
              <a:rPr lang="en-GB" b="0" i="0" dirty="0">
                <a:effectLst/>
                <a:latin typeface="Calibri" panose="020F0502020204030204" pitchFamily="34" charset="0"/>
              </a:rPr>
              <a:t>‌</a:t>
            </a:r>
          </a:p>
        </p:txBody>
      </p:sp>
    </p:spTree>
    <p:extLst>
      <p:ext uri="{BB962C8B-B14F-4D97-AF65-F5344CB8AC3E}">
        <p14:creationId xmlns:p14="http://schemas.microsoft.com/office/powerpoint/2010/main" val="726198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BF7445-88A4-A823-870D-088015BDDE8D}"/>
              </a:ext>
            </a:extLst>
          </p:cNvPr>
          <p:cNvSpPr txBox="1"/>
          <p:nvPr/>
        </p:nvSpPr>
        <p:spPr>
          <a:xfrm>
            <a:off x="2809875" y="303837"/>
            <a:ext cx="6096000" cy="335476"/>
          </a:xfrm>
          <a:prstGeom prst="rect">
            <a:avLst/>
          </a:prstGeom>
          <a:noFill/>
        </p:spPr>
        <p:txBody>
          <a:bodyPr wrap="square">
            <a:spAutoFit/>
          </a:bodyPr>
          <a:lstStyle/>
          <a:p>
            <a:pPr algn="l">
              <a:lnSpc>
                <a:spcPts val="1800"/>
              </a:lnSpc>
              <a:spcBef>
                <a:spcPts val="750"/>
              </a:spcBef>
              <a:spcAft>
                <a:spcPts val="1500"/>
              </a:spcAft>
              <a:buNone/>
            </a:pPr>
            <a:r>
              <a:rPr lang="en-GB" sz="2400" b="1" i="0" dirty="0">
                <a:effectLst/>
                <a:latin typeface="Arial" panose="020B0604020202020204" pitchFamily="34" charset="0"/>
                <a:cs typeface="Arial" panose="020B0604020202020204" pitchFamily="34" charset="0"/>
              </a:rPr>
              <a:t>Prevalence of heart failure in the Uk</a:t>
            </a:r>
          </a:p>
        </p:txBody>
      </p:sp>
      <p:pic>
        <p:nvPicPr>
          <p:cNvPr id="5" name="Picture 4">
            <a:extLst>
              <a:ext uri="{FF2B5EF4-FFF2-40B4-BE49-F238E27FC236}">
                <a16:creationId xmlns:a16="http://schemas.microsoft.com/office/drawing/2014/main" id="{68F44B68-3F12-B9BE-AD10-E9C81F543668}"/>
              </a:ext>
            </a:extLst>
          </p:cNvPr>
          <p:cNvPicPr>
            <a:picLocks noChangeAspect="1"/>
          </p:cNvPicPr>
          <p:nvPr/>
        </p:nvPicPr>
        <p:blipFill>
          <a:blip r:embed="rId2"/>
          <a:stretch>
            <a:fillRect/>
          </a:stretch>
        </p:blipFill>
        <p:spPr>
          <a:xfrm>
            <a:off x="559596" y="1214395"/>
            <a:ext cx="5298279" cy="3495675"/>
          </a:xfrm>
          <a:prstGeom prst="rect">
            <a:avLst/>
          </a:prstGeom>
        </p:spPr>
      </p:pic>
      <p:sp>
        <p:nvSpPr>
          <p:cNvPr id="7" name="TextBox 6">
            <a:extLst>
              <a:ext uri="{FF2B5EF4-FFF2-40B4-BE49-F238E27FC236}">
                <a16:creationId xmlns:a16="http://schemas.microsoft.com/office/drawing/2014/main" id="{9C5E71DA-7282-3FCC-6FD9-17F21EE97083}"/>
              </a:ext>
            </a:extLst>
          </p:cNvPr>
          <p:cNvSpPr txBox="1"/>
          <p:nvPr/>
        </p:nvSpPr>
        <p:spPr>
          <a:xfrm>
            <a:off x="333375" y="4912976"/>
            <a:ext cx="6042426" cy="938719"/>
          </a:xfrm>
          <a:prstGeom prst="rect">
            <a:avLst/>
          </a:prstGeom>
          <a:noFill/>
        </p:spPr>
        <p:txBody>
          <a:bodyPr wrap="square">
            <a:spAutoFit/>
          </a:bodyPr>
          <a:lstStyle/>
          <a:p>
            <a:r>
              <a:rPr lang="en-GB" sz="1100" dirty="0"/>
              <a:t>(Annual prevalence of overall HF in England between 2015 and 2019 inclusive. Note: Prevalence is expressed as a percentage of the adult population (aged ≥ 18 years old). Error bars represent 95% CI. CI confidence interval, CPRD Clinical Practice Research Datalink, HF heart failure, </a:t>
            </a:r>
            <a:r>
              <a:rPr lang="en-GB" sz="1100" dirty="0" err="1"/>
              <a:t>HFpEF</a:t>
            </a:r>
            <a:r>
              <a:rPr lang="en-GB" sz="1100" dirty="0"/>
              <a:t> heart failure with preserved ejection fraction, HFrEF heart failure with reduced ejection </a:t>
            </a:r>
            <a:r>
              <a:rPr lang="en-GB" sz="1100"/>
              <a:t>fraction)</a:t>
            </a:r>
            <a:endParaRPr lang="en-US" sz="1100" dirty="0"/>
          </a:p>
        </p:txBody>
      </p:sp>
      <p:sp>
        <p:nvSpPr>
          <p:cNvPr id="6" name="TextBox 5">
            <a:extLst>
              <a:ext uri="{FF2B5EF4-FFF2-40B4-BE49-F238E27FC236}">
                <a16:creationId xmlns:a16="http://schemas.microsoft.com/office/drawing/2014/main" id="{AC0FB1B0-AAAB-8CD2-2A01-AF38C95ADE39}"/>
              </a:ext>
            </a:extLst>
          </p:cNvPr>
          <p:cNvSpPr txBox="1"/>
          <p:nvPr/>
        </p:nvSpPr>
        <p:spPr>
          <a:xfrm>
            <a:off x="6096000" y="1006305"/>
            <a:ext cx="4964910" cy="5355312"/>
          </a:xfrm>
          <a:prstGeom prst="rect">
            <a:avLst/>
          </a:prstGeom>
          <a:noFill/>
        </p:spPr>
        <p:txBody>
          <a:bodyPr wrap="square">
            <a:spAutoFit/>
          </a:bodyPr>
          <a:lstStyle/>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prevalence of heart failure slowly increases with age until about 65 years of age, and then more rapidly. In the UK, the prevalence of heart failure is estimated to be about [NICE, 2018]:
1 in 35 people 65–74 years of age.
1 in 15 people 75–84 years of age.
Just over 1 in 7 people 85 years of age or older.
In Europe, heart failure is 1-2 percent among adults, increasing to approximately 1% under 55 years to more than 10 percent over 70 years [European Heart Network, 2019; ESC, 2021]. Heart failure is estimated to occur at 5 per 1000 persons per year in adults.
NICE (2018) indicates that the mean age at which the first diagnosis occurs is 76 years.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6808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CD868F-DFA0-7795-229F-D780F7F6B573}"/>
              </a:ext>
            </a:extLst>
          </p:cNvPr>
          <p:cNvSpPr txBox="1"/>
          <p:nvPr/>
        </p:nvSpPr>
        <p:spPr>
          <a:xfrm>
            <a:off x="1390052" y="1599610"/>
            <a:ext cx="5101829" cy="4524315"/>
          </a:xfrm>
          <a:prstGeom prst="rect">
            <a:avLst/>
          </a:prstGeom>
          <a:noFill/>
        </p:spPr>
        <p:txBody>
          <a:bodyPr wrap="square">
            <a:spAutoFit/>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Heart failure (HF) is an important global health issue, which affects the health and well-being of people and creates a considerable financial burden on the societies and healthcare systems (Roger, 2021).
This burden is primarily caused by the cost of hospitalization, long-term medication, complex treatments such as heart implants, and the necessity to monitor and treat other diseases regularly (Willington Onuh, Salibay, and Manaig, 2016).
As it is estimated, the costs in developed countries constitute 1%-2% of the annual healthcare expenditure (Goodchild, Nargis, and Tursan d'Estaing, 2017).</a:t>
            </a: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812B99-3398-A935-6672-10BC36279E34}"/>
              </a:ext>
            </a:extLst>
          </p:cNvPr>
          <p:cNvSpPr txBox="1"/>
          <p:nvPr/>
        </p:nvSpPr>
        <p:spPr>
          <a:xfrm rot="10800000" flipH="1" flipV="1">
            <a:off x="4560094" y="392871"/>
            <a:ext cx="3863575" cy="830997"/>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Economic burden of heart failure</a:t>
            </a:r>
            <a:endParaRPr lang="en-US" sz="24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4A3079E-85D7-AF5A-4B11-94BDC4162113}"/>
              </a:ext>
            </a:extLst>
          </p:cNvPr>
          <p:cNvPicPr>
            <a:picLocks noChangeAspect="1"/>
          </p:cNvPicPr>
          <p:nvPr/>
        </p:nvPicPr>
        <p:blipFill>
          <a:blip r:embed="rId2"/>
          <a:stretch>
            <a:fillRect/>
          </a:stretch>
        </p:blipFill>
        <p:spPr>
          <a:xfrm>
            <a:off x="6798468" y="1906048"/>
            <a:ext cx="4396385" cy="3911440"/>
          </a:xfrm>
          <a:prstGeom prst="rect">
            <a:avLst/>
          </a:prstGeom>
        </p:spPr>
      </p:pic>
    </p:spTree>
    <p:extLst>
      <p:ext uri="{BB962C8B-B14F-4D97-AF65-F5344CB8AC3E}">
        <p14:creationId xmlns:p14="http://schemas.microsoft.com/office/powerpoint/2010/main" val="367765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414797-52FE-2F99-91C4-D0F8A85118CD}"/>
              </a:ext>
            </a:extLst>
          </p:cNvPr>
          <p:cNvSpPr txBox="1"/>
          <p:nvPr/>
        </p:nvSpPr>
        <p:spPr>
          <a:xfrm rot="10800000" flipH="1" flipV="1">
            <a:off x="3714750" y="1454182"/>
            <a:ext cx="8292701"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Social burden of heart failure</a:t>
            </a:r>
            <a:endParaRPr lang="en-US"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232E91-5BFB-A69B-7CE5-579A4341D91B}"/>
              </a:ext>
            </a:extLst>
          </p:cNvPr>
          <p:cNvSpPr txBox="1"/>
          <p:nvPr/>
        </p:nvSpPr>
        <p:spPr>
          <a:xfrm>
            <a:off x="2119313" y="2381249"/>
            <a:ext cx="7816451" cy="3416320"/>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isolation is one aspect of heart failure’s (HF) social burden that can raise hospital readmissions and medical expenses(Thomas et al., 2008).</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Additionally, it impacts quality of life by frequently requiring patients to cut back on work hours and rely more on their families, which places a heavy burden on caregivers(Jakubcová et al., 2014).</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This illness can lead to psychological distress, such as anxiety and depression, which makes self-care and treatment compliance even more difficult(Mascara et al., 2015).</a:t>
            </a:r>
          </a:p>
          <a:p>
            <a:endParaRPr lang="en-US" dirty="0"/>
          </a:p>
        </p:txBody>
      </p:sp>
    </p:spTree>
    <p:extLst>
      <p:ext uri="{BB962C8B-B14F-4D97-AF65-F5344CB8AC3E}">
        <p14:creationId xmlns:p14="http://schemas.microsoft.com/office/powerpoint/2010/main" val="577411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2B65CDA-5072-EC3E-A70A-CB92AC5E7C56}"/>
              </a:ext>
            </a:extLst>
          </p:cNvPr>
          <p:cNvSpPr txBox="1"/>
          <p:nvPr/>
        </p:nvSpPr>
        <p:spPr>
          <a:xfrm>
            <a:off x="2863454" y="184428"/>
            <a:ext cx="60960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Initial Assessment of </a:t>
            </a:r>
            <a:r>
              <a:rPr lang="en-GB" sz="2800" b="1" dirty="0">
                <a:latin typeface="Arial" panose="020B0604020202020204" pitchFamily="34" charset="0"/>
                <a:cs typeface="Arial" panose="020B0604020202020204" pitchFamily="34" charset="0"/>
              </a:rPr>
              <a:t>heart failure </a:t>
            </a:r>
            <a:endParaRPr lang="en-US" sz="28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AF6CFF9-E771-C973-A1FB-950BAE716B7A}"/>
              </a:ext>
            </a:extLst>
          </p:cNvPr>
          <p:cNvSpPr txBox="1"/>
          <p:nvPr/>
        </p:nvSpPr>
        <p:spPr>
          <a:xfrm>
            <a:off x="1303735" y="803554"/>
            <a:ext cx="9584530" cy="618630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An initial assessment for heart failure involves a medical history, a physical exam, and initial diagnostic test.</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1.Medical history and physical exam</a:t>
            </a:r>
          </a:p>
          <a:p>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history : Discuss your history including fatigue, edema, or dyspnea and risk factors including high blood pressure, heart disease, diabetes, thyroid disease, or too much alcohol intake (Wolak, Mitchell, and Finkelhor, 2007).
Physical check-up: A physician will measure your vital signs, check your heart and lungs. Agnostic tests.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2. Initial physical exam </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Blood test:</a:t>
            </a:r>
          </a:p>
          <a:p>
            <a:r>
              <a:rPr lang="en-GB" dirty="0">
                <a:latin typeface="Arial" panose="020B0604020202020204" pitchFamily="34" charset="0"/>
                <a:cs typeface="Arial" panose="020B0604020202020204" pitchFamily="34" charset="0"/>
              </a:rPr>
              <a:t>If the levels of natriuretic peptides (BNP/NT-</a:t>
            </a:r>
            <a:r>
              <a:rPr lang="en-GB" dirty="0" err="1">
                <a:latin typeface="Arial" panose="020B0604020202020204" pitchFamily="34" charset="0"/>
                <a:cs typeface="Arial" panose="020B0604020202020204" pitchFamily="34" charset="0"/>
              </a:rPr>
              <a:t>proBNP</a:t>
            </a:r>
            <a:r>
              <a:rPr lang="en-GB" dirty="0">
                <a:latin typeface="Arial" panose="020B0604020202020204" pitchFamily="34" charset="0"/>
                <a:cs typeface="Arial" panose="020B0604020202020204" pitchFamily="34" charset="0"/>
              </a:rPr>
              <a:t>) are low, a single measurement can help rule out heart failure. Elevated levels may be a sign of heart failure.
A complete blood count, liver, kidney, and thyroid function tests, as well as a blood glucose (HbA1c) test to look for underlying diseases like diabetes or anomie, are examples of additional blood tests</a:t>
            </a:r>
            <a:r>
              <a:rPr lang="en-GB" b="0" i="0" dirty="0">
                <a:solidFill>
                  <a:srgbClr val="2C3E50"/>
                </a:solidFill>
                <a:effectLst/>
                <a:latin typeface="Roboto" panose="02000000000000000000" pitchFamily="2" charset="0"/>
              </a:rPr>
              <a:t> (</a:t>
            </a:r>
            <a:r>
              <a:rPr lang="en-GB" b="0" i="0" dirty="0">
                <a:effectLst/>
                <a:latin typeface="Roboto" panose="02000000000000000000" pitchFamily="2" charset="0"/>
              </a:rPr>
              <a:t>Butler et al</a:t>
            </a:r>
            <a:r>
              <a:rPr lang="en-GB" dirty="0">
                <a:latin typeface="Roboto" panose="02000000000000000000" pitchFamily="2" charset="0"/>
              </a:rPr>
              <a:t>,2</a:t>
            </a:r>
            <a:r>
              <a:rPr lang="en-GB" b="0" i="0" dirty="0">
                <a:effectLst/>
                <a:latin typeface="Roboto" panose="02000000000000000000" pitchFamily="2" charset="0"/>
              </a:rPr>
              <a:t>024).</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Electrocardiogram (ECG)</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Chest X-ray</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Echocardiogram(NICE,2014).</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4390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CD1A54-A807-70EC-1A76-37E33E2511C4}"/>
              </a:ext>
            </a:extLst>
          </p:cNvPr>
          <p:cNvSpPr txBox="1"/>
          <p:nvPr/>
        </p:nvSpPr>
        <p:spPr>
          <a:xfrm>
            <a:off x="631032" y="2166938"/>
            <a:ext cx="3119438" cy="2031325"/>
          </a:xfrm>
          <a:prstGeom prst="rect">
            <a:avLst/>
          </a:prstGeom>
          <a:noFill/>
        </p:spPr>
        <p:txBody>
          <a:bodyPr wrap="square">
            <a:spAutoFit/>
          </a:bodyPr>
          <a:lstStyle/>
          <a:p>
            <a:endParaRPr lang="en-GB" i="0" dirty="0">
              <a:solidFill>
                <a:srgbClr val="212B32"/>
              </a:solidFill>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1600059-457B-6F01-C8E4-534B507E6252}"/>
              </a:ext>
            </a:extLst>
          </p:cNvPr>
          <p:cNvSpPr txBox="1"/>
          <p:nvPr/>
        </p:nvSpPr>
        <p:spPr>
          <a:xfrm>
            <a:off x="2797969" y="732115"/>
            <a:ext cx="6096000" cy="461665"/>
          </a:xfrm>
          <a:prstGeom prst="rect">
            <a:avLst/>
          </a:prstGeom>
          <a:noFill/>
        </p:spPr>
        <p:txBody>
          <a:bodyPr wrap="square">
            <a:spAutoFit/>
          </a:bodyPr>
          <a:lstStyle/>
          <a:p>
            <a:r>
              <a:rPr lang="en-GB" sz="2400" b="1">
                <a:latin typeface="Arial" panose="020B0604020202020204" pitchFamily="34" charset="0"/>
                <a:cs typeface="Arial" panose="020B0604020202020204" pitchFamily="34" charset="0"/>
              </a:rPr>
              <a:t>Diagnosis of heart failure </a:t>
            </a:r>
            <a:endParaRPr lang="en-US" sz="2400" b="1">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6E388D6-7C27-B3F6-3B9E-44A6F646476F}"/>
              </a:ext>
            </a:extLst>
          </p:cNvPr>
          <p:cNvSpPr txBox="1"/>
          <p:nvPr/>
        </p:nvSpPr>
        <p:spPr>
          <a:xfrm>
            <a:off x="8010525" y="6405562"/>
            <a:ext cx="1766888" cy="381969"/>
          </a:xfrm>
          <a:prstGeom prst="rect">
            <a:avLst/>
          </a:prstGeom>
          <a:noFill/>
        </p:spPr>
        <p:txBody>
          <a:bodyPr wrap="square">
            <a:spAutoFit/>
          </a:bodyPr>
          <a:lstStyle/>
          <a:p>
            <a:r>
              <a:rPr lang="en-GB"/>
              <a:t>(</a:t>
            </a:r>
            <a:r>
              <a:rPr lang="en-GB">
                <a:latin typeface="Arial" panose="020B0604020202020204" pitchFamily="34" charset="0"/>
                <a:cs typeface="Arial" panose="020B0604020202020204" pitchFamily="34" charset="0"/>
              </a:rPr>
              <a:t>NHS,2022)</a:t>
            </a:r>
            <a:endParaRPr lang="en-US">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B9CF6D1E-CF55-E099-AFCE-B4920382B457}"/>
              </a:ext>
            </a:extLst>
          </p:cNvPr>
          <p:cNvSpPr/>
          <p:nvPr/>
        </p:nvSpPr>
        <p:spPr>
          <a:xfrm>
            <a:off x="4536280" y="3135985"/>
            <a:ext cx="2964657" cy="3269577"/>
          </a:xfrm>
          <a:prstGeom prst="roundRect">
            <a:avLst>
              <a:gd name="adj" fmla="val 50000"/>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your blood test shows you might have heart failure, your GP should refer you to a specialist heart failure team and you may be offered further tests.</a:t>
            </a:r>
            <a:endParaRPr lang="en-US" dirty="0"/>
          </a:p>
        </p:txBody>
      </p:sp>
      <p:sp>
        <p:nvSpPr>
          <p:cNvPr id="8" name="Rectangle: Rounded Corners 7">
            <a:extLst>
              <a:ext uri="{FF2B5EF4-FFF2-40B4-BE49-F238E27FC236}">
                <a16:creationId xmlns:a16="http://schemas.microsoft.com/office/drawing/2014/main" id="{5FA204F5-99D5-92B1-1C67-268E9ACFE982}"/>
              </a:ext>
            </a:extLst>
          </p:cNvPr>
          <p:cNvSpPr/>
          <p:nvPr/>
        </p:nvSpPr>
        <p:spPr>
          <a:xfrm>
            <a:off x="7649763" y="1382291"/>
            <a:ext cx="3417094" cy="3083717"/>
          </a:xfrm>
          <a:prstGeom prst="roundRect">
            <a:avLst>
              <a:gd name="adj" fmla="val 50000"/>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Your doctor will examine you and ask you a few questions regarding your symptoms. You will be sent for additional testing if they suspect heart failure.</a:t>
            </a:r>
            <a:endParaRPr lang="en-US" dirty="0"/>
          </a:p>
        </p:txBody>
      </p:sp>
      <p:sp>
        <p:nvSpPr>
          <p:cNvPr id="2" name="Rectangle: Rounded Corners 1">
            <a:extLst>
              <a:ext uri="{FF2B5EF4-FFF2-40B4-BE49-F238E27FC236}">
                <a16:creationId xmlns:a16="http://schemas.microsoft.com/office/drawing/2014/main" id="{523E907A-CFC6-7F7C-8B28-ABECB380F767}"/>
              </a:ext>
            </a:extLst>
          </p:cNvPr>
          <p:cNvSpPr/>
          <p:nvPr/>
        </p:nvSpPr>
        <p:spPr>
          <a:xfrm flipH="1">
            <a:off x="1244206" y="1643064"/>
            <a:ext cx="2684856" cy="2300584"/>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you have symptoms of heart failure, your GP should offer you some checks and a blood test to see how well your heart is working.</a:t>
            </a:r>
            <a:endParaRPr lang="en-US" dirty="0"/>
          </a:p>
        </p:txBody>
      </p:sp>
    </p:spTree>
    <p:extLst>
      <p:ext uri="{BB962C8B-B14F-4D97-AF65-F5344CB8AC3E}">
        <p14:creationId xmlns:p14="http://schemas.microsoft.com/office/powerpoint/2010/main" val="2849652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D59AA6-B62B-F1F4-3D12-A506D22CA74C}"/>
              </a:ext>
            </a:extLst>
          </p:cNvPr>
          <p:cNvSpPr txBox="1"/>
          <p:nvPr/>
        </p:nvSpPr>
        <p:spPr>
          <a:xfrm>
            <a:off x="2905126" y="203150"/>
            <a:ext cx="609600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Diagnosis of heart failure </a:t>
            </a:r>
            <a:endParaRPr lang="en-US" sz="24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952DDC88-F6E8-DA84-A559-10A960759477}"/>
              </a:ext>
            </a:extLst>
          </p:cNvPr>
          <p:cNvPicPr>
            <a:picLocks noChangeAspect="1"/>
          </p:cNvPicPr>
          <p:nvPr/>
        </p:nvPicPr>
        <p:blipFill>
          <a:blip r:embed="rId2"/>
          <a:stretch>
            <a:fillRect/>
          </a:stretch>
        </p:blipFill>
        <p:spPr>
          <a:xfrm>
            <a:off x="952500" y="1357313"/>
            <a:ext cx="4167188" cy="4822031"/>
          </a:xfrm>
          <a:prstGeom prst="rect">
            <a:avLst/>
          </a:prstGeom>
        </p:spPr>
      </p:pic>
      <p:sp>
        <p:nvSpPr>
          <p:cNvPr id="5" name="TextBox 4">
            <a:extLst>
              <a:ext uri="{FF2B5EF4-FFF2-40B4-BE49-F238E27FC236}">
                <a16:creationId xmlns:a16="http://schemas.microsoft.com/office/drawing/2014/main" id="{0BD5D80C-21E5-70B3-6EE1-B32005CA7DB2}"/>
              </a:ext>
            </a:extLst>
          </p:cNvPr>
          <p:cNvSpPr txBox="1"/>
          <p:nvPr/>
        </p:nvSpPr>
        <p:spPr>
          <a:xfrm>
            <a:off x="5619750" y="928904"/>
            <a:ext cx="5119688" cy="5355312"/>
          </a:xfrm>
          <a:prstGeom prst="rect">
            <a:avLst/>
          </a:prstGeom>
          <a:noFill/>
        </p:spPr>
        <p:txBody>
          <a:bodyPr wrap="square">
            <a:spAutoFit/>
          </a:bodyP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Bl</a:t>
            </a:r>
            <a:r>
              <a:rPr lang="en-US" dirty="0" err="1">
                <a:latin typeface="Arial" panose="020B0604020202020204" pitchFamily="34" charset="0"/>
                <a:cs typeface="Arial" panose="020B0604020202020204" pitchFamily="34" charset="0"/>
              </a:rPr>
              <a:t>ood</a:t>
            </a:r>
            <a:r>
              <a:rPr lang="en-US" dirty="0">
                <a:latin typeface="Arial" panose="020B0604020202020204" pitchFamily="34" charset="0"/>
                <a:cs typeface="Arial" panose="020B0604020202020204" pitchFamily="34" charset="0"/>
              </a:rPr>
              <a:t> tests to see if your blood contains any substances that could point to heart failure or another disease.an electrocardiogram (ECG), which captures</a:t>
            </a:r>
            <a:r>
              <a:rPr lang="en-GB" dirty="0">
                <a:latin typeface="Arial" panose="020B0604020202020204" pitchFamily="34" charset="0"/>
                <a:cs typeface="Arial" panose="020B0604020202020204" pitchFamily="34" charset="0"/>
              </a:rPr>
              <a:t> human </a:t>
            </a:r>
            <a:r>
              <a:rPr lang="en-US" dirty="0">
                <a:latin typeface="Arial" panose="020B0604020202020204" pitchFamily="34" charset="0"/>
                <a:cs typeface="Arial" panose="020B0604020202020204" pitchFamily="34" charset="0"/>
              </a:rPr>
              <a:t>heart's electrical activity to look for issues.</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 echocardiogram is a kind of ultrasound scan in which heart is examined using sound waves(</a:t>
            </a:r>
            <a:r>
              <a:rPr lang="en-GB" b="0" i="0" dirty="0">
                <a:effectLst/>
                <a:latin typeface="Roboto" panose="020B0604020202020204" pitchFamily="2" charset="0"/>
              </a:rPr>
              <a:t>Sanjoaquin et al., 2000)</a:t>
            </a:r>
            <a:r>
              <a:rPr lang="en-GB" b="0" i="0" dirty="0">
                <a:solidFill>
                  <a:srgbClr val="2C3E50"/>
                </a:solidFill>
                <a:effectLst/>
                <a:latin typeface="Roboto" panose="020B0604020202020204" pitchFamily="2" charset="0"/>
              </a:rPr>
              <a:t> </a:t>
            </a:r>
            <a:r>
              <a:rPr lang="en-GB" dirty="0">
                <a:latin typeface="Arial" panose="020B0604020202020204" pitchFamily="34" charset="0"/>
                <a:cs typeface="Arial" panose="020B0604020202020204" pitchFamily="34" charset="0"/>
              </a:rPr>
              <a:t>
Spirometry and a peak flow test are common breathing tests that may involve you blowing into a tube to determine whether a lung issue is causing your dyspnoea</a:t>
            </a:r>
            <a:r>
              <a:rPr lang="en-US" b="0" i="0" dirty="0">
                <a:effectLst/>
                <a:latin typeface="Roboto" panose="02000000000000000000" pitchFamily="2" charset="0"/>
              </a:rPr>
              <a:t>(Kavanagh, Jackson and Kent, 2019) </a:t>
            </a:r>
            <a:r>
              <a:rPr lang="en-GB" dirty="0">
                <a:latin typeface="Arial" panose="020B0604020202020204" pitchFamily="34" charset="0"/>
                <a:cs typeface="Arial" panose="020B0604020202020204" pitchFamily="34" charset="0"/>
              </a:rPr>
              <a:t>
A chest X-ray—to determine whether  symptoms are due to a lung condition, whether your heart is larger than it should be, or whether there is fluid in your lungs, which is a sign of heart failure(NHS,2022).</a:t>
            </a:r>
          </a:p>
          <a:p>
            <a:endParaRPr lang="en-US" dirty="0"/>
          </a:p>
        </p:txBody>
      </p:sp>
    </p:spTree>
    <p:extLst>
      <p:ext uri="{BB962C8B-B14F-4D97-AF65-F5344CB8AC3E}">
        <p14:creationId xmlns:p14="http://schemas.microsoft.com/office/powerpoint/2010/main" val="4028601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2873BA-DECB-9991-687D-C1AC976F55DC}"/>
              </a:ext>
            </a:extLst>
          </p:cNvPr>
          <p:cNvSpPr txBox="1"/>
          <p:nvPr/>
        </p:nvSpPr>
        <p:spPr>
          <a:xfrm>
            <a:off x="1905000" y="1417160"/>
            <a:ext cx="8191500" cy="4801314"/>
          </a:xfrm>
          <a:prstGeom prst="rect">
            <a:avLst/>
          </a:prstGeom>
          <a:noFill/>
        </p:spPr>
        <p:txBody>
          <a:bodyPr wrap="square">
            <a:spAutoFit/>
          </a:bodyPr>
          <a:lstStyle/>
          <a:p>
            <a:endParaRPr lang="en-GB" dirty="0"/>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Early Diagnosis and Treatment:</a:t>
            </a:r>
            <a:r>
              <a:rPr lang="en-GB" dirty="0">
                <a:latin typeface="Arial" panose="020B0604020202020204" pitchFamily="34" charset="0"/>
                <a:cs typeface="Arial" panose="020B0604020202020204" pitchFamily="34" charset="0"/>
              </a:rPr>
              <a:t> Prompt diagnosis, then suitable Treatment. It will prevent injuries from seizures, improving quality of life.</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Patient education:</a:t>
            </a:r>
            <a:r>
              <a:rPr lang="en-GB" dirty="0">
                <a:latin typeface="Arial" panose="020B0604020202020204" pitchFamily="34" charset="0"/>
                <a:cs typeface="Arial" panose="020B0604020202020204" pitchFamily="34" charset="0"/>
              </a:rPr>
              <a:t> heart failure and its management shall be best explained to empower the patients in their dealings during their daily activities.</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It will suggest that: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order to maximize treatment and management, prompt access to neurologists and heart failure specialists can be guaranteed.
They are engaged in numerous research on novel medical interventions, such as novel medications and surgical methods.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US" dirty="0"/>
          </a:p>
        </p:txBody>
      </p:sp>
      <p:sp>
        <p:nvSpPr>
          <p:cNvPr id="10" name="Title 1">
            <a:extLst>
              <a:ext uri="{FF2B5EF4-FFF2-40B4-BE49-F238E27FC236}">
                <a16:creationId xmlns:a16="http://schemas.microsoft.com/office/drawing/2014/main" id="{4F6F7C44-4EA8-5549-5F97-7ECA9B012F22}"/>
              </a:ext>
            </a:extLst>
          </p:cNvPr>
          <p:cNvSpPr txBox="1">
            <a:spLocks/>
          </p:cNvSpPr>
          <p:nvPr/>
        </p:nvSpPr>
        <p:spPr>
          <a:xfrm flipV="1">
            <a:off x="1419790" y="-32919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US" dirty="0"/>
          </a:p>
        </p:txBody>
      </p:sp>
      <p:sp>
        <p:nvSpPr>
          <p:cNvPr id="14" name="Title 1">
            <a:extLst>
              <a:ext uri="{FF2B5EF4-FFF2-40B4-BE49-F238E27FC236}">
                <a16:creationId xmlns:a16="http://schemas.microsoft.com/office/drawing/2014/main" id="{15D32616-3685-1063-E8CB-9B62DD34AF93}"/>
              </a:ext>
            </a:extLst>
          </p:cNvPr>
          <p:cNvSpPr txBox="1">
            <a:spLocks/>
          </p:cNvSpPr>
          <p:nvPr/>
        </p:nvSpPr>
        <p:spPr>
          <a:xfrm flipV="1">
            <a:off x="1572190" y="-31395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 </a:t>
            </a:r>
            <a:endParaRPr lang="en-US" dirty="0"/>
          </a:p>
        </p:txBody>
      </p:sp>
      <p:sp>
        <p:nvSpPr>
          <p:cNvPr id="16" name="Title 1">
            <a:extLst>
              <a:ext uri="{FF2B5EF4-FFF2-40B4-BE49-F238E27FC236}">
                <a16:creationId xmlns:a16="http://schemas.microsoft.com/office/drawing/2014/main" id="{B6E24E2C-1591-1AD0-A7FA-7F56D2728726}"/>
              </a:ext>
            </a:extLst>
          </p:cNvPr>
          <p:cNvSpPr txBox="1">
            <a:spLocks/>
          </p:cNvSpPr>
          <p:nvPr/>
        </p:nvSpPr>
        <p:spPr>
          <a:xfrm rot="10800000" flipV="1">
            <a:off x="0" y="-221652"/>
            <a:ext cx="10364451" cy="2279326"/>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2400" dirty="0">
                <a:latin typeface="Arial" panose="020B0604020202020204" pitchFamily="34" charset="0"/>
                <a:cs typeface="Arial" panose="020B0604020202020204" pitchFamily="34" charset="0"/>
              </a:rPr>
              <a:t>Improving outcomes </a:t>
            </a:r>
            <a:endParaRPr 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6970BC9-4E94-11FF-4E22-8276C42F9D83}"/>
              </a:ext>
            </a:extLst>
          </p:cNvPr>
          <p:cNvSpPr txBox="1"/>
          <p:nvPr/>
        </p:nvSpPr>
        <p:spPr>
          <a:xfrm>
            <a:off x="7048500" y="5577958"/>
            <a:ext cx="6096000" cy="369332"/>
          </a:xfrm>
          <a:prstGeom prst="rect">
            <a:avLst/>
          </a:prstGeom>
          <a:noFill/>
        </p:spPr>
        <p:txBody>
          <a:bodyPr wrap="square">
            <a:spAutoFit/>
          </a:bodyPr>
          <a:lstStyle/>
          <a:p>
            <a:r>
              <a:rPr lang="en-GB" dirty="0"/>
              <a:t>(NHS,</a:t>
            </a:r>
            <a:r>
              <a:rPr lang="en-GB"/>
              <a:t>2023)</a:t>
            </a:r>
            <a:endParaRPr lang="en-US" dirty="0"/>
          </a:p>
        </p:txBody>
      </p:sp>
    </p:spTree>
    <p:extLst>
      <p:ext uri="{BB962C8B-B14F-4D97-AF65-F5344CB8AC3E}">
        <p14:creationId xmlns:p14="http://schemas.microsoft.com/office/powerpoint/2010/main" val="1731208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B7D382A-D784-8A2B-C8DF-0172332EFF33}"/>
              </a:ext>
            </a:extLst>
          </p:cNvPr>
          <p:cNvSpPr txBox="1">
            <a:spLocks/>
          </p:cNvSpPr>
          <p:nvPr/>
        </p:nvSpPr>
        <p:spPr>
          <a:xfrm>
            <a:off x="2286002" y="0"/>
            <a:ext cx="8239124" cy="1306949"/>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Uk guidelines for heart failure </a:t>
            </a:r>
            <a:endParaRPr lang="en-US" dirty="0"/>
          </a:p>
        </p:txBody>
      </p:sp>
      <p:sp>
        <p:nvSpPr>
          <p:cNvPr id="8" name="Title 1">
            <a:extLst>
              <a:ext uri="{FF2B5EF4-FFF2-40B4-BE49-F238E27FC236}">
                <a16:creationId xmlns:a16="http://schemas.microsoft.com/office/drawing/2014/main" id="{E0470034-B932-DA86-BE30-FA87CDF901F1}"/>
              </a:ext>
            </a:extLst>
          </p:cNvPr>
          <p:cNvSpPr txBox="1">
            <a:spLocks/>
          </p:cNvSpPr>
          <p:nvPr/>
        </p:nvSpPr>
        <p:spPr>
          <a:xfrm rot="11065092" flipV="1">
            <a:off x="1572190" y="-31395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US" dirty="0"/>
          </a:p>
        </p:txBody>
      </p:sp>
      <p:sp>
        <p:nvSpPr>
          <p:cNvPr id="12" name="Title 1">
            <a:extLst>
              <a:ext uri="{FF2B5EF4-FFF2-40B4-BE49-F238E27FC236}">
                <a16:creationId xmlns:a16="http://schemas.microsoft.com/office/drawing/2014/main" id="{426DF45A-2DB1-8BDB-3C30-3B04B659EE7A}"/>
              </a:ext>
            </a:extLst>
          </p:cNvPr>
          <p:cNvSpPr txBox="1">
            <a:spLocks/>
          </p:cNvSpPr>
          <p:nvPr/>
        </p:nvSpPr>
        <p:spPr>
          <a:xfrm rot="11065092" flipV="1">
            <a:off x="1724590" y="-29871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US" dirty="0"/>
          </a:p>
        </p:txBody>
      </p:sp>
      <p:pic>
        <p:nvPicPr>
          <p:cNvPr id="4" name="Picture 3">
            <a:extLst>
              <a:ext uri="{FF2B5EF4-FFF2-40B4-BE49-F238E27FC236}">
                <a16:creationId xmlns:a16="http://schemas.microsoft.com/office/drawing/2014/main" id="{4402D56F-B73F-7037-58EF-D1FB8951187E}"/>
              </a:ext>
            </a:extLst>
          </p:cNvPr>
          <p:cNvPicPr>
            <a:picLocks noChangeAspect="1"/>
          </p:cNvPicPr>
          <p:nvPr/>
        </p:nvPicPr>
        <p:blipFill>
          <a:blip r:embed="rId2"/>
          <a:stretch>
            <a:fillRect/>
          </a:stretch>
        </p:blipFill>
        <p:spPr>
          <a:xfrm>
            <a:off x="7000876" y="1602851"/>
            <a:ext cx="4000500" cy="3914774"/>
          </a:xfrm>
          <a:prstGeom prst="rect">
            <a:avLst/>
          </a:prstGeom>
        </p:spPr>
      </p:pic>
      <p:sp>
        <p:nvSpPr>
          <p:cNvPr id="7" name="Title 1">
            <a:extLst>
              <a:ext uri="{FF2B5EF4-FFF2-40B4-BE49-F238E27FC236}">
                <a16:creationId xmlns:a16="http://schemas.microsoft.com/office/drawing/2014/main" id="{BECCF45A-27C9-3B93-B647-23DB9482280A}"/>
              </a:ext>
            </a:extLst>
          </p:cNvPr>
          <p:cNvSpPr txBox="1">
            <a:spLocks/>
          </p:cNvSpPr>
          <p:nvPr/>
        </p:nvSpPr>
        <p:spPr>
          <a:xfrm>
            <a:off x="928689" y="1666875"/>
            <a:ext cx="5476875" cy="426243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1800" dirty="0"/>
              <a:t>An</a:t>
            </a:r>
            <a:r>
              <a:rPr lang="en-US" sz="1800" dirty="0">
                <a:latin typeface="Arial" panose="020B0604020202020204" pitchFamily="34" charset="0"/>
                <a:cs typeface="Arial" panose="020B0604020202020204" pitchFamily="34" charset="0"/>
              </a:rPr>
              <a:t> updated 2025 guideline for heart failure was published by the National Institute for Health and Care Excellence (NICE), which suggests that patients with heart failure with reduced ejection fraction should begin treatment with all four major drug classes—ACE inhibitors, beta-blockers, MRAs, and SGLT2 inhibitors—together. With expert advice, general practitioners can now start SGLT2 inhibitor and ARNI treatment, which is anticipated to expedite access to care and potentially prevent thousands of hospital admissions and deaths each year. New suggestions for SGLT2 inhibitors in patients with a preserved ejection fraction and mildly reduced ejection fraction are also included in the guideline.</a:t>
            </a:r>
          </a:p>
        </p:txBody>
      </p:sp>
      <p:sp>
        <p:nvSpPr>
          <p:cNvPr id="3" name="TextBox 2">
            <a:extLst>
              <a:ext uri="{FF2B5EF4-FFF2-40B4-BE49-F238E27FC236}">
                <a16:creationId xmlns:a16="http://schemas.microsoft.com/office/drawing/2014/main" id="{B9CC16ED-86A3-C0E5-91D2-974F6BAFBDAB}"/>
              </a:ext>
            </a:extLst>
          </p:cNvPr>
          <p:cNvSpPr txBox="1"/>
          <p:nvPr/>
        </p:nvSpPr>
        <p:spPr>
          <a:xfrm>
            <a:off x="6096000" y="6186966"/>
            <a:ext cx="8256985" cy="369332"/>
          </a:xfrm>
          <a:prstGeom prst="rect">
            <a:avLst/>
          </a:prstGeom>
          <a:noFill/>
        </p:spPr>
        <p:txBody>
          <a:bodyPr wrap="square">
            <a:spAutoFit/>
          </a:bodyPr>
          <a:lstStyle/>
          <a:p>
            <a:r>
              <a:rPr lang="en-GB" b="0" i="0" dirty="0">
                <a:effectLst/>
                <a:latin typeface="Inter"/>
              </a:rPr>
              <a:t>(NICE,2023)</a:t>
            </a:r>
          </a:p>
        </p:txBody>
      </p:sp>
    </p:spTree>
    <p:extLst>
      <p:ext uri="{BB962C8B-B14F-4D97-AF65-F5344CB8AC3E}">
        <p14:creationId xmlns:p14="http://schemas.microsoft.com/office/powerpoint/2010/main" val="188261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2E6913-DCDF-D39F-8620-D2488058EB9C}"/>
              </a:ext>
            </a:extLst>
          </p:cNvPr>
          <p:cNvSpPr txBox="1"/>
          <p:nvPr/>
        </p:nvSpPr>
        <p:spPr>
          <a:xfrm>
            <a:off x="2958702" y="475655"/>
            <a:ext cx="6096001"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Treatment of heart failure </a:t>
            </a:r>
            <a:endParaRPr lang="en-GB" sz="2400" b="1" i="0" dirty="0">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170E1A4-158D-1D5A-CD9D-30B3F443A55A}"/>
              </a:ext>
            </a:extLst>
          </p:cNvPr>
          <p:cNvSpPr txBox="1"/>
          <p:nvPr/>
        </p:nvSpPr>
        <p:spPr>
          <a:xfrm flipH="1">
            <a:off x="8763000" y="5911929"/>
            <a:ext cx="2155031" cy="369332"/>
          </a:xfrm>
          <a:prstGeom prst="rect">
            <a:avLst/>
          </a:prstGeom>
          <a:noFill/>
        </p:spPr>
        <p:txBody>
          <a:bodyPr wrap="square">
            <a:spAutoFit/>
          </a:bodyPr>
          <a:lstStyle/>
          <a:p>
            <a:r>
              <a:rPr lang="en-GB" dirty="0"/>
              <a:t>(NHS, </a:t>
            </a:r>
            <a:r>
              <a:rPr lang="en-GB"/>
              <a:t>England)</a:t>
            </a:r>
            <a:endParaRPr lang="en-US" dirty="0"/>
          </a:p>
        </p:txBody>
      </p:sp>
      <p:pic>
        <p:nvPicPr>
          <p:cNvPr id="2" name="Picture 1">
            <a:extLst>
              <a:ext uri="{FF2B5EF4-FFF2-40B4-BE49-F238E27FC236}">
                <a16:creationId xmlns:a16="http://schemas.microsoft.com/office/drawing/2014/main" id="{52174AEA-1BB2-3CBF-A903-1889B3899EC8}"/>
              </a:ext>
            </a:extLst>
          </p:cNvPr>
          <p:cNvPicPr>
            <a:picLocks noChangeAspect="1"/>
          </p:cNvPicPr>
          <p:nvPr/>
        </p:nvPicPr>
        <p:blipFill>
          <a:blip r:embed="rId2"/>
          <a:stretch>
            <a:fillRect/>
          </a:stretch>
        </p:blipFill>
        <p:spPr>
          <a:xfrm>
            <a:off x="7143751" y="1595437"/>
            <a:ext cx="3821905" cy="4078552"/>
          </a:xfrm>
          <a:prstGeom prst="rect">
            <a:avLst/>
          </a:prstGeom>
        </p:spPr>
      </p:pic>
      <p:sp>
        <p:nvSpPr>
          <p:cNvPr id="9" name="TextBox 8">
            <a:extLst>
              <a:ext uri="{FF2B5EF4-FFF2-40B4-BE49-F238E27FC236}">
                <a16:creationId xmlns:a16="http://schemas.microsoft.com/office/drawing/2014/main" id="{BA996B65-2B6D-2EAD-B323-DBC1CD9C093C}"/>
              </a:ext>
            </a:extLst>
          </p:cNvPr>
          <p:cNvSpPr txBox="1"/>
          <p:nvPr/>
        </p:nvSpPr>
        <p:spPr>
          <a:xfrm>
            <a:off x="1226344" y="1574646"/>
            <a:ext cx="5655470" cy="4262705"/>
          </a:xfrm>
          <a:prstGeom prst="rect">
            <a:avLst/>
          </a:prstGeom>
          <a:noFill/>
        </p:spPr>
        <p:txBody>
          <a:bodyPr wrap="square">
            <a:spAutoFit/>
          </a:bodyPr>
          <a:lstStyle/>
          <a:p>
            <a:pPr algn="l">
              <a:spcAft>
                <a:spcPts val="1200"/>
              </a:spcAft>
              <a:buNone/>
            </a:pPr>
            <a:r>
              <a:rPr lang="en-GB" b="1" i="0" dirty="0">
                <a:effectLst/>
                <a:latin typeface="Frutiger W01"/>
              </a:rPr>
              <a:t>For most people, heart failure is a long-term condition that can't be cured. But treatment can help keep the symptoms under control, possibly for many years.</a:t>
            </a:r>
            <a:endParaRPr lang="en-GB" b="0" i="0" dirty="0">
              <a:effectLst/>
              <a:latin typeface="Frutiger W01"/>
            </a:endParaRPr>
          </a:p>
          <a:p>
            <a:pPr algn="l">
              <a:spcAft>
                <a:spcPts val="1200"/>
              </a:spcAft>
              <a:buNone/>
            </a:pPr>
            <a:r>
              <a:rPr lang="en-GB" b="0" i="0" dirty="0">
                <a:effectLst/>
                <a:latin typeface="Frutiger W01"/>
              </a:rPr>
              <a:t>The main treatments are:</a:t>
            </a:r>
          </a:p>
          <a:p>
            <a:pPr algn="l">
              <a:spcAft>
                <a:spcPts val="600"/>
              </a:spcAft>
              <a:buFont typeface="Arial" panose="020B0604020202020204" pitchFamily="34" charset="0"/>
              <a:buChar char="•"/>
            </a:pPr>
            <a:r>
              <a:rPr lang="en-GB" b="0" i="0" dirty="0">
                <a:effectLst/>
                <a:latin typeface="Frutiger W01"/>
              </a:rPr>
              <a:t>healthy lifestyle changes</a:t>
            </a:r>
          </a:p>
          <a:p>
            <a:pPr algn="l">
              <a:spcAft>
                <a:spcPts val="600"/>
              </a:spcAft>
              <a:buFont typeface="Arial" panose="020B0604020202020204" pitchFamily="34" charset="0"/>
              <a:buChar char="•"/>
            </a:pPr>
            <a:r>
              <a:rPr lang="en-GB" b="0" i="0" dirty="0">
                <a:effectLst/>
                <a:latin typeface="Frutiger W01"/>
              </a:rPr>
              <a:t>medication</a:t>
            </a:r>
          </a:p>
          <a:p>
            <a:pPr algn="l">
              <a:spcAft>
                <a:spcPts val="600"/>
              </a:spcAft>
              <a:buFont typeface="Arial" panose="020B0604020202020204" pitchFamily="34" charset="0"/>
              <a:buChar char="•"/>
            </a:pPr>
            <a:r>
              <a:rPr lang="en-GB" b="0" i="0" dirty="0">
                <a:effectLst/>
                <a:latin typeface="Frutiger W01"/>
              </a:rPr>
              <a:t>devices implanted in your chest to control your heart rhythm</a:t>
            </a:r>
          </a:p>
          <a:p>
            <a:pPr algn="l">
              <a:spcAft>
                <a:spcPts val="1200"/>
              </a:spcAft>
              <a:buFont typeface="Arial" panose="020B0604020202020204" pitchFamily="34" charset="0"/>
              <a:buChar char="•"/>
            </a:pPr>
            <a:r>
              <a:rPr lang="en-GB" b="0" i="0" dirty="0">
                <a:effectLst/>
                <a:latin typeface="Frutiger W01"/>
              </a:rPr>
              <a:t>surgery</a:t>
            </a:r>
          </a:p>
          <a:p>
            <a:pPr algn="l">
              <a:spcAft>
                <a:spcPts val="1200"/>
              </a:spcAft>
              <a:buNone/>
            </a:pPr>
            <a:r>
              <a:rPr lang="en-GB" b="0" i="0" dirty="0">
                <a:effectLst/>
                <a:latin typeface="Frutiger W01"/>
              </a:rPr>
              <a:t>In many cases, a combination of treatments will be required. </a:t>
            </a:r>
          </a:p>
          <a:p>
            <a:pPr algn="l">
              <a:spcAft>
                <a:spcPts val="1200"/>
              </a:spcAft>
              <a:buNone/>
            </a:pPr>
            <a:endParaRPr lang="en-GB" b="0" i="0" dirty="0">
              <a:solidFill>
                <a:srgbClr val="212B32"/>
              </a:solidFill>
              <a:effectLst/>
              <a:latin typeface="Frutiger W01"/>
            </a:endParaRPr>
          </a:p>
        </p:txBody>
      </p:sp>
    </p:spTree>
    <p:extLst>
      <p:ext uri="{BB962C8B-B14F-4D97-AF65-F5344CB8AC3E}">
        <p14:creationId xmlns:p14="http://schemas.microsoft.com/office/powerpoint/2010/main" val="408065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D874AC-9EB8-6325-55AC-19557B597CFA}"/>
              </a:ext>
            </a:extLst>
          </p:cNvPr>
          <p:cNvSpPr txBox="1"/>
          <p:nvPr/>
        </p:nvSpPr>
        <p:spPr>
          <a:xfrm>
            <a:off x="3857625" y="942079"/>
            <a:ext cx="6096000" cy="387286"/>
          </a:xfrm>
          <a:prstGeom prst="rect">
            <a:avLst/>
          </a:prstGeom>
          <a:noFill/>
        </p:spPr>
        <p:txBody>
          <a:bodyPr wrap="square">
            <a:spAutoFit/>
          </a:bodyPr>
          <a:lstStyle/>
          <a:p>
            <a:pPr algn="l">
              <a:lnSpc>
                <a:spcPts val="2250"/>
              </a:lnSpc>
              <a:buNone/>
            </a:pPr>
            <a:r>
              <a:rPr lang="en-GB" sz="2400" b="1" i="0" dirty="0">
                <a:effectLst/>
                <a:latin typeface="+mj-lt"/>
              </a:rPr>
              <a:t>Comorbidities in heart failure</a:t>
            </a:r>
          </a:p>
        </p:txBody>
      </p:sp>
      <p:sp>
        <p:nvSpPr>
          <p:cNvPr id="6" name="TextBox 5">
            <a:extLst>
              <a:ext uri="{FF2B5EF4-FFF2-40B4-BE49-F238E27FC236}">
                <a16:creationId xmlns:a16="http://schemas.microsoft.com/office/drawing/2014/main" id="{D0110FFB-A5F6-9DF4-6CF5-3221D2AC875D}"/>
              </a:ext>
            </a:extLst>
          </p:cNvPr>
          <p:cNvSpPr txBox="1"/>
          <p:nvPr/>
        </p:nvSpPr>
        <p:spPr>
          <a:xfrm>
            <a:off x="3048000" y="1997839"/>
            <a:ext cx="6096000" cy="2862322"/>
          </a:xfrm>
          <a:prstGeom prst="rect">
            <a:avLst/>
          </a:prstGeom>
          <a:noFill/>
        </p:spPr>
        <p:txBody>
          <a:bodyPr wrap="square">
            <a:spAutoFit/>
          </a:bodyPr>
          <a:lstStyle/>
          <a:p>
            <a:pPr marL="285750" indent="-285750">
              <a:buFont typeface="Arial" panose="020B0604020202020204" pitchFamily="34" charset="0"/>
              <a:buChar char="•"/>
            </a:pPr>
            <a:r>
              <a:rPr lang="en-GB" dirty="0"/>
              <a:t>W</a:t>
            </a:r>
            <a:r>
              <a:rPr lang="en-US" dirty="0"/>
              <a:t>hile the prevalence of comorbidities, including hypertension, atrial fibrillation, and chronic kidney disease, increased over time in HFrEF trials, the prevalence of smoking decreased. In HF trials, baseline comorbidities are frequently not disclosed. To ensure accurate comorbidity reporting and improve the recruitment of patients with multiple heart conditions, future clinical trials must employ a more rigorous, systematic, and consistent framework (Muhammad Shahzeb Khan et al., Eur J Heart Fail, 2020).</a:t>
            </a:r>
          </a:p>
        </p:txBody>
      </p:sp>
    </p:spTree>
    <p:extLst>
      <p:ext uri="{BB962C8B-B14F-4D97-AF65-F5344CB8AC3E}">
        <p14:creationId xmlns:p14="http://schemas.microsoft.com/office/powerpoint/2010/main" val="4096522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2CCB3D-4803-EF20-61CD-BA0F29EDA953}"/>
              </a:ext>
            </a:extLst>
          </p:cNvPr>
          <p:cNvSpPr txBox="1"/>
          <p:nvPr/>
        </p:nvSpPr>
        <p:spPr>
          <a:xfrm>
            <a:off x="3726655" y="599212"/>
            <a:ext cx="6096000" cy="830997"/>
          </a:xfrm>
          <a:prstGeom prst="rect">
            <a:avLst/>
          </a:prstGeom>
          <a:noFill/>
        </p:spPr>
        <p:txBody>
          <a:bodyPr wrap="square">
            <a:spAutoFit/>
          </a:bodyPr>
          <a:lstStyle/>
          <a:p>
            <a:pPr algn="l">
              <a:buNone/>
            </a:pPr>
            <a:r>
              <a:rPr lang="en-GB" sz="2400" dirty="0"/>
              <a:t>House of care and framework </a:t>
            </a:r>
          </a:p>
          <a:p>
            <a:pPr algn="l">
              <a:buNone/>
            </a:pPr>
            <a:r>
              <a:rPr lang="en-GB" sz="2400" dirty="0"/>
              <a:t>‌</a:t>
            </a:r>
          </a:p>
        </p:txBody>
      </p:sp>
      <p:pic>
        <p:nvPicPr>
          <p:cNvPr id="5" name="Picture 4">
            <a:extLst>
              <a:ext uri="{FF2B5EF4-FFF2-40B4-BE49-F238E27FC236}">
                <a16:creationId xmlns:a16="http://schemas.microsoft.com/office/drawing/2014/main" id="{3ED6E153-8BC9-64B2-FB60-1E5EF40E8D2E}"/>
              </a:ext>
            </a:extLst>
          </p:cNvPr>
          <p:cNvPicPr>
            <a:picLocks noChangeAspect="1"/>
          </p:cNvPicPr>
          <p:nvPr/>
        </p:nvPicPr>
        <p:blipFill>
          <a:blip r:embed="rId2"/>
          <a:stretch>
            <a:fillRect/>
          </a:stretch>
        </p:blipFill>
        <p:spPr>
          <a:xfrm>
            <a:off x="4000500" y="1666874"/>
            <a:ext cx="4191000" cy="3524250"/>
          </a:xfrm>
          <a:prstGeom prst="rect">
            <a:avLst/>
          </a:prstGeom>
        </p:spPr>
      </p:pic>
      <p:sp>
        <p:nvSpPr>
          <p:cNvPr id="7" name="TextBox 6">
            <a:extLst>
              <a:ext uri="{FF2B5EF4-FFF2-40B4-BE49-F238E27FC236}">
                <a16:creationId xmlns:a16="http://schemas.microsoft.com/office/drawing/2014/main" id="{F9B5E9AE-0106-6017-0ED3-98A16885295F}"/>
              </a:ext>
            </a:extLst>
          </p:cNvPr>
          <p:cNvSpPr txBox="1"/>
          <p:nvPr/>
        </p:nvSpPr>
        <p:spPr>
          <a:xfrm>
            <a:off x="3881436" y="5627278"/>
            <a:ext cx="6096000" cy="369332"/>
          </a:xfrm>
          <a:prstGeom prst="rect">
            <a:avLst/>
          </a:prstGeom>
          <a:noFill/>
        </p:spPr>
        <p:txBody>
          <a:bodyPr wrap="square">
            <a:spAutoFit/>
          </a:bodyPr>
          <a:lstStyle/>
          <a:p>
            <a:pPr algn="l">
              <a:buNone/>
            </a:pPr>
            <a:r>
              <a:rPr lang="en-GB" dirty="0"/>
              <a:t>[The House of Care Model (NHS England)]</a:t>
            </a:r>
          </a:p>
        </p:txBody>
      </p:sp>
    </p:spTree>
    <p:extLst>
      <p:ext uri="{BB962C8B-B14F-4D97-AF65-F5344CB8AC3E}">
        <p14:creationId xmlns:p14="http://schemas.microsoft.com/office/powerpoint/2010/main" val="381919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93A159-E169-F4AA-737F-7402AE9054BC}"/>
              </a:ext>
            </a:extLst>
          </p:cNvPr>
          <p:cNvSpPr txBox="1"/>
          <p:nvPr/>
        </p:nvSpPr>
        <p:spPr>
          <a:xfrm>
            <a:off x="3607594" y="272146"/>
            <a:ext cx="6096000" cy="830997"/>
          </a:xfrm>
          <a:prstGeom prst="rect">
            <a:avLst/>
          </a:prstGeom>
          <a:noFill/>
        </p:spPr>
        <p:txBody>
          <a:bodyPr wrap="square">
            <a:spAutoFit/>
          </a:bodyPr>
          <a:lstStyle/>
          <a:p>
            <a:pPr algn="l">
              <a:buNone/>
            </a:pPr>
            <a:r>
              <a:rPr lang="en-GB" sz="2400" dirty="0"/>
              <a:t>Heart failure self-management with the House of Care model</a:t>
            </a:r>
          </a:p>
        </p:txBody>
      </p:sp>
      <p:sp>
        <p:nvSpPr>
          <p:cNvPr id="5" name="TextBox 4">
            <a:extLst>
              <a:ext uri="{FF2B5EF4-FFF2-40B4-BE49-F238E27FC236}">
                <a16:creationId xmlns:a16="http://schemas.microsoft.com/office/drawing/2014/main" id="{EFC025CF-A3A3-F551-BF06-29862666048C}"/>
              </a:ext>
            </a:extLst>
          </p:cNvPr>
          <p:cNvSpPr txBox="1"/>
          <p:nvPr/>
        </p:nvSpPr>
        <p:spPr>
          <a:xfrm>
            <a:off x="2631282" y="1643063"/>
            <a:ext cx="7500936" cy="4524315"/>
          </a:xfrm>
          <a:prstGeom prst="rect">
            <a:avLst/>
          </a:prstGeom>
          <a:noFill/>
        </p:spPr>
        <p:txBody>
          <a:bodyPr wrap="square">
            <a:spAutoFit/>
          </a:bodyPr>
          <a:lstStyle/>
          <a:p>
            <a:pPr marL="285750" indent="-285750">
              <a:buFont typeface="Arial" panose="020B0604020202020204" pitchFamily="34" charset="0"/>
              <a:buChar char="•"/>
            </a:pPr>
            <a:r>
              <a:rPr lang="en-GB" dirty="0"/>
              <a:t>Health-care models must evolve in order to deliver proactive care to the growing numbers of patients with long-term conditions. The House of Care model seeks to do this through championing person-centred care, thereby facilitating a person's self-management of their condition(Khamenei, 2020). </a:t>
            </a:r>
          </a:p>
          <a:p>
            <a:pPr marL="285750" indent="-285750">
              <a:buFont typeface="Arial" panose="020B0604020202020204" pitchFamily="34" charset="0"/>
              <a:buChar char="•"/>
            </a:pPr>
            <a:r>
              <a:rPr lang="en-GB" dirty="0"/>
              <a:t>Chronic heart failure is a long-term condition with poor quality-of-life outcomes, yet many self-management options are available to help a person live as well as possible(Kasper Pryds et al., 2017). </a:t>
            </a:r>
          </a:p>
          <a:p>
            <a:pPr marL="285750" indent="-285750">
              <a:buFont typeface="Arial" panose="020B0604020202020204" pitchFamily="34" charset="0"/>
              <a:buChar char="•"/>
            </a:pPr>
            <a:r>
              <a:rPr lang="en-GB" dirty="0"/>
              <a:t>This article critically comments on the application of each element of the House of Care model in enabling the self-management of chronic heart failure. Specifically, it discusses the self-management skills of daily weight monitoring and subsequent titration by the patient of prescribed diuretic drugs. Barriers to the application of the House of Care model are noted, and recommendations made to ensure excellent person-centred delivery of health care is achieved(Kaiko et al., 2016).</a:t>
            </a:r>
            <a:endParaRPr lang="en-US" dirty="0"/>
          </a:p>
        </p:txBody>
      </p:sp>
    </p:spTree>
    <p:extLst>
      <p:ext uri="{BB962C8B-B14F-4D97-AF65-F5344CB8AC3E}">
        <p14:creationId xmlns:p14="http://schemas.microsoft.com/office/powerpoint/2010/main" val="4064208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4F0926-0789-4AB3-7668-B3DB3FDD5E37}"/>
              </a:ext>
            </a:extLst>
          </p:cNvPr>
          <p:cNvSpPr txBox="1"/>
          <p:nvPr/>
        </p:nvSpPr>
        <p:spPr>
          <a:xfrm>
            <a:off x="3298031" y="415021"/>
            <a:ext cx="6096000" cy="830997"/>
          </a:xfrm>
          <a:prstGeom prst="rect">
            <a:avLst/>
          </a:prstGeom>
          <a:noFill/>
        </p:spPr>
        <p:txBody>
          <a:bodyPr wrap="square">
            <a:spAutoFit/>
          </a:bodyPr>
          <a:lstStyle/>
          <a:p>
            <a:pPr algn="l">
              <a:spcAft>
                <a:spcPts val="1125"/>
              </a:spcAft>
              <a:buNone/>
            </a:pPr>
            <a:r>
              <a:rPr lang="en-GB" sz="2400" dirty="0"/>
              <a:t>Heart failure self-management with the House of Care model in Uk </a:t>
            </a:r>
          </a:p>
        </p:txBody>
      </p:sp>
      <p:sp>
        <p:nvSpPr>
          <p:cNvPr id="9" name="TextBox 8">
            <a:extLst>
              <a:ext uri="{FF2B5EF4-FFF2-40B4-BE49-F238E27FC236}">
                <a16:creationId xmlns:a16="http://schemas.microsoft.com/office/drawing/2014/main" id="{017926B5-6DE1-5D76-0885-DFF5904A2412}"/>
              </a:ext>
            </a:extLst>
          </p:cNvPr>
          <p:cNvSpPr txBox="1"/>
          <p:nvPr/>
        </p:nvSpPr>
        <p:spPr>
          <a:xfrm>
            <a:off x="8381998" y="6442979"/>
            <a:ext cx="6096000" cy="369332"/>
          </a:xfrm>
          <a:prstGeom prst="rect">
            <a:avLst/>
          </a:prstGeom>
          <a:noFill/>
        </p:spPr>
        <p:txBody>
          <a:bodyPr wrap="square">
            <a:spAutoFit/>
          </a:bodyPr>
          <a:lstStyle/>
          <a:p>
            <a:r>
              <a:rPr lang="en-GB" dirty="0"/>
              <a:t>(NHS England ,</a:t>
            </a:r>
            <a:r>
              <a:rPr lang="en-GB"/>
              <a:t>2023)</a:t>
            </a:r>
            <a:endParaRPr lang="en-US" dirty="0"/>
          </a:p>
        </p:txBody>
      </p:sp>
      <p:sp>
        <p:nvSpPr>
          <p:cNvPr id="4" name="TextBox 3">
            <a:extLst>
              <a:ext uri="{FF2B5EF4-FFF2-40B4-BE49-F238E27FC236}">
                <a16:creationId xmlns:a16="http://schemas.microsoft.com/office/drawing/2014/main" id="{3CC34EC9-11E2-F9FE-8F9F-DF87577B82DF}"/>
              </a:ext>
            </a:extLst>
          </p:cNvPr>
          <p:cNvSpPr txBox="1"/>
          <p:nvPr/>
        </p:nvSpPr>
        <p:spPr>
          <a:xfrm>
            <a:off x="1779985" y="1665581"/>
            <a:ext cx="8953500" cy="2025357"/>
          </a:xfrm>
          <a:prstGeom prst="rect">
            <a:avLst/>
          </a:prstGeom>
          <a:noFill/>
        </p:spPr>
        <p:txBody>
          <a:bodyPr wrap="square">
            <a:spAutoFit/>
          </a:bodyPr>
          <a:lstStyle/>
          <a:p>
            <a:pPr marL="285750" indent="-285750">
              <a:buFont typeface="Arial" panose="020B0604020202020204" pitchFamily="34" charset="0"/>
              <a:buChar char="•"/>
            </a:pPr>
            <a:r>
              <a:rPr lang="en-US" dirty="0"/>
              <a:t>Through individualized care, remote monitoring, and integrated services, NHS England's approach to managing heart failure at home has allowed healthcare providers to access funding and enhance heart failure care. To help people live well with heart failure, the Managing Heart Failure @home approach promotes high-quality, integrated heart failure care. In order to help heart failure teams implement the strategy later this year, NHS England has created and compiled a number of resources, including tools for heart failure patients.</a:t>
            </a:r>
          </a:p>
        </p:txBody>
      </p:sp>
      <p:sp>
        <p:nvSpPr>
          <p:cNvPr id="8" name="TextBox 7">
            <a:extLst>
              <a:ext uri="{FF2B5EF4-FFF2-40B4-BE49-F238E27FC236}">
                <a16:creationId xmlns:a16="http://schemas.microsoft.com/office/drawing/2014/main" id="{9F1B1EAA-4A2B-702C-D8E9-D21F753AF66A}"/>
              </a:ext>
            </a:extLst>
          </p:cNvPr>
          <p:cNvSpPr txBox="1"/>
          <p:nvPr/>
        </p:nvSpPr>
        <p:spPr>
          <a:xfrm>
            <a:off x="1744264" y="3726672"/>
            <a:ext cx="8953500" cy="2585323"/>
          </a:xfrm>
          <a:prstGeom prst="rect">
            <a:avLst/>
          </a:prstGeom>
          <a:noFill/>
        </p:spPr>
        <p:txBody>
          <a:bodyPr wrap="square">
            <a:spAutoFit/>
          </a:bodyPr>
          <a:lstStyle/>
          <a:p>
            <a:pPr marL="285750" indent="-285750">
              <a:buFont typeface="Arial" panose="020B0604020202020204" pitchFamily="34" charset="0"/>
              <a:buChar char="•"/>
            </a:pPr>
            <a:r>
              <a:rPr lang="en-US" dirty="0"/>
              <a:t>Increasing access to personalized care is a priority in the NHS Long Term Plan, with a commitment to deliver personalized care to 2.5 million people by 2023/24 and to double that within a decade. At its core, Managing Heart Failure @home is a personalized care intervention. It encourages movement away from service-based models towards a person-centered approach to support people living with heart failure to have a facilitated conversation with their healthcare team to choose what works for them.  hared decision -making and enabling choice can help to empower patients to voice their needs and have the knowledge, </a:t>
            </a:r>
            <a:r>
              <a:rPr lang="en-GB" dirty="0"/>
              <a:t>skills</a:t>
            </a:r>
            <a:r>
              <a:rPr lang="en-US" dirty="0"/>
              <a:t>,</a:t>
            </a:r>
            <a:r>
              <a:rPr lang="en-GB" dirty="0"/>
              <a:t>and c</a:t>
            </a:r>
            <a:r>
              <a:rPr lang="en-US" dirty="0" err="1"/>
              <a:t>onfidence</a:t>
            </a:r>
            <a:r>
              <a:rPr lang="en-US" dirty="0"/>
              <a:t> to manage their own health.</a:t>
            </a:r>
          </a:p>
        </p:txBody>
      </p:sp>
    </p:spTree>
    <p:extLst>
      <p:ext uri="{BB962C8B-B14F-4D97-AF65-F5344CB8AC3E}">
        <p14:creationId xmlns:p14="http://schemas.microsoft.com/office/powerpoint/2010/main" val="3606203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FCADE-65CD-CAAC-1D9E-C777F7950978}"/>
              </a:ext>
            </a:extLst>
          </p:cNvPr>
          <p:cNvSpPr txBox="1"/>
          <p:nvPr/>
        </p:nvSpPr>
        <p:spPr>
          <a:xfrm>
            <a:off x="3565921" y="238006"/>
            <a:ext cx="6096000" cy="830997"/>
          </a:xfrm>
          <a:prstGeom prst="rect">
            <a:avLst/>
          </a:prstGeom>
          <a:noFill/>
        </p:spPr>
        <p:txBody>
          <a:bodyPr wrap="square">
            <a:spAutoFit/>
          </a:bodyPr>
          <a:lstStyle/>
          <a:p>
            <a:pPr algn="l">
              <a:buNone/>
            </a:pPr>
            <a:r>
              <a:rPr lang="en-GB" sz="2400" b="1" i="0" dirty="0">
                <a:effectLst/>
                <a:latin typeface="Arial" panose="020B0604020202020204" pitchFamily="34" charset="0"/>
                <a:cs typeface="Arial" panose="020B0604020202020204" pitchFamily="34" charset="0"/>
              </a:rPr>
              <a:t>Skills, values and behaviours for co-productive care</a:t>
            </a:r>
          </a:p>
        </p:txBody>
      </p:sp>
      <p:sp>
        <p:nvSpPr>
          <p:cNvPr id="4" name="TextBox 3">
            <a:extLst>
              <a:ext uri="{FF2B5EF4-FFF2-40B4-BE49-F238E27FC236}">
                <a16:creationId xmlns:a16="http://schemas.microsoft.com/office/drawing/2014/main" id="{A2CD216E-B6BA-A530-0E17-952B5975C18A}"/>
              </a:ext>
            </a:extLst>
          </p:cNvPr>
          <p:cNvSpPr txBox="1"/>
          <p:nvPr/>
        </p:nvSpPr>
        <p:spPr>
          <a:xfrm>
            <a:off x="2274094" y="1258728"/>
            <a:ext cx="8417719" cy="2031325"/>
          </a:xfrm>
          <a:prstGeom prst="rect">
            <a:avLst/>
          </a:prstGeom>
          <a:noFill/>
        </p:spPr>
        <p:txBody>
          <a:bodyPr wrap="square">
            <a:spAutoFit/>
          </a:bodyPr>
          <a:lstStyle/>
          <a:p>
            <a:pPr marL="285750" indent="-285750">
              <a:buFont typeface="Arial" panose="020B0604020202020204" pitchFamily="34" charset="0"/>
              <a:buChar char="•"/>
            </a:pPr>
            <a:r>
              <a:rPr lang="en-US" dirty="0"/>
              <a:t>Patients should be taught self-care skills such as monitoring and identifying symptoms and signs, understanding the symptoms of heart failure, and knowing when and how to self-manage fluid intake and diuretic therapy. Professionals should identify communication barriers associated with HF disease and provide tailored information to help patients with HF learn as much as possible and participate in shared decision-making (j Patricia Me, 2021).</a:t>
            </a:r>
          </a:p>
        </p:txBody>
      </p:sp>
      <p:sp>
        <p:nvSpPr>
          <p:cNvPr id="8" name="TextBox 7">
            <a:extLst>
              <a:ext uri="{FF2B5EF4-FFF2-40B4-BE49-F238E27FC236}">
                <a16:creationId xmlns:a16="http://schemas.microsoft.com/office/drawing/2014/main" id="{B5B108D0-B514-0DB4-F452-767CE7709193}"/>
              </a:ext>
            </a:extLst>
          </p:cNvPr>
          <p:cNvSpPr txBox="1"/>
          <p:nvPr/>
        </p:nvSpPr>
        <p:spPr>
          <a:xfrm>
            <a:off x="2274094" y="3567949"/>
            <a:ext cx="8120062" cy="2585323"/>
          </a:xfrm>
          <a:prstGeom prst="rect">
            <a:avLst/>
          </a:prstGeom>
          <a:noFill/>
        </p:spPr>
        <p:txBody>
          <a:bodyPr wrap="square">
            <a:spAutoFit/>
          </a:bodyPr>
          <a:lstStyle/>
          <a:p>
            <a:pPr marL="285750" indent="-285750">
              <a:buFont typeface="Arial" panose="020B0604020202020204" pitchFamily="34" charset="0"/>
              <a:buChar char="•"/>
            </a:pPr>
            <a:r>
              <a:rPr lang="en-US" dirty="0"/>
              <a:t>We discovered a dearth of information regarding the obstacles and enablers in the Swedish cardiac care context when planning co-production projects for and with HF patients. We aimed to gain a deeper understanding of the contextual conditions and their implications for co-production of health and care in order to guide future improvement initiatives with and for people with HF. The Capability, Opportunity, and Motivation Behavior (COM-B) model of intentional behavior served as the theoretical foundation for our investigation of the factors that promote and hinder behavior change in accordance with co-production.</a:t>
            </a:r>
          </a:p>
        </p:txBody>
      </p:sp>
    </p:spTree>
    <p:extLst>
      <p:ext uri="{BB962C8B-B14F-4D97-AF65-F5344CB8AC3E}">
        <p14:creationId xmlns:p14="http://schemas.microsoft.com/office/powerpoint/2010/main" val="28886959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273FD2-0BFD-8597-7541-0FE74B481332}"/>
              </a:ext>
            </a:extLst>
          </p:cNvPr>
          <p:cNvSpPr txBox="1"/>
          <p:nvPr/>
        </p:nvSpPr>
        <p:spPr>
          <a:xfrm>
            <a:off x="4583906" y="1910835"/>
            <a:ext cx="6096000" cy="461665"/>
          </a:xfrm>
          <a:prstGeom prst="rect">
            <a:avLst/>
          </a:prstGeom>
          <a:noFill/>
        </p:spPr>
        <p:txBody>
          <a:bodyPr wrap="square">
            <a:spAutoFit/>
          </a:bodyPr>
          <a:lstStyle/>
          <a:p>
            <a:pPr algn="l">
              <a:spcBef>
                <a:spcPts val="1800"/>
              </a:spcBef>
              <a:spcAft>
                <a:spcPts val="600"/>
              </a:spcAft>
              <a:buNone/>
            </a:pPr>
            <a:r>
              <a:rPr lang="en-GB" sz="2400" dirty="0"/>
              <a:t>Conclusions</a:t>
            </a:r>
          </a:p>
        </p:txBody>
      </p:sp>
      <p:sp>
        <p:nvSpPr>
          <p:cNvPr id="4" name="TextBox 3">
            <a:extLst>
              <a:ext uri="{FF2B5EF4-FFF2-40B4-BE49-F238E27FC236}">
                <a16:creationId xmlns:a16="http://schemas.microsoft.com/office/drawing/2014/main" id="{C7250F2F-8FD2-3585-41C1-90B17CC7994A}"/>
              </a:ext>
            </a:extLst>
          </p:cNvPr>
          <p:cNvSpPr txBox="1"/>
          <p:nvPr/>
        </p:nvSpPr>
        <p:spPr>
          <a:xfrm>
            <a:off x="3048000" y="2551837"/>
            <a:ext cx="6096000" cy="2862322"/>
          </a:xfrm>
          <a:prstGeom prst="rect">
            <a:avLst/>
          </a:prstGeom>
          <a:noFill/>
        </p:spPr>
        <p:txBody>
          <a:bodyPr wrap="square">
            <a:spAutoFit/>
          </a:bodyPr>
          <a:lstStyle/>
          <a:p>
            <a:pPr marL="342900" indent="-342900">
              <a:buFont typeface="Arial" panose="020B0604020202020204" pitchFamily="34" charset="0"/>
              <a:buChar char="•"/>
            </a:pPr>
            <a:r>
              <a:rPr lang="en-GB" sz="2000" dirty="0"/>
              <a:t>The results of our study provide insights into heart failure service touchpoints and the experiences of living with heart failure and its treatment. In order to improve the quality of life and care for people with heart failure and other chronic conditions, more research is necessary to examine how these touchpoints can be addressed.</a:t>
            </a:r>
          </a:p>
          <a:p>
            <a:endParaRPr lang="en-US" sz="2000" dirty="0"/>
          </a:p>
        </p:txBody>
      </p:sp>
    </p:spTree>
    <p:extLst>
      <p:ext uri="{BB962C8B-B14F-4D97-AF65-F5344CB8AC3E}">
        <p14:creationId xmlns:p14="http://schemas.microsoft.com/office/powerpoint/2010/main" val="2476777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06CCA6-C895-5314-B515-082631C705C9}"/>
              </a:ext>
            </a:extLst>
          </p:cNvPr>
          <p:cNvSpPr txBox="1"/>
          <p:nvPr/>
        </p:nvSpPr>
        <p:spPr>
          <a:xfrm>
            <a:off x="1940560" y="4114800"/>
            <a:ext cx="6762909" cy="1069524"/>
          </a:xfrm>
          <a:prstGeom prst="rect">
            <a:avLst/>
          </a:prstGeom>
          <a:noFill/>
        </p:spPr>
        <p:txBody>
          <a:bodyPr wrap="square">
            <a:spAutoFit/>
          </a:bodyPr>
          <a:lstStyle/>
          <a:p>
            <a:pPr algn="l">
              <a:lnSpc>
                <a:spcPts val="1800"/>
              </a:lnSpc>
              <a:spcBef>
                <a:spcPts val="750"/>
              </a:spcBef>
              <a:spcAft>
                <a:spcPts val="1500"/>
              </a:spcAft>
              <a:buNone/>
            </a:pPr>
            <a:endParaRPr lang="en-GB" b="0" i="0" dirty="0">
              <a:solidFill>
                <a:srgbClr val="0A0A0A"/>
              </a:solidFill>
              <a:effectLst/>
              <a:latin typeface="Google Sans"/>
            </a:endParaRPr>
          </a:p>
          <a:p>
            <a:pPr>
              <a:buNone/>
            </a:pPr>
            <a:br>
              <a:rPr lang="en-GB" b="0" i="0" dirty="0">
                <a:solidFill>
                  <a:srgbClr val="0A0A0A"/>
                </a:solidFill>
                <a:effectLst/>
                <a:latin typeface="Google Sans"/>
              </a:rPr>
            </a:br>
            <a:endParaRPr lang="en-US" dirty="0"/>
          </a:p>
        </p:txBody>
      </p:sp>
      <p:sp>
        <p:nvSpPr>
          <p:cNvPr id="4" name="TextBox 3">
            <a:extLst>
              <a:ext uri="{FF2B5EF4-FFF2-40B4-BE49-F238E27FC236}">
                <a16:creationId xmlns:a16="http://schemas.microsoft.com/office/drawing/2014/main" id="{D6B3C718-9894-25ED-70CE-48CD50A62320}"/>
              </a:ext>
            </a:extLst>
          </p:cNvPr>
          <p:cNvSpPr txBox="1"/>
          <p:nvPr/>
        </p:nvSpPr>
        <p:spPr>
          <a:xfrm>
            <a:off x="940594" y="577959"/>
            <a:ext cx="10846593" cy="6463308"/>
          </a:xfrm>
          <a:prstGeom prst="rect">
            <a:avLst/>
          </a:prstGeom>
          <a:noFill/>
        </p:spPr>
        <p:txBody>
          <a:bodyPr wrap="square">
            <a:spAutoFit/>
          </a:bodyPr>
          <a:lstStyle/>
          <a:p>
            <a:endParaRPr lang="en-GB" b="0" i="0" dirty="0">
              <a:effectLst/>
              <a:latin typeface="Arial" panose="020B0604020202020204" pitchFamily="34" charset="0"/>
              <a:cs typeface="Arial" panose="020B0604020202020204" pitchFamily="34" charset="0"/>
            </a:endParaRPr>
          </a:p>
          <a:p>
            <a:endParaRPr lang="en-GB"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 Sanjoaquin, M.T., </a:t>
            </a:r>
            <a:r>
              <a:rPr lang="en-GB" b="0" i="0" dirty="0" err="1">
                <a:effectLst/>
                <a:latin typeface="Arial" panose="020B0604020202020204" pitchFamily="34" charset="0"/>
                <a:cs typeface="Arial" panose="020B0604020202020204" pitchFamily="34" charset="0"/>
              </a:rPr>
              <a:t>Fraile</a:t>
            </a:r>
            <a:r>
              <a:rPr lang="en-GB" b="0" i="0" dirty="0">
                <a:effectLst/>
                <a:latin typeface="Arial" panose="020B0604020202020204" pitchFamily="34" charset="0"/>
                <a:cs typeface="Arial" panose="020B0604020202020204" pitchFamily="34" charset="0"/>
              </a:rPr>
              <a:t>, J.R., Gutierrez, </a:t>
            </a:r>
            <a:r>
              <a:rPr lang="en-GB" dirty="0">
                <a:latin typeface="Arial" panose="020B0604020202020204" pitchFamily="34" charset="0"/>
                <a:cs typeface="Arial" panose="020B0604020202020204" pitchFamily="34" charset="0"/>
              </a:rPr>
              <a:t>a</a:t>
            </a:r>
            <a:r>
              <a:rPr lang="en-GB" b="0" i="0" dirty="0">
                <a:effectLst/>
                <a:latin typeface="Arial" panose="020B0604020202020204" pitchFamily="34" charset="0"/>
                <a:cs typeface="Arial" panose="020B0604020202020204" pitchFamily="34" charset="0"/>
              </a:rPr>
              <a:t>nd </a:t>
            </a:r>
            <a:r>
              <a:rPr lang="en-GB" b="0" i="0" dirty="0" err="1">
                <a:effectLst/>
                <a:latin typeface="Arial" panose="020B0604020202020204" pitchFamily="34" charset="0"/>
                <a:cs typeface="Arial" panose="020B0604020202020204" pitchFamily="34" charset="0"/>
              </a:rPr>
              <a:t>Navia</a:t>
            </a:r>
            <a:r>
              <a:rPr lang="en-GB" b="0" i="0" dirty="0">
                <a:effectLst/>
                <a:latin typeface="Arial" panose="020B0604020202020204" pitchFamily="34" charset="0"/>
                <a:cs typeface="Arial" panose="020B0604020202020204" pitchFamily="34" charset="0"/>
              </a:rPr>
              <a:t>, J. (2000). Hypertensive Crisis During a Transurethral Resection of the Bladder: </a:t>
            </a:r>
            <a:r>
              <a:rPr lang="en-GB" b="0" i="0" dirty="0" err="1">
                <a:effectLst/>
                <a:latin typeface="Arial" panose="020B0604020202020204" pitchFamily="34" charset="0"/>
                <a:cs typeface="Arial" panose="020B0604020202020204" pitchFamily="34" charset="0"/>
              </a:rPr>
              <a:t>Nondiagnosed</a:t>
            </a:r>
            <a:r>
              <a:rPr lang="en-GB" b="0" i="0" dirty="0">
                <a:effectLst/>
                <a:latin typeface="Arial" panose="020B0604020202020204" pitchFamily="34" charset="0"/>
                <a:cs typeface="Arial" panose="020B0604020202020204" pitchFamily="34" charset="0"/>
              </a:rPr>
              <a:t> Bladder Paraganglioma. </a:t>
            </a:r>
            <a:r>
              <a:rPr lang="en-GB" b="0" i="1" dirty="0" err="1">
                <a:effectLst/>
                <a:latin typeface="Arial" panose="020B0604020202020204" pitchFamily="34" charset="0"/>
                <a:cs typeface="Arial" panose="020B0604020202020204" pitchFamily="34" charset="0"/>
              </a:rPr>
              <a:t>Anesthesia</a:t>
            </a:r>
            <a:r>
              <a:rPr lang="en-GB" b="0" i="1" dirty="0">
                <a:effectLst/>
                <a:latin typeface="Arial" panose="020B0604020202020204" pitchFamily="34" charset="0"/>
                <a:cs typeface="Arial" panose="020B0604020202020204" pitchFamily="34" charset="0"/>
              </a:rPr>
              <a:t> and analgesia</a:t>
            </a:r>
            <a:r>
              <a:rPr lang="en-GB" b="0" i="0" dirty="0">
                <a:effectLst/>
                <a:latin typeface="Arial" panose="020B0604020202020204" pitchFamily="34" charset="0"/>
                <a:cs typeface="Arial" panose="020B0604020202020204" pitchFamily="34" charset="0"/>
              </a:rPr>
              <a:t>, 90(3), pp.556–558.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://doi.org/10.1097/00000539-200003000-00011.</a:t>
            </a:r>
          </a:p>
          <a:p>
            <a:endParaRPr lang="en-GB"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Lalonde, A. (2012). Prevention and treatment of postpartum hemorrhage in low-resource settings. </a:t>
            </a:r>
            <a:r>
              <a:rPr lang="en-US" b="0" i="1" dirty="0">
                <a:effectLst/>
                <a:latin typeface="Arial" panose="020B0604020202020204" pitchFamily="34" charset="0"/>
                <a:cs typeface="Arial" panose="020B0604020202020204" pitchFamily="34" charset="0"/>
              </a:rPr>
              <a:t>International Journal of Gynecology &amp; Obstetrics</a:t>
            </a:r>
            <a:r>
              <a:rPr lang="en-US" b="0" i="0" dirty="0">
                <a:effectLst/>
                <a:latin typeface="Arial" panose="020B0604020202020204" pitchFamily="34" charset="0"/>
                <a:cs typeface="Arial" panose="020B0604020202020204" pitchFamily="34" charset="0"/>
              </a:rPr>
              <a:t>, 117(2), pp.108–118.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://doi.org/10.1016/j.ijgo.2012.03.001.</a:t>
            </a:r>
            <a:endParaRPr lang="en-GB" b="0" i="0" dirty="0">
              <a:effectLst/>
              <a:latin typeface="Arial" panose="020B0604020202020204" pitchFamily="34" charset="0"/>
              <a:cs typeface="Arial" panose="020B0604020202020204" pitchFamily="34" charset="0"/>
            </a:endParaRPr>
          </a:p>
          <a:p>
            <a:endParaRPr lang="en-US"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Kavanagh, J., Jackson, D.J. and Kent, B.D. (2019). Over- and under-diagnosis in asthma. </a:t>
            </a:r>
            <a:r>
              <a:rPr lang="en-GB" b="0" i="1" dirty="0">
                <a:effectLst/>
                <a:latin typeface="Arial" panose="020B0604020202020204" pitchFamily="34" charset="0"/>
                <a:cs typeface="Arial" panose="020B0604020202020204" pitchFamily="34" charset="0"/>
              </a:rPr>
              <a:t>Breathe</a:t>
            </a:r>
            <a:r>
              <a:rPr lang="en-GB" b="0" i="0" dirty="0">
                <a:effectLst/>
                <a:latin typeface="Arial" panose="020B0604020202020204" pitchFamily="34" charset="0"/>
                <a:cs typeface="Arial" panose="020B0604020202020204" pitchFamily="34" charset="0"/>
              </a:rPr>
              <a:t>, [online] 15(1), pp.20–27.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://doi.org/10.1183/20734735.0362-2018.</a:t>
            </a:r>
          </a:p>
          <a:p>
            <a:r>
              <a:rPr lang="en-GB" b="0" i="0" dirty="0">
                <a:effectLst/>
                <a:latin typeface="Arial" panose="020B0604020202020204" pitchFamily="34" charset="0"/>
                <a:cs typeface="Arial" panose="020B0604020202020204" pitchFamily="34" charset="0"/>
              </a:rPr>
              <a:t>https://www.health.harvard.edu/topics/heart-failure (Accessed: 30 October 2025). </a:t>
            </a:r>
          </a:p>
          <a:p>
            <a:endParaRPr lang="en-GB"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Wolak, J., Mitchell, K. and </a:t>
            </a:r>
            <a:r>
              <a:rPr lang="en-US" b="0" i="0" dirty="0" err="1">
                <a:effectLst/>
                <a:latin typeface="Arial" panose="020B0604020202020204" pitchFamily="34" charset="0"/>
                <a:cs typeface="Arial" panose="020B0604020202020204" pitchFamily="34" charset="0"/>
              </a:rPr>
              <a:t>Finkelhor</a:t>
            </a:r>
            <a:r>
              <a:rPr lang="en-US" b="0" i="0" dirty="0">
                <a:effectLst/>
                <a:latin typeface="Arial" panose="020B0604020202020204" pitchFamily="34" charset="0"/>
                <a:cs typeface="Arial" panose="020B0604020202020204" pitchFamily="34" charset="0"/>
              </a:rPr>
              <a:t>, D. (2007). Unwanted and Wanted Exposure to Online Pornography in a National Sample of Youth Internet Users. </a:t>
            </a:r>
            <a:r>
              <a:rPr lang="en-US" b="0" i="1" dirty="0">
                <a:effectLst/>
                <a:latin typeface="Arial" panose="020B0604020202020204" pitchFamily="34" charset="0"/>
                <a:cs typeface="Arial" panose="020B0604020202020204" pitchFamily="34" charset="0"/>
              </a:rPr>
              <a:t>PEDIATRICS</a:t>
            </a:r>
            <a:r>
              <a:rPr lang="en-US" b="0" i="0" dirty="0">
                <a:effectLst/>
                <a:latin typeface="Arial" panose="020B0604020202020204" pitchFamily="34" charset="0"/>
                <a:cs typeface="Arial" panose="020B0604020202020204" pitchFamily="34" charset="0"/>
              </a:rPr>
              <a:t>, 119(2), pp.247–257.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://doi.org/10.1542/peds.2006-1891.</a:t>
            </a:r>
            <a:endParaRPr lang="en-GB" b="0" i="0" dirty="0">
              <a:effectLst/>
              <a:latin typeface="Arial" panose="020B0604020202020204" pitchFamily="34" charset="0"/>
              <a:cs typeface="Arial" panose="020B0604020202020204" pitchFamily="34" charset="0"/>
            </a:endParaRPr>
          </a:p>
          <a:p>
            <a:endParaRPr lang="en-US"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Butler, D.C., Berger, T., </a:t>
            </a:r>
            <a:r>
              <a:rPr lang="en-GB" b="0" i="0" dirty="0" err="1">
                <a:effectLst/>
                <a:latin typeface="Arial" panose="020B0604020202020204" pitchFamily="34" charset="0"/>
                <a:cs typeface="Arial" panose="020B0604020202020204" pitchFamily="34" charset="0"/>
              </a:rPr>
              <a:t>Elmariah</a:t>
            </a:r>
            <a:r>
              <a:rPr lang="en-GB" b="0" i="0" dirty="0">
                <a:effectLst/>
                <a:latin typeface="Arial" panose="020B0604020202020204" pitchFamily="34" charset="0"/>
                <a:cs typeface="Arial" panose="020B0604020202020204" pitchFamily="34" charset="0"/>
              </a:rPr>
              <a:t>, S., Kim, B., Chisolm, S., </a:t>
            </a:r>
            <a:r>
              <a:rPr lang="en-GB" b="0" i="0" dirty="0" err="1">
                <a:effectLst/>
                <a:latin typeface="Arial" panose="020B0604020202020204" pitchFamily="34" charset="0"/>
                <a:cs typeface="Arial" panose="020B0604020202020204" pitchFamily="34" charset="0"/>
              </a:rPr>
              <a:t>Kwatra</a:t>
            </a:r>
            <a:r>
              <a:rPr lang="en-GB" b="0" i="0" dirty="0">
                <a:effectLst/>
                <a:latin typeface="Arial" panose="020B0604020202020204" pitchFamily="34" charset="0"/>
                <a:cs typeface="Arial" panose="020B0604020202020204" pitchFamily="34" charset="0"/>
              </a:rPr>
              <a:t>, S.G., </a:t>
            </a:r>
            <a:r>
              <a:rPr lang="en-GB" b="0" i="0" dirty="0" err="1">
                <a:effectLst/>
                <a:latin typeface="Arial" panose="020B0604020202020204" pitchFamily="34" charset="0"/>
                <a:cs typeface="Arial" panose="020B0604020202020204" pitchFamily="34" charset="0"/>
              </a:rPr>
              <a:t>Mollanazar</a:t>
            </a:r>
            <a:r>
              <a:rPr lang="en-GB" b="0" i="0" dirty="0">
                <a:effectLst/>
                <a:latin typeface="Arial" panose="020B0604020202020204" pitchFamily="34" charset="0"/>
                <a:cs typeface="Arial" panose="020B0604020202020204" pitchFamily="34" charset="0"/>
              </a:rPr>
              <a:t>, N. and </a:t>
            </a:r>
            <a:r>
              <a:rPr lang="en-GB" b="0" i="0" dirty="0" err="1">
                <a:effectLst/>
                <a:latin typeface="Arial" panose="020B0604020202020204" pitchFamily="34" charset="0"/>
                <a:cs typeface="Arial" panose="020B0604020202020204" pitchFamily="34" charset="0"/>
              </a:rPr>
              <a:t>Yosipovitch</a:t>
            </a:r>
            <a:r>
              <a:rPr lang="en-GB" b="0" i="0" dirty="0">
                <a:effectLst/>
                <a:latin typeface="Arial" panose="020B0604020202020204" pitchFamily="34" charset="0"/>
                <a:cs typeface="Arial" panose="020B0604020202020204" pitchFamily="34" charset="0"/>
              </a:rPr>
              <a:t>, G. (2024). Chronic Pruritus: A Review. </a:t>
            </a:r>
            <a:r>
              <a:rPr lang="en-GB" b="0" i="1" dirty="0">
                <a:effectLst/>
                <a:latin typeface="Arial" panose="020B0604020202020204" pitchFamily="34" charset="0"/>
                <a:cs typeface="Arial" panose="020B0604020202020204" pitchFamily="34" charset="0"/>
              </a:rPr>
              <a:t>JAMA</a:t>
            </a:r>
            <a:r>
              <a:rPr lang="en-GB" b="0" i="0" dirty="0">
                <a:effectLst/>
                <a:latin typeface="Arial" panose="020B0604020202020204" pitchFamily="34" charset="0"/>
                <a:cs typeface="Arial" panose="020B0604020202020204" pitchFamily="34" charset="0"/>
              </a:rPr>
              <a:t>, [online] 331(24), pp.2114–2124.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://doi.org/10.1001/jama.2024.4899.</a:t>
            </a:r>
          </a:p>
          <a:p>
            <a:endParaRPr lang="en-GB" b="0" i="0" dirty="0">
              <a:solidFill>
                <a:srgbClr val="2C3E50"/>
              </a:solidFill>
              <a:effectLst/>
              <a:latin typeface="Calibri" panose="020F0502020204030204" pitchFamily="34" charset="0"/>
            </a:endParaRPr>
          </a:p>
          <a:p>
            <a:endParaRPr lang="en-US" dirty="0"/>
          </a:p>
        </p:txBody>
      </p:sp>
      <p:sp>
        <p:nvSpPr>
          <p:cNvPr id="5" name="TextBox 4">
            <a:extLst>
              <a:ext uri="{FF2B5EF4-FFF2-40B4-BE49-F238E27FC236}">
                <a16:creationId xmlns:a16="http://schemas.microsoft.com/office/drawing/2014/main" id="{0737CB97-F7DD-DE30-9B57-E9E63065D9C6}"/>
              </a:ext>
            </a:extLst>
          </p:cNvPr>
          <p:cNvSpPr txBox="1"/>
          <p:nvPr/>
        </p:nvSpPr>
        <p:spPr>
          <a:xfrm>
            <a:off x="4869656" y="222282"/>
            <a:ext cx="6096000" cy="461665"/>
          </a:xfrm>
          <a:prstGeom prst="rect">
            <a:avLst/>
          </a:prstGeom>
          <a:noFill/>
        </p:spPr>
        <p:txBody>
          <a:bodyPr wrap="square">
            <a:spAutoFit/>
          </a:bodyPr>
          <a:lstStyle/>
          <a:p>
            <a:r>
              <a:rPr lang="en-GB" sz="2400"/>
              <a:t>References</a:t>
            </a:r>
            <a:endParaRPr lang="en-US" sz="2400" dirty="0"/>
          </a:p>
        </p:txBody>
      </p:sp>
    </p:spTree>
    <p:extLst>
      <p:ext uri="{BB962C8B-B14F-4D97-AF65-F5344CB8AC3E}">
        <p14:creationId xmlns:p14="http://schemas.microsoft.com/office/powerpoint/2010/main" val="19808509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1BB3F1-2130-6AA3-D61D-A3E30668FB9B}"/>
              </a:ext>
            </a:extLst>
          </p:cNvPr>
          <p:cNvSpPr txBox="1"/>
          <p:nvPr/>
        </p:nvSpPr>
        <p:spPr>
          <a:xfrm>
            <a:off x="666750" y="1102429"/>
            <a:ext cx="11144249" cy="6291352"/>
          </a:xfrm>
          <a:prstGeom prst="rect">
            <a:avLst/>
          </a:prstGeom>
          <a:noFill/>
        </p:spPr>
        <p:txBody>
          <a:bodyPr wrap="square">
            <a:spAutoFit/>
          </a:bodyPr>
          <a:lstStyle/>
          <a:p>
            <a:pPr algn="l">
              <a:buNone/>
            </a:pPr>
            <a:r>
              <a:rPr lang="en-GB" dirty="0"/>
              <a:t>Antoni Bayes-</a:t>
            </a:r>
            <a:r>
              <a:rPr lang="en-GB" dirty="0" err="1"/>
              <a:t>Genis</a:t>
            </a:r>
            <a:r>
              <a:rPr lang="en-GB" dirty="0"/>
              <a:t> and Bozkurt, B. (2024). Pre-Heart Failure, Heart Stress, and Subclinical Heart Failure. JACC. Heart failure. </a:t>
            </a:r>
            <a:r>
              <a:rPr lang="en-GB" dirty="0" err="1"/>
              <a:t>doi:https</a:t>
            </a:r>
            <a:r>
              <a:rPr lang="en-GB" dirty="0"/>
              <a:t>://</a:t>
            </a:r>
            <a:r>
              <a:rPr lang="en-GB" dirty="0" err="1"/>
              <a:t>doi.org</a:t>
            </a:r>
            <a:r>
              <a:rPr lang="en-GB" dirty="0"/>
              <a:t>/10.1016/j.jchf.2024.03.008.</a:t>
            </a:r>
          </a:p>
          <a:p>
            <a:pPr algn="l">
              <a:buNone/>
            </a:pPr>
            <a:endParaRPr lang="en-GB" dirty="0"/>
          </a:p>
          <a:p>
            <a:pPr algn="l">
              <a:buNone/>
            </a:pPr>
            <a:r>
              <a:rPr lang="en-GB" dirty="0"/>
              <a:t>‌</a:t>
            </a:r>
            <a:r>
              <a:rPr lang="en-GB" dirty="0" err="1"/>
              <a:t>Narváez</a:t>
            </a:r>
            <a:r>
              <a:rPr lang="en-GB" dirty="0"/>
              <a:t>, J., Sánchez-</a:t>
            </a:r>
            <a:r>
              <a:rPr lang="en-GB" dirty="0" err="1"/>
              <a:t>Fernández</a:t>
            </a:r>
            <a:r>
              <a:rPr lang="en-GB" dirty="0"/>
              <a:t>, S.Á., </a:t>
            </a:r>
            <a:r>
              <a:rPr lang="en-GB" dirty="0" err="1"/>
              <a:t>Seoane-Mato</a:t>
            </a:r>
            <a:r>
              <a:rPr lang="en-GB" dirty="0"/>
              <a:t>, D., </a:t>
            </a:r>
            <a:r>
              <a:rPr lang="en-GB" dirty="0" err="1"/>
              <a:t>Díaz</a:t>
            </a:r>
            <a:r>
              <a:rPr lang="en-GB" dirty="0"/>
              <a:t>-González, F. And </a:t>
            </a:r>
            <a:r>
              <a:rPr lang="en-GB" dirty="0" err="1"/>
              <a:t>Bustabad</a:t>
            </a:r>
            <a:r>
              <a:rPr lang="en-GB" dirty="0"/>
              <a:t>, S. (2020). Prevalence of </a:t>
            </a:r>
            <a:r>
              <a:rPr lang="en-GB" dirty="0" err="1"/>
              <a:t>Sjögren’s</a:t>
            </a:r>
            <a:r>
              <a:rPr lang="en-GB" dirty="0"/>
              <a:t> syndrome in the general adult population in Spain: estimating the proportion of undiagnosed cases. Scientific Reports, [online] 10(1). </a:t>
            </a:r>
            <a:r>
              <a:rPr lang="en-GB" dirty="0" err="1"/>
              <a:t>Doi:https</a:t>
            </a:r>
            <a:r>
              <a:rPr lang="en-GB" dirty="0"/>
              <a:t>://</a:t>
            </a:r>
            <a:r>
              <a:rPr lang="en-GB" dirty="0" err="1"/>
              <a:t>doi.org</a:t>
            </a:r>
            <a:r>
              <a:rPr lang="en-GB" dirty="0"/>
              <a:t>/10.1038/s41598-020-67462-z.
‌</a:t>
            </a:r>
            <a:r>
              <a:rPr lang="en-GB" dirty="0" err="1"/>
              <a:t>Pudlo</a:t>
            </a:r>
            <a:r>
              <a:rPr lang="en-GB" dirty="0"/>
              <a:t>, M., </a:t>
            </a:r>
            <a:r>
              <a:rPr lang="en-GB" dirty="0" err="1"/>
              <a:t>Bionat</a:t>
            </a:r>
            <a:r>
              <a:rPr lang="en-GB" dirty="0"/>
              <a:t>, S., Park, M. And </a:t>
            </a:r>
            <a:r>
              <a:rPr lang="en-GB" dirty="0" err="1"/>
              <a:t>Bhimaraj</a:t>
            </a:r>
            <a:r>
              <a:rPr lang="en-GB" dirty="0"/>
              <a:t>, A. (2017). Prevalence of Continued Heart Failure (HF) Self-Care Deficits Utilizing Self-Care Index Questionnaire in Post Discharge HF Clinic Following Hospital Stay. Journal of Cardiac Failure, 23(8), p.S99. </a:t>
            </a:r>
            <a:r>
              <a:rPr lang="en-GB" dirty="0" err="1"/>
              <a:t>doi:https</a:t>
            </a:r>
            <a:r>
              <a:rPr lang="en-GB" dirty="0"/>
              <a:t>://</a:t>
            </a:r>
            <a:r>
              <a:rPr lang="en-GB" dirty="0" err="1"/>
              <a:t>doi.org</a:t>
            </a:r>
            <a:r>
              <a:rPr lang="en-GB" dirty="0"/>
              <a:t>/10.1016/j.cardfail.2017.07.293.
‌Richards, A.M. And Pemberton, C.J. (2021). Urinary peptides in heart failure – the need for care with pees and cues. European Journal of Heart Failure, 23(11), pp.1888–1890. </a:t>
            </a:r>
            <a:r>
              <a:rPr lang="en-GB" dirty="0" err="1"/>
              <a:t>doi:https</a:t>
            </a:r>
            <a:r>
              <a:rPr lang="en-GB" dirty="0"/>
              <a:t>://</a:t>
            </a:r>
            <a:r>
              <a:rPr lang="en-GB" dirty="0" err="1"/>
              <a:t>doi.org</a:t>
            </a:r>
            <a:r>
              <a:rPr lang="en-GB" dirty="0"/>
              <a:t>/10.1002/ejhf.2269.
‌</a:t>
            </a:r>
            <a:r>
              <a:rPr lang="en-GB" dirty="0" err="1"/>
              <a:t>Khemani</a:t>
            </a:r>
            <a:r>
              <a:rPr lang="en-GB" dirty="0"/>
              <a:t>, R.G. (2020). Research and Quality Improvement Must Evolve With Changing Clinical Practice*. </a:t>
            </a:r>
            <a:r>
              <a:rPr lang="en-GB" dirty="0" err="1"/>
              <a:t>Pediatric</a:t>
            </a:r>
            <a:r>
              <a:rPr lang="en-GB" dirty="0"/>
              <a:t> Critical Care Medicine, 21(6), pp.587–588. </a:t>
            </a:r>
            <a:r>
              <a:rPr lang="en-GB" dirty="0" err="1"/>
              <a:t>doi:https</a:t>
            </a:r>
            <a:r>
              <a:rPr lang="en-GB" dirty="0"/>
              <a:t>://</a:t>
            </a:r>
            <a:r>
              <a:rPr lang="en-GB" dirty="0" err="1"/>
              <a:t>doi.org</a:t>
            </a:r>
            <a:r>
              <a:rPr lang="en-GB" dirty="0"/>
              <a:t>/10.1097/pcc.0000000000002241.
‌Goodchild, M., Nargis, N. And Tursan </a:t>
            </a:r>
            <a:r>
              <a:rPr lang="en-GB" dirty="0" err="1"/>
              <a:t>d’Espaignet</a:t>
            </a:r>
            <a:r>
              <a:rPr lang="en-GB" dirty="0"/>
              <a:t>, E. (2017). Global Economic Cost of smoking-attributable Diseases. Tobacco Control, [online] 27(1), pp.58–64. </a:t>
            </a:r>
            <a:r>
              <a:rPr lang="en-GB" dirty="0" err="1"/>
              <a:t>doi:https</a:t>
            </a:r>
            <a:r>
              <a:rPr lang="en-GB" dirty="0"/>
              <a:t>://</a:t>
            </a:r>
            <a:r>
              <a:rPr lang="en-GB" dirty="0" err="1"/>
              <a:t>doi.org</a:t>
            </a:r>
            <a:r>
              <a:rPr lang="en-GB" dirty="0"/>
              <a:t>/10.1136/tobaccocontrol-2016-053305.
‌</a:t>
            </a:r>
          </a:p>
        </p:txBody>
      </p:sp>
    </p:spTree>
    <p:extLst>
      <p:ext uri="{BB962C8B-B14F-4D97-AF65-F5344CB8AC3E}">
        <p14:creationId xmlns:p14="http://schemas.microsoft.com/office/powerpoint/2010/main" val="4270767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2F50C6-221A-958D-DD53-4DDB4834EF5C}"/>
              </a:ext>
            </a:extLst>
          </p:cNvPr>
          <p:cNvSpPr txBox="1"/>
          <p:nvPr/>
        </p:nvSpPr>
        <p:spPr>
          <a:xfrm>
            <a:off x="952500" y="726282"/>
            <a:ext cx="10477499" cy="6740307"/>
          </a:xfrm>
          <a:prstGeom prst="rect">
            <a:avLst/>
          </a:prstGeom>
          <a:noFill/>
        </p:spPr>
        <p:txBody>
          <a:bodyPr wrap="square">
            <a:spAutoFit/>
          </a:bodyPr>
          <a:lstStyle/>
          <a:p>
            <a:pPr algn="l">
              <a:buNone/>
            </a:pPr>
            <a:r>
              <a:rPr lang="en-GB" dirty="0"/>
              <a:t>Kasper Pryds, Nielsen, R., Anders </a:t>
            </a:r>
            <a:r>
              <a:rPr lang="en-GB" dirty="0" err="1"/>
              <a:t>Jorsal</a:t>
            </a:r>
            <a:r>
              <a:rPr lang="en-GB" dirty="0"/>
              <a:t>, Mona </a:t>
            </a:r>
            <a:r>
              <a:rPr lang="en-GB" dirty="0" err="1"/>
              <a:t>Sahlholdt</a:t>
            </a:r>
            <a:r>
              <a:rPr lang="en-GB" dirty="0"/>
              <a:t> Hansen, Steffen </a:t>
            </a:r>
            <a:r>
              <a:rPr lang="en-GB" dirty="0" err="1"/>
              <a:t>Ringgaard</a:t>
            </a:r>
            <a:r>
              <a:rPr lang="en-GB" dirty="0"/>
              <a:t>, Jens Christian </a:t>
            </a:r>
            <a:r>
              <a:rPr lang="en-GB" dirty="0" err="1"/>
              <a:t>Refsgaard</a:t>
            </a:r>
            <a:r>
              <a:rPr lang="en-GB" dirty="0"/>
              <a:t>, Won </a:t>
            </a:r>
            <a:r>
              <a:rPr lang="en-GB" dirty="0" err="1"/>
              <a:t>Ho</a:t>
            </a:r>
            <a:r>
              <a:rPr lang="en-GB" dirty="0"/>
              <a:t> Kim, </a:t>
            </a:r>
            <a:r>
              <a:rPr lang="en-GB" dirty="0" err="1"/>
              <a:t>Annemette</a:t>
            </a:r>
            <a:r>
              <a:rPr lang="en-GB" dirty="0"/>
              <a:t> </a:t>
            </a:r>
            <a:r>
              <a:rPr lang="en-GB" dirty="0" err="1"/>
              <a:t>Krintel</a:t>
            </a:r>
            <a:r>
              <a:rPr lang="en-GB" dirty="0"/>
              <a:t> Petersen, Hans Erik </a:t>
            </a:r>
            <a:r>
              <a:rPr lang="en-GB" dirty="0" err="1"/>
              <a:t>Bøtker</a:t>
            </a:r>
            <a:r>
              <a:rPr lang="en-GB" dirty="0"/>
              <a:t> and Schmidt, M. (2017). Effect of long-term remote ischemic conditioning in patients with chronic ischemic heart failure. 112(6). </a:t>
            </a:r>
            <a:r>
              <a:rPr lang="en-GB" dirty="0" err="1"/>
              <a:t>doi:https</a:t>
            </a:r>
            <a:r>
              <a:rPr lang="en-GB" dirty="0"/>
              <a:t>://</a:t>
            </a:r>
            <a:r>
              <a:rPr lang="en-GB" dirty="0" err="1"/>
              <a:t>doi.org</a:t>
            </a:r>
            <a:r>
              <a:rPr lang="en-GB" dirty="0"/>
              <a:t>/10.1007/s00395-017-0658-6.</a:t>
            </a:r>
          </a:p>
          <a:p>
            <a:pPr algn="l">
              <a:buNone/>
            </a:pPr>
            <a:endParaRPr lang="en-GB" dirty="0"/>
          </a:p>
          <a:p>
            <a:pPr algn="l">
              <a:buNone/>
            </a:pPr>
            <a:r>
              <a:rPr lang="en-GB" dirty="0"/>
              <a:t>‌</a:t>
            </a:r>
            <a:r>
              <a:rPr lang="en-GB" dirty="0" err="1"/>
              <a:t>Kaiko</a:t>
            </a:r>
            <a:r>
              <a:rPr lang="en-GB" dirty="0"/>
              <a:t>, G.E., </a:t>
            </a:r>
            <a:r>
              <a:rPr lang="en-GB" dirty="0" err="1"/>
              <a:t>Ryu</a:t>
            </a:r>
            <a:r>
              <a:rPr lang="en-GB" dirty="0"/>
              <a:t>, S.H., </a:t>
            </a:r>
            <a:r>
              <a:rPr lang="en-GB" dirty="0" err="1"/>
              <a:t>Koues</a:t>
            </a:r>
            <a:r>
              <a:rPr lang="en-GB" dirty="0"/>
              <a:t>, O.I., Collins, P.L., </a:t>
            </a:r>
            <a:r>
              <a:rPr lang="en-GB" dirty="0" err="1"/>
              <a:t>Solnica-Krezel</a:t>
            </a:r>
            <a:r>
              <a:rPr lang="en-GB" dirty="0"/>
              <a:t>, L., Pearce, E.J., Pearce, E.L., </a:t>
            </a:r>
            <a:r>
              <a:rPr lang="en-GB" dirty="0" err="1"/>
              <a:t>Oltz</a:t>
            </a:r>
            <a:r>
              <a:rPr lang="en-GB" dirty="0"/>
              <a:t>, E.M. And </a:t>
            </a:r>
            <a:r>
              <a:rPr lang="en-GB" dirty="0" err="1"/>
              <a:t>Stappenbeck</a:t>
            </a:r>
            <a:r>
              <a:rPr lang="en-GB" dirty="0"/>
              <a:t>, T.S. (2016). The colonic crypt protects stem cells from microbiota-derived metabolites. Cell, [online] 165(7), pp.1708–1720. </a:t>
            </a:r>
            <a:r>
              <a:rPr lang="en-GB" dirty="0" err="1"/>
              <a:t>doi:https</a:t>
            </a:r>
            <a:r>
              <a:rPr lang="en-GB" dirty="0"/>
              <a:t>://</a:t>
            </a:r>
            <a:r>
              <a:rPr lang="en-GB" dirty="0" err="1"/>
              <a:t>doi.org</a:t>
            </a:r>
            <a:r>
              <a:rPr lang="en-GB" dirty="0"/>
              <a:t>/10.1016/j.cell.2016.05.018.
‌</a:t>
            </a:r>
            <a:r>
              <a:rPr lang="en-GB" dirty="0" err="1"/>
              <a:t>Bœuf-Gibot</a:t>
            </a:r>
            <a:r>
              <a:rPr lang="en-GB" dirty="0"/>
              <a:t>, S., Pereira, B., </a:t>
            </a:r>
            <a:r>
              <a:rPr lang="en-GB" dirty="0" err="1"/>
              <a:t>Imbert</a:t>
            </a:r>
            <a:r>
              <a:rPr lang="en-GB" dirty="0"/>
              <a:t>, J., et al. (2021) Benefits and adverse effects of ACE inhibitors in patients with heart failure with reduced ejection fraction: a systematic review and meta-analysis. European Journal of Clinical Pharmacology 77(3), 321-329.</a:t>
            </a:r>
          </a:p>
          <a:p>
            <a:pPr algn="l">
              <a:buNone/>
            </a:pPr>
            <a:endParaRPr lang="en-GB" dirty="0"/>
          </a:p>
          <a:p>
            <a:pPr algn="l">
              <a:buNone/>
            </a:pPr>
            <a:r>
              <a:rPr lang="en-GB" dirty="0"/>
              <a:t>British Heart Foundation Northern Ireland (2019) Guidance for the management of symptoms in adults with heart failure at the end of life. British Heart Foundation Northern Ireland.</a:t>
            </a:r>
          </a:p>
          <a:p>
            <a:pPr algn="l">
              <a:buNone/>
            </a:pPr>
            <a:endParaRPr lang="en-GB" dirty="0"/>
          </a:p>
          <a:p>
            <a:pPr algn="l">
              <a:buNone/>
            </a:pPr>
            <a:r>
              <a:rPr lang="en-GB" dirty="0"/>
              <a:t>Roger, V.L. (2021). Epidemiology of Heart Failure: A Contemporary Perspective. Circulation Research, [online] 128(10), pp.1421–1434. </a:t>
            </a:r>
            <a:r>
              <a:rPr lang="en-GB" dirty="0" err="1"/>
              <a:t>doi:https</a:t>
            </a:r>
            <a:r>
              <a:rPr lang="en-GB" dirty="0"/>
              <a:t>://</a:t>
            </a:r>
            <a:r>
              <a:rPr lang="en-GB" dirty="0" err="1"/>
              <a:t>doi.org</a:t>
            </a:r>
            <a:r>
              <a:rPr lang="en-GB" dirty="0"/>
              <a:t>/10.1161/circresaha.121.318172.
‌Willington Onuh, Salibay, C.C. And Manaig, P. (2016). </a:t>
            </a:r>
            <a:r>
              <a:rPr lang="en-GB" dirty="0" err="1"/>
              <a:t>Custos</a:t>
            </a:r>
            <a:r>
              <a:rPr lang="en-GB" dirty="0"/>
              <a:t> </a:t>
            </a:r>
            <a:r>
              <a:rPr lang="en-GB" dirty="0" err="1"/>
              <a:t>econômicos</a:t>
            </a:r>
            <a:r>
              <a:rPr lang="en-GB" dirty="0"/>
              <a:t> e </a:t>
            </a:r>
            <a:r>
              <a:rPr lang="en-GB" dirty="0" err="1"/>
              <a:t>impacto</a:t>
            </a:r>
            <a:r>
              <a:rPr lang="en-GB" dirty="0"/>
              <a:t> da dengue </a:t>
            </a:r>
            <a:r>
              <a:rPr lang="en-GB" dirty="0" err="1"/>
              <a:t>na</a:t>
            </a:r>
            <a:r>
              <a:rPr lang="en-GB" dirty="0"/>
              <a:t> </a:t>
            </a:r>
            <a:r>
              <a:rPr lang="en-GB" dirty="0" err="1"/>
              <a:t>Província</a:t>
            </a:r>
            <a:r>
              <a:rPr lang="en-GB" dirty="0"/>
              <a:t> de Cavite, Filipinas. </a:t>
            </a:r>
            <a:r>
              <a:rPr lang="en-GB" dirty="0" err="1"/>
              <a:t>Scientia</a:t>
            </a:r>
            <a:r>
              <a:rPr lang="en-GB" dirty="0"/>
              <a:t> </a:t>
            </a:r>
            <a:r>
              <a:rPr lang="en-GB" dirty="0" err="1"/>
              <a:t>Medica</a:t>
            </a:r>
            <a:r>
              <a:rPr lang="en-GB" dirty="0"/>
              <a:t>, 26(2), pp.22772–22772. </a:t>
            </a:r>
            <a:r>
              <a:rPr lang="en-GB" dirty="0" err="1"/>
              <a:t>doi:https</a:t>
            </a:r>
            <a:r>
              <a:rPr lang="en-GB" dirty="0"/>
              <a:t>://</a:t>
            </a:r>
            <a:r>
              <a:rPr lang="en-GB" dirty="0" err="1"/>
              <a:t>doi.org</a:t>
            </a:r>
            <a:r>
              <a:rPr lang="en-GB" dirty="0"/>
              <a:t>/10.15448/1980-6108.2016.2.22772.
‌</a:t>
            </a:r>
          </a:p>
        </p:txBody>
      </p:sp>
    </p:spTree>
    <p:extLst>
      <p:ext uri="{BB962C8B-B14F-4D97-AF65-F5344CB8AC3E}">
        <p14:creationId xmlns:p14="http://schemas.microsoft.com/office/powerpoint/2010/main" val="661055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0B71EE-87E2-4F2E-F8BF-667F8240C6E9}"/>
              </a:ext>
            </a:extLst>
          </p:cNvPr>
          <p:cNvSpPr txBox="1"/>
          <p:nvPr/>
        </p:nvSpPr>
        <p:spPr>
          <a:xfrm>
            <a:off x="547688" y="742087"/>
            <a:ext cx="11394281" cy="6186309"/>
          </a:xfrm>
          <a:prstGeom prst="rect">
            <a:avLst/>
          </a:prstGeom>
          <a:noFill/>
        </p:spPr>
        <p:txBody>
          <a:bodyPr wrap="square">
            <a:spAutoFit/>
          </a:bodyPr>
          <a:lstStyle/>
          <a:p>
            <a:r>
              <a:rPr lang="en-GB" dirty="0" err="1"/>
              <a:t>Correale</a:t>
            </a:r>
            <a:r>
              <a:rPr lang="en-GB" dirty="0"/>
              <a:t> M, </a:t>
            </a:r>
            <a:r>
              <a:rPr lang="en-GB" dirty="0" err="1"/>
              <a:t>Paolillo</a:t>
            </a:r>
            <a:r>
              <a:rPr lang="en-GB" dirty="0"/>
              <a:t> S, </a:t>
            </a:r>
            <a:r>
              <a:rPr lang="en-GB" dirty="0" err="1"/>
              <a:t>Mercurio</a:t>
            </a:r>
            <a:r>
              <a:rPr lang="en-GB" dirty="0"/>
              <a:t> V, </a:t>
            </a:r>
            <a:r>
              <a:rPr lang="en-GB" dirty="0" err="1"/>
              <a:t>Limongelli</a:t>
            </a:r>
            <a:r>
              <a:rPr lang="en-GB" dirty="0"/>
              <a:t> G, Barilla F, </a:t>
            </a:r>
            <a:r>
              <a:rPr lang="en-GB" dirty="0" err="1"/>
              <a:t>Ruocco</a:t>
            </a:r>
            <a:r>
              <a:rPr lang="en-GB" dirty="0"/>
              <a:t> G, et al. Comorbidities in chronic heart failure: an update from Italian Society of Cardiology (SIC) Working Group on Heart Failure. </a:t>
            </a:r>
            <a:r>
              <a:rPr lang="en-GB" dirty="0" err="1"/>
              <a:t>Eur</a:t>
            </a:r>
            <a:r>
              <a:rPr lang="en-GB" dirty="0"/>
              <a:t> J Intern Med. 2019. </a:t>
            </a:r>
            <a:r>
              <a:rPr lang="en-GB" dirty="0">
                <a:hlinkClick r:id="rId2"/>
              </a:rPr>
              <a:t>https://doi.org/10.1016/j.ejim.2019.10.008</a:t>
            </a:r>
            <a:r>
              <a:rPr lang="en-GB" dirty="0"/>
              <a:t>.</a:t>
            </a:r>
          </a:p>
          <a:p>
            <a:endParaRPr lang="en-GB" dirty="0"/>
          </a:p>
          <a:p>
            <a:r>
              <a:rPr lang="en-GB" dirty="0" err="1"/>
              <a:t>Valentova</a:t>
            </a:r>
            <a:r>
              <a:rPr lang="en-GB" dirty="0"/>
              <a:t> M, Anker SD, von </a:t>
            </a:r>
            <a:r>
              <a:rPr lang="en-GB" dirty="0" err="1"/>
              <a:t>Haehling</a:t>
            </a:r>
            <a:r>
              <a:rPr lang="en-GB" dirty="0"/>
              <a:t> S. Cardiac cachexia revisited: the role of wasting in heart failure. Heart Fail </a:t>
            </a:r>
            <a:r>
              <a:rPr lang="en-GB" dirty="0" err="1"/>
              <a:t>Clin</a:t>
            </a:r>
            <a:r>
              <a:rPr lang="en-GB" dirty="0"/>
              <a:t>. 2020;16(1):61–9. </a:t>
            </a:r>
            <a:r>
              <a:rPr lang="en-GB" dirty="0">
                <a:hlinkClick r:id="rId3"/>
              </a:rPr>
              <a:t>https://doi.org/10.1016/j.hfc.2019.08.006</a:t>
            </a:r>
            <a:r>
              <a:rPr lang="en-GB" dirty="0"/>
              <a:t>.</a:t>
            </a:r>
          </a:p>
          <a:p>
            <a:endParaRPr lang="en-GB" dirty="0"/>
          </a:p>
          <a:p>
            <a:r>
              <a:rPr lang="en-GB" dirty="0" err="1"/>
              <a:t>Klajda</a:t>
            </a:r>
            <a:r>
              <a:rPr lang="en-GB" dirty="0"/>
              <a:t> MD, Scott CG, </a:t>
            </a:r>
            <a:r>
              <a:rPr lang="en-GB" dirty="0" err="1"/>
              <a:t>Rodeheffer</a:t>
            </a:r>
            <a:r>
              <a:rPr lang="en-GB" dirty="0"/>
              <a:t> RJ, Chen HH. Diabetes mellitus is an independent predictor for the development of heart failure: a population study. Mayo </a:t>
            </a:r>
            <a:r>
              <a:rPr lang="en-GB" dirty="0" err="1"/>
              <a:t>Clin</a:t>
            </a:r>
            <a:r>
              <a:rPr lang="en-GB" dirty="0"/>
              <a:t> Proc. 2020;95(1):124–33. </a:t>
            </a:r>
            <a:r>
              <a:rPr lang="en-GB" dirty="0">
                <a:hlinkClick r:id="rId4"/>
              </a:rPr>
              <a:t>https://doi.org/10.1016/j.mayocp.2019.07.008</a:t>
            </a:r>
            <a:r>
              <a:rPr lang="en-GB" dirty="0"/>
              <a:t>.</a:t>
            </a:r>
          </a:p>
          <a:p>
            <a:endParaRPr lang="en-GB" dirty="0"/>
          </a:p>
          <a:p>
            <a:r>
              <a:rPr lang="en-GB" dirty="0"/>
              <a:t>Wilkinson MJ, </a:t>
            </a:r>
            <a:r>
              <a:rPr lang="en-GB" dirty="0" err="1"/>
              <a:t>Zadourian</a:t>
            </a:r>
            <a:r>
              <a:rPr lang="en-GB" dirty="0"/>
              <a:t> A, </a:t>
            </a:r>
            <a:r>
              <a:rPr lang="en-GB" dirty="0" err="1"/>
              <a:t>Taub</a:t>
            </a:r>
            <a:r>
              <a:rPr lang="en-GB" dirty="0"/>
              <a:t> PR. Heart failure and diabetes mellitus: defining the problem and exploring the interrelationship. Am J </a:t>
            </a:r>
            <a:r>
              <a:rPr lang="en-GB" dirty="0" err="1"/>
              <a:t>Cardiol</a:t>
            </a:r>
            <a:r>
              <a:rPr lang="en-GB" dirty="0"/>
              <a:t>. 2019;124(</a:t>
            </a:r>
            <a:r>
              <a:rPr lang="en-GB" dirty="0" err="1"/>
              <a:t>Suppl</a:t>
            </a:r>
            <a:r>
              <a:rPr lang="en-GB" dirty="0"/>
              <a:t> 1):S3–S11. </a:t>
            </a:r>
            <a:r>
              <a:rPr lang="en-GB" dirty="0">
                <a:hlinkClick r:id="rId5"/>
              </a:rPr>
              <a:t>https://doi.org/10.1016/j.amjcard.2019.10.024</a:t>
            </a:r>
            <a:r>
              <a:rPr lang="en-GB" dirty="0"/>
              <a:t>.</a:t>
            </a:r>
          </a:p>
          <a:p>
            <a:endParaRPr lang="en-GB" dirty="0"/>
          </a:p>
          <a:p>
            <a:r>
              <a:rPr lang="en-GB" dirty="0"/>
              <a:t>Crump, C., Sundquist, J. And Sundquist, K. (2025). Adverse Pregnancy Outcomes and Long-Term Risk of Heart Failure in Women. JACC: Heart Failure. </a:t>
            </a:r>
            <a:r>
              <a:rPr lang="en-GB" dirty="0" err="1"/>
              <a:t>Doi:https</a:t>
            </a:r>
            <a:r>
              <a:rPr lang="en-GB" dirty="0"/>
              <a:t>://</a:t>
            </a:r>
            <a:r>
              <a:rPr lang="en-GB" dirty="0" err="1"/>
              <a:t>doi.org</a:t>
            </a:r>
            <a:r>
              <a:rPr lang="en-GB" dirty="0"/>
              <a:t>/10.1016/j.jchf.2024.11.004.
‌Thomas, S.A., Chapa, D.W., </a:t>
            </a:r>
            <a:r>
              <a:rPr lang="en-GB" dirty="0" err="1"/>
              <a:t>Friedmann</a:t>
            </a:r>
            <a:r>
              <a:rPr lang="en-GB" dirty="0"/>
              <a:t>, E., Durden, C., Ross, A., Lee, M.C.Y. And Lee, H.-J. (2008). Depression in Patients With Heart Failure: Prevalence, Pathophysiological Mechanisms, and Treatment. Critical Care Nurse, 28(2), pp.40–55. doi:https://doi.org/10.4037/ccn2008.28.2.40.
‌</a:t>
            </a:r>
            <a:endParaRPr lang="en-US" dirty="0"/>
          </a:p>
        </p:txBody>
      </p:sp>
    </p:spTree>
    <p:extLst>
      <p:ext uri="{BB962C8B-B14F-4D97-AF65-F5344CB8AC3E}">
        <p14:creationId xmlns:p14="http://schemas.microsoft.com/office/powerpoint/2010/main" val="974111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219442-A916-3BF7-9722-5C989C9F65D9}"/>
              </a:ext>
            </a:extLst>
          </p:cNvPr>
          <p:cNvSpPr txBox="1"/>
          <p:nvPr/>
        </p:nvSpPr>
        <p:spPr>
          <a:xfrm>
            <a:off x="619126" y="960596"/>
            <a:ext cx="11572874" cy="6463308"/>
          </a:xfrm>
          <a:prstGeom prst="rect">
            <a:avLst/>
          </a:prstGeom>
          <a:noFill/>
        </p:spPr>
        <p:txBody>
          <a:bodyPr wrap="square">
            <a:spAutoFit/>
          </a:bodyPr>
          <a:lstStyle/>
          <a:p>
            <a:pPr algn="l">
              <a:buNone/>
            </a:pPr>
            <a:r>
              <a:rPr lang="en-GB" dirty="0"/>
              <a:t>Jakubcová, A., </a:t>
            </a:r>
            <a:r>
              <a:rPr lang="en-GB" dirty="0" err="1"/>
              <a:t>Grežo</a:t>
            </a:r>
            <a:r>
              <a:rPr lang="en-GB" dirty="0"/>
              <a:t>, H., </a:t>
            </a:r>
            <a:r>
              <a:rPr lang="en-GB" dirty="0" err="1"/>
              <a:t>Hrešková</a:t>
            </a:r>
            <a:r>
              <a:rPr lang="en-GB" dirty="0"/>
              <a:t>, A. and </a:t>
            </a:r>
            <a:r>
              <a:rPr lang="en-GB" dirty="0" err="1"/>
              <a:t>Petrovič</a:t>
            </a:r>
            <a:r>
              <a:rPr lang="en-GB" dirty="0"/>
              <a:t>, F. (2014). Impacts of Flooding on the Quality of Life in Rural Regions of Southern Slovakia. Applied Research in Quality of Life, 11(1), pp.221–237. </a:t>
            </a:r>
            <a:r>
              <a:rPr lang="en-GB" dirty="0" err="1"/>
              <a:t>doi:https</a:t>
            </a:r>
            <a:r>
              <a:rPr lang="en-GB" dirty="0"/>
              <a:t>://</a:t>
            </a:r>
            <a:r>
              <a:rPr lang="en-GB" dirty="0" err="1"/>
              <a:t>doi.org</a:t>
            </a:r>
            <a:r>
              <a:rPr lang="en-GB" dirty="0"/>
              <a:t>/10.1007/s11482-014-9363-x.</a:t>
            </a:r>
          </a:p>
          <a:p>
            <a:pPr algn="l">
              <a:buNone/>
            </a:pPr>
            <a:endParaRPr lang="en-GB" dirty="0"/>
          </a:p>
          <a:p>
            <a:pPr algn="l">
              <a:buNone/>
            </a:pPr>
            <a:r>
              <a:rPr lang="en-GB" dirty="0"/>
              <a:t>‌</a:t>
            </a:r>
            <a:r>
              <a:rPr lang="en-GB" dirty="0" err="1"/>
              <a:t>Muscara</a:t>
            </a:r>
            <a:r>
              <a:rPr lang="en-GB" dirty="0"/>
              <a:t>, F., McCarthy, M.C., Woolf, C., </a:t>
            </a:r>
            <a:r>
              <a:rPr lang="en-GB" dirty="0" err="1"/>
              <a:t>Hearps</a:t>
            </a:r>
            <a:r>
              <a:rPr lang="en-GB" dirty="0"/>
              <a:t>, S.J.C., Burke, K. And Anderson, V.A. (2015). Early psychological reactions in parents of children with a life threatening illness within a </a:t>
            </a:r>
            <a:r>
              <a:rPr lang="en-GB" dirty="0" err="1"/>
              <a:t>pediatric</a:t>
            </a:r>
            <a:r>
              <a:rPr lang="en-GB" dirty="0"/>
              <a:t> hospital setting. European Psychiatry, 30(5), pp.555–561. </a:t>
            </a:r>
            <a:r>
              <a:rPr lang="en-GB" dirty="0" err="1"/>
              <a:t>doi:https</a:t>
            </a:r>
            <a:r>
              <a:rPr lang="en-GB" dirty="0"/>
              <a:t>://</a:t>
            </a:r>
            <a:r>
              <a:rPr lang="en-GB" dirty="0" err="1"/>
              <a:t>doi.org</a:t>
            </a:r>
            <a:r>
              <a:rPr lang="en-GB" dirty="0"/>
              <a:t>/10.1016/j.eurpsy.2014.12.008.
‌Wu, J., Snell, G. And </a:t>
            </a:r>
            <a:r>
              <a:rPr lang="en-GB" dirty="0" err="1"/>
              <a:t>Samji</a:t>
            </a:r>
            <a:r>
              <a:rPr lang="en-GB" dirty="0"/>
              <a:t>, H. (2020). Climate anxiety in young people: a call to action. The Lancet Planetary Health, [online] 4(10). </a:t>
            </a:r>
            <a:r>
              <a:rPr lang="en-GB" dirty="0" err="1"/>
              <a:t>Doi:https</a:t>
            </a:r>
            <a:r>
              <a:rPr lang="en-GB" dirty="0"/>
              <a:t>://</a:t>
            </a:r>
            <a:r>
              <a:rPr lang="en-GB" dirty="0" err="1"/>
              <a:t>doi.org</a:t>
            </a:r>
            <a:r>
              <a:rPr lang="en-GB" dirty="0"/>
              <a:t>/10.1016/s2542-5196(20)30223-0.
‌Silver, M.A. (2018). Yet Another (Important) Goal for Heart Failure Patients. JACC: Heart Failure, 6(1), pp.49–51. </a:t>
            </a:r>
            <a:r>
              <a:rPr lang="en-GB" dirty="0" err="1"/>
              <a:t>doi:https</a:t>
            </a:r>
            <a:r>
              <a:rPr lang="en-GB" dirty="0"/>
              <a:t>://</a:t>
            </a:r>
            <a:r>
              <a:rPr lang="en-GB" dirty="0" err="1"/>
              <a:t>doi.org</a:t>
            </a:r>
            <a:r>
              <a:rPr lang="en-GB" dirty="0"/>
              <a:t>/10.1016/j.jchf.2017.10.003.
‌</a:t>
            </a:r>
            <a:r>
              <a:rPr lang="en-GB" dirty="0" err="1"/>
              <a:t>Faseru</a:t>
            </a:r>
            <a:r>
              <a:rPr lang="en-GB" dirty="0"/>
              <a:t>, B., Fagan, P. And </a:t>
            </a:r>
            <a:r>
              <a:rPr lang="en-GB" dirty="0" err="1"/>
              <a:t>Okuyemi</a:t>
            </a:r>
            <a:r>
              <a:rPr lang="en-GB" dirty="0"/>
              <a:t>, K.S. (2022). Additional Benefits of Maintaining a Healthy Lifestyle After Quitting Smoking. JAMA Network Open, 5(9), p.e2232784. </a:t>
            </a:r>
            <a:r>
              <a:rPr lang="en-GB" dirty="0" err="1"/>
              <a:t>doi:https</a:t>
            </a:r>
            <a:r>
              <a:rPr lang="en-GB" dirty="0"/>
              <a:t>://</a:t>
            </a:r>
            <a:r>
              <a:rPr lang="en-GB" dirty="0" err="1"/>
              <a:t>doi.org</a:t>
            </a:r>
            <a:r>
              <a:rPr lang="en-GB" dirty="0"/>
              <a:t>/10.1001/jamanetworkopen.2022.32784.
‌Emery, M.-P., Perrier, L.-L. And </a:t>
            </a:r>
            <a:r>
              <a:rPr lang="en-GB" dirty="0" err="1"/>
              <a:t>Acquadro</a:t>
            </a:r>
            <a:r>
              <a:rPr lang="en-GB" dirty="0"/>
              <a:t>, C. (2005). Patient-Reported Outcome and Quality of Life Instruments Database (PROQOLID): Frequently asked questions. Health and Quality of Life Outcomes, 3(1). </a:t>
            </a:r>
            <a:r>
              <a:rPr lang="en-GB" dirty="0" err="1"/>
              <a:t>Doi:https</a:t>
            </a:r>
            <a:r>
              <a:rPr lang="en-GB" dirty="0"/>
              <a:t>://</a:t>
            </a:r>
            <a:r>
              <a:rPr lang="en-GB" dirty="0" err="1"/>
              <a:t>doi.org</a:t>
            </a:r>
            <a:r>
              <a:rPr lang="en-GB" dirty="0"/>
              <a:t>/10.1186/1477-7525-3-12.
‌</a:t>
            </a:r>
          </a:p>
        </p:txBody>
      </p:sp>
    </p:spTree>
    <p:extLst>
      <p:ext uri="{BB962C8B-B14F-4D97-AF65-F5344CB8AC3E}">
        <p14:creationId xmlns:p14="http://schemas.microsoft.com/office/powerpoint/2010/main" val="38828474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D2F58-F477-A74F-D850-7014F1371766}"/>
              </a:ext>
            </a:extLst>
          </p:cNvPr>
          <p:cNvSpPr txBox="1"/>
          <p:nvPr/>
        </p:nvSpPr>
        <p:spPr>
          <a:xfrm>
            <a:off x="1905001" y="1035844"/>
            <a:ext cx="9465468" cy="3416320"/>
          </a:xfrm>
          <a:prstGeom prst="rect">
            <a:avLst/>
          </a:prstGeom>
          <a:noFill/>
        </p:spPr>
        <p:txBody>
          <a:bodyPr wrap="square">
            <a:spAutoFit/>
          </a:bodyPr>
          <a:lstStyle/>
          <a:p>
            <a:pPr algn="l">
              <a:buNone/>
            </a:pPr>
            <a:r>
              <a:rPr lang="en-GB" dirty="0"/>
              <a:t>Brady, K. (2014). Whether a Bill Becomes a Law. Chest, 145(2), pp.206–208. delight's://</a:t>
            </a:r>
            <a:r>
              <a:rPr lang="en-GB" dirty="0" err="1"/>
              <a:t>doi.org</a:t>
            </a:r>
            <a:r>
              <a:rPr lang="en-GB" dirty="0"/>
              <a:t>/10.1378/chest.13-2789.</a:t>
            </a:r>
          </a:p>
          <a:p>
            <a:pPr algn="l">
              <a:buNone/>
            </a:pPr>
            <a:endParaRPr lang="en-GB" dirty="0"/>
          </a:p>
          <a:p>
            <a:pPr algn="l">
              <a:buNone/>
            </a:pPr>
            <a:r>
              <a:rPr lang="en-GB" dirty="0"/>
              <a:t>‌Silverman, S. And Gold, D.T. (2018). Medication Decision-making in Osteoporosis: Can We Explain Why Patients Do Not Take Their Osteoporosis Medications? Current Osteoporosis Reports, 16(6), pp.772–774. </a:t>
            </a:r>
            <a:r>
              <a:rPr lang="en-GB" dirty="0" err="1"/>
              <a:t>doi:https</a:t>
            </a:r>
            <a:r>
              <a:rPr lang="en-GB" dirty="0"/>
              <a:t>://</a:t>
            </a:r>
            <a:r>
              <a:rPr lang="en-GB" dirty="0" err="1"/>
              <a:t>doi.org</a:t>
            </a:r>
            <a:r>
              <a:rPr lang="en-GB" dirty="0"/>
              <a:t>/10.1007/s11914-018-0494-0.
‌</a:t>
            </a:r>
            <a:r>
              <a:rPr lang="en-GB" dirty="0" err="1"/>
              <a:t>Strobeck</a:t>
            </a:r>
            <a:r>
              <a:rPr lang="en-GB" dirty="0"/>
              <a:t>, J.E. (2002). Enhanced External </a:t>
            </a:r>
            <a:r>
              <a:rPr lang="en-GB" dirty="0" err="1"/>
              <a:t>Counterpulsation</a:t>
            </a:r>
            <a:r>
              <a:rPr lang="en-GB" dirty="0"/>
              <a:t> in Congestive Heart Failure: Possibly the Most Potent </a:t>
            </a:r>
            <a:r>
              <a:rPr lang="en-GB" dirty="0" err="1"/>
              <a:t>Inodilator</a:t>
            </a:r>
            <a:r>
              <a:rPr lang="en-GB" dirty="0"/>
              <a:t> to Date. Congestive Heart Failure, 8(4), pp.201–203. </a:t>
            </a:r>
            <a:r>
              <a:rPr lang="en-GB" dirty="0" err="1"/>
              <a:t>doi:https</a:t>
            </a:r>
            <a:r>
              <a:rPr lang="en-GB" dirty="0"/>
              <a:t>://</a:t>
            </a:r>
            <a:r>
              <a:rPr lang="en-GB" dirty="0" err="1"/>
              <a:t>doi.org</a:t>
            </a:r>
            <a:r>
              <a:rPr lang="en-GB" dirty="0"/>
              <a:t>/10.1111/j.1527-5299.2002.01743.x.
‌</a:t>
            </a:r>
          </a:p>
        </p:txBody>
      </p:sp>
    </p:spTree>
    <p:extLst>
      <p:ext uri="{BB962C8B-B14F-4D97-AF65-F5344CB8AC3E}">
        <p14:creationId xmlns:p14="http://schemas.microsoft.com/office/powerpoint/2010/main" val="1383083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49</TotalTime>
  <Words>2316</Words>
  <Application>Microsoft Office PowerPoint</Application>
  <PresentationFormat>Widescreen</PresentationFormat>
  <Paragraphs>82</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Madison</vt:lpstr>
      <vt:lpstr>Name: Tisha  Patel student id number:2515079 Module code:LCHs7003 Module title: Community care and management of Longer-term condition  lecturer name: Dr Aishat bakre Assignment title: Component -2 (individual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Patel Tisha</dc:creator>
  <cp:lastModifiedBy>Patel Tisha</cp:lastModifiedBy>
  <cp:revision>23</cp:revision>
  <dcterms:created xsi:type="dcterms:W3CDTF">2025-10-30T09:27:44Z</dcterms:created>
  <dcterms:modified xsi:type="dcterms:W3CDTF">2025-11-09T22:11:55Z</dcterms:modified>
</cp:coreProperties>
</file>