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8" r:id="rId1"/>
  </p:sldMasterIdLst>
  <p:notesMasterIdLst>
    <p:notesMasterId r:id="rId13"/>
  </p:notesMasterIdLst>
  <p:sldIdLst>
    <p:sldId id="256" r:id="rId2"/>
    <p:sldId id="260" r:id="rId3"/>
    <p:sldId id="261" r:id="rId4"/>
    <p:sldId id="258" r:id="rId5"/>
    <p:sldId id="262" r:id="rId6"/>
    <p:sldId id="264" r:id="rId7"/>
    <p:sldId id="265" r:id="rId8"/>
    <p:sldId id="266" r:id="rId9"/>
    <p:sldId id="267" r:id="rId10"/>
    <p:sldId id="268" r:id="rId11"/>
    <p:sldId id="259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Jacob Summers (1801142)" initials="JS(" lastIdx="0" clrIdx="0">
    <p:extLst>
      <p:ext uri="{19B8F6BF-5375-455C-9EA6-DF929625EA0E}">
        <p15:presenceInfo xmlns:p15="http://schemas.microsoft.com/office/powerpoint/2012/main" userId="Jacob Summers (1801142)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18" autoAdjust="0"/>
    <p:restoredTop sz="94660"/>
  </p:normalViewPr>
  <p:slideViewPr>
    <p:cSldViewPr snapToGrid="0">
      <p:cViewPr varScale="1">
        <p:scale>
          <a:sx n="67" d="100"/>
          <a:sy n="67" d="100"/>
        </p:scale>
        <p:origin x="564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commentAuthors" Target="commentAuthor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7294407-E4E5-48A3-8FFA-571B062122CE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0815C41-F957-4207-8EAE-06A188515D72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D0CDDCA-0F7D-4B8C-A271-BBF800B2A540}" type="datetimeFigureOut">
              <a:rPr lang="en-GB" smtClean="0"/>
              <a:t>06/06/2019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C679E19A-CA3E-4D57-9259-B39521C97AA5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F53C381B-774B-4F27-8B36-19A6250E9B9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36E7D1-3D9C-47FC-ABAF-AA957D2E4612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2080278-0ED3-4F65-9E04-2F8F0379C35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46E64F4-4738-4BA3-9BBD-2D028BCF6C37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1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972BEBEC-7215-411B-A293-C05138101764}" type="datetimeFigureOut">
              <a:rPr lang="en-GB" smtClean="0"/>
              <a:t>06/06/2019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8978A0A9-17AD-4DC6-9FE8-C96F42CEB4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8209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BEBEC-7215-411B-A293-C05138101764}" type="datetimeFigureOut">
              <a:rPr lang="en-GB" smtClean="0"/>
              <a:t>06/06/2019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78A0A9-17AD-4DC6-9FE8-C96F42CEB4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71933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1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972BEBEC-7215-411B-A293-C05138101764}" type="datetimeFigureOut">
              <a:rPr lang="en-GB" smtClean="0"/>
              <a:t>06/06/2019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8978A0A9-17AD-4DC6-9FE8-C96F42CEB4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14533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BEBEC-7215-411B-A293-C05138101764}" type="datetimeFigureOut">
              <a:rPr lang="en-GB" smtClean="0"/>
              <a:t>06/06/2019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78A0A9-17AD-4DC6-9FE8-C96F42CEB4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93484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BEBEC-7215-411B-A293-C05138101764}" type="datetimeFigureOut">
              <a:rPr lang="en-GB" smtClean="0"/>
              <a:t>06/06/2019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78A0A9-17AD-4DC6-9FE8-C96F42CEB4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11802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BEBEC-7215-411B-A293-C05138101764}" type="datetimeFigureOut">
              <a:rPr lang="en-GB" smtClean="0"/>
              <a:t>06/06/2019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78A0A9-17AD-4DC6-9FE8-C96F42CEB4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7744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BEBEC-7215-411B-A293-C05138101764}" type="datetimeFigureOut">
              <a:rPr lang="en-GB" smtClean="0"/>
              <a:t>06/06/2019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78A0A9-17AD-4DC6-9FE8-C96F42CEB4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25746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BEBEC-7215-411B-A293-C05138101764}" type="datetimeFigureOut">
              <a:rPr lang="en-GB" smtClean="0"/>
              <a:t>06/06/2019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78A0A9-17AD-4DC6-9FE8-C96F42CEB4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98227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BEBEC-7215-411B-A293-C05138101764}" type="datetimeFigureOut">
              <a:rPr lang="en-GB" smtClean="0"/>
              <a:t>06/06/2019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78A0A9-17AD-4DC6-9FE8-C96F42CEB4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65784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BEBEC-7215-411B-A293-C05138101764}" type="datetimeFigureOut">
              <a:rPr lang="en-GB" smtClean="0"/>
              <a:t>06/06/2019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78A0A9-17AD-4DC6-9FE8-C96F42CEB4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81440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1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972BEBEC-7215-411B-A293-C05138101764}" type="datetimeFigureOut">
              <a:rPr lang="en-GB" smtClean="0"/>
              <a:t>06/06/2019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8978A0A9-17AD-4DC6-9FE8-C96F42CEB4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999755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1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972BEBEC-7215-411B-A293-C05138101764}" type="datetimeFigureOut">
              <a:rPr lang="en-GB" smtClean="0"/>
              <a:t>06/06/2019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8978A0A9-17AD-4DC6-9FE8-C96F42CEB48D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2135798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1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972BEBEC-7215-411B-A293-C05138101764}" type="datetimeFigureOut">
              <a:rPr lang="en-GB" smtClean="0"/>
              <a:t>06/06/2019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8978A0A9-17AD-4DC6-9FE8-C96F42CEB4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03980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BEBEC-7215-411B-A293-C05138101764}" type="datetimeFigureOut">
              <a:rPr lang="en-GB" smtClean="0"/>
              <a:t>06/06/2019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78A0A9-17AD-4DC6-9FE8-C96F42CEB4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034209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BEBEC-7215-411B-A293-C05138101764}" type="datetimeFigureOut">
              <a:rPr lang="en-GB" smtClean="0"/>
              <a:t>06/06/2019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78A0A9-17AD-4DC6-9FE8-C96F42CEB4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93367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BEBEC-7215-411B-A293-C05138101764}" type="datetimeFigureOut">
              <a:rPr lang="en-GB" smtClean="0"/>
              <a:t>06/06/2019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78A0A9-17AD-4DC6-9FE8-C96F42CEB4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866682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1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972BEBEC-7215-411B-A293-C05138101764}" type="datetimeFigureOut">
              <a:rPr lang="en-GB" smtClean="0"/>
              <a:t>06/06/2019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8978A0A9-17AD-4DC6-9FE8-C96F42CEB4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91299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1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2BEBEC-7215-411B-A293-C05138101764}" type="datetimeFigureOut">
              <a:rPr lang="en-GB" smtClean="0"/>
              <a:t>06/06/2019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78A0A9-17AD-4DC6-9FE8-C96F42CEB4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12251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99" r:id="rId1"/>
    <p:sldLayoutId id="2147483800" r:id="rId2"/>
    <p:sldLayoutId id="2147483801" r:id="rId3"/>
    <p:sldLayoutId id="2147483802" r:id="rId4"/>
    <p:sldLayoutId id="2147483803" r:id="rId5"/>
    <p:sldLayoutId id="2147483804" r:id="rId6"/>
    <p:sldLayoutId id="2147483805" r:id="rId7"/>
    <p:sldLayoutId id="2147483806" r:id="rId8"/>
    <p:sldLayoutId id="2147483807" r:id="rId9"/>
    <p:sldLayoutId id="2147483808" r:id="rId10"/>
    <p:sldLayoutId id="2147483809" r:id="rId11"/>
    <p:sldLayoutId id="2147483810" r:id="rId12"/>
    <p:sldLayoutId id="2147483811" r:id="rId13"/>
    <p:sldLayoutId id="2147483812" r:id="rId14"/>
    <p:sldLayoutId id="2147483813" r:id="rId15"/>
    <p:sldLayoutId id="2147483814" r:id="rId16"/>
    <p:sldLayoutId id="2147483815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8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3000"/>
                <a:shade val="98000"/>
                <a:satMod val="150000"/>
                <a:lumMod val="102000"/>
              </a:schemeClr>
            </a:gs>
            <a:gs pos="50000">
              <a:schemeClr val="bg2">
                <a:tint val="98000"/>
                <a:shade val="90000"/>
                <a:satMod val="130000"/>
                <a:lumMod val="103000"/>
              </a:schemeClr>
            </a:gs>
            <a:gs pos="100000">
              <a:schemeClr val="bg2">
                <a:shade val="63000"/>
                <a:satMod val="12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50496C6C-A85F-426B-9ED1-3444166CE4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82F91E-6FCD-423C-82CD-ADC616220D7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66038" y="817941"/>
            <a:ext cx="6098705" cy="5222117"/>
          </a:xfrm>
        </p:spPr>
        <p:txBody>
          <a:bodyPr anchor="ctr">
            <a:noAutofit/>
          </a:bodyPr>
          <a:lstStyle/>
          <a:p>
            <a:pPr algn="r"/>
            <a:r>
              <a:rPr lang="en-GB" sz="3600" dirty="0"/>
              <a:t>the intergenerational conflict between the Primordial Gods, Titans and Olympians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D0EF22F-5D3C-4240-8C32-1B20803E5A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397108" y="1923563"/>
            <a:ext cx="0" cy="301752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Picture 10">
            <a:extLst>
              <a:ext uri="{FF2B5EF4-FFF2-40B4-BE49-F238E27FC236}">
                <a16:creationId xmlns:a16="http://schemas.microsoft.com/office/drawing/2014/main" id="{728160CC-169E-42B9-922A-7FC40F475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3750"/>
          <a:stretch/>
        </p:blipFill>
        <p:spPr>
          <a:xfrm rot="16200000">
            <a:off x="7521575" y="2187575"/>
            <a:ext cx="6858000" cy="2482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604891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8128D8-D1F1-4B32-BB11-9F552C281C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1928" y="2281830"/>
            <a:ext cx="8008144" cy="2294339"/>
          </a:xfrm>
        </p:spPr>
        <p:txBody>
          <a:bodyPr>
            <a:normAutofit/>
          </a:bodyPr>
          <a:lstStyle/>
          <a:p>
            <a:r>
              <a:rPr lang="en-GB" sz="5400" dirty="0"/>
              <a:t>The Primordial Gods</a:t>
            </a:r>
          </a:p>
        </p:txBody>
      </p:sp>
    </p:spTree>
    <p:extLst>
      <p:ext uri="{BB962C8B-B14F-4D97-AF65-F5344CB8AC3E}">
        <p14:creationId xmlns:p14="http://schemas.microsoft.com/office/powerpoint/2010/main" val="12529778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75577CC7-6B96-4908-84E4-0D2AC01834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3094519A-B61A-4BE2-9E40-30E744081B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A7244538-290E-40DA-A93A-14BB3E6CF1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1999" cy="454372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AB1DF3B3-9DBC-445D-AE4E-A62E5A9B85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966386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463A8A4-AFCC-43F8-B201-E4C66551C4A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-1" b="4223"/>
          <a:stretch/>
        </p:blipFill>
        <p:spPr>
          <a:xfrm>
            <a:off x="-4" y="10"/>
            <a:ext cx="4654291" cy="685799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F51F80E8-0CAC-410E-B59A-29FDDC357E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46782" y="-1"/>
            <a:ext cx="4245218" cy="53671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6856FC8-143B-48A5-AA6D-6AEE2D6438A1}"/>
              </a:ext>
            </a:extLst>
          </p:cNvPr>
          <p:cNvSpPr/>
          <p:nvPr/>
        </p:nvSpPr>
        <p:spPr>
          <a:xfrm>
            <a:off x="6742278" y="259060"/>
            <a:ext cx="303320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Ouranos</a:t>
            </a:r>
            <a:endParaRPr lang="en-US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D46B44C-8ED7-4BDB-94CD-075C4AF42ECF}"/>
              </a:ext>
            </a:extLst>
          </p:cNvPr>
          <p:cNvSpPr txBox="1"/>
          <p:nvPr/>
        </p:nvSpPr>
        <p:spPr>
          <a:xfrm>
            <a:off x="5133975" y="1809750"/>
            <a:ext cx="6664735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-	AITNA,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-	APHRODITE,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-	ATLAS,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-	BRIAREUS,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-	DIONE,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-	GYES,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-	HYPERION,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-	IAPETOS,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-	KOIOS,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-	KRIOS,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-	KRONOS,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-	MNEMOSYNE,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-	OKEANOS,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-	PONTOS,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-	RHEIA,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-	STEROPES,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-	TARTAROS,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-	TETHYS,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8C663BB-4A61-4A02-993B-0EA7C21E7051}"/>
              </a:ext>
            </a:extLst>
          </p:cNvPr>
          <p:cNvSpPr txBox="1"/>
          <p:nvPr/>
        </p:nvSpPr>
        <p:spPr>
          <a:xfrm>
            <a:off x="7310898" y="1809750"/>
            <a:ext cx="3122971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-	TETHYSTHE, </a:t>
            </a:r>
          </a:p>
          <a:p>
            <a:r>
              <a:rPr lang="en-GB"/>
              <a:t>-	THE ERINYES, </a:t>
            </a:r>
          </a:p>
          <a:p>
            <a:r>
              <a:rPr lang="en-GB"/>
              <a:t>-	THE GIGANTES, </a:t>
            </a:r>
          </a:p>
          <a:p>
            <a:r>
              <a:rPr lang="en-GB"/>
              <a:t>-	THE HEKATONKHEIRES, </a:t>
            </a:r>
          </a:p>
          <a:p>
            <a:r>
              <a:rPr lang="en-GB"/>
              <a:t>-	THE KYKLOPES, </a:t>
            </a:r>
          </a:p>
          <a:p>
            <a:r>
              <a:rPr lang="en-GB"/>
              <a:t>-	THE MELIAI, </a:t>
            </a:r>
          </a:p>
          <a:p>
            <a:r>
              <a:rPr lang="en-GB"/>
              <a:t>-	THE PHAIAKAI, </a:t>
            </a:r>
          </a:p>
          <a:p>
            <a:r>
              <a:rPr lang="en-GB"/>
              <a:t>-	THE TELKHINES, </a:t>
            </a:r>
          </a:p>
          <a:p>
            <a:r>
              <a:rPr lang="en-GB"/>
              <a:t>-	THE TITANES, </a:t>
            </a:r>
          </a:p>
          <a:p>
            <a:r>
              <a:rPr lang="en-GB"/>
              <a:t>-	THEIA, </a:t>
            </a:r>
          </a:p>
          <a:p>
            <a:r>
              <a:rPr lang="en-GB"/>
              <a:t>-	THEMIS,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10969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68A758-DEDA-4B06-A4F9-070BB2AB08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01644" y="109232"/>
            <a:ext cx="8036817" cy="1325563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Gaea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CDC793E-605B-45FF-AE7C-08B9052672F0}"/>
              </a:ext>
            </a:extLst>
          </p:cNvPr>
          <p:cNvSpPr txBox="1"/>
          <p:nvPr/>
        </p:nvSpPr>
        <p:spPr>
          <a:xfrm>
            <a:off x="266700" y="1162050"/>
            <a:ext cx="1824538" cy="59093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AERGIA, </a:t>
            </a:r>
          </a:p>
          <a:p>
            <a:r>
              <a:rPr lang="en-GB" sz="1400" dirty="0"/>
              <a:t>AGASTHENES, </a:t>
            </a:r>
          </a:p>
          <a:p>
            <a:r>
              <a:rPr lang="en-GB" sz="1400" dirty="0"/>
              <a:t>AGRIOS, </a:t>
            </a:r>
          </a:p>
          <a:p>
            <a:r>
              <a:rPr lang="en-GB" sz="1400" dirty="0"/>
              <a:t>AIGAION, </a:t>
            </a:r>
          </a:p>
          <a:p>
            <a:r>
              <a:rPr lang="en-GB" sz="1400" dirty="0"/>
              <a:t>AITHIOPES, </a:t>
            </a:r>
          </a:p>
          <a:p>
            <a:r>
              <a:rPr lang="en-GB" sz="1400" dirty="0"/>
              <a:t>AITNA,</a:t>
            </a:r>
          </a:p>
          <a:p>
            <a:r>
              <a:rPr lang="en-GB" sz="1400" dirty="0"/>
              <a:t>ALALKOMENEUS,</a:t>
            </a:r>
          </a:p>
          <a:p>
            <a:r>
              <a:rPr lang="en-GB" sz="1400" dirty="0"/>
              <a:t>ALECTO, </a:t>
            </a:r>
          </a:p>
          <a:p>
            <a:r>
              <a:rPr lang="en-GB" sz="1400" dirty="0"/>
              <a:t>ALGOS, </a:t>
            </a:r>
          </a:p>
          <a:p>
            <a:r>
              <a:rPr lang="en-GB" sz="1400" dirty="0"/>
              <a:t>ALKYONEUS, </a:t>
            </a:r>
          </a:p>
          <a:p>
            <a:r>
              <a:rPr lang="en-GB" sz="1400" dirty="0"/>
              <a:t>ALPOS,</a:t>
            </a:r>
          </a:p>
          <a:p>
            <a:r>
              <a:rPr lang="en-GB" sz="1400" dirty="0"/>
              <a:t>AMPHILOGIA, </a:t>
            </a:r>
          </a:p>
          <a:p>
            <a:r>
              <a:rPr lang="en-GB" sz="1400" dirty="0"/>
              <a:t>ANANKE, </a:t>
            </a:r>
          </a:p>
          <a:p>
            <a:r>
              <a:rPr lang="en-GB" sz="1400" dirty="0"/>
              <a:t>ANAX,</a:t>
            </a:r>
          </a:p>
          <a:p>
            <a:r>
              <a:rPr lang="en-GB" sz="1400" dirty="0"/>
              <a:t>ANTAIOS,</a:t>
            </a:r>
          </a:p>
          <a:p>
            <a:r>
              <a:rPr lang="en-GB" sz="1400" dirty="0"/>
              <a:t>AREION,</a:t>
            </a:r>
          </a:p>
          <a:p>
            <a:r>
              <a:rPr lang="en-GB" sz="1400" dirty="0"/>
              <a:t>ARGES, </a:t>
            </a:r>
          </a:p>
          <a:p>
            <a:r>
              <a:rPr lang="en-GB" sz="1400" dirty="0"/>
              <a:t>ARGOS PANOPTES,</a:t>
            </a:r>
          </a:p>
          <a:p>
            <a:r>
              <a:rPr lang="en-GB" sz="1400" dirty="0"/>
              <a:t>ARISTAIOS,</a:t>
            </a:r>
          </a:p>
          <a:p>
            <a:r>
              <a:rPr lang="en-GB" sz="1400" dirty="0"/>
              <a:t>AS, </a:t>
            </a:r>
          </a:p>
          <a:p>
            <a:r>
              <a:rPr lang="en-GB" sz="1400" dirty="0"/>
              <a:t>ASTRAIOS, </a:t>
            </a:r>
          </a:p>
          <a:p>
            <a:r>
              <a:rPr lang="en-GB" sz="1400" dirty="0"/>
              <a:t>ATLAS,</a:t>
            </a:r>
          </a:p>
          <a:p>
            <a:r>
              <a:rPr lang="en-GB" sz="1400" dirty="0"/>
              <a:t>BRIAREUS, </a:t>
            </a:r>
          </a:p>
          <a:p>
            <a:r>
              <a:rPr lang="en-GB" sz="1400" dirty="0"/>
              <a:t>BRONTES, </a:t>
            </a:r>
          </a:p>
          <a:p>
            <a:r>
              <a:rPr lang="en-GB" sz="1400" dirty="0"/>
              <a:t>COTTUS, </a:t>
            </a:r>
          </a:p>
          <a:p>
            <a:r>
              <a:rPr lang="en-GB" sz="1400" dirty="0"/>
              <a:t>DAKTYLOI,</a:t>
            </a:r>
          </a:p>
          <a:p>
            <a:endParaRPr lang="en-GB" sz="14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21EE78C-BAF5-48F1-B6B7-75FED33DD0CB}"/>
              </a:ext>
            </a:extLst>
          </p:cNvPr>
          <p:cNvSpPr txBox="1"/>
          <p:nvPr/>
        </p:nvSpPr>
        <p:spPr>
          <a:xfrm>
            <a:off x="2091238" y="1162050"/>
            <a:ext cx="2018501" cy="59093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DAMASEN,</a:t>
            </a:r>
          </a:p>
          <a:p>
            <a:r>
              <a:rPr lang="en-GB" sz="1400" dirty="0"/>
              <a:t>DEIMOS, </a:t>
            </a:r>
          </a:p>
          <a:p>
            <a:r>
              <a:rPr lang="en-GB" sz="1400" dirty="0"/>
              <a:t>DIONE, </a:t>
            </a:r>
          </a:p>
          <a:p>
            <a:r>
              <a:rPr lang="en-GB" sz="1400" dirty="0"/>
              <a:t>DOLOS, </a:t>
            </a:r>
          </a:p>
          <a:p>
            <a:r>
              <a:rPr lang="en-GB" sz="1400" dirty="0"/>
              <a:t>DRAKON KHOLKIKOS,</a:t>
            </a:r>
          </a:p>
          <a:p>
            <a:r>
              <a:rPr lang="en-GB" sz="1400" dirty="0"/>
              <a:t>DRAKON NEMEIOS,</a:t>
            </a:r>
          </a:p>
          <a:p>
            <a:r>
              <a:rPr lang="en-GB" sz="1400" dirty="0"/>
              <a:t>DYSAULES,</a:t>
            </a:r>
          </a:p>
          <a:p>
            <a:r>
              <a:rPr lang="en-GB" sz="1400" dirty="0"/>
              <a:t>EKHIDNA,</a:t>
            </a:r>
          </a:p>
          <a:p>
            <a:r>
              <a:rPr lang="en-GB" sz="1400" dirty="0"/>
              <a:t>EMPHYTOS, </a:t>
            </a:r>
          </a:p>
          <a:p>
            <a:r>
              <a:rPr lang="en-GB" sz="1400" dirty="0"/>
              <a:t>ENKELADOS</a:t>
            </a:r>
          </a:p>
          <a:p>
            <a:r>
              <a:rPr lang="en-GB" sz="1400" dirty="0"/>
              <a:t>EPHIALTES, </a:t>
            </a:r>
          </a:p>
          <a:p>
            <a:r>
              <a:rPr lang="en-GB" sz="1400" dirty="0"/>
              <a:t>ERIKHTHONIOS,</a:t>
            </a:r>
          </a:p>
          <a:p>
            <a:r>
              <a:rPr lang="en-GB" sz="1400" dirty="0"/>
              <a:t>EUBOIOS, </a:t>
            </a:r>
          </a:p>
          <a:p>
            <a:r>
              <a:rPr lang="en-GB" sz="1400" dirty="0"/>
              <a:t>EUPHORBOS, </a:t>
            </a:r>
          </a:p>
          <a:p>
            <a:r>
              <a:rPr lang="en-GB" sz="1400" dirty="0"/>
              <a:t>EURYALOS, </a:t>
            </a:r>
          </a:p>
          <a:p>
            <a:r>
              <a:rPr lang="en-GB" sz="1400" dirty="0"/>
              <a:t>EURYBIA,</a:t>
            </a:r>
          </a:p>
          <a:p>
            <a:r>
              <a:rPr lang="en-GB" sz="1400" dirty="0"/>
              <a:t>EURYMEDON, </a:t>
            </a:r>
          </a:p>
          <a:p>
            <a:r>
              <a:rPr lang="en-GB" sz="1400" dirty="0"/>
              <a:t>EURYTOS, </a:t>
            </a:r>
          </a:p>
          <a:p>
            <a:r>
              <a:rPr lang="en-GB" sz="1400" dirty="0"/>
              <a:t>GYES, </a:t>
            </a:r>
          </a:p>
          <a:p>
            <a:r>
              <a:rPr lang="en-GB" sz="1400" dirty="0"/>
              <a:t>HEMIKUNOI, </a:t>
            </a:r>
          </a:p>
          <a:p>
            <a:r>
              <a:rPr lang="en-GB" sz="1400" dirty="0"/>
              <a:t>HIPPOLYTOS, </a:t>
            </a:r>
          </a:p>
          <a:p>
            <a:r>
              <a:rPr lang="en-GB" sz="1400" dirty="0"/>
              <a:t>HORKOS, </a:t>
            </a:r>
          </a:p>
          <a:p>
            <a:r>
              <a:rPr lang="en-GB" sz="1400" dirty="0"/>
              <a:t>HYLLOS,</a:t>
            </a:r>
          </a:p>
          <a:p>
            <a:r>
              <a:rPr lang="en-GB" sz="1400" dirty="0"/>
              <a:t>HYPERBIOS, </a:t>
            </a:r>
          </a:p>
          <a:p>
            <a:r>
              <a:rPr lang="en-GB" sz="1400" dirty="0"/>
              <a:t>HYPERBOREOI,</a:t>
            </a:r>
          </a:p>
          <a:p>
            <a:r>
              <a:rPr lang="en-GB" sz="1400" dirty="0"/>
              <a:t>HYPERION,</a:t>
            </a:r>
          </a:p>
          <a:p>
            <a:endParaRPr lang="en-GB" sz="140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79E6CF2-C6D3-4EB2-A0D7-4897D403015C}"/>
              </a:ext>
            </a:extLst>
          </p:cNvPr>
          <p:cNvSpPr txBox="1"/>
          <p:nvPr/>
        </p:nvSpPr>
        <p:spPr>
          <a:xfrm>
            <a:off x="4109739" y="1374944"/>
            <a:ext cx="1912703" cy="54784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HYSMINE,</a:t>
            </a:r>
          </a:p>
          <a:p>
            <a:r>
              <a:rPr lang="en-GB" sz="1400" dirty="0"/>
              <a:t>IAPETOS, </a:t>
            </a:r>
          </a:p>
          <a:p>
            <a:r>
              <a:rPr lang="en-GB" sz="1400" dirty="0"/>
              <a:t>IARBAS,</a:t>
            </a:r>
          </a:p>
          <a:p>
            <a:r>
              <a:rPr lang="en-GB" sz="1400" dirty="0"/>
              <a:t>KABEIROS,</a:t>
            </a:r>
          </a:p>
          <a:p>
            <a:r>
              <a:rPr lang="en-GB" sz="1400" dirty="0"/>
              <a:t>KATOUDAIOI, </a:t>
            </a:r>
          </a:p>
          <a:p>
            <a:r>
              <a:rPr lang="en-GB" sz="1400" dirty="0"/>
              <a:t>KEKROPS,</a:t>
            </a:r>
          </a:p>
          <a:p>
            <a:r>
              <a:rPr lang="en-GB" sz="1400" dirty="0"/>
              <a:t>KENTAUROI KYPRIOI,</a:t>
            </a:r>
          </a:p>
          <a:p>
            <a:r>
              <a:rPr lang="en-GB" sz="1400" dirty="0"/>
              <a:t>KETO, </a:t>
            </a:r>
          </a:p>
          <a:p>
            <a:r>
              <a:rPr lang="en-GB" sz="1400" dirty="0"/>
              <a:t>KHARYBDIS,</a:t>
            </a:r>
          </a:p>
          <a:p>
            <a:r>
              <a:rPr lang="en-GB" sz="1400" dirty="0"/>
              <a:t>KHTHONION, </a:t>
            </a:r>
          </a:p>
          <a:p>
            <a:r>
              <a:rPr lang="en-GB" sz="1400" dirty="0"/>
              <a:t>KLYTIOS, </a:t>
            </a:r>
          </a:p>
          <a:p>
            <a:r>
              <a:rPr lang="en-GB" sz="1400" dirty="0"/>
              <a:t>KOIOS, </a:t>
            </a:r>
          </a:p>
          <a:p>
            <a:r>
              <a:rPr lang="en-GB" sz="1400" dirty="0"/>
              <a:t>KOURETES, </a:t>
            </a:r>
          </a:p>
          <a:p>
            <a:r>
              <a:rPr lang="en-GB" sz="1400" dirty="0"/>
              <a:t>KRIOS,</a:t>
            </a:r>
          </a:p>
          <a:p>
            <a:r>
              <a:rPr lang="en-GB" sz="1400" dirty="0"/>
              <a:t>KRONOS, </a:t>
            </a:r>
          </a:p>
          <a:p>
            <a:r>
              <a:rPr lang="en-GB" sz="1400" dirty="0"/>
              <a:t>LAISTRYGONES, </a:t>
            </a:r>
          </a:p>
          <a:p>
            <a:r>
              <a:rPr lang="en-GB" sz="1400" dirty="0"/>
              <a:t>LETHE, </a:t>
            </a:r>
          </a:p>
          <a:p>
            <a:r>
              <a:rPr lang="en-GB" sz="1400" dirty="0"/>
              <a:t>LIBYES, </a:t>
            </a:r>
          </a:p>
          <a:p>
            <a:r>
              <a:rPr lang="en-GB" sz="1400" dirty="0"/>
              <a:t>LYSSA, </a:t>
            </a:r>
          </a:p>
          <a:p>
            <a:r>
              <a:rPr lang="en-GB" sz="1400" dirty="0"/>
              <a:t>MEGAERA, </a:t>
            </a:r>
          </a:p>
          <a:p>
            <a:r>
              <a:rPr lang="en-GB" sz="1400" dirty="0"/>
              <a:t>MELANOKHROTOI, </a:t>
            </a:r>
          </a:p>
          <a:p>
            <a:r>
              <a:rPr lang="en-GB" sz="1400" dirty="0"/>
              <a:t>MIMAS, </a:t>
            </a:r>
          </a:p>
          <a:p>
            <a:r>
              <a:rPr lang="en-GB" sz="1400" dirty="0"/>
              <a:t>MNEMOSYNE, </a:t>
            </a:r>
          </a:p>
          <a:p>
            <a:r>
              <a:rPr lang="en-GB" sz="1400" dirty="0"/>
              <a:t>NEREUS, </a:t>
            </a:r>
          </a:p>
          <a:p>
            <a:r>
              <a:rPr lang="en-GB" sz="1400" dirty="0"/>
              <a:t>OKEANOS,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30DA6A8-5D54-4CDA-AF18-585831CB73EC}"/>
              </a:ext>
            </a:extLst>
          </p:cNvPr>
          <p:cNvSpPr txBox="1"/>
          <p:nvPr/>
        </p:nvSpPr>
        <p:spPr>
          <a:xfrm>
            <a:off x="6020053" y="1390735"/>
            <a:ext cx="2135521" cy="56938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OPHIOTAUROS,</a:t>
            </a:r>
          </a:p>
          <a:p>
            <a:r>
              <a:rPr lang="en-GB" sz="1400" dirty="0"/>
              <a:t>ORANION, </a:t>
            </a:r>
          </a:p>
          <a:p>
            <a:r>
              <a:rPr lang="en-GB" sz="1400" dirty="0"/>
              <a:t>ORION,</a:t>
            </a:r>
          </a:p>
          <a:p>
            <a:r>
              <a:rPr lang="en-GB" sz="1400" dirty="0"/>
              <a:t>OTHER AUTOKHTHONS,</a:t>
            </a:r>
          </a:p>
          <a:p>
            <a:r>
              <a:rPr lang="en-GB" sz="1400" dirty="0"/>
              <a:t>OTOS, </a:t>
            </a:r>
          </a:p>
          <a:p>
            <a:r>
              <a:rPr lang="en-GB" sz="1400" dirty="0"/>
              <a:t>OURANOS, </a:t>
            </a:r>
          </a:p>
          <a:p>
            <a:r>
              <a:rPr lang="en-GB" sz="1400" dirty="0"/>
              <a:t>PALAIKHTHOON,</a:t>
            </a:r>
          </a:p>
          <a:p>
            <a:r>
              <a:rPr lang="en-GB" sz="1400" dirty="0"/>
              <a:t>PALLAS, </a:t>
            </a:r>
          </a:p>
          <a:p>
            <a:r>
              <a:rPr lang="en-GB" sz="1400" dirty="0"/>
              <a:t>PANKRATES, </a:t>
            </a:r>
          </a:p>
          <a:p>
            <a:r>
              <a:rPr lang="en-GB" sz="1400" dirty="0"/>
              <a:t>PELASGOS,</a:t>
            </a:r>
          </a:p>
          <a:p>
            <a:r>
              <a:rPr lang="en-GB" sz="1400" dirty="0"/>
              <a:t>PELOREUS, </a:t>
            </a:r>
          </a:p>
          <a:p>
            <a:r>
              <a:rPr lang="en-GB" sz="1400" dirty="0"/>
              <a:t>PENTHOS, </a:t>
            </a:r>
          </a:p>
          <a:p>
            <a:r>
              <a:rPr lang="en-GB" sz="1400" dirty="0"/>
              <a:t>PHAIAKAI</a:t>
            </a:r>
          </a:p>
          <a:p>
            <a:r>
              <a:rPr lang="en-GB" sz="1400" dirty="0"/>
              <a:t>PHEME,</a:t>
            </a:r>
          </a:p>
          <a:p>
            <a:r>
              <a:rPr lang="en-GB" sz="1400" dirty="0"/>
              <a:t>PHIOBE,</a:t>
            </a:r>
          </a:p>
          <a:p>
            <a:r>
              <a:rPr lang="en-GB" sz="1400" dirty="0"/>
              <a:t>PHORKYS, </a:t>
            </a:r>
          </a:p>
          <a:p>
            <a:r>
              <a:rPr lang="en-GB" sz="1400" dirty="0"/>
              <a:t>POINE,</a:t>
            </a:r>
          </a:p>
          <a:p>
            <a:r>
              <a:rPr lang="en-GB" sz="1400" dirty="0"/>
              <a:t>POLYBOTES, </a:t>
            </a:r>
          </a:p>
          <a:p>
            <a:r>
              <a:rPr lang="en-GB" sz="1400" dirty="0"/>
              <a:t>PONTOS,  </a:t>
            </a:r>
          </a:p>
          <a:p>
            <a:r>
              <a:rPr lang="en-GB" sz="1400" dirty="0"/>
              <a:t>PORPHYRION, </a:t>
            </a:r>
          </a:p>
          <a:p>
            <a:r>
              <a:rPr lang="en-GB" sz="1400" dirty="0"/>
              <a:t>PROMETHEUS, </a:t>
            </a:r>
          </a:p>
          <a:p>
            <a:r>
              <a:rPr lang="en-GB" sz="1400" dirty="0"/>
              <a:t>PSEUDOLOGOS, </a:t>
            </a:r>
          </a:p>
          <a:p>
            <a:r>
              <a:rPr lang="en-GB" sz="1400" dirty="0"/>
              <a:t>PYGMAIOI, </a:t>
            </a:r>
          </a:p>
          <a:p>
            <a:r>
              <a:rPr lang="en-GB" sz="1400" dirty="0"/>
              <a:t>PYTHON,</a:t>
            </a:r>
          </a:p>
          <a:p>
            <a:r>
              <a:rPr lang="en-GB" sz="1400" dirty="0"/>
              <a:t>RHEIA, </a:t>
            </a:r>
          </a:p>
          <a:p>
            <a:endParaRPr lang="en-GB" sz="1400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FD67D6F-435F-457B-8D32-397C28E523CB}"/>
              </a:ext>
            </a:extLst>
          </p:cNvPr>
          <p:cNvSpPr txBox="1"/>
          <p:nvPr/>
        </p:nvSpPr>
        <p:spPr>
          <a:xfrm>
            <a:off x="8024039" y="1390735"/>
            <a:ext cx="1390124" cy="418576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RHOIKOS, </a:t>
            </a:r>
          </a:p>
          <a:p>
            <a:r>
              <a:rPr lang="en-GB" sz="1400" dirty="0"/>
              <a:t>SEILENOS,</a:t>
            </a:r>
          </a:p>
          <a:p>
            <a:r>
              <a:rPr lang="en-GB" sz="1400" dirty="0"/>
              <a:t>SKORPIOS,</a:t>
            </a:r>
          </a:p>
          <a:p>
            <a:r>
              <a:rPr lang="en-GB" sz="1400" dirty="0"/>
              <a:t>SKYEUS,</a:t>
            </a:r>
          </a:p>
          <a:p>
            <a:r>
              <a:rPr lang="en-GB" sz="1400" dirty="0"/>
              <a:t>SKYTHES, </a:t>
            </a:r>
          </a:p>
          <a:p>
            <a:r>
              <a:rPr lang="en-GB" sz="1400" dirty="0"/>
              <a:t>STEROPES, </a:t>
            </a:r>
          </a:p>
          <a:p>
            <a:r>
              <a:rPr lang="en-GB" sz="1400" dirty="0"/>
              <a:t>TARTAROS, </a:t>
            </a:r>
          </a:p>
          <a:p>
            <a:r>
              <a:rPr lang="en-GB" sz="1400" dirty="0"/>
              <a:t>TETHYS, </a:t>
            </a:r>
          </a:p>
          <a:p>
            <a:r>
              <a:rPr lang="en-GB" sz="1400" dirty="0"/>
              <a:t>THAUMAS, </a:t>
            </a:r>
          </a:p>
          <a:p>
            <a:r>
              <a:rPr lang="en-GB" sz="1400" dirty="0"/>
              <a:t>THEIA, </a:t>
            </a:r>
          </a:p>
          <a:p>
            <a:r>
              <a:rPr lang="en-GB" sz="1400" dirty="0"/>
              <a:t>THEMIS, </a:t>
            </a:r>
          </a:p>
          <a:p>
            <a:r>
              <a:rPr lang="en-GB" sz="1400" dirty="0"/>
              <a:t>THEODAMAS, </a:t>
            </a:r>
          </a:p>
          <a:p>
            <a:r>
              <a:rPr lang="en-GB" sz="1400" dirty="0"/>
              <a:t>THEOMISES, </a:t>
            </a:r>
          </a:p>
          <a:p>
            <a:r>
              <a:rPr lang="en-GB" sz="1400" dirty="0"/>
              <a:t>THOON, </a:t>
            </a:r>
          </a:p>
          <a:p>
            <a:r>
              <a:rPr lang="en-GB" sz="1400" dirty="0"/>
              <a:t>TISIPHONE,</a:t>
            </a:r>
          </a:p>
          <a:p>
            <a:r>
              <a:rPr lang="en-GB" sz="1400" dirty="0"/>
              <a:t>TITYOS,</a:t>
            </a:r>
          </a:p>
          <a:p>
            <a:r>
              <a:rPr lang="en-GB" sz="1400" dirty="0"/>
              <a:t>TRIPTOLEMOS,</a:t>
            </a:r>
          </a:p>
          <a:p>
            <a:r>
              <a:rPr lang="en-GB" sz="1400" dirty="0"/>
              <a:t>TYPHOEUS</a:t>
            </a:r>
          </a:p>
          <a:p>
            <a:r>
              <a:rPr lang="en-GB" sz="1400" dirty="0"/>
              <a:t>TYPHON, 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395A938B-4A8A-47B5-8C42-A364C1820A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7100" y="4067174"/>
            <a:ext cx="2854900" cy="2790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63381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FB86A0-A2B4-4FAF-BB80-2C2D2B1BCB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49429" y="2782486"/>
            <a:ext cx="2893141" cy="1293028"/>
          </a:xfrm>
        </p:spPr>
        <p:txBody>
          <a:bodyPr/>
          <a:lstStyle/>
          <a:p>
            <a:r>
              <a:rPr lang="en-GB" dirty="0"/>
              <a:t>The Titans</a:t>
            </a:r>
          </a:p>
        </p:txBody>
      </p:sp>
    </p:spTree>
    <p:extLst>
      <p:ext uri="{BB962C8B-B14F-4D97-AF65-F5344CB8AC3E}">
        <p14:creationId xmlns:p14="http://schemas.microsoft.com/office/powerpoint/2010/main" val="16734400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75577CC7-6B96-4908-84E4-0D2AC01834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3094519A-B61A-4BE2-9E40-30E744081B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A7244538-290E-40DA-A93A-14BB3E6CF1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1999" cy="454372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5806EA-FF86-42A4-8BD6-B9E47FDCE4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24875" y="272172"/>
            <a:ext cx="2842902" cy="947788"/>
          </a:xfrm>
          <a:noFill/>
          <a:ln w="19050">
            <a:noFill/>
            <a:prstDash val="dash"/>
          </a:ln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dirty="0"/>
              <a:t>Kronos</a:t>
            </a:r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AB1DF3B3-9DBC-445D-AE4E-A62E5A9B85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966386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C3C29A1-BAD1-443D-BAB1-BFEB2DFCFD0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3775" r="-2" b="7446"/>
          <a:stretch/>
        </p:blipFill>
        <p:spPr>
          <a:xfrm>
            <a:off x="-4" y="10"/>
            <a:ext cx="4654291" cy="685799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F51F80E8-0CAC-410E-B59A-29FDDC357E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46782" y="-1"/>
            <a:ext cx="4245218" cy="53671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970F37B-AE66-4EEE-AA49-484A9A3B5649}"/>
              </a:ext>
            </a:extLst>
          </p:cNvPr>
          <p:cNvSpPr txBox="1"/>
          <p:nvPr/>
        </p:nvSpPr>
        <p:spPr>
          <a:xfrm>
            <a:off x="8625291" y="1291338"/>
            <a:ext cx="2642070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-	APHROS, </a:t>
            </a:r>
          </a:p>
          <a:p>
            <a:r>
              <a:rPr lang="en-GB" dirty="0"/>
              <a:t>-	DEMETER, </a:t>
            </a:r>
          </a:p>
          <a:p>
            <a:r>
              <a:rPr lang="en-GB" dirty="0"/>
              <a:t>-	HAIDES, </a:t>
            </a:r>
          </a:p>
          <a:p>
            <a:r>
              <a:rPr lang="en-GB" dirty="0"/>
              <a:t>-	HERA, </a:t>
            </a:r>
          </a:p>
          <a:p>
            <a:r>
              <a:rPr lang="en-GB" dirty="0"/>
              <a:t>-	HESTIA, </a:t>
            </a:r>
          </a:p>
          <a:p>
            <a:r>
              <a:rPr lang="en-GB" dirty="0"/>
              <a:t>-	KHEIRON</a:t>
            </a:r>
          </a:p>
          <a:p>
            <a:r>
              <a:rPr lang="en-GB" dirty="0"/>
              <a:t>-	PICUS, </a:t>
            </a:r>
          </a:p>
          <a:p>
            <a:r>
              <a:rPr lang="en-GB" dirty="0"/>
              <a:t>-	POSEIDON, </a:t>
            </a:r>
          </a:p>
          <a:p>
            <a:r>
              <a:rPr lang="en-GB" dirty="0"/>
              <a:t>-	THE KORYBANTES, </a:t>
            </a:r>
          </a:p>
          <a:p>
            <a:r>
              <a:rPr lang="en-GB" dirty="0"/>
              <a:t>-	ZEUS, </a:t>
            </a:r>
          </a:p>
        </p:txBody>
      </p:sp>
    </p:spTree>
    <p:extLst>
      <p:ext uri="{BB962C8B-B14F-4D97-AF65-F5344CB8AC3E}">
        <p14:creationId xmlns:p14="http://schemas.microsoft.com/office/powerpoint/2010/main" val="35790408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75577CC7-6B96-4908-84E4-0D2AC01834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3094519A-B61A-4BE2-9E40-30E744081B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A7244538-290E-40DA-A93A-14BB3E6CF1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1999" cy="454372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0E9A31-08B8-44D0-A0A2-CD5F34A787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67040" y="667607"/>
            <a:ext cx="2004702" cy="890638"/>
          </a:xfrm>
          <a:noFill/>
          <a:ln w="19050">
            <a:noFill/>
            <a:prstDash val="dash"/>
          </a:ln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dirty="0" err="1"/>
              <a:t>Rheia</a:t>
            </a:r>
            <a:endParaRPr lang="en-US" sz="4800" dirty="0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AB1DF3B3-9DBC-445D-AE4E-A62E5A9B85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966386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DF48F1A-C3B9-4E0A-A5F1-93A184BDD1A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-2" b="14168"/>
          <a:stretch/>
        </p:blipFill>
        <p:spPr>
          <a:xfrm>
            <a:off x="-4" y="10"/>
            <a:ext cx="4654291" cy="685799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F51F80E8-0CAC-410E-B59A-29FDDC357E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46782" y="-1"/>
            <a:ext cx="4245218" cy="53671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6A2CE4B-A941-43E1-AE9A-AB6A20E7550B}"/>
              </a:ext>
            </a:extLst>
          </p:cNvPr>
          <p:cNvSpPr/>
          <p:nvPr/>
        </p:nvSpPr>
        <p:spPr>
          <a:xfrm>
            <a:off x="9143999" y="1477139"/>
            <a:ext cx="6096000" cy="286232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/>
              <a:t>-	APHROS, </a:t>
            </a:r>
          </a:p>
          <a:p>
            <a:r>
              <a:rPr lang="en-GB" dirty="0"/>
              <a:t>-	DEMETER, </a:t>
            </a:r>
          </a:p>
          <a:p>
            <a:r>
              <a:rPr lang="en-GB" dirty="0"/>
              <a:t>-	HAIDES, </a:t>
            </a:r>
          </a:p>
          <a:p>
            <a:r>
              <a:rPr lang="en-GB" dirty="0"/>
              <a:t>-	HERA, </a:t>
            </a:r>
          </a:p>
          <a:p>
            <a:r>
              <a:rPr lang="en-GB" dirty="0"/>
              <a:t>-	HESTIA, </a:t>
            </a:r>
          </a:p>
          <a:p>
            <a:r>
              <a:rPr lang="en-GB" dirty="0"/>
              <a:t>-	KHEIRON</a:t>
            </a:r>
          </a:p>
          <a:p>
            <a:r>
              <a:rPr lang="en-GB" dirty="0"/>
              <a:t>-	PICUS, </a:t>
            </a:r>
          </a:p>
          <a:p>
            <a:r>
              <a:rPr lang="en-GB" dirty="0"/>
              <a:t>-	POSEIDON, </a:t>
            </a:r>
          </a:p>
          <a:p>
            <a:r>
              <a:rPr lang="en-GB" dirty="0"/>
              <a:t>-	THE KORYBANTES, </a:t>
            </a:r>
          </a:p>
          <a:p>
            <a:r>
              <a:rPr lang="en-GB" dirty="0"/>
              <a:t>-	ZEUS, </a:t>
            </a:r>
          </a:p>
        </p:txBody>
      </p:sp>
    </p:spTree>
    <p:extLst>
      <p:ext uri="{BB962C8B-B14F-4D97-AF65-F5344CB8AC3E}">
        <p14:creationId xmlns:p14="http://schemas.microsoft.com/office/powerpoint/2010/main" val="19067218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1E42C2-26FA-42B3-858C-8449D44956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29049" y="2782486"/>
            <a:ext cx="4314825" cy="1293028"/>
          </a:xfrm>
        </p:spPr>
        <p:txBody>
          <a:bodyPr/>
          <a:lstStyle/>
          <a:p>
            <a:r>
              <a:rPr lang="en-GB" dirty="0"/>
              <a:t>The Olympians</a:t>
            </a:r>
          </a:p>
        </p:txBody>
      </p:sp>
    </p:spTree>
    <p:extLst>
      <p:ext uri="{BB962C8B-B14F-4D97-AF65-F5344CB8AC3E}">
        <p14:creationId xmlns:p14="http://schemas.microsoft.com/office/powerpoint/2010/main" val="39076534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75577CC7-6B96-4908-84E4-0D2AC01834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3094519A-B61A-4BE2-9E40-30E744081B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A7244538-290E-40DA-A93A-14BB3E6CF1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1999" cy="454372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896027-BDA6-45C3-BCD6-D04422A63E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6116" y="625477"/>
            <a:ext cx="1568396" cy="815974"/>
          </a:xfrm>
          <a:noFill/>
          <a:ln w="19050">
            <a:noFill/>
            <a:prstDash val="dash"/>
          </a:ln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dirty="0"/>
              <a:t>Zeus</a:t>
            </a:r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AB1DF3B3-9DBC-445D-AE4E-A62E5A9B85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966386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A2A2F52-B11F-4AF3-AE00-128AC36C62E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096" r="13376"/>
          <a:stretch/>
        </p:blipFill>
        <p:spPr>
          <a:xfrm>
            <a:off x="-4" y="10"/>
            <a:ext cx="4654291" cy="685799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F51F80E8-0CAC-410E-B59A-29FDDC357E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46782" y="-1"/>
            <a:ext cx="4245218" cy="53671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A865977-3E6D-48A4-BB18-3BAEA844E8E0}"/>
              </a:ext>
            </a:extLst>
          </p:cNvPr>
          <p:cNvSpPr txBox="1"/>
          <p:nvPr/>
        </p:nvSpPr>
        <p:spPr>
          <a:xfrm>
            <a:off x="4631302" y="1424107"/>
            <a:ext cx="2390398" cy="57554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AGDISTIS </a:t>
            </a:r>
          </a:p>
          <a:p>
            <a:r>
              <a:rPr lang="en-GB" sz="1400" dirty="0"/>
              <a:t>AIAKOS </a:t>
            </a:r>
          </a:p>
          <a:p>
            <a:r>
              <a:rPr lang="en-GB" sz="1400" dirty="0"/>
              <a:t>AIGIPAN </a:t>
            </a:r>
          </a:p>
          <a:p>
            <a:r>
              <a:rPr lang="en-GB" sz="1400" dirty="0"/>
              <a:t>AITHLIOS</a:t>
            </a:r>
          </a:p>
          <a:p>
            <a:r>
              <a:rPr lang="en-GB" sz="1400" dirty="0"/>
              <a:t>AKHEILOS </a:t>
            </a:r>
          </a:p>
          <a:p>
            <a:r>
              <a:rPr lang="en-GB" sz="1400" dirty="0"/>
              <a:t>ALATHEIA</a:t>
            </a:r>
          </a:p>
          <a:p>
            <a:r>
              <a:rPr lang="en-GB" sz="1400" dirty="0"/>
              <a:t>ALEXANDROS (the Great)</a:t>
            </a:r>
          </a:p>
          <a:p>
            <a:r>
              <a:rPr lang="en-GB" sz="1400" dirty="0"/>
              <a:t>AMPHION </a:t>
            </a:r>
          </a:p>
          <a:p>
            <a:r>
              <a:rPr lang="en-GB" sz="1400" dirty="0"/>
              <a:t>APHRODITE</a:t>
            </a:r>
          </a:p>
          <a:p>
            <a:r>
              <a:rPr lang="en-GB" sz="1400" dirty="0"/>
              <a:t>APOLLON</a:t>
            </a:r>
          </a:p>
          <a:p>
            <a:r>
              <a:rPr lang="en-GB" sz="1400" dirty="0"/>
              <a:t>ARES</a:t>
            </a:r>
          </a:p>
          <a:p>
            <a:r>
              <a:rPr lang="en-GB" sz="1400" dirty="0"/>
              <a:t>ARGOS </a:t>
            </a:r>
          </a:p>
          <a:p>
            <a:r>
              <a:rPr lang="en-GB" sz="1400" dirty="0"/>
              <a:t>ARKAS</a:t>
            </a:r>
          </a:p>
          <a:p>
            <a:r>
              <a:rPr lang="en-GB" sz="1400" dirty="0"/>
              <a:t>ARKEISIOS </a:t>
            </a:r>
          </a:p>
          <a:p>
            <a:r>
              <a:rPr lang="en-GB" sz="1400" dirty="0"/>
              <a:t>ARTEMIS</a:t>
            </a:r>
          </a:p>
          <a:p>
            <a:r>
              <a:rPr lang="en-GB" sz="1400" dirty="0"/>
              <a:t>ASOPOS</a:t>
            </a:r>
          </a:p>
          <a:p>
            <a:r>
              <a:rPr lang="en-GB" sz="1400" dirty="0"/>
              <a:t>ATE </a:t>
            </a:r>
          </a:p>
          <a:p>
            <a:r>
              <a:rPr lang="en-GB" sz="1400" dirty="0"/>
              <a:t>ATHENE</a:t>
            </a:r>
          </a:p>
          <a:p>
            <a:r>
              <a:rPr lang="en-GB" sz="1400" dirty="0"/>
              <a:t>ATYMNIOS </a:t>
            </a:r>
          </a:p>
          <a:p>
            <a:r>
              <a:rPr lang="en-GB" sz="1400" dirty="0"/>
              <a:t>BRITOMARTIS </a:t>
            </a:r>
          </a:p>
          <a:p>
            <a:r>
              <a:rPr lang="en-GB" sz="1400" dirty="0"/>
              <a:t>DARDANOS</a:t>
            </a:r>
          </a:p>
          <a:p>
            <a:r>
              <a:rPr lang="en-GB" sz="1400" dirty="0"/>
              <a:t>DIKE</a:t>
            </a:r>
          </a:p>
          <a:p>
            <a:r>
              <a:rPr lang="en-GB" sz="1400" dirty="0"/>
              <a:t>DIONYSOS</a:t>
            </a:r>
          </a:p>
          <a:p>
            <a:r>
              <a:rPr lang="en-GB" sz="1400" dirty="0"/>
              <a:t>DIOSKOUROI</a:t>
            </a:r>
          </a:p>
          <a:p>
            <a:r>
              <a:rPr lang="en-GB" sz="1400" dirty="0"/>
              <a:t>EILEITHYIA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ECEE0E8-CBF2-456A-83A6-A2678C69209E}"/>
              </a:ext>
            </a:extLst>
          </p:cNvPr>
          <p:cNvSpPr txBox="1"/>
          <p:nvPr/>
        </p:nvSpPr>
        <p:spPr>
          <a:xfrm>
            <a:off x="6842878" y="1424107"/>
            <a:ext cx="1863011" cy="57554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EIRENE</a:t>
            </a:r>
          </a:p>
          <a:p>
            <a:r>
              <a:rPr lang="en-GB" sz="1400" dirty="0"/>
              <a:t>EMATHION </a:t>
            </a:r>
          </a:p>
          <a:p>
            <a:r>
              <a:rPr lang="en-GB" sz="1400" dirty="0"/>
              <a:t>ENDYMION </a:t>
            </a:r>
          </a:p>
          <a:p>
            <a:r>
              <a:rPr lang="en-GB" sz="1400" dirty="0"/>
              <a:t>EPAPHOS </a:t>
            </a:r>
          </a:p>
          <a:p>
            <a:r>
              <a:rPr lang="en-GB" sz="1400" dirty="0"/>
              <a:t>ERIS </a:t>
            </a:r>
          </a:p>
          <a:p>
            <a:r>
              <a:rPr lang="en-GB" sz="1400" dirty="0"/>
              <a:t>ERSA </a:t>
            </a:r>
          </a:p>
          <a:p>
            <a:r>
              <a:rPr lang="en-GB" sz="1400" dirty="0"/>
              <a:t>EUNOMIA</a:t>
            </a:r>
          </a:p>
          <a:p>
            <a:r>
              <a:rPr lang="en-GB" sz="1400" dirty="0"/>
              <a:t>GRAIKOS </a:t>
            </a:r>
          </a:p>
          <a:p>
            <a:r>
              <a:rPr lang="en-GB" sz="1400" dirty="0"/>
              <a:t>HARMONIA </a:t>
            </a:r>
          </a:p>
          <a:p>
            <a:r>
              <a:rPr lang="en-GB" sz="1400" dirty="0"/>
              <a:t>HEBE</a:t>
            </a:r>
          </a:p>
          <a:p>
            <a:r>
              <a:rPr lang="en-GB" sz="1400" dirty="0"/>
              <a:t>HELENE </a:t>
            </a:r>
          </a:p>
          <a:p>
            <a:r>
              <a:rPr lang="en-GB" sz="1400" dirty="0"/>
              <a:t>HELLEN </a:t>
            </a:r>
          </a:p>
          <a:p>
            <a:r>
              <a:rPr lang="en-GB" sz="1400" dirty="0"/>
              <a:t>HEPHAISTOS</a:t>
            </a:r>
          </a:p>
          <a:p>
            <a:r>
              <a:rPr lang="en-GB" sz="1400" dirty="0"/>
              <a:t>HERAKLES</a:t>
            </a:r>
          </a:p>
          <a:p>
            <a:r>
              <a:rPr lang="en-GB" sz="1400" dirty="0"/>
              <a:t>HERMES </a:t>
            </a:r>
          </a:p>
          <a:p>
            <a:r>
              <a:rPr lang="en-GB" sz="1400" dirty="0"/>
              <a:t>HEROPHILE </a:t>
            </a:r>
          </a:p>
          <a:p>
            <a:r>
              <a:rPr lang="en-GB" sz="1400" dirty="0"/>
              <a:t>HORAI</a:t>
            </a:r>
          </a:p>
          <a:p>
            <a:r>
              <a:rPr lang="en-GB" sz="1400" dirty="0"/>
              <a:t>IARBAS </a:t>
            </a:r>
          </a:p>
          <a:p>
            <a:r>
              <a:rPr lang="en-GB" sz="1400" dirty="0"/>
              <a:t>IASION </a:t>
            </a:r>
          </a:p>
          <a:p>
            <a:r>
              <a:rPr lang="en-GB" sz="1400" dirty="0"/>
              <a:t>KABEIROI</a:t>
            </a:r>
          </a:p>
          <a:p>
            <a:r>
              <a:rPr lang="en-GB" sz="1400" dirty="0"/>
              <a:t>KAIROS</a:t>
            </a:r>
          </a:p>
          <a:p>
            <a:r>
              <a:rPr lang="en-GB" sz="1400" dirty="0"/>
              <a:t>KENTAUROI KYRPIOI</a:t>
            </a:r>
          </a:p>
          <a:p>
            <a:r>
              <a:rPr lang="en-GB" sz="1400" dirty="0"/>
              <a:t>KEROESSA</a:t>
            </a:r>
          </a:p>
          <a:p>
            <a:r>
              <a:rPr lang="en-GB" sz="1400" dirty="0"/>
              <a:t>KHARITES</a:t>
            </a:r>
          </a:p>
          <a:p>
            <a:r>
              <a:rPr lang="en-GB" sz="1400" dirty="0"/>
              <a:t>KOLAXES</a:t>
            </a:r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B550EA0-C7E6-42C1-9266-2EC467DE1494}"/>
              </a:ext>
            </a:extLst>
          </p:cNvPr>
          <p:cNvSpPr txBox="1"/>
          <p:nvPr/>
        </p:nvSpPr>
        <p:spPr>
          <a:xfrm>
            <a:off x="8518962" y="1424107"/>
            <a:ext cx="2669320" cy="54784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KORINTHOS</a:t>
            </a:r>
          </a:p>
          <a:p>
            <a:r>
              <a:rPr lang="en-GB" sz="1400" dirty="0"/>
              <a:t>KORYBANTES SAMOTHRAKIOI</a:t>
            </a:r>
          </a:p>
          <a:p>
            <a:r>
              <a:rPr lang="en-GB" sz="1400" dirty="0"/>
              <a:t>KRINAKOS</a:t>
            </a:r>
          </a:p>
          <a:p>
            <a:r>
              <a:rPr lang="en-GB" sz="1400" dirty="0"/>
              <a:t>KRONIOS</a:t>
            </a:r>
          </a:p>
          <a:p>
            <a:r>
              <a:rPr lang="en-GB" sz="1400" dirty="0"/>
              <a:t>KYTOS</a:t>
            </a:r>
          </a:p>
          <a:p>
            <a:r>
              <a:rPr lang="en-GB" sz="1400" dirty="0"/>
              <a:t>LAKEDAIMON</a:t>
            </a:r>
          </a:p>
          <a:p>
            <a:r>
              <a:rPr lang="en-GB" sz="1400" dirty="0"/>
              <a:t>LATINOS</a:t>
            </a:r>
          </a:p>
          <a:p>
            <a:r>
              <a:rPr lang="en-GB" sz="1400" dirty="0"/>
              <a:t>LITAI</a:t>
            </a:r>
          </a:p>
          <a:p>
            <a:r>
              <a:rPr lang="en-GB" sz="1400" dirty="0"/>
              <a:t>MAGNES</a:t>
            </a:r>
          </a:p>
          <a:p>
            <a:r>
              <a:rPr lang="en-GB" sz="1400" dirty="0"/>
              <a:t>MAKEDON</a:t>
            </a:r>
          </a:p>
          <a:p>
            <a:r>
              <a:rPr lang="en-GB" sz="1400" dirty="0"/>
              <a:t>MANES</a:t>
            </a:r>
          </a:p>
          <a:p>
            <a:r>
              <a:rPr lang="en-GB" sz="1400" dirty="0"/>
              <a:t>MEGAROS</a:t>
            </a:r>
          </a:p>
          <a:p>
            <a:r>
              <a:rPr lang="en-GB" sz="1400" dirty="0"/>
              <a:t>MELINOE</a:t>
            </a:r>
          </a:p>
          <a:p>
            <a:r>
              <a:rPr lang="en-GB" sz="1400" dirty="0"/>
              <a:t>MELITEUS</a:t>
            </a:r>
          </a:p>
          <a:p>
            <a:r>
              <a:rPr lang="en-GB" sz="1400" dirty="0"/>
              <a:t>MINOS</a:t>
            </a:r>
          </a:p>
          <a:p>
            <a:r>
              <a:rPr lang="en-GB" sz="1400" dirty="0"/>
              <a:t>MOIRAI </a:t>
            </a:r>
          </a:p>
          <a:p>
            <a:r>
              <a:rPr lang="en-GB" sz="1400" dirty="0"/>
              <a:t>MOUSAI</a:t>
            </a:r>
          </a:p>
          <a:p>
            <a:r>
              <a:rPr lang="en-GB" sz="1400" dirty="0"/>
              <a:t>MYRMIDON</a:t>
            </a:r>
          </a:p>
          <a:p>
            <a:r>
              <a:rPr lang="en-GB" sz="1400" dirty="0"/>
              <a:t>NEMEA</a:t>
            </a:r>
          </a:p>
          <a:p>
            <a:r>
              <a:rPr lang="en-GB" sz="1400" dirty="0"/>
              <a:t>NYMPHAI </a:t>
            </a:r>
          </a:p>
          <a:p>
            <a:r>
              <a:rPr lang="en-GB" sz="1400" dirty="0"/>
              <a:t>NYMPHAI THEMEIDES </a:t>
            </a:r>
          </a:p>
          <a:p>
            <a:r>
              <a:rPr lang="en-GB" sz="1400" dirty="0"/>
              <a:t>ORION</a:t>
            </a:r>
          </a:p>
          <a:p>
            <a:r>
              <a:rPr lang="en-GB" sz="1400" dirty="0"/>
              <a:t>PALIKOI </a:t>
            </a:r>
          </a:p>
          <a:p>
            <a:r>
              <a:rPr lang="en-GB" sz="1400" dirty="0"/>
              <a:t>PAN </a:t>
            </a:r>
          </a:p>
          <a:p>
            <a:r>
              <a:rPr lang="en-GB" sz="1400" dirty="0"/>
              <a:t>PANDEIA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D6CD4A8-9559-40BB-B7D4-5D06AAC268CD}"/>
              </a:ext>
            </a:extLst>
          </p:cNvPr>
          <p:cNvSpPr txBox="1"/>
          <p:nvPr/>
        </p:nvSpPr>
        <p:spPr>
          <a:xfrm>
            <a:off x="10475532" y="1855914"/>
            <a:ext cx="1643399" cy="33239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PEIRITHOUS</a:t>
            </a:r>
          </a:p>
          <a:p>
            <a:r>
              <a:rPr lang="en-GB" sz="1400" dirty="0"/>
              <a:t>PELASGOS</a:t>
            </a:r>
          </a:p>
          <a:p>
            <a:r>
              <a:rPr lang="en-GB" sz="1400" dirty="0"/>
              <a:t>PERSEPHONE </a:t>
            </a:r>
          </a:p>
          <a:p>
            <a:r>
              <a:rPr lang="en-GB" sz="1400" dirty="0"/>
              <a:t>PERSEUS</a:t>
            </a:r>
          </a:p>
          <a:p>
            <a:r>
              <a:rPr lang="en-GB" sz="1400" dirty="0"/>
              <a:t>PHASIS </a:t>
            </a:r>
          </a:p>
          <a:p>
            <a:r>
              <a:rPr lang="en-GB" sz="1400" dirty="0"/>
              <a:t>POLYDEUKES</a:t>
            </a:r>
          </a:p>
          <a:p>
            <a:r>
              <a:rPr lang="en-GB" sz="1400" dirty="0"/>
              <a:t>RHADAMANTHYS</a:t>
            </a:r>
          </a:p>
          <a:p>
            <a:r>
              <a:rPr lang="en-GB" sz="1400" dirty="0"/>
              <a:t>SAON</a:t>
            </a:r>
          </a:p>
          <a:p>
            <a:r>
              <a:rPr lang="en-GB" sz="1400" dirty="0"/>
              <a:t>SARPEDON</a:t>
            </a:r>
          </a:p>
          <a:p>
            <a:r>
              <a:rPr lang="en-GB" sz="1400" dirty="0"/>
              <a:t>SPARTAIOS</a:t>
            </a:r>
          </a:p>
          <a:p>
            <a:r>
              <a:rPr lang="en-GB" sz="1400" dirty="0"/>
              <a:t>TANTALOS</a:t>
            </a:r>
          </a:p>
          <a:p>
            <a:r>
              <a:rPr lang="en-GB" sz="1400" dirty="0"/>
              <a:t>TARGITAUS</a:t>
            </a:r>
          </a:p>
          <a:p>
            <a:r>
              <a:rPr lang="en-GB" sz="1400" dirty="0"/>
              <a:t>TITYOS</a:t>
            </a:r>
          </a:p>
          <a:p>
            <a:r>
              <a:rPr lang="en-GB" sz="1400" dirty="0"/>
              <a:t>ZAGREUS </a:t>
            </a:r>
          </a:p>
          <a:p>
            <a:r>
              <a:rPr lang="en-GB" sz="1400" dirty="0"/>
              <a:t>ZETHOS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14834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75577CC7-6B96-4908-84E4-0D2AC01834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3094519A-B61A-4BE2-9E40-30E744081B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A7244538-290E-40DA-A93A-14BB3E6CF1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1999" cy="454372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36200C-0F88-4667-8F65-A2B084CA4C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32257" y="586011"/>
            <a:ext cx="1833867" cy="806142"/>
          </a:xfrm>
          <a:noFill/>
          <a:ln w="19050">
            <a:noFill/>
            <a:prstDash val="dash"/>
          </a:ln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dirty="0"/>
              <a:t>Hera</a:t>
            </a:r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AB1DF3B3-9DBC-445D-AE4E-A62E5A9B85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966386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966BA7A-F427-4B82-A72A-E225FA24DE3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7771" r="15544"/>
          <a:stretch/>
        </p:blipFill>
        <p:spPr>
          <a:xfrm>
            <a:off x="-4" y="10"/>
            <a:ext cx="4654291" cy="685799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F51F80E8-0CAC-410E-B59A-29FDDC357E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46782" y="-1"/>
            <a:ext cx="4245218" cy="53671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DD9A573-4D3D-448E-A529-AB9EDB2F8640}"/>
              </a:ext>
            </a:extLst>
          </p:cNvPr>
          <p:cNvSpPr txBox="1"/>
          <p:nvPr/>
        </p:nvSpPr>
        <p:spPr>
          <a:xfrm>
            <a:off x="9707879" y="1441450"/>
            <a:ext cx="2082621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-	ARES</a:t>
            </a:r>
          </a:p>
          <a:p>
            <a:r>
              <a:rPr lang="en-GB"/>
              <a:t>-	EILEITHYIA</a:t>
            </a:r>
          </a:p>
          <a:p>
            <a:r>
              <a:rPr lang="en-GB"/>
              <a:t>-	HEBE</a:t>
            </a:r>
          </a:p>
          <a:p>
            <a:r>
              <a:rPr lang="en-GB"/>
              <a:t>-	HEPHAISTOS</a:t>
            </a:r>
          </a:p>
          <a:p>
            <a:r>
              <a:rPr lang="en-GB"/>
              <a:t>-	THE KHARITES</a:t>
            </a:r>
          </a:p>
          <a:p>
            <a:r>
              <a:rPr lang="en-GB"/>
              <a:t>-	TYPHAON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37935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BBF47873-E312-48F6-B81F-B4D0DC7C00A3}"/>
              </a:ext>
            </a:extLst>
          </p:cNvPr>
          <p:cNvSpPr/>
          <p:nvPr/>
        </p:nvSpPr>
        <p:spPr>
          <a:xfrm>
            <a:off x="6096000" y="0"/>
            <a:ext cx="439735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Bibliography</a:t>
            </a:r>
            <a:endParaRPr lang="en-US" sz="5400" b="1" cap="none" spc="0" dirty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6E466A8-7075-4736-B23E-B2FA8E3D52E6}"/>
              </a:ext>
            </a:extLst>
          </p:cNvPr>
          <p:cNvSpPr txBox="1"/>
          <p:nvPr/>
        </p:nvSpPr>
        <p:spPr>
          <a:xfrm>
            <a:off x="519112" y="923330"/>
            <a:ext cx="11153775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-	</a:t>
            </a:r>
            <a:r>
              <a:rPr lang="en-GB" sz="1400" dirty="0"/>
              <a:t>Aeschylus, Oresteia. Eumenides (trans.) Alan H. </a:t>
            </a:r>
            <a:r>
              <a:rPr lang="en-GB" sz="1400" dirty="0" err="1"/>
              <a:t>Sommerstein</a:t>
            </a:r>
            <a:r>
              <a:rPr lang="en-GB" sz="1400" dirty="0"/>
              <a:t> (2009) Harvard University press, Cambridge</a:t>
            </a:r>
          </a:p>
          <a:p>
            <a:r>
              <a:rPr lang="en-GB" sz="1400" dirty="0"/>
              <a:t>-	Aeschylus Prometheus Bound, (trans.) Alan H. </a:t>
            </a:r>
            <a:r>
              <a:rPr lang="en-GB" sz="1400" dirty="0" err="1"/>
              <a:t>Sommerstein</a:t>
            </a:r>
            <a:r>
              <a:rPr lang="en-GB" sz="1400" dirty="0"/>
              <a:t> (2009) Harvard University press, Cambridge</a:t>
            </a:r>
          </a:p>
          <a:p>
            <a:r>
              <a:rPr lang="en-GB" sz="1400" dirty="0"/>
              <a:t>-	</a:t>
            </a:r>
            <a:r>
              <a:rPr lang="en-GB" sz="1400" dirty="0" err="1"/>
              <a:t>Apollodorus</a:t>
            </a:r>
            <a:r>
              <a:rPr lang="en-GB" sz="1400" dirty="0"/>
              <a:t>, the Library (trans.) James G. Frazer (1921) Harvard University press, Cambridge</a:t>
            </a:r>
          </a:p>
          <a:p>
            <a:r>
              <a:rPr lang="en-GB" sz="1400" dirty="0"/>
              <a:t>-	Apollonius of Rhodes, Argonautica (trans.) William H. Race (2009) Harvard University press, Cambridge</a:t>
            </a:r>
          </a:p>
          <a:p>
            <a:r>
              <a:rPr lang="en-GB" sz="1400" dirty="0"/>
              <a:t>-	Aratus, Phaenomena (trans.) A. W. Mair and G. R. Mair (1921) Harvard University press, Cambridge</a:t>
            </a:r>
          </a:p>
          <a:p>
            <a:r>
              <a:rPr lang="en-GB" sz="1400" dirty="0"/>
              <a:t>-	</a:t>
            </a:r>
            <a:r>
              <a:rPr lang="en-GB" sz="1400" dirty="0" err="1"/>
              <a:t>Diodorus</a:t>
            </a:r>
            <a:r>
              <a:rPr lang="en-GB" sz="1400" dirty="0"/>
              <a:t> Siculus (trans.) Charles L. Sherman (1933) Harvard University press, Cambridge</a:t>
            </a:r>
          </a:p>
          <a:p>
            <a:r>
              <a:rPr lang="en-GB" sz="1400" dirty="0"/>
              <a:t>-	Hesiod Theogony (trans.) Glenn W. Most (2018) Harvard University press, Cambridge</a:t>
            </a:r>
          </a:p>
          <a:p>
            <a:r>
              <a:rPr lang="en-GB" sz="1400" dirty="0"/>
              <a:t>-	Hesiod, Works and Days (trans.) Glenn W. Most (2018) Harvard University press, Cambridge</a:t>
            </a:r>
          </a:p>
          <a:p>
            <a:r>
              <a:rPr lang="en-GB" sz="1400" dirty="0"/>
              <a:t>-	Homer Iliad (trans.) Samuel Butler. (1898) Longmans, Green and Co, London.</a:t>
            </a:r>
          </a:p>
          <a:p>
            <a:r>
              <a:rPr lang="en-GB" sz="1400" dirty="0"/>
              <a:t>-	</a:t>
            </a:r>
            <a:r>
              <a:rPr lang="en-GB" sz="1400" dirty="0" err="1"/>
              <a:t>Lycophron</a:t>
            </a:r>
            <a:r>
              <a:rPr lang="en-GB" sz="1400" dirty="0"/>
              <a:t>, Alexandra (trans.) Alexandra. A.W. Mair. (1921) William Heinemann, </a:t>
            </a:r>
            <a:r>
              <a:rPr lang="en-GB" sz="1400" dirty="0" err="1"/>
              <a:t>Lts</a:t>
            </a:r>
            <a:r>
              <a:rPr lang="en-GB" sz="1400" dirty="0"/>
              <a:t>. London</a:t>
            </a:r>
          </a:p>
          <a:p>
            <a:r>
              <a:rPr lang="en-GB" sz="1400" dirty="0"/>
              <a:t>-	</a:t>
            </a:r>
            <a:r>
              <a:rPr lang="en-GB" sz="1400" dirty="0" err="1"/>
              <a:t>Nonnus</a:t>
            </a:r>
            <a:r>
              <a:rPr lang="en-GB" sz="1400" dirty="0"/>
              <a:t> </a:t>
            </a:r>
            <a:r>
              <a:rPr lang="en-GB" sz="1400" dirty="0" err="1"/>
              <a:t>Dionysiaca</a:t>
            </a:r>
            <a:r>
              <a:rPr lang="en-GB" sz="1400" dirty="0"/>
              <a:t> (trans.) W.H.D. Rouse (1940) London, William Heinemann, Ltd.</a:t>
            </a:r>
          </a:p>
          <a:p>
            <a:r>
              <a:rPr lang="en-GB" sz="1400" dirty="0"/>
              <a:t>-	Ovid Metamorphoses (trans.) Brookes More (1922) Cornhill Publishing Co, Boston</a:t>
            </a:r>
          </a:p>
          <a:p>
            <a:r>
              <a:rPr lang="en-GB" sz="1400" dirty="0"/>
              <a:t>-	Pausanias, Description of Greece. (trans.) W.H.S. Jones, Litt.D., and H.A. Ormerod (1918) William Heinemann Ltd, London</a:t>
            </a:r>
          </a:p>
          <a:p>
            <a:r>
              <a:rPr lang="en-GB" sz="1400" dirty="0"/>
              <a:t>-	Pindar, Odes (trans.) Diane </a:t>
            </a:r>
            <a:r>
              <a:rPr lang="en-GB" sz="1400" dirty="0" err="1"/>
              <a:t>Arnson</a:t>
            </a:r>
            <a:r>
              <a:rPr lang="en-GB" sz="1400" dirty="0"/>
              <a:t> </a:t>
            </a:r>
            <a:r>
              <a:rPr lang="en-GB" sz="1400" dirty="0" err="1"/>
              <a:t>Svarlien</a:t>
            </a:r>
            <a:r>
              <a:rPr lang="en-GB" sz="1400" dirty="0"/>
              <a:t> (1990) Harvard University Press, Cambridge</a:t>
            </a:r>
          </a:p>
          <a:p>
            <a:r>
              <a:rPr lang="en-GB" sz="1400" dirty="0"/>
              <a:t>-	Plato, Euthydemus, Protagoras, Gorgias, Meno (trans.) W.R.M. Lamb (1967) William Heinemann Ltd, London</a:t>
            </a:r>
          </a:p>
          <a:p>
            <a:r>
              <a:rPr lang="en-GB" sz="1400" dirty="0"/>
              <a:t>-	Plato, Laws (trans.) R.G. Bury (1967) William Heinemann Ltd, London.</a:t>
            </a:r>
          </a:p>
          <a:p>
            <a:pPr marL="285750" indent="-285750">
              <a:buFontTx/>
              <a:buChar char="-"/>
            </a:pPr>
            <a:r>
              <a:rPr lang="en-GB" sz="1400" dirty="0"/>
              <a:t>   Plato, Republic (trans.) Paul </a:t>
            </a:r>
            <a:r>
              <a:rPr lang="en-GB" sz="1400" dirty="0" err="1"/>
              <a:t>Shorely</a:t>
            </a:r>
            <a:r>
              <a:rPr lang="en-GB" sz="1400" dirty="0"/>
              <a:t> (1969) </a:t>
            </a:r>
            <a:r>
              <a:rPr lang="en-GB" sz="1400" dirty="0" err="1"/>
              <a:t>Willaim</a:t>
            </a:r>
            <a:r>
              <a:rPr lang="en-GB" sz="1400" dirty="0"/>
              <a:t> Heinemann Ltd, London </a:t>
            </a:r>
          </a:p>
          <a:p>
            <a:pPr marL="285750" indent="-285750">
              <a:buFontTx/>
              <a:buChar char="-"/>
            </a:pPr>
            <a:endParaRPr lang="en-GB" sz="1400" dirty="0"/>
          </a:p>
          <a:p>
            <a:pPr marL="285750" indent="-285750">
              <a:buFontTx/>
              <a:buChar char="-"/>
            </a:pPr>
            <a:r>
              <a:rPr lang="en-GB" sz="1400" dirty="0"/>
              <a:t>   Hera and </a:t>
            </a:r>
            <a:r>
              <a:rPr lang="en-GB" sz="1400" dirty="0" err="1"/>
              <a:t>Satyriscus</a:t>
            </a:r>
            <a:r>
              <a:rPr lang="en-GB" sz="1400" dirty="0"/>
              <a:t>. ca 430 - 420 BCE. Attic Red Figure. Toledo Museum of Art retrieved from   https://www.theoi.com/Gallery/K4.7.html [Accessed 04.06.2019]</a:t>
            </a:r>
          </a:p>
          <a:p>
            <a:pPr marL="285750" indent="-285750">
              <a:buFontTx/>
              <a:buChar char="-"/>
            </a:pPr>
            <a:r>
              <a:rPr lang="en-GB" sz="1400" dirty="0"/>
              <a:t>Cronus &amp; Rhea. ca. 460 – 450 BCE. Attic Red Figure. </a:t>
            </a:r>
            <a:r>
              <a:rPr lang="en-GB" sz="1400" dirty="0" err="1"/>
              <a:t>Pelike</a:t>
            </a:r>
            <a:r>
              <a:rPr lang="en-GB" sz="1400" dirty="0"/>
              <a:t>. Metropolitan Museum of Art, New York. Retrieved from https://www.theoi.com/Gallery/T6.1.html [Accessed 04.06.2019]</a:t>
            </a:r>
          </a:p>
          <a:p>
            <a:pPr marL="285750" indent="-285750">
              <a:buFontTx/>
              <a:buChar char="-"/>
            </a:pPr>
            <a:r>
              <a:rPr lang="en-GB" sz="1400" dirty="0"/>
              <a:t>Hera and </a:t>
            </a:r>
            <a:r>
              <a:rPr lang="en-GB" sz="1400" dirty="0" err="1"/>
              <a:t>Satyriscus</a:t>
            </a:r>
            <a:r>
              <a:rPr lang="en-GB" sz="1400" dirty="0"/>
              <a:t>. ca 430 - 420 BCE. Attic Red Figure. Toledo Museum of Art retrieved from https://www.theoi.com/Gallery/K4.7.html [Accessed 04.06.2019]</a:t>
            </a:r>
          </a:p>
          <a:p>
            <a:pPr marL="285750" indent="-285750">
              <a:buFontTx/>
              <a:buChar char="-"/>
            </a:pPr>
            <a:r>
              <a:rPr lang="en-GB" sz="1400" dirty="0"/>
              <a:t>-	Zeus. ca 470 - 460 BCE. Attic Red Figure. Amphora. </a:t>
            </a:r>
            <a:r>
              <a:rPr lang="en-GB" sz="1400" dirty="0" err="1"/>
              <a:t>Musée</a:t>
            </a:r>
            <a:r>
              <a:rPr lang="en-GB" sz="1400" dirty="0"/>
              <a:t> du Louvre, Paris. retrieved from https://www.theoi.com/Gallery/K1.1.html [Accessed 04.06.2019]</a:t>
            </a:r>
          </a:p>
          <a:p>
            <a:pPr marL="285750" indent="-285750">
              <a:buFontTx/>
              <a:buChar char="-"/>
            </a:pP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505096872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01D17D"/>
      </a:accent1>
      <a:accent2>
        <a:srgbClr val="84C72A"/>
      </a:accent2>
      <a:accent3>
        <a:srgbClr val="E1D126"/>
      </a:accent3>
      <a:accent4>
        <a:srgbClr val="E29932"/>
      </a:accent4>
      <a:accent5>
        <a:srgbClr val="E56526"/>
      </a:accent5>
      <a:accent6>
        <a:srgbClr val="D63731"/>
      </a:accent6>
      <a:hlink>
        <a:srgbClr val="35FA7F"/>
      </a:hlink>
      <a:folHlink>
        <a:srgbClr val="BAFC85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2B2A868B-6BC2-4B3E-98B9-1258F41035D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150</TotalTime>
  <Words>372</Words>
  <Application>Microsoft Office PowerPoint</Application>
  <PresentationFormat>Widescreen</PresentationFormat>
  <Paragraphs>299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Century Gothic</vt:lpstr>
      <vt:lpstr>Vapor Trail</vt:lpstr>
      <vt:lpstr>the intergenerational conflict between the Primordial Gods, Titans and Olympians</vt:lpstr>
      <vt:lpstr>The Primordial Gods</vt:lpstr>
      <vt:lpstr>PowerPoint Presentation</vt:lpstr>
      <vt:lpstr>Gaea</vt:lpstr>
      <vt:lpstr>The Titans</vt:lpstr>
      <vt:lpstr>Kronos</vt:lpstr>
      <vt:lpstr>Rheia</vt:lpstr>
      <vt:lpstr>The Olympians</vt:lpstr>
      <vt:lpstr>Zeus</vt:lpstr>
      <vt:lpstr>Hera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intergenerational conflict between the Primordial Gods, Titans and Olympians</dc:title>
  <dc:creator>Jacob Summers</dc:creator>
  <cp:lastModifiedBy>Jacob Summers (1801142)</cp:lastModifiedBy>
  <cp:revision>7</cp:revision>
  <dcterms:created xsi:type="dcterms:W3CDTF">2019-06-06T07:00:04Z</dcterms:created>
  <dcterms:modified xsi:type="dcterms:W3CDTF">2019-06-06T09:30:11Z</dcterms:modified>
</cp:coreProperties>
</file>