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78" r:id="rId13"/>
    <p:sldId id="267" r:id="rId14"/>
    <p:sldId id="268" r:id="rId15"/>
    <p:sldId id="269" r:id="rId16"/>
    <p:sldId id="270" r:id="rId17"/>
    <p:sldId id="271" r:id="rId18"/>
    <p:sldId id="272" r:id="rId19"/>
    <p:sldId id="274" r:id="rId20"/>
    <p:sldId id="275" r:id="rId21"/>
    <p:sldId id="276" r:id="rId22"/>
    <p:sldId id="277" r:id="rId23"/>
    <p:sldId id="273" r:id="rId24"/>
    <p:sldId id="279" r:id="rId25"/>
    <p:sldId id="280" r:id="rId26"/>
    <p:sldId id="283" r:id="rId27"/>
    <p:sldId id="281" r:id="rId28"/>
    <p:sldId id="282" r:id="rId29"/>
    <p:sldId id="284" r:id="rId30"/>
    <p:sldId id="285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249" autoAdjust="0"/>
    <p:restoredTop sz="94660"/>
  </p:normalViewPr>
  <p:slideViewPr>
    <p:cSldViewPr snapToGrid="0">
      <p:cViewPr varScale="1">
        <p:scale>
          <a:sx n="63" d="100"/>
          <a:sy n="63" d="100"/>
        </p:scale>
        <p:origin x="75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6A03D5-8092-4BA4-A0A0-29C9942D6135}" type="doc">
      <dgm:prSet loTypeId="urn:microsoft.com/office/officeart/2018/2/layout/IconLabelList" loCatId="icon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A19E11D8-188C-4068-AB39-39E2935CB247}">
      <dgm:prSet custT="1"/>
      <dgm:spPr/>
      <dgm:t>
        <a:bodyPr/>
        <a:lstStyle/>
        <a:p>
          <a:pPr algn="ctr">
            <a:lnSpc>
              <a:spcPct val="100000"/>
            </a:lnSpc>
          </a:pPr>
          <a:r>
            <a:rPr lang="en-US" sz="1600" dirty="0"/>
            <a:t>Childhood trauma after finding out his parents were not his real parents, and his sister was in fact his mother </a:t>
          </a:r>
          <a:r>
            <a:rPr lang="en-US" sz="1600" b="1" dirty="0"/>
            <a:t>(Serena &amp; Kuroski, 2021).  </a:t>
          </a:r>
          <a:endParaRPr lang="en-US" sz="1600" dirty="0"/>
        </a:p>
      </dgm:t>
    </dgm:pt>
    <dgm:pt modelId="{78436330-8F57-4683-AB9B-29E7493E42BF}" type="parTrans" cxnId="{597108D7-21CE-468F-BC45-BE1E779A028D}">
      <dgm:prSet/>
      <dgm:spPr/>
      <dgm:t>
        <a:bodyPr/>
        <a:lstStyle/>
        <a:p>
          <a:endParaRPr lang="en-US" sz="1600"/>
        </a:p>
      </dgm:t>
    </dgm:pt>
    <dgm:pt modelId="{936A7ECB-C7D3-410F-AE40-6CC6EDB8D187}" type="sibTrans" cxnId="{597108D7-21CE-468F-BC45-BE1E779A028D}">
      <dgm:prSet/>
      <dgm:spPr/>
      <dgm:t>
        <a:bodyPr/>
        <a:lstStyle/>
        <a:p>
          <a:endParaRPr lang="en-US" sz="1600"/>
        </a:p>
      </dgm:t>
    </dgm:pt>
    <dgm:pt modelId="{C62F4219-43D5-48B8-ABE8-6E469EBB3C8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/>
            <a:t>Stephanie Brooks who was Ted Bundys first girlfriend whom he met at University of Washington in 1967 </a:t>
          </a:r>
          <a:r>
            <a:rPr lang="en-US" sz="1600" b="1" dirty="0"/>
            <a:t>(Hammon, 2013).  </a:t>
          </a:r>
          <a:endParaRPr lang="en-US" sz="1600" dirty="0"/>
        </a:p>
      </dgm:t>
    </dgm:pt>
    <dgm:pt modelId="{DCBE2FAF-3CA4-4FBD-90E1-16DE483BA380}" type="parTrans" cxnId="{2E9B6A5F-1D25-489B-B591-082B47CCFBC5}">
      <dgm:prSet/>
      <dgm:spPr/>
      <dgm:t>
        <a:bodyPr/>
        <a:lstStyle/>
        <a:p>
          <a:endParaRPr lang="en-US" sz="1600"/>
        </a:p>
      </dgm:t>
    </dgm:pt>
    <dgm:pt modelId="{8B4CCB9F-822B-4FB8-AD52-445DB4CD95F6}" type="sibTrans" cxnId="{2E9B6A5F-1D25-489B-B591-082B47CCFBC5}">
      <dgm:prSet/>
      <dgm:spPr/>
      <dgm:t>
        <a:bodyPr/>
        <a:lstStyle/>
        <a:p>
          <a:endParaRPr lang="en-US" sz="1600"/>
        </a:p>
      </dgm:t>
    </dgm:pt>
    <dgm:pt modelId="{B659FB34-C4F4-406D-9EA7-8AA19167EAC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/>
            <a:t>Ted Bundy changing places of education very often as well as dropping out of his courses before finishing them </a:t>
          </a:r>
          <a:r>
            <a:rPr lang="en-US" sz="1600" b="1" dirty="0"/>
            <a:t>(Gainsburg, 2019). </a:t>
          </a:r>
          <a:endParaRPr lang="en-US" sz="1600" dirty="0"/>
        </a:p>
      </dgm:t>
    </dgm:pt>
    <dgm:pt modelId="{127E47E8-D144-4CE2-9C5F-6200E9388506}" type="parTrans" cxnId="{90F6F47F-B7DE-4CC0-99D0-2F1E55EBA86C}">
      <dgm:prSet/>
      <dgm:spPr/>
      <dgm:t>
        <a:bodyPr/>
        <a:lstStyle/>
        <a:p>
          <a:endParaRPr lang="en-US" sz="1600"/>
        </a:p>
      </dgm:t>
    </dgm:pt>
    <dgm:pt modelId="{2E265288-F28A-4B00-9463-23AB8838EF89}" type="sibTrans" cxnId="{90F6F47F-B7DE-4CC0-99D0-2F1E55EBA86C}">
      <dgm:prSet/>
      <dgm:spPr/>
      <dgm:t>
        <a:bodyPr/>
        <a:lstStyle/>
        <a:p>
          <a:endParaRPr lang="en-US" sz="1600"/>
        </a:p>
      </dgm:t>
    </dgm:pt>
    <dgm:pt modelId="{F83C5711-8953-4569-A5EC-98DB745FE0EB}" type="pres">
      <dgm:prSet presAssocID="{E86A03D5-8092-4BA4-A0A0-29C9942D6135}" presName="root" presStyleCnt="0">
        <dgm:presLayoutVars>
          <dgm:dir/>
          <dgm:resizeHandles val="exact"/>
        </dgm:presLayoutVars>
      </dgm:prSet>
      <dgm:spPr/>
    </dgm:pt>
    <dgm:pt modelId="{1860C564-35F5-48DB-8C47-D5E3E8CB35EF}" type="pres">
      <dgm:prSet presAssocID="{A19E11D8-188C-4068-AB39-39E2935CB247}" presName="compNode" presStyleCnt="0"/>
      <dgm:spPr/>
    </dgm:pt>
    <dgm:pt modelId="{74318D93-1B39-4A40-B5F4-1D8C2216E292}" type="pres">
      <dgm:prSet presAssocID="{A19E11D8-188C-4068-AB39-39E2935CB24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ve Letter"/>
        </a:ext>
      </dgm:extLst>
    </dgm:pt>
    <dgm:pt modelId="{F497ABA3-DCB6-49E6-954B-3EEAE872C13D}" type="pres">
      <dgm:prSet presAssocID="{A19E11D8-188C-4068-AB39-39E2935CB247}" presName="spaceRect" presStyleCnt="0"/>
      <dgm:spPr/>
    </dgm:pt>
    <dgm:pt modelId="{DB70FECA-7259-4CFD-A9AD-ECCEA63A0B36}" type="pres">
      <dgm:prSet presAssocID="{A19E11D8-188C-4068-AB39-39E2935CB247}" presName="textRect" presStyleLbl="revTx" presStyleIdx="0" presStyleCnt="3">
        <dgm:presLayoutVars>
          <dgm:chMax val="1"/>
          <dgm:chPref val="1"/>
        </dgm:presLayoutVars>
      </dgm:prSet>
      <dgm:spPr/>
    </dgm:pt>
    <dgm:pt modelId="{C0F3941D-4317-46C5-964C-1049F3A9817D}" type="pres">
      <dgm:prSet presAssocID="{936A7ECB-C7D3-410F-AE40-6CC6EDB8D187}" presName="sibTrans" presStyleCnt="0"/>
      <dgm:spPr/>
    </dgm:pt>
    <dgm:pt modelId="{99698DEE-2EAB-4E76-80C4-E2B7C75C9CE2}" type="pres">
      <dgm:prSet presAssocID="{C62F4219-43D5-48B8-ABE8-6E469EBB3C80}" presName="compNode" presStyleCnt="0"/>
      <dgm:spPr/>
    </dgm:pt>
    <dgm:pt modelId="{E451F03F-3233-4BD2-8AE8-6D6AE2382948}" type="pres">
      <dgm:prSet presAssocID="{C62F4219-43D5-48B8-ABE8-6E469EBB3C8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169D9CC6-5BAD-4EDF-885A-4021BBDC3791}" type="pres">
      <dgm:prSet presAssocID="{C62F4219-43D5-48B8-ABE8-6E469EBB3C80}" presName="spaceRect" presStyleCnt="0"/>
      <dgm:spPr/>
    </dgm:pt>
    <dgm:pt modelId="{38FF37F8-9891-4E2E-9932-1B8651A1EC02}" type="pres">
      <dgm:prSet presAssocID="{C62F4219-43D5-48B8-ABE8-6E469EBB3C80}" presName="textRect" presStyleLbl="revTx" presStyleIdx="1" presStyleCnt="3">
        <dgm:presLayoutVars>
          <dgm:chMax val="1"/>
          <dgm:chPref val="1"/>
        </dgm:presLayoutVars>
      </dgm:prSet>
      <dgm:spPr/>
    </dgm:pt>
    <dgm:pt modelId="{337ED52F-50D0-49B9-B8DA-026F9F930BCF}" type="pres">
      <dgm:prSet presAssocID="{8B4CCB9F-822B-4FB8-AD52-445DB4CD95F6}" presName="sibTrans" presStyleCnt="0"/>
      <dgm:spPr/>
    </dgm:pt>
    <dgm:pt modelId="{C13A6201-69EB-4834-AAF1-6D07FFA9115B}" type="pres">
      <dgm:prSet presAssocID="{B659FB34-C4F4-406D-9EA7-8AA19167EAC4}" presName="compNode" presStyleCnt="0"/>
      <dgm:spPr/>
    </dgm:pt>
    <dgm:pt modelId="{5DC7611A-BD76-47FF-9F77-4C0FA3A13AAB}" type="pres">
      <dgm:prSet presAssocID="{B659FB34-C4F4-406D-9EA7-8AA19167EAC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A0D7FEB-FBF3-4834-8F26-FE9548B83769}" type="pres">
      <dgm:prSet presAssocID="{B659FB34-C4F4-406D-9EA7-8AA19167EAC4}" presName="spaceRect" presStyleCnt="0"/>
      <dgm:spPr/>
    </dgm:pt>
    <dgm:pt modelId="{0427C6BA-1B0B-4179-BC18-40198606F8D0}" type="pres">
      <dgm:prSet presAssocID="{B659FB34-C4F4-406D-9EA7-8AA19167EAC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E9B6A5F-1D25-489B-B591-082B47CCFBC5}" srcId="{E86A03D5-8092-4BA4-A0A0-29C9942D6135}" destId="{C62F4219-43D5-48B8-ABE8-6E469EBB3C80}" srcOrd="1" destOrd="0" parTransId="{DCBE2FAF-3CA4-4FBD-90E1-16DE483BA380}" sibTransId="{8B4CCB9F-822B-4FB8-AD52-445DB4CD95F6}"/>
    <dgm:cxn modelId="{A3AEED41-3DC3-43B6-9D5C-F88841553CBF}" type="presOf" srcId="{C62F4219-43D5-48B8-ABE8-6E469EBB3C80}" destId="{38FF37F8-9891-4E2E-9932-1B8651A1EC02}" srcOrd="0" destOrd="0" presId="urn:microsoft.com/office/officeart/2018/2/layout/IconLabelList"/>
    <dgm:cxn modelId="{90F6F47F-B7DE-4CC0-99D0-2F1E55EBA86C}" srcId="{E86A03D5-8092-4BA4-A0A0-29C9942D6135}" destId="{B659FB34-C4F4-406D-9EA7-8AA19167EAC4}" srcOrd="2" destOrd="0" parTransId="{127E47E8-D144-4CE2-9C5F-6200E9388506}" sibTransId="{2E265288-F28A-4B00-9463-23AB8838EF89}"/>
    <dgm:cxn modelId="{EBA96199-A443-4330-8C0F-993C42A71D73}" type="presOf" srcId="{A19E11D8-188C-4068-AB39-39E2935CB247}" destId="{DB70FECA-7259-4CFD-A9AD-ECCEA63A0B36}" srcOrd="0" destOrd="0" presId="urn:microsoft.com/office/officeart/2018/2/layout/IconLabelList"/>
    <dgm:cxn modelId="{A36911AF-9C62-4A14-913F-70606D16EFC9}" type="presOf" srcId="{B659FB34-C4F4-406D-9EA7-8AA19167EAC4}" destId="{0427C6BA-1B0B-4179-BC18-40198606F8D0}" srcOrd="0" destOrd="0" presId="urn:microsoft.com/office/officeart/2018/2/layout/IconLabelList"/>
    <dgm:cxn modelId="{5B12D1CE-AB2E-4E0A-BA1F-9911F9081B2F}" type="presOf" srcId="{E86A03D5-8092-4BA4-A0A0-29C9942D6135}" destId="{F83C5711-8953-4569-A5EC-98DB745FE0EB}" srcOrd="0" destOrd="0" presId="urn:microsoft.com/office/officeart/2018/2/layout/IconLabelList"/>
    <dgm:cxn modelId="{597108D7-21CE-468F-BC45-BE1E779A028D}" srcId="{E86A03D5-8092-4BA4-A0A0-29C9942D6135}" destId="{A19E11D8-188C-4068-AB39-39E2935CB247}" srcOrd="0" destOrd="0" parTransId="{78436330-8F57-4683-AB9B-29E7493E42BF}" sibTransId="{936A7ECB-C7D3-410F-AE40-6CC6EDB8D187}"/>
    <dgm:cxn modelId="{F22C3B96-05EF-4DB7-BE51-9F7BCE31A61F}" type="presParOf" srcId="{F83C5711-8953-4569-A5EC-98DB745FE0EB}" destId="{1860C564-35F5-48DB-8C47-D5E3E8CB35EF}" srcOrd="0" destOrd="0" presId="urn:microsoft.com/office/officeart/2018/2/layout/IconLabelList"/>
    <dgm:cxn modelId="{680F5A3B-D032-41F2-BE9B-951E6E070924}" type="presParOf" srcId="{1860C564-35F5-48DB-8C47-D5E3E8CB35EF}" destId="{74318D93-1B39-4A40-B5F4-1D8C2216E292}" srcOrd="0" destOrd="0" presId="urn:microsoft.com/office/officeart/2018/2/layout/IconLabelList"/>
    <dgm:cxn modelId="{C2BF8B83-E8F5-4F84-B92B-F5C4DBC65961}" type="presParOf" srcId="{1860C564-35F5-48DB-8C47-D5E3E8CB35EF}" destId="{F497ABA3-DCB6-49E6-954B-3EEAE872C13D}" srcOrd="1" destOrd="0" presId="urn:microsoft.com/office/officeart/2018/2/layout/IconLabelList"/>
    <dgm:cxn modelId="{54DA3371-FAF7-4E26-A06B-45B9B1A19720}" type="presParOf" srcId="{1860C564-35F5-48DB-8C47-D5E3E8CB35EF}" destId="{DB70FECA-7259-4CFD-A9AD-ECCEA63A0B36}" srcOrd="2" destOrd="0" presId="urn:microsoft.com/office/officeart/2018/2/layout/IconLabelList"/>
    <dgm:cxn modelId="{1C3EA485-7B6E-4572-98AA-D1CEE85CEE37}" type="presParOf" srcId="{F83C5711-8953-4569-A5EC-98DB745FE0EB}" destId="{C0F3941D-4317-46C5-964C-1049F3A9817D}" srcOrd="1" destOrd="0" presId="urn:microsoft.com/office/officeart/2018/2/layout/IconLabelList"/>
    <dgm:cxn modelId="{F884508B-5923-4933-8797-A64A3905C9A9}" type="presParOf" srcId="{F83C5711-8953-4569-A5EC-98DB745FE0EB}" destId="{99698DEE-2EAB-4E76-80C4-E2B7C75C9CE2}" srcOrd="2" destOrd="0" presId="urn:microsoft.com/office/officeart/2018/2/layout/IconLabelList"/>
    <dgm:cxn modelId="{682523D1-A107-4676-8479-A437683BF1CB}" type="presParOf" srcId="{99698DEE-2EAB-4E76-80C4-E2B7C75C9CE2}" destId="{E451F03F-3233-4BD2-8AE8-6D6AE2382948}" srcOrd="0" destOrd="0" presId="urn:microsoft.com/office/officeart/2018/2/layout/IconLabelList"/>
    <dgm:cxn modelId="{7285549B-DFF7-4EFE-96F7-AE4A90A7487A}" type="presParOf" srcId="{99698DEE-2EAB-4E76-80C4-E2B7C75C9CE2}" destId="{169D9CC6-5BAD-4EDF-885A-4021BBDC3791}" srcOrd="1" destOrd="0" presId="urn:microsoft.com/office/officeart/2018/2/layout/IconLabelList"/>
    <dgm:cxn modelId="{A16C082E-3B41-48AC-9AE2-F59CEFEAD126}" type="presParOf" srcId="{99698DEE-2EAB-4E76-80C4-E2B7C75C9CE2}" destId="{38FF37F8-9891-4E2E-9932-1B8651A1EC02}" srcOrd="2" destOrd="0" presId="urn:microsoft.com/office/officeart/2018/2/layout/IconLabelList"/>
    <dgm:cxn modelId="{F32A5CF2-94F2-40FD-9714-6A5813E8444F}" type="presParOf" srcId="{F83C5711-8953-4569-A5EC-98DB745FE0EB}" destId="{337ED52F-50D0-49B9-B8DA-026F9F930BCF}" srcOrd="3" destOrd="0" presId="urn:microsoft.com/office/officeart/2018/2/layout/IconLabelList"/>
    <dgm:cxn modelId="{A36373CF-DD08-41BD-9641-B7559532578A}" type="presParOf" srcId="{F83C5711-8953-4569-A5EC-98DB745FE0EB}" destId="{C13A6201-69EB-4834-AAF1-6D07FFA9115B}" srcOrd="4" destOrd="0" presId="urn:microsoft.com/office/officeart/2018/2/layout/IconLabelList"/>
    <dgm:cxn modelId="{F6E063E6-71F3-4902-87F6-1D01FCC8542A}" type="presParOf" srcId="{C13A6201-69EB-4834-AAF1-6D07FFA9115B}" destId="{5DC7611A-BD76-47FF-9F77-4C0FA3A13AAB}" srcOrd="0" destOrd="0" presId="urn:microsoft.com/office/officeart/2018/2/layout/IconLabelList"/>
    <dgm:cxn modelId="{906E1035-29AB-4AAE-B16C-9DD949BA525D}" type="presParOf" srcId="{C13A6201-69EB-4834-AAF1-6D07FFA9115B}" destId="{4A0D7FEB-FBF3-4834-8F26-FE9548B83769}" srcOrd="1" destOrd="0" presId="urn:microsoft.com/office/officeart/2018/2/layout/IconLabelList"/>
    <dgm:cxn modelId="{66D15EDB-94BA-47DF-9444-EA968D91006F}" type="presParOf" srcId="{C13A6201-69EB-4834-AAF1-6D07FFA9115B}" destId="{0427C6BA-1B0B-4179-BC18-40198606F8D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335878C-2CB5-44CA-91DF-98898BC88B80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928585F-B68D-432E-B6C5-5F8942BADC39}">
      <dgm:prSet custT="1"/>
      <dgm:spPr/>
      <dgm:t>
        <a:bodyPr/>
        <a:lstStyle/>
        <a:p>
          <a:r>
            <a:rPr lang="en-GB" sz="1800" dirty="0"/>
            <a:t>Developed by Lawrence Cohen and Marcus Felson in 1979. </a:t>
          </a:r>
          <a:endParaRPr lang="en-US" sz="1800" dirty="0"/>
        </a:p>
      </dgm:t>
    </dgm:pt>
    <dgm:pt modelId="{E01017C3-B43C-4113-A83B-6B2C29BBCC93}" type="parTrans" cxnId="{2899A811-3F66-466A-BFA4-D398A56AAA3F}">
      <dgm:prSet/>
      <dgm:spPr/>
      <dgm:t>
        <a:bodyPr/>
        <a:lstStyle/>
        <a:p>
          <a:endParaRPr lang="en-US" sz="1800"/>
        </a:p>
      </dgm:t>
    </dgm:pt>
    <dgm:pt modelId="{7B623DBC-B202-433D-93BF-44D38FFCB671}" type="sibTrans" cxnId="{2899A811-3F66-466A-BFA4-D398A56AAA3F}">
      <dgm:prSet/>
      <dgm:spPr/>
      <dgm:t>
        <a:bodyPr/>
        <a:lstStyle/>
        <a:p>
          <a:endParaRPr lang="en-US" sz="1800"/>
        </a:p>
      </dgm:t>
    </dgm:pt>
    <dgm:pt modelId="{ACD1D392-05FD-48EA-824C-640771A599E6}">
      <dgm:prSet custT="1"/>
      <dgm:spPr/>
      <dgm:t>
        <a:bodyPr/>
        <a:lstStyle/>
        <a:p>
          <a:r>
            <a:rPr lang="en-GB" sz="1800"/>
            <a:t>Differentiates from traditional criminological theories by focusing on the presence of suitable targets and guardianship. </a:t>
          </a:r>
          <a:endParaRPr lang="en-US" sz="1800"/>
        </a:p>
      </dgm:t>
    </dgm:pt>
    <dgm:pt modelId="{0014F040-A415-435E-B857-0F0B280AAB42}" type="parTrans" cxnId="{54E60A16-608B-4DA7-8D1A-C7B09307EBE4}">
      <dgm:prSet/>
      <dgm:spPr/>
      <dgm:t>
        <a:bodyPr/>
        <a:lstStyle/>
        <a:p>
          <a:endParaRPr lang="en-US" sz="1800"/>
        </a:p>
      </dgm:t>
    </dgm:pt>
    <dgm:pt modelId="{A43B3C81-E257-4D85-AA92-B6BB87D94227}" type="sibTrans" cxnId="{54E60A16-608B-4DA7-8D1A-C7B09307EBE4}">
      <dgm:prSet/>
      <dgm:spPr/>
      <dgm:t>
        <a:bodyPr/>
        <a:lstStyle/>
        <a:p>
          <a:endParaRPr lang="en-US" sz="1800"/>
        </a:p>
      </dgm:t>
    </dgm:pt>
    <dgm:pt modelId="{7C2704C9-2142-46D0-85D7-5393651B7699}">
      <dgm:prSet custT="1"/>
      <dgm:spPr/>
      <dgm:t>
        <a:bodyPr/>
        <a:lstStyle/>
        <a:p>
          <a:r>
            <a:rPr lang="en-GB" sz="1800"/>
            <a:t>Not necessarily incompatible with traditional theories but has become an important part of criminological theory. </a:t>
          </a:r>
          <a:endParaRPr lang="en-US" sz="1800"/>
        </a:p>
      </dgm:t>
    </dgm:pt>
    <dgm:pt modelId="{F6AF48ED-9CD9-4B83-9857-B2B94B244E89}" type="parTrans" cxnId="{790E4D78-FA76-4BB1-99A7-FAC645378788}">
      <dgm:prSet/>
      <dgm:spPr/>
      <dgm:t>
        <a:bodyPr/>
        <a:lstStyle/>
        <a:p>
          <a:endParaRPr lang="en-US" sz="1800"/>
        </a:p>
      </dgm:t>
    </dgm:pt>
    <dgm:pt modelId="{DC131E95-EC29-4D27-B0A7-DD1625D53D58}" type="sibTrans" cxnId="{790E4D78-FA76-4BB1-99A7-FAC645378788}">
      <dgm:prSet/>
      <dgm:spPr/>
      <dgm:t>
        <a:bodyPr/>
        <a:lstStyle/>
        <a:p>
          <a:endParaRPr lang="en-US" sz="1800"/>
        </a:p>
      </dgm:t>
    </dgm:pt>
    <dgm:pt modelId="{B2B758B9-C4A3-44A7-8A6D-488A489AAAE7}">
      <dgm:prSet custT="1"/>
      <dgm:spPr/>
      <dgm:t>
        <a:bodyPr/>
        <a:lstStyle/>
        <a:p>
          <a:r>
            <a:rPr lang="en-GB" sz="1800"/>
            <a:t>Critics argue that criminals may not use the same rationale as security measures implementers, may not be aware of situational crime prevention techniques, or may not care about security measures. </a:t>
          </a:r>
          <a:endParaRPr lang="en-US" sz="1800"/>
        </a:p>
      </dgm:t>
    </dgm:pt>
    <dgm:pt modelId="{F4D231EF-CD60-4535-86C5-9A3622DDAC48}" type="parTrans" cxnId="{AA5BA162-29C2-4CD4-8788-8E5159FBB1DB}">
      <dgm:prSet/>
      <dgm:spPr/>
      <dgm:t>
        <a:bodyPr/>
        <a:lstStyle/>
        <a:p>
          <a:endParaRPr lang="en-US" sz="1800"/>
        </a:p>
      </dgm:t>
    </dgm:pt>
    <dgm:pt modelId="{63191F98-4AA7-4154-A557-3777254DA919}" type="sibTrans" cxnId="{AA5BA162-29C2-4CD4-8788-8E5159FBB1DB}">
      <dgm:prSet/>
      <dgm:spPr/>
      <dgm:t>
        <a:bodyPr/>
        <a:lstStyle/>
        <a:p>
          <a:endParaRPr lang="en-US" sz="1800"/>
        </a:p>
      </dgm:t>
    </dgm:pt>
    <dgm:pt modelId="{8BB6853B-BE64-41A9-A688-4A81A27BE9A5}">
      <dgm:prSet custT="1"/>
      <dgm:spPr/>
      <dgm:t>
        <a:bodyPr/>
        <a:lstStyle/>
        <a:p>
          <a:r>
            <a:rPr lang="en-GB" sz="1800" b="1"/>
            <a:t>(Fennelly, 2020), (Criminology Web, 2022).  </a:t>
          </a:r>
          <a:endParaRPr lang="en-US" sz="1800"/>
        </a:p>
      </dgm:t>
    </dgm:pt>
    <dgm:pt modelId="{C48E31C7-C724-49CF-8A3A-90E0990EB212}" type="parTrans" cxnId="{69AE3F03-B008-43F6-AEEE-2F4DED247E49}">
      <dgm:prSet/>
      <dgm:spPr/>
      <dgm:t>
        <a:bodyPr/>
        <a:lstStyle/>
        <a:p>
          <a:endParaRPr lang="en-US" sz="1800"/>
        </a:p>
      </dgm:t>
    </dgm:pt>
    <dgm:pt modelId="{FE7725BC-B88D-482E-8FE1-F7D09A5CDEC1}" type="sibTrans" cxnId="{69AE3F03-B008-43F6-AEEE-2F4DED247E49}">
      <dgm:prSet/>
      <dgm:spPr/>
      <dgm:t>
        <a:bodyPr/>
        <a:lstStyle/>
        <a:p>
          <a:endParaRPr lang="en-US" sz="1800"/>
        </a:p>
      </dgm:t>
    </dgm:pt>
    <dgm:pt modelId="{2235232C-8344-412F-8B21-384AA093286F}" type="pres">
      <dgm:prSet presAssocID="{F335878C-2CB5-44CA-91DF-98898BC88B80}" presName="linear" presStyleCnt="0">
        <dgm:presLayoutVars>
          <dgm:animLvl val="lvl"/>
          <dgm:resizeHandles val="exact"/>
        </dgm:presLayoutVars>
      </dgm:prSet>
      <dgm:spPr/>
    </dgm:pt>
    <dgm:pt modelId="{FCA85D3A-DC97-4489-82AA-44CE595A0806}" type="pres">
      <dgm:prSet presAssocID="{E928585F-B68D-432E-B6C5-5F8942BADC3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D74D02A-1666-4F5D-9575-75B565DBD742}" type="pres">
      <dgm:prSet presAssocID="{7B623DBC-B202-433D-93BF-44D38FFCB671}" presName="spacer" presStyleCnt="0"/>
      <dgm:spPr/>
    </dgm:pt>
    <dgm:pt modelId="{6F008C42-A9D5-434B-ABD9-A3E7FFB3D673}" type="pres">
      <dgm:prSet presAssocID="{ACD1D392-05FD-48EA-824C-640771A599E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FD33852-146F-4975-A34E-C5F59C9E99EA}" type="pres">
      <dgm:prSet presAssocID="{A43B3C81-E257-4D85-AA92-B6BB87D94227}" presName="spacer" presStyleCnt="0"/>
      <dgm:spPr/>
    </dgm:pt>
    <dgm:pt modelId="{6F544E06-942D-4740-A3B6-27B3AC2F38FA}" type="pres">
      <dgm:prSet presAssocID="{7C2704C9-2142-46D0-85D7-5393651B769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0079046-092A-4157-BC88-2652377D8632}" type="pres">
      <dgm:prSet presAssocID="{DC131E95-EC29-4D27-B0A7-DD1625D53D58}" presName="spacer" presStyleCnt="0"/>
      <dgm:spPr/>
    </dgm:pt>
    <dgm:pt modelId="{2E0F0D61-500F-4739-A0F4-16639FE11485}" type="pres">
      <dgm:prSet presAssocID="{B2B758B9-C4A3-44A7-8A6D-488A489AAAE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DE40C9C-7ECC-4C29-9B93-E0EF9A407F4B}" type="pres">
      <dgm:prSet presAssocID="{63191F98-4AA7-4154-A557-3777254DA919}" presName="spacer" presStyleCnt="0"/>
      <dgm:spPr/>
    </dgm:pt>
    <dgm:pt modelId="{4B5123D0-F029-49EA-885C-9575DB8D390B}" type="pres">
      <dgm:prSet presAssocID="{8BB6853B-BE64-41A9-A688-4A81A27BE9A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9AE3F03-B008-43F6-AEEE-2F4DED247E49}" srcId="{F335878C-2CB5-44CA-91DF-98898BC88B80}" destId="{8BB6853B-BE64-41A9-A688-4A81A27BE9A5}" srcOrd="4" destOrd="0" parTransId="{C48E31C7-C724-49CF-8A3A-90E0990EB212}" sibTransId="{FE7725BC-B88D-482E-8FE1-F7D09A5CDEC1}"/>
    <dgm:cxn modelId="{2899A811-3F66-466A-BFA4-D398A56AAA3F}" srcId="{F335878C-2CB5-44CA-91DF-98898BC88B80}" destId="{E928585F-B68D-432E-B6C5-5F8942BADC39}" srcOrd="0" destOrd="0" parTransId="{E01017C3-B43C-4113-A83B-6B2C29BBCC93}" sibTransId="{7B623DBC-B202-433D-93BF-44D38FFCB671}"/>
    <dgm:cxn modelId="{54E60A16-608B-4DA7-8D1A-C7B09307EBE4}" srcId="{F335878C-2CB5-44CA-91DF-98898BC88B80}" destId="{ACD1D392-05FD-48EA-824C-640771A599E6}" srcOrd="1" destOrd="0" parTransId="{0014F040-A415-435E-B857-0F0B280AAB42}" sibTransId="{A43B3C81-E257-4D85-AA92-B6BB87D94227}"/>
    <dgm:cxn modelId="{5336A82B-16DD-4B19-8925-EA82A0486EF7}" type="presOf" srcId="{7C2704C9-2142-46D0-85D7-5393651B7699}" destId="{6F544E06-942D-4740-A3B6-27B3AC2F38FA}" srcOrd="0" destOrd="0" presId="urn:microsoft.com/office/officeart/2005/8/layout/vList2"/>
    <dgm:cxn modelId="{031FA92E-4444-4EA1-84DD-FB83B236AF7D}" type="presOf" srcId="{ACD1D392-05FD-48EA-824C-640771A599E6}" destId="{6F008C42-A9D5-434B-ABD9-A3E7FFB3D673}" srcOrd="0" destOrd="0" presId="urn:microsoft.com/office/officeart/2005/8/layout/vList2"/>
    <dgm:cxn modelId="{AA5BA162-29C2-4CD4-8788-8E5159FBB1DB}" srcId="{F335878C-2CB5-44CA-91DF-98898BC88B80}" destId="{B2B758B9-C4A3-44A7-8A6D-488A489AAAE7}" srcOrd="3" destOrd="0" parTransId="{F4D231EF-CD60-4535-86C5-9A3622DDAC48}" sibTransId="{63191F98-4AA7-4154-A557-3777254DA919}"/>
    <dgm:cxn modelId="{790E4D78-FA76-4BB1-99A7-FAC645378788}" srcId="{F335878C-2CB5-44CA-91DF-98898BC88B80}" destId="{7C2704C9-2142-46D0-85D7-5393651B7699}" srcOrd="2" destOrd="0" parTransId="{F6AF48ED-9CD9-4B83-9857-B2B94B244E89}" sibTransId="{DC131E95-EC29-4D27-B0A7-DD1625D53D58}"/>
    <dgm:cxn modelId="{63D69FB4-1314-4EF7-BAE4-A3D156140072}" type="presOf" srcId="{F335878C-2CB5-44CA-91DF-98898BC88B80}" destId="{2235232C-8344-412F-8B21-384AA093286F}" srcOrd="0" destOrd="0" presId="urn:microsoft.com/office/officeart/2005/8/layout/vList2"/>
    <dgm:cxn modelId="{8EC269D4-C278-4EF3-AFF5-CFDC13F3622E}" type="presOf" srcId="{E928585F-B68D-432E-B6C5-5F8942BADC39}" destId="{FCA85D3A-DC97-4489-82AA-44CE595A0806}" srcOrd="0" destOrd="0" presId="urn:microsoft.com/office/officeart/2005/8/layout/vList2"/>
    <dgm:cxn modelId="{923411D6-4BC8-45BC-9A2E-7A3C58B4E295}" type="presOf" srcId="{B2B758B9-C4A3-44A7-8A6D-488A489AAAE7}" destId="{2E0F0D61-500F-4739-A0F4-16639FE11485}" srcOrd="0" destOrd="0" presId="urn:microsoft.com/office/officeart/2005/8/layout/vList2"/>
    <dgm:cxn modelId="{4F8228F8-4061-4FEC-A35D-0EA10F3554BE}" type="presOf" srcId="{8BB6853B-BE64-41A9-A688-4A81A27BE9A5}" destId="{4B5123D0-F029-49EA-885C-9575DB8D390B}" srcOrd="0" destOrd="0" presId="urn:microsoft.com/office/officeart/2005/8/layout/vList2"/>
    <dgm:cxn modelId="{8EDB56D8-1E9D-4D85-B0E6-C8721791AC10}" type="presParOf" srcId="{2235232C-8344-412F-8B21-384AA093286F}" destId="{FCA85D3A-DC97-4489-82AA-44CE595A0806}" srcOrd="0" destOrd="0" presId="urn:microsoft.com/office/officeart/2005/8/layout/vList2"/>
    <dgm:cxn modelId="{613F336F-5B7D-4128-AE58-511B6E243BAC}" type="presParOf" srcId="{2235232C-8344-412F-8B21-384AA093286F}" destId="{ED74D02A-1666-4F5D-9575-75B565DBD742}" srcOrd="1" destOrd="0" presId="urn:microsoft.com/office/officeart/2005/8/layout/vList2"/>
    <dgm:cxn modelId="{FBE20C0F-7596-4063-A93B-B1FE8C010903}" type="presParOf" srcId="{2235232C-8344-412F-8B21-384AA093286F}" destId="{6F008C42-A9D5-434B-ABD9-A3E7FFB3D673}" srcOrd="2" destOrd="0" presId="urn:microsoft.com/office/officeart/2005/8/layout/vList2"/>
    <dgm:cxn modelId="{82FBF504-714A-41A7-976D-F4226418CF9B}" type="presParOf" srcId="{2235232C-8344-412F-8B21-384AA093286F}" destId="{3FD33852-146F-4975-A34E-C5F59C9E99EA}" srcOrd="3" destOrd="0" presId="urn:microsoft.com/office/officeart/2005/8/layout/vList2"/>
    <dgm:cxn modelId="{F1FCDEB0-998D-4568-BAA9-027226A12FE1}" type="presParOf" srcId="{2235232C-8344-412F-8B21-384AA093286F}" destId="{6F544E06-942D-4740-A3B6-27B3AC2F38FA}" srcOrd="4" destOrd="0" presId="urn:microsoft.com/office/officeart/2005/8/layout/vList2"/>
    <dgm:cxn modelId="{08E677FB-4EBC-4205-914C-B9FCF8E7CC43}" type="presParOf" srcId="{2235232C-8344-412F-8B21-384AA093286F}" destId="{80079046-092A-4157-BC88-2652377D8632}" srcOrd="5" destOrd="0" presId="urn:microsoft.com/office/officeart/2005/8/layout/vList2"/>
    <dgm:cxn modelId="{D260AD61-8685-4C7E-9E9A-739BF10E6578}" type="presParOf" srcId="{2235232C-8344-412F-8B21-384AA093286F}" destId="{2E0F0D61-500F-4739-A0F4-16639FE11485}" srcOrd="6" destOrd="0" presId="urn:microsoft.com/office/officeart/2005/8/layout/vList2"/>
    <dgm:cxn modelId="{D0B80AC1-DD85-40B4-944D-53D45295637D}" type="presParOf" srcId="{2235232C-8344-412F-8B21-384AA093286F}" destId="{DDE40C9C-7ECC-4C29-9B93-E0EF9A407F4B}" srcOrd="7" destOrd="0" presId="urn:microsoft.com/office/officeart/2005/8/layout/vList2"/>
    <dgm:cxn modelId="{120401CD-ED34-4EF8-9F66-A4F16BDFE2DE}" type="presParOf" srcId="{2235232C-8344-412F-8B21-384AA093286F}" destId="{4B5123D0-F029-49EA-885C-9575DB8D390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940A89D-D038-436A-9ABF-96B79D6CBC1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ACB4118-6B4A-4FDD-AB33-712917F8265B}">
      <dgm:prSet custT="1"/>
      <dgm:spPr/>
      <dgm:t>
        <a:bodyPr/>
        <a:lstStyle/>
        <a:p>
          <a:r>
            <a:rPr lang="en-GB" sz="1600" dirty="0"/>
            <a:t>When the autopsy was carried out the technology to investigate this wasn’t very advanced compared to what we have now </a:t>
          </a:r>
          <a:r>
            <a:rPr lang="en-GB" sz="1600" b="1" dirty="0"/>
            <a:t>(</a:t>
          </a:r>
          <a:r>
            <a:rPr lang="en-GB" sz="1600" b="1" dirty="0" err="1"/>
            <a:t>Sadoff</a:t>
          </a:r>
          <a:r>
            <a:rPr lang="en-GB" sz="1600" b="1" dirty="0"/>
            <a:t>, 2015).</a:t>
          </a:r>
          <a:r>
            <a:rPr lang="en-US" sz="1600" b="1" dirty="0"/>
            <a:t> </a:t>
          </a:r>
        </a:p>
      </dgm:t>
    </dgm:pt>
    <dgm:pt modelId="{79DE8F43-CD8F-4562-AA67-16B46DD9B833}" type="parTrans" cxnId="{476087E8-FF09-4B08-A0A4-4C7C34EEC4A9}">
      <dgm:prSet/>
      <dgm:spPr/>
      <dgm:t>
        <a:bodyPr/>
        <a:lstStyle/>
        <a:p>
          <a:endParaRPr lang="en-US"/>
        </a:p>
      </dgm:t>
    </dgm:pt>
    <dgm:pt modelId="{9B1E9B06-94EF-4021-A1BC-21D24310F096}" type="sibTrans" cxnId="{476087E8-FF09-4B08-A0A4-4C7C34EEC4A9}">
      <dgm:prSet/>
      <dgm:spPr/>
      <dgm:t>
        <a:bodyPr/>
        <a:lstStyle/>
        <a:p>
          <a:endParaRPr lang="en-US"/>
        </a:p>
      </dgm:t>
    </dgm:pt>
    <dgm:pt modelId="{AB807B8B-124B-4617-A11B-B35D5D7EE458}">
      <dgm:prSet custT="1"/>
      <dgm:spPr/>
      <dgm:t>
        <a:bodyPr/>
        <a:lstStyle/>
        <a:p>
          <a:r>
            <a:rPr lang="en-GB" sz="1600" dirty="0"/>
            <a:t>A lot of criminology theories are based on interviews and analysis of his crime </a:t>
          </a:r>
          <a:r>
            <a:rPr lang="en-GB" sz="1600" b="1" dirty="0"/>
            <a:t>(Williams,</a:t>
          </a:r>
        </a:p>
        <a:p>
          <a:r>
            <a:rPr lang="en-GB" sz="1600" b="1" dirty="0"/>
            <a:t>2019).</a:t>
          </a:r>
          <a:r>
            <a:rPr lang="en-US" sz="1600" b="1" dirty="0"/>
            <a:t>  </a:t>
          </a:r>
        </a:p>
      </dgm:t>
    </dgm:pt>
    <dgm:pt modelId="{BAE47447-E29A-4E95-BB03-B4F8634F7BE7}" type="parTrans" cxnId="{F8227D48-293D-4A80-8BA9-10EEFB2B4306}">
      <dgm:prSet/>
      <dgm:spPr/>
      <dgm:t>
        <a:bodyPr/>
        <a:lstStyle/>
        <a:p>
          <a:endParaRPr lang="en-US"/>
        </a:p>
      </dgm:t>
    </dgm:pt>
    <dgm:pt modelId="{9CEDBC0B-AE6C-4EC2-A784-A01A634EE476}" type="sibTrans" cxnId="{F8227D48-293D-4A80-8BA9-10EEFB2B4306}">
      <dgm:prSet/>
      <dgm:spPr/>
      <dgm:t>
        <a:bodyPr/>
        <a:lstStyle/>
        <a:p>
          <a:endParaRPr lang="en-US"/>
        </a:p>
      </dgm:t>
    </dgm:pt>
    <dgm:pt modelId="{1D7A46F7-04CC-4F30-B13D-A724D0A0BCF4}">
      <dgm:prSet custT="1"/>
      <dgm:spPr/>
      <dgm:t>
        <a:bodyPr/>
        <a:lstStyle/>
        <a:p>
          <a:r>
            <a:rPr lang="en-GB" sz="1600" dirty="0"/>
            <a:t>The advances in criminal theory can be applied in hindsight to his crimes </a:t>
          </a:r>
          <a:r>
            <a:rPr lang="en-GB" sz="1600" b="1" dirty="0"/>
            <a:t>(</a:t>
          </a:r>
          <a:r>
            <a:rPr lang="en-GB" sz="1600" b="1" dirty="0" err="1"/>
            <a:t>Bruinsma</a:t>
          </a:r>
          <a:r>
            <a:rPr lang="en-GB" sz="1600" b="1" dirty="0"/>
            <a:t>, 2016).</a:t>
          </a:r>
          <a:r>
            <a:rPr lang="en-US" sz="1600" b="1" dirty="0"/>
            <a:t> </a:t>
          </a:r>
        </a:p>
      </dgm:t>
    </dgm:pt>
    <dgm:pt modelId="{7CEE3DF4-9151-4DA6-890E-EC982DF3784F}" type="parTrans" cxnId="{3D73DFBE-2FA7-4979-885B-279646C2ADA3}">
      <dgm:prSet/>
      <dgm:spPr/>
      <dgm:t>
        <a:bodyPr/>
        <a:lstStyle/>
        <a:p>
          <a:endParaRPr lang="en-US"/>
        </a:p>
      </dgm:t>
    </dgm:pt>
    <dgm:pt modelId="{5D1F18E1-0CE8-4D43-9AD6-497BCD39895D}" type="sibTrans" cxnId="{3D73DFBE-2FA7-4979-885B-279646C2ADA3}">
      <dgm:prSet/>
      <dgm:spPr/>
      <dgm:t>
        <a:bodyPr/>
        <a:lstStyle/>
        <a:p>
          <a:endParaRPr lang="en-US"/>
        </a:p>
      </dgm:t>
    </dgm:pt>
    <dgm:pt modelId="{2E4703F6-6BF5-4DB6-8650-6BCB6124659F}" type="pres">
      <dgm:prSet presAssocID="{E940A89D-D038-436A-9ABF-96B79D6CBC1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02038F8-655C-4FF9-8E4D-1E515CFF0DF2}" type="pres">
      <dgm:prSet presAssocID="{6ACB4118-6B4A-4FDD-AB33-712917F8265B}" presName="hierRoot1" presStyleCnt="0"/>
      <dgm:spPr/>
    </dgm:pt>
    <dgm:pt modelId="{37634C75-2ED4-4E51-9DFC-88D8F9E20E80}" type="pres">
      <dgm:prSet presAssocID="{6ACB4118-6B4A-4FDD-AB33-712917F8265B}" presName="composite" presStyleCnt="0"/>
      <dgm:spPr/>
    </dgm:pt>
    <dgm:pt modelId="{A91A1F2E-581E-46FE-86EB-963D1A6B49E4}" type="pres">
      <dgm:prSet presAssocID="{6ACB4118-6B4A-4FDD-AB33-712917F8265B}" presName="background" presStyleLbl="node0" presStyleIdx="0" presStyleCnt="3"/>
      <dgm:spPr/>
    </dgm:pt>
    <dgm:pt modelId="{EBE84C80-219E-425A-B32A-0F575CE87600}" type="pres">
      <dgm:prSet presAssocID="{6ACB4118-6B4A-4FDD-AB33-712917F8265B}" presName="text" presStyleLbl="fgAcc0" presStyleIdx="0" presStyleCnt="3">
        <dgm:presLayoutVars>
          <dgm:chPref val="3"/>
        </dgm:presLayoutVars>
      </dgm:prSet>
      <dgm:spPr/>
    </dgm:pt>
    <dgm:pt modelId="{F62FFA99-CD3F-48B0-A5FA-6F97A36D4376}" type="pres">
      <dgm:prSet presAssocID="{6ACB4118-6B4A-4FDD-AB33-712917F8265B}" presName="hierChild2" presStyleCnt="0"/>
      <dgm:spPr/>
    </dgm:pt>
    <dgm:pt modelId="{838253ED-8747-45F1-A3EB-B51819923DD7}" type="pres">
      <dgm:prSet presAssocID="{AB807B8B-124B-4617-A11B-B35D5D7EE458}" presName="hierRoot1" presStyleCnt="0"/>
      <dgm:spPr/>
    </dgm:pt>
    <dgm:pt modelId="{85A04EE6-AA67-4C77-B562-93A20BAD4F58}" type="pres">
      <dgm:prSet presAssocID="{AB807B8B-124B-4617-A11B-B35D5D7EE458}" presName="composite" presStyleCnt="0"/>
      <dgm:spPr/>
    </dgm:pt>
    <dgm:pt modelId="{006E94E2-C125-417E-B164-E37B6FF294C5}" type="pres">
      <dgm:prSet presAssocID="{AB807B8B-124B-4617-A11B-B35D5D7EE458}" presName="background" presStyleLbl="node0" presStyleIdx="1" presStyleCnt="3"/>
      <dgm:spPr/>
    </dgm:pt>
    <dgm:pt modelId="{E0D9F37B-8E0E-4BAF-A30D-C9E31FE428E2}" type="pres">
      <dgm:prSet presAssocID="{AB807B8B-124B-4617-A11B-B35D5D7EE458}" presName="text" presStyleLbl="fgAcc0" presStyleIdx="1" presStyleCnt="3">
        <dgm:presLayoutVars>
          <dgm:chPref val="3"/>
        </dgm:presLayoutVars>
      </dgm:prSet>
      <dgm:spPr/>
    </dgm:pt>
    <dgm:pt modelId="{B79B2B7F-1A80-47CA-AFEB-B7D2637F9A52}" type="pres">
      <dgm:prSet presAssocID="{AB807B8B-124B-4617-A11B-B35D5D7EE458}" presName="hierChild2" presStyleCnt="0"/>
      <dgm:spPr/>
    </dgm:pt>
    <dgm:pt modelId="{97594E47-B81F-4161-B7AE-2992B6B6CD60}" type="pres">
      <dgm:prSet presAssocID="{1D7A46F7-04CC-4F30-B13D-A724D0A0BCF4}" presName="hierRoot1" presStyleCnt="0"/>
      <dgm:spPr/>
    </dgm:pt>
    <dgm:pt modelId="{951D98DD-B097-40E6-A19C-C73CDD6CF4A9}" type="pres">
      <dgm:prSet presAssocID="{1D7A46F7-04CC-4F30-B13D-A724D0A0BCF4}" presName="composite" presStyleCnt="0"/>
      <dgm:spPr/>
    </dgm:pt>
    <dgm:pt modelId="{B3AA2542-1C97-41A5-83A1-CD06A838AAAB}" type="pres">
      <dgm:prSet presAssocID="{1D7A46F7-04CC-4F30-B13D-A724D0A0BCF4}" presName="background" presStyleLbl="node0" presStyleIdx="2" presStyleCnt="3"/>
      <dgm:spPr/>
    </dgm:pt>
    <dgm:pt modelId="{99C90FCF-85F9-4A6E-9E0B-220BBFF18373}" type="pres">
      <dgm:prSet presAssocID="{1D7A46F7-04CC-4F30-B13D-A724D0A0BCF4}" presName="text" presStyleLbl="fgAcc0" presStyleIdx="2" presStyleCnt="3">
        <dgm:presLayoutVars>
          <dgm:chPref val="3"/>
        </dgm:presLayoutVars>
      </dgm:prSet>
      <dgm:spPr/>
    </dgm:pt>
    <dgm:pt modelId="{BF6366DA-19EA-40F1-8AA5-43767ADA692F}" type="pres">
      <dgm:prSet presAssocID="{1D7A46F7-04CC-4F30-B13D-A724D0A0BCF4}" presName="hierChild2" presStyleCnt="0"/>
      <dgm:spPr/>
    </dgm:pt>
  </dgm:ptLst>
  <dgm:cxnLst>
    <dgm:cxn modelId="{110A5F0A-2FB4-4382-8CAD-F3CE51306A73}" type="presOf" srcId="{1D7A46F7-04CC-4F30-B13D-A724D0A0BCF4}" destId="{99C90FCF-85F9-4A6E-9E0B-220BBFF18373}" srcOrd="0" destOrd="0" presId="urn:microsoft.com/office/officeart/2005/8/layout/hierarchy1"/>
    <dgm:cxn modelId="{EC01AF24-A3DC-4787-B30C-02F9CE6B47B8}" type="presOf" srcId="{AB807B8B-124B-4617-A11B-B35D5D7EE458}" destId="{E0D9F37B-8E0E-4BAF-A30D-C9E31FE428E2}" srcOrd="0" destOrd="0" presId="urn:microsoft.com/office/officeart/2005/8/layout/hierarchy1"/>
    <dgm:cxn modelId="{F8227D48-293D-4A80-8BA9-10EEFB2B4306}" srcId="{E940A89D-D038-436A-9ABF-96B79D6CBC11}" destId="{AB807B8B-124B-4617-A11B-B35D5D7EE458}" srcOrd="1" destOrd="0" parTransId="{BAE47447-E29A-4E95-BB03-B4F8634F7BE7}" sibTransId="{9CEDBC0B-AE6C-4EC2-A784-A01A634EE476}"/>
    <dgm:cxn modelId="{03D23E7F-A4D3-4FEF-9C8A-97579E13BB92}" type="presOf" srcId="{6ACB4118-6B4A-4FDD-AB33-712917F8265B}" destId="{EBE84C80-219E-425A-B32A-0F575CE87600}" srcOrd="0" destOrd="0" presId="urn:microsoft.com/office/officeart/2005/8/layout/hierarchy1"/>
    <dgm:cxn modelId="{FD751582-416D-4C7F-B5D9-55A026C83650}" type="presOf" srcId="{E940A89D-D038-436A-9ABF-96B79D6CBC11}" destId="{2E4703F6-6BF5-4DB6-8650-6BCB6124659F}" srcOrd="0" destOrd="0" presId="urn:microsoft.com/office/officeart/2005/8/layout/hierarchy1"/>
    <dgm:cxn modelId="{3D73DFBE-2FA7-4979-885B-279646C2ADA3}" srcId="{E940A89D-D038-436A-9ABF-96B79D6CBC11}" destId="{1D7A46F7-04CC-4F30-B13D-A724D0A0BCF4}" srcOrd="2" destOrd="0" parTransId="{7CEE3DF4-9151-4DA6-890E-EC982DF3784F}" sibTransId="{5D1F18E1-0CE8-4D43-9AD6-497BCD39895D}"/>
    <dgm:cxn modelId="{476087E8-FF09-4B08-A0A4-4C7C34EEC4A9}" srcId="{E940A89D-D038-436A-9ABF-96B79D6CBC11}" destId="{6ACB4118-6B4A-4FDD-AB33-712917F8265B}" srcOrd="0" destOrd="0" parTransId="{79DE8F43-CD8F-4562-AA67-16B46DD9B833}" sibTransId="{9B1E9B06-94EF-4021-A1BC-21D24310F096}"/>
    <dgm:cxn modelId="{8E9E468E-840E-40CB-AD5E-910692EAE10E}" type="presParOf" srcId="{2E4703F6-6BF5-4DB6-8650-6BCB6124659F}" destId="{602038F8-655C-4FF9-8E4D-1E515CFF0DF2}" srcOrd="0" destOrd="0" presId="urn:microsoft.com/office/officeart/2005/8/layout/hierarchy1"/>
    <dgm:cxn modelId="{7208BD3A-352E-4DDB-90E2-C6916E6D1494}" type="presParOf" srcId="{602038F8-655C-4FF9-8E4D-1E515CFF0DF2}" destId="{37634C75-2ED4-4E51-9DFC-88D8F9E20E80}" srcOrd="0" destOrd="0" presId="urn:microsoft.com/office/officeart/2005/8/layout/hierarchy1"/>
    <dgm:cxn modelId="{14E1989E-CCD4-49F6-80C5-B32313ECD204}" type="presParOf" srcId="{37634C75-2ED4-4E51-9DFC-88D8F9E20E80}" destId="{A91A1F2E-581E-46FE-86EB-963D1A6B49E4}" srcOrd="0" destOrd="0" presId="urn:microsoft.com/office/officeart/2005/8/layout/hierarchy1"/>
    <dgm:cxn modelId="{25D87FF0-475F-428D-8459-79ED84482C3E}" type="presParOf" srcId="{37634C75-2ED4-4E51-9DFC-88D8F9E20E80}" destId="{EBE84C80-219E-425A-B32A-0F575CE87600}" srcOrd="1" destOrd="0" presId="urn:microsoft.com/office/officeart/2005/8/layout/hierarchy1"/>
    <dgm:cxn modelId="{0FF1F5A3-A251-4A52-A043-22EE2C44DBAA}" type="presParOf" srcId="{602038F8-655C-4FF9-8E4D-1E515CFF0DF2}" destId="{F62FFA99-CD3F-48B0-A5FA-6F97A36D4376}" srcOrd="1" destOrd="0" presId="urn:microsoft.com/office/officeart/2005/8/layout/hierarchy1"/>
    <dgm:cxn modelId="{92A9451E-FA31-48A7-8DFD-1D637E688CBB}" type="presParOf" srcId="{2E4703F6-6BF5-4DB6-8650-6BCB6124659F}" destId="{838253ED-8747-45F1-A3EB-B51819923DD7}" srcOrd="1" destOrd="0" presId="urn:microsoft.com/office/officeart/2005/8/layout/hierarchy1"/>
    <dgm:cxn modelId="{7A51048E-AC29-4162-A9E9-9953A1238F72}" type="presParOf" srcId="{838253ED-8747-45F1-A3EB-B51819923DD7}" destId="{85A04EE6-AA67-4C77-B562-93A20BAD4F58}" srcOrd="0" destOrd="0" presId="urn:microsoft.com/office/officeart/2005/8/layout/hierarchy1"/>
    <dgm:cxn modelId="{8FF2FFE7-C8F3-4388-B276-55A14E9D019D}" type="presParOf" srcId="{85A04EE6-AA67-4C77-B562-93A20BAD4F58}" destId="{006E94E2-C125-417E-B164-E37B6FF294C5}" srcOrd="0" destOrd="0" presId="urn:microsoft.com/office/officeart/2005/8/layout/hierarchy1"/>
    <dgm:cxn modelId="{339BE448-E0BD-4775-A3DB-8BBD0C1229DA}" type="presParOf" srcId="{85A04EE6-AA67-4C77-B562-93A20BAD4F58}" destId="{E0D9F37B-8E0E-4BAF-A30D-C9E31FE428E2}" srcOrd="1" destOrd="0" presId="urn:microsoft.com/office/officeart/2005/8/layout/hierarchy1"/>
    <dgm:cxn modelId="{E4C8C11B-4FC6-4CB7-B050-8DA606C58D87}" type="presParOf" srcId="{838253ED-8747-45F1-A3EB-B51819923DD7}" destId="{B79B2B7F-1A80-47CA-AFEB-B7D2637F9A52}" srcOrd="1" destOrd="0" presId="urn:microsoft.com/office/officeart/2005/8/layout/hierarchy1"/>
    <dgm:cxn modelId="{4E257866-FC03-4E4B-BBB0-44133FB622F2}" type="presParOf" srcId="{2E4703F6-6BF5-4DB6-8650-6BCB6124659F}" destId="{97594E47-B81F-4161-B7AE-2992B6B6CD60}" srcOrd="2" destOrd="0" presId="urn:microsoft.com/office/officeart/2005/8/layout/hierarchy1"/>
    <dgm:cxn modelId="{2942E2D8-52ED-41DC-AB77-A154BC1D9171}" type="presParOf" srcId="{97594E47-B81F-4161-B7AE-2992B6B6CD60}" destId="{951D98DD-B097-40E6-A19C-C73CDD6CF4A9}" srcOrd="0" destOrd="0" presId="urn:microsoft.com/office/officeart/2005/8/layout/hierarchy1"/>
    <dgm:cxn modelId="{1E53600B-5760-4F76-803A-07B7ADB3BB1E}" type="presParOf" srcId="{951D98DD-B097-40E6-A19C-C73CDD6CF4A9}" destId="{B3AA2542-1C97-41A5-83A1-CD06A838AAAB}" srcOrd="0" destOrd="0" presId="urn:microsoft.com/office/officeart/2005/8/layout/hierarchy1"/>
    <dgm:cxn modelId="{CE2E98CA-41EE-4C4B-AB54-5511D4204AE9}" type="presParOf" srcId="{951D98DD-B097-40E6-A19C-C73CDD6CF4A9}" destId="{99C90FCF-85F9-4A6E-9E0B-220BBFF18373}" srcOrd="1" destOrd="0" presId="urn:microsoft.com/office/officeart/2005/8/layout/hierarchy1"/>
    <dgm:cxn modelId="{84F293E4-2026-4A51-9DD5-96C2E43BD169}" type="presParOf" srcId="{97594E47-B81F-4161-B7AE-2992B6B6CD60}" destId="{BF6366DA-19EA-40F1-8AA5-43767ADA692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2D96B95-5CCE-4DC5-9116-65F0CF22D72D}" type="doc">
      <dgm:prSet loTypeId="urn:microsoft.com/office/officeart/2005/8/layout/default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657E680-A231-4755-94BD-3AB026CE679D}">
      <dgm:prSet custT="1"/>
      <dgm:spPr/>
      <dgm:t>
        <a:bodyPr/>
        <a:lstStyle/>
        <a:p>
          <a:r>
            <a:rPr lang="en-GB" sz="2800" b="1" u="sng" dirty="0"/>
            <a:t>Strengths</a:t>
          </a:r>
          <a:endParaRPr lang="en-US" sz="2800" dirty="0"/>
        </a:p>
      </dgm:t>
    </dgm:pt>
    <dgm:pt modelId="{292CE406-CBCC-4813-AD48-EFDC9649315F}" type="parTrans" cxnId="{9FBB0CED-2589-4BDA-B248-1698418298AB}">
      <dgm:prSet/>
      <dgm:spPr/>
      <dgm:t>
        <a:bodyPr/>
        <a:lstStyle/>
        <a:p>
          <a:endParaRPr lang="en-US"/>
        </a:p>
      </dgm:t>
    </dgm:pt>
    <dgm:pt modelId="{D05A1D40-D6E4-488B-A3A8-8FFCE00F9028}" type="sibTrans" cxnId="{9FBB0CED-2589-4BDA-B248-1698418298AB}">
      <dgm:prSet/>
      <dgm:spPr/>
      <dgm:t>
        <a:bodyPr/>
        <a:lstStyle/>
        <a:p>
          <a:endParaRPr lang="en-US"/>
        </a:p>
      </dgm:t>
    </dgm:pt>
    <dgm:pt modelId="{497E4575-9060-4284-993F-971A9BD33C50}">
      <dgm:prSet/>
      <dgm:spPr/>
      <dgm:t>
        <a:bodyPr/>
        <a:lstStyle/>
        <a:p>
          <a:r>
            <a:rPr lang="en-GB" dirty="0"/>
            <a:t> The theory considers both nurture and nature aspects as a result of behaviour </a:t>
          </a:r>
          <a:r>
            <a:rPr lang="en-GB" b="1" dirty="0"/>
            <a:t>(Escalante, 2024).</a:t>
          </a:r>
          <a:endParaRPr lang="en-US" b="1" dirty="0"/>
        </a:p>
      </dgm:t>
    </dgm:pt>
    <dgm:pt modelId="{2F8889FF-B97A-4E58-8B97-F21E6F724FCE}" type="parTrans" cxnId="{DB48249B-488B-45A0-AF5C-B76CB36F82AB}">
      <dgm:prSet/>
      <dgm:spPr/>
      <dgm:t>
        <a:bodyPr/>
        <a:lstStyle/>
        <a:p>
          <a:endParaRPr lang="en-US"/>
        </a:p>
      </dgm:t>
    </dgm:pt>
    <dgm:pt modelId="{708A789C-DB5E-4C19-869C-67A028D5A811}" type="sibTrans" cxnId="{DB48249B-488B-45A0-AF5C-B76CB36F82AB}">
      <dgm:prSet/>
      <dgm:spPr/>
      <dgm:t>
        <a:bodyPr/>
        <a:lstStyle/>
        <a:p>
          <a:endParaRPr lang="en-US"/>
        </a:p>
      </dgm:t>
    </dgm:pt>
    <dgm:pt modelId="{0EBD394C-A6A2-4895-B309-443A726A5E29}">
      <dgm:prSet/>
      <dgm:spPr/>
      <dgm:t>
        <a:bodyPr/>
        <a:lstStyle/>
        <a:p>
          <a:r>
            <a:rPr lang="en-GB" dirty="0"/>
            <a:t>Considers effect of childhood on adulthood. </a:t>
          </a:r>
          <a:endParaRPr lang="en-US" dirty="0"/>
        </a:p>
      </dgm:t>
    </dgm:pt>
    <dgm:pt modelId="{23BBC1BB-74A8-49FC-96E1-EFA557FDE78A}" type="parTrans" cxnId="{FB495D0B-2535-4E81-83BE-0FA120E899DA}">
      <dgm:prSet/>
      <dgm:spPr/>
      <dgm:t>
        <a:bodyPr/>
        <a:lstStyle/>
        <a:p>
          <a:endParaRPr lang="en-US"/>
        </a:p>
      </dgm:t>
    </dgm:pt>
    <dgm:pt modelId="{003F8994-B7DE-45E2-9976-95834A43A947}" type="sibTrans" cxnId="{FB495D0B-2535-4E81-83BE-0FA120E899DA}">
      <dgm:prSet/>
      <dgm:spPr/>
      <dgm:t>
        <a:bodyPr/>
        <a:lstStyle/>
        <a:p>
          <a:endParaRPr lang="en-US"/>
        </a:p>
      </dgm:t>
    </dgm:pt>
    <dgm:pt modelId="{518F02A5-08F7-47B2-AE7D-7CD6D3B42EF4}">
      <dgm:prSet custT="1"/>
      <dgm:spPr/>
      <dgm:t>
        <a:bodyPr/>
        <a:lstStyle/>
        <a:p>
          <a:r>
            <a:rPr lang="en-GB" sz="2800" b="1" u="sng" dirty="0"/>
            <a:t>Weaknesses </a:t>
          </a:r>
          <a:endParaRPr lang="en-US" sz="2800" dirty="0"/>
        </a:p>
      </dgm:t>
    </dgm:pt>
    <dgm:pt modelId="{C670C9FC-3B01-40BC-9ABC-61B74BE92FCB}" type="parTrans" cxnId="{88287205-61B3-41A8-8308-81E6BF61FCA8}">
      <dgm:prSet/>
      <dgm:spPr/>
      <dgm:t>
        <a:bodyPr/>
        <a:lstStyle/>
        <a:p>
          <a:endParaRPr lang="en-US"/>
        </a:p>
      </dgm:t>
    </dgm:pt>
    <dgm:pt modelId="{3A5F3807-A12B-47A9-BB89-CCCCD6539542}" type="sibTrans" cxnId="{88287205-61B3-41A8-8308-81E6BF61FCA8}">
      <dgm:prSet/>
      <dgm:spPr/>
      <dgm:t>
        <a:bodyPr/>
        <a:lstStyle/>
        <a:p>
          <a:endParaRPr lang="en-US"/>
        </a:p>
      </dgm:t>
    </dgm:pt>
    <dgm:pt modelId="{A75D666D-6D63-49AD-9043-67E00CA522AE}">
      <dgm:prSet/>
      <dgm:spPr/>
      <dgm:t>
        <a:bodyPr/>
        <a:lstStyle/>
        <a:p>
          <a:r>
            <a:rPr lang="en-GB" dirty="0"/>
            <a:t> Scientifically difficult to prove.</a:t>
          </a:r>
          <a:endParaRPr lang="en-US" dirty="0"/>
        </a:p>
      </dgm:t>
    </dgm:pt>
    <dgm:pt modelId="{4CBF59A7-69F5-46D3-887C-3A1340888807}" type="parTrans" cxnId="{8D6A0352-3CEE-4BD1-B2CF-48B0135A60B2}">
      <dgm:prSet/>
      <dgm:spPr/>
      <dgm:t>
        <a:bodyPr/>
        <a:lstStyle/>
        <a:p>
          <a:endParaRPr lang="en-US"/>
        </a:p>
      </dgm:t>
    </dgm:pt>
    <dgm:pt modelId="{84EAA789-E7B7-4DB1-8643-1ACD9B9CF9EE}" type="sibTrans" cxnId="{8D6A0352-3CEE-4BD1-B2CF-48B0135A60B2}">
      <dgm:prSet/>
      <dgm:spPr/>
      <dgm:t>
        <a:bodyPr/>
        <a:lstStyle/>
        <a:p>
          <a:endParaRPr lang="en-US"/>
        </a:p>
      </dgm:t>
    </dgm:pt>
    <dgm:pt modelId="{0684C030-DDA0-4A24-8BB1-2698CC60371D}">
      <dgm:prSet/>
      <dgm:spPr/>
      <dgm:t>
        <a:bodyPr/>
        <a:lstStyle/>
        <a:p>
          <a:r>
            <a:rPr lang="en-GB" dirty="0"/>
            <a:t> Too deterministic </a:t>
          </a:r>
          <a:r>
            <a:rPr lang="en-GB" b="1" dirty="0"/>
            <a:t>(Shah, 2024).</a:t>
          </a:r>
          <a:endParaRPr lang="en-US" b="1" dirty="0"/>
        </a:p>
      </dgm:t>
    </dgm:pt>
    <dgm:pt modelId="{1FFEAA92-E8F1-4087-A903-C15305ADDD9C}" type="parTrans" cxnId="{52723DF2-7692-4C71-9847-798F74D03B2D}">
      <dgm:prSet/>
      <dgm:spPr/>
      <dgm:t>
        <a:bodyPr/>
        <a:lstStyle/>
        <a:p>
          <a:endParaRPr lang="en-US"/>
        </a:p>
      </dgm:t>
    </dgm:pt>
    <dgm:pt modelId="{861CEC95-6221-4F24-AE05-957E313643D7}" type="sibTrans" cxnId="{52723DF2-7692-4C71-9847-798F74D03B2D}">
      <dgm:prSet/>
      <dgm:spPr/>
      <dgm:t>
        <a:bodyPr/>
        <a:lstStyle/>
        <a:p>
          <a:endParaRPr lang="en-US"/>
        </a:p>
      </dgm:t>
    </dgm:pt>
    <dgm:pt modelId="{EF018259-9440-4B61-8FAF-BB23F59EE74C}" type="pres">
      <dgm:prSet presAssocID="{12D96B95-5CCE-4DC5-9116-65F0CF22D72D}" presName="diagram" presStyleCnt="0">
        <dgm:presLayoutVars>
          <dgm:dir/>
          <dgm:resizeHandles val="exact"/>
        </dgm:presLayoutVars>
      </dgm:prSet>
      <dgm:spPr/>
    </dgm:pt>
    <dgm:pt modelId="{7054F185-1736-4CE3-B761-4C0968F0C334}" type="pres">
      <dgm:prSet presAssocID="{6657E680-A231-4755-94BD-3AB026CE679D}" presName="node" presStyleLbl="node1" presStyleIdx="0" presStyleCnt="6">
        <dgm:presLayoutVars>
          <dgm:bulletEnabled val="1"/>
        </dgm:presLayoutVars>
      </dgm:prSet>
      <dgm:spPr/>
    </dgm:pt>
    <dgm:pt modelId="{ABC31EB4-C0D5-41C2-AB5D-AA11CD739ABE}" type="pres">
      <dgm:prSet presAssocID="{D05A1D40-D6E4-488B-A3A8-8FFCE00F9028}" presName="sibTrans" presStyleCnt="0"/>
      <dgm:spPr/>
    </dgm:pt>
    <dgm:pt modelId="{C5DB50B7-2F5E-4669-B93A-62FA9B851BD1}" type="pres">
      <dgm:prSet presAssocID="{497E4575-9060-4284-993F-971A9BD33C50}" presName="node" presStyleLbl="node1" presStyleIdx="1" presStyleCnt="6">
        <dgm:presLayoutVars>
          <dgm:bulletEnabled val="1"/>
        </dgm:presLayoutVars>
      </dgm:prSet>
      <dgm:spPr/>
    </dgm:pt>
    <dgm:pt modelId="{6E497E18-8688-4455-BAC8-B95D44495D18}" type="pres">
      <dgm:prSet presAssocID="{708A789C-DB5E-4C19-869C-67A028D5A811}" presName="sibTrans" presStyleCnt="0"/>
      <dgm:spPr/>
    </dgm:pt>
    <dgm:pt modelId="{377BEE31-D380-4E28-90E3-0A10EB2905BC}" type="pres">
      <dgm:prSet presAssocID="{0EBD394C-A6A2-4895-B309-443A726A5E29}" presName="node" presStyleLbl="node1" presStyleIdx="2" presStyleCnt="6">
        <dgm:presLayoutVars>
          <dgm:bulletEnabled val="1"/>
        </dgm:presLayoutVars>
      </dgm:prSet>
      <dgm:spPr/>
    </dgm:pt>
    <dgm:pt modelId="{DBAE90EC-1B78-41CE-8362-68A6CAF34FED}" type="pres">
      <dgm:prSet presAssocID="{003F8994-B7DE-45E2-9976-95834A43A947}" presName="sibTrans" presStyleCnt="0"/>
      <dgm:spPr/>
    </dgm:pt>
    <dgm:pt modelId="{554BFB01-D8D3-4B0B-A689-A547EC8F1662}" type="pres">
      <dgm:prSet presAssocID="{518F02A5-08F7-47B2-AE7D-7CD6D3B42EF4}" presName="node" presStyleLbl="node1" presStyleIdx="3" presStyleCnt="6">
        <dgm:presLayoutVars>
          <dgm:bulletEnabled val="1"/>
        </dgm:presLayoutVars>
      </dgm:prSet>
      <dgm:spPr/>
    </dgm:pt>
    <dgm:pt modelId="{3CE83283-A30B-465B-9ED9-B97567AEEE40}" type="pres">
      <dgm:prSet presAssocID="{3A5F3807-A12B-47A9-BB89-CCCCD6539542}" presName="sibTrans" presStyleCnt="0"/>
      <dgm:spPr/>
    </dgm:pt>
    <dgm:pt modelId="{BDC5180E-C4A1-4EF7-9540-86464F3F9C9B}" type="pres">
      <dgm:prSet presAssocID="{A75D666D-6D63-49AD-9043-67E00CA522AE}" presName="node" presStyleLbl="node1" presStyleIdx="4" presStyleCnt="6">
        <dgm:presLayoutVars>
          <dgm:bulletEnabled val="1"/>
        </dgm:presLayoutVars>
      </dgm:prSet>
      <dgm:spPr/>
    </dgm:pt>
    <dgm:pt modelId="{B491E988-7D86-4096-AB61-678EF3ABAEA0}" type="pres">
      <dgm:prSet presAssocID="{84EAA789-E7B7-4DB1-8643-1ACD9B9CF9EE}" presName="sibTrans" presStyleCnt="0"/>
      <dgm:spPr/>
    </dgm:pt>
    <dgm:pt modelId="{EA97889D-C5EF-4DEF-9650-1E77824F56C7}" type="pres">
      <dgm:prSet presAssocID="{0684C030-DDA0-4A24-8BB1-2698CC60371D}" presName="node" presStyleLbl="node1" presStyleIdx="5" presStyleCnt="6">
        <dgm:presLayoutVars>
          <dgm:bulletEnabled val="1"/>
        </dgm:presLayoutVars>
      </dgm:prSet>
      <dgm:spPr/>
    </dgm:pt>
  </dgm:ptLst>
  <dgm:cxnLst>
    <dgm:cxn modelId="{88287205-61B3-41A8-8308-81E6BF61FCA8}" srcId="{12D96B95-5CCE-4DC5-9116-65F0CF22D72D}" destId="{518F02A5-08F7-47B2-AE7D-7CD6D3B42EF4}" srcOrd="3" destOrd="0" parTransId="{C670C9FC-3B01-40BC-9ABC-61B74BE92FCB}" sibTransId="{3A5F3807-A12B-47A9-BB89-CCCCD6539542}"/>
    <dgm:cxn modelId="{FB495D0B-2535-4E81-83BE-0FA120E899DA}" srcId="{12D96B95-5CCE-4DC5-9116-65F0CF22D72D}" destId="{0EBD394C-A6A2-4895-B309-443A726A5E29}" srcOrd="2" destOrd="0" parTransId="{23BBC1BB-74A8-49FC-96E1-EFA557FDE78A}" sibTransId="{003F8994-B7DE-45E2-9976-95834A43A947}"/>
    <dgm:cxn modelId="{A5E8B70C-FE0F-40FE-8B9D-E5D93EB62A0B}" type="presOf" srcId="{0684C030-DDA0-4A24-8BB1-2698CC60371D}" destId="{EA97889D-C5EF-4DEF-9650-1E77824F56C7}" srcOrd="0" destOrd="0" presId="urn:microsoft.com/office/officeart/2005/8/layout/default"/>
    <dgm:cxn modelId="{B40D3F43-6CB5-48D6-B8CB-BC72DD8A8D6D}" type="presOf" srcId="{6657E680-A231-4755-94BD-3AB026CE679D}" destId="{7054F185-1736-4CE3-B761-4C0968F0C334}" srcOrd="0" destOrd="0" presId="urn:microsoft.com/office/officeart/2005/8/layout/default"/>
    <dgm:cxn modelId="{8D6A0352-3CEE-4BD1-B2CF-48B0135A60B2}" srcId="{12D96B95-5CCE-4DC5-9116-65F0CF22D72D}" destId="{A75D666D-6D63-49AD-9043-67E00CA522AE}" srcOrd="4" destOrd="0" parTransId="{4CBF59A7-69F5-46D3-887C-3A1340888807}" sibTransId="{84EAA789-E7B7-4DB1-8643-1ACD9B9CF9EE}"/>
    <dgm:cxn modelId="{0D8AA07A-E640-489A-8093-504DCC8A8AF0}" type="presOf" srcId="{518F02A5-08F7-47B2-AE7D-7CD6D3B42EF4}" destId="{554BFB01-D8D3-4B0B-A689-A547EC8F1662}" srcOrd="0" destOrd="0" presId="urn:microsoft.com/office/officeart/2005/8/layout/default"/>
    <dgm:cxn modelId="{8410507C-4EA2-4909-AEA2-290A5EDFD7B9}" type="presOf" srcId="{12D96B95-5CCE-4DC5-9116-65F0CF22D72D}" destId="{EF018259-9440-4B61-8FAF-BB23F59EE74C}" srcOrd="0" destOrd="0" presId="urn:microsoft.com/office/officeart/2005/8/layout/default"/>
    <dgm:cxn modelId="{B76D978B-CAF0-4EDA-AD63-CFBF245C3328}" type="presOf" srcId="{A75D666D-6D63-49AD-9043-67E00CA522AE}" destId="{BDC5180E-C4A1-4EF7-9540-86464F3F9C9B}" srcOrd="0" destOrd="0" presId="urn:microsoft.com/office/officeart/2005/8/layout/default"/>
    <dgm:cxn modelId="{DB48249B-488B-45A0-AF5C-B76CB36F82AB}" srcId="{12D96B95-5CCE-4DC5-9116-65F0CF22D72D}" destId="{497E4575-9060-4284-993F-971A9BD33C50}" srcOrd="1" destOrd="0" parTransId="{2F8889FF-B97A-4E58-8B97-F21E6F724FCE}" sibTransId="{708A789C-DB5E-4C19-869C-67A028D5A811}"/>
    <dgm:cxn modelId="{1C3D9DB9-180D-43E6-814A-7B8BF126BE7A}" type="presOf" srcId="{497E4575-9060-4284-993F-971A9BD33C50}" destId="{C5DB50B7-2F5E-4669-B93A-62FA9B851BD1}" srcOrd="0" destOrd="0" presId="urn:microsoft.com/office/officeart/2005/8/layout/default"/>
    <dgm:cxn modelId="{52888AC8-04E6-4391-9FD9-E49B5F315CBD}" type="presOf" srcId="{0EBD394C-A6A2-4895-B309-443A726A5E29}" destId="{377BEE31-D380-4E28-90E3-0A10EB2905BC}" srcOrd="0" destOrd="0" presId="urn:microsoft.com/office/officeart/2005/8/layout/default"/>
    <dgm:cxn modelId="{9FBB0CED-2589-4BDA-B248-1698418298AB}" srcId="{12D96B95-5CCE-4DC5-9116-65F0CF22D72D}" destId="{6657E680-A231-4755-94BD-3AB026CE679D}" srcOrd="0" destOrd="0" parTransId="{292CE406-CBCC-4813-AD48-EFDC9649315F}" sibTransId="{D05A1D40-D6E4-488B-A3A8-8FFCE00F9028}"/>
    <dgm:cxn modelId="{52723DF2-7692-4C71-9847-798F74D03B2D}" srcId="{12D96B95-5CCE-4DC5-9116-65F0CF22D72D}" destId="{0684C030-DDA0-4A24-8BB1-2698CC60371D}" srcOrd="5" destOrd="0" parTransId="{1FFEAA92-E8F1-4087-A903-C15305ADDD9C}" sibTransId="{861CEC95-6221-4F24-AE05-957E313643D7}"/>
    <dgm:cxn modelId="{612D00D2-E117-4A64-B4B9-71DB1E1512F4}" type="presParOf" srcId="{EF018259-9440-4B61-8FAF-BB23F59EE74C}" destId="{7054F185-1736-4CE3-B761-4C0968F0C334}" srcOrd="0" destOrd="0" presId="urn:microsoft.com/office/officeart/2005/8/layout/default"/>
    <dgm:cxn modelId="{58984670-BD58-468C-B8DD-FA3D04694A41}" type="presParOf" srcId="{EF018259-9440-4B61-8FAF-BB23F59EE74C}" destId="{ABC31EB4-C0D5-41C2-AB5D-AA11CD739ABE}" srcOrd="1" destOrd="0" presId="urn:microsoft.com/office/officeart/2005/8/layout/default"/>
    <dgm:cxn modelId="{04F7E1BF-57A9-4539-91C2-0D50A239BE4A}" type="presParOf" srcId="{EF018259-9440-4B61-8FAF-BB23F59EE74C}" destId="{C5DB50B7-2F5E-4669-B93A-62FA9B851BD1}" srcOrd="2" destOrd="0" presId="urn:microsoft.com/office/officeart/2005/8/layout/default"/>
    <dgm:cxn modelId="{C9AFB3EC-1DD6-4B67-A6E3-CBFCDF17FC77}" type="presParOf" srcId="{EF018259-9440-4B61-8FAF-BB23F59EE74C}" destId="{6E497E18-8688-4455-BAC8-B95D44495D18}" srcOrd="3" destOrd="0" presId="urn:microsoft.com/office/officeart/2005/8/layout/default"/>
    <dgm:cxn modelId="{86522E1F-4758-4B86-8B21-68AD89CDBE21}" type="presParOf" srcId="{EF018259-9440-4B61-8FAF-BB23F59EE74C}" destId="{377BEE31-D380-4E28-90E3-0A10EB2905BC}" srcOrd="4" destOrd="0" presId="urn:microsoft.com/office/officeart/2005/8/layout/default"/>
    <dgm:cxn modelId="{461EC6E2-7F43-4994-AFE6-7AA7EE29B98E}" type="presParOf" srcId="{EF018259-9440-4B61-8FAF-BB23F59EE74C}" destId="{DBAE90EC-1B78-41CE-8362-68A6CAF34FED}" srcOrd="5" destOrd="0" presId="urn:microsoft.com/office/officeart/2005/8/layout/default"/>
    <dgm:cxn modelId="{8D452901-D6F9-4DD9-9854-C3A52D4A4732}" type="presParOf" srcId="{EF018259-9440-4B61-8FAF-BB23F59EE74C}" destId="{554BFB01-D8D3-4B0B-A689-A547EC8F1662}" srcOrd="6" destOrd="0" presId="urn:microsoft.com/office/officeart/2005/8/layout/default"/>
    <dgm:cxn modelId="{67B425AC-CE61-4B39-985E-D490405A2ADF}" type="presParOf" srcId="{EF018259-9440-4B61-8FAF-BB23F59EE74C}" destId="{3CE83283-A30B-465B-9ED9-B97567AEEE40}" srcOrd="7" destOrd="0" presId="urn:microsoft.com/office/officeart/2005/8/layout/default"/>
    <dgm:cxn modelId="{A8BE1DBC-130D-4662-A594-1738617E9883}" type="presParOf" srcId="{EF018259-9440-4B61-8FAF-BB23F59EE74C}" destId="{BDC5180E-C4A1-4EF7-9540-86464F3F9C9B}" srcOrd="8" destOrd="0" presId="urn:microsoft.com/office/officeart/2005/8/layout/default"/>
    <dgm:cxn modelId="{72F0D727-1520-4ABF-A9E8-84DB83219298}" type="presParOf" srcId="{EF018259-9440-4B61-8FAF-BB23F59EE74C}" destId="{B491E988-7D86-4096-AB61-678EF3ABAEA0}" srcOrd="9" destOrd="0" presId="urn:microsoft.com/office/officeart/2005/8/layout/default"/>
    <dgm:cxn modelId="{539C7640-840B-4437-848E-2A461231DB50}" type="presParOf" srcId="{EF018259-9440-4B61-8FAF-BB23F59EE74C}" destId="{EA97889D-C5EF-4DEF-9650-1E77824F56C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318D93-1B39-4A40-B5F4-1D8C2216E292}">
      <dsp:nvSpPr>
        <dsp:cNvPr id="0" name=""/>
        <dsp:cNvSpPr/>
      </dsp:nvSpPr>
      <dsp:spPr>
        <a:xfrm>
          <a:off x="545848" y="328858"/>
          <a:ext cx="876755" cy="8767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70FECA-7259-4CFD-A9AD-ECCEA63A0B36}">
      <dsp:nvSpPr>
        <dsp:cNvPr id="0" name=""/>
        <dsp:cNvSpPr/>
      </dsp:nvSpPr>
      <dsp:spPr>
        <a:xfrm>
          <a:off x="10053" y="1715135"/>
          <a:ext cx="1948345" cy="2008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Childhood trauma after finding out his parents were not his real parents, and his sister was in fact his mother </a:t>
          </a:r>
          <a:r>
            <a:rPr lang="en-US" sz="1600" b="1" kern="1200" dirty="0"/>
            <a:t>(Serena &amp; Kuroski, 2021).  </a:t>
          </a:r>
          <a:endParaRPr lang="en-US" sz="1600" kern="1200" dirty="0"/>
        </a:p>
      </dsp:txBody>
      <dsp:txXfrm>
        <a:off x="10053" y="1715135"/>
        <a:ext cx="1948345" cy="2008125"/>
      </dsp:txXfrm>
    </dsp:sp>
    <dsp:sp modelId="{E451F03F-3233-4BD2-8AE8-6D6AE2382948}">
      <dsp:nvSpPr>
        <dsp:cNvPr id="0" name=""/>
        <dsp:cNvSpPr/>
      </dsp:nvSpPr>
      <dsp:spPr>
        <a:xfrm>
          <a:off x="2835155" y="328858"/>
          <a:ext cx="876755" cy="8767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FF37F8-9891-4E2E-9932-1B8651A1EC02}">
      <dsp:nvSpPr>
        <dsp:cNvPr id="0" name=""/>
        <dsp:cNvSpPr/>
      </dsp:nvSpPr>
      <dsp:spPr>
        <a:xfrm>
          <a:off x="2299360" y="1715135"/>
          <a:ext cx="1948345" cy="2008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Stephanie Brooks who was Ted Bundys first girlfriend whom he met at University of Washington in 1967 </a:t>
          </a:r>
          <a:r>
            <a:rPr lang="en-US" sz="1600" b="1" kern="1200" dirty="0"/>
            <a:t>(Hammon, 2013).  </a:t>
          </a:r>
          <a:endParaRPr lang="en-US" sz="1600" kern="1200" dirty="0"/>
        </a:p>
      </dsp:txBody>
      <dsp:txXfrm>
        <a:off x="2299360" y="1715135"/>
        <a:ext cx="1948345" cy="2008125"/>
      </dsp:txXfrm>
    </dsp:sp>
    <dsp:sp modelId="{5DC7611A-BD76-47FF-9F77-4C0FA3A13AAB}">
      <dsp:nvSpPr>
        <dsp:cNvPr id="0" name=""/>
        <dsp:cNvSpPr/>
      </dsp:nvSpPr>
      <dsp:spPr>
        <a:xfrm>
          <a:off x="5124461" y="328858"/>
          <a:ext cx="876755" cy="8767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27C6BA-1B0B-4179-BC18-40198606F8D0}">
      <dsp:nvSpPr>
        <dsp:cNvPr id="0" name=""/>
        <dsp:cNvSpPr/>
      </dsp:nvSpPr>
      <dsp:spPr>
        <a:xfrm>
          <a:off x="4588666" y="1715135"/>
          <a:ext cx="1948345" cy="2008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Ted Bundy changing places of education very often as well as dropping out of his courses before finishing them </a:t>
          </a:r>
          <a:r>
            <a:rPr lang="en-US" sz="1600" b="1" kern="1200" dirty="0"/>
            <a:t>(Gainsburg, 2019). </a:t>
          </a:r>
          <a:endParaRPr lang="en-US" sz="1600" kern="1200" dirty="0"/>
        </a:p>
      </dsp:txBody>
      <dsp:txXfrm>
        <a:off x="4588666" y="1715135"/>
        <a:ext cx="1948345" cy="20081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A85D3A-DC97-4489-82AA-44CE595A0806}">
      <dsp:nvSpPr>
        <dsp:cNvPr id="0" name=""/>
        <dsp:cNvSpPr/>
      </dsp:nvSpPr>
      <dsp:spPr>
        <a:xfrm>
          <a:off x="0" y="569"/>
          <a:ext cx="11074400" cy="94918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Developed by Lawrence Cohen and Marcus Felson in 1979. </a:t>
          </a:r>
          <a:endParaRPr lang="en-US" sz="1800" kern="1200" dirty="0"/>
        </a:p>
      </dsp:txBody>
      <dsp:txXfrm>
        <a:off x="46336" y="46905"/>
        <a:ext cx="10981728" cy="856517"/>
      </dsp:txXfrm>
    </dsp:sp>
    <dsp:sp modelId="{6F008C42-A9D5-434B-ABD9-A3E7FFB3D673}">
      <dsp:nvSpPr>
        <dsp:cNvPr id="0" name=""/>
        <dsp:cNvSpPr/>
      </dsp:nvSpPr>
      <dsp:spPr>
        <a:xfrm>
          <a:off x="0" y="963315"/>
          <a:ext cx="11074400" cy="94918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Differentiates from traditional criminological theories by focusing on the presence of suitable targets and guardianship. </a:t>
          </a:r>
          <a:endParaRPr lang="en-US" sz="1800" kern="1200"/>
        </a:p>
      </dsp:txBody>
      <dsp:txXfrm>
        <a:off x="46336" y="1009651"/>
        <a:ext cx="10981728" cy="856517"/>
      </dsp:txXfrm>
    </dsp:sp>
    <dsp:sp modelId="{6F544E06-942D-4740-A3B6-27B3AC2F38FA}">
      <dsp:nvSpPr>
        <dsp:cNvPr id="0" name=""/>
        <dsp:cNvSpPr/>
      </dsp:nvSpPr>
      <dsp:spPr>
        <a:xfrm>
          <a:off x="0" y="1926062"/>
          <a:ext cx="11074400" cy="94918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Not necessarily incompatible with traditional theories but has become an important part of criminological theory. </a:t>
          </a:r>
          <a:endParaRPr lang="en-US" sz="1800" kern="1200"/>
        </a:p>
      </dsp:txBody>
      <dsp:txXfrm>
        <a:off x="46336" y="1972398"/>
        <a:ext cx="10981728" cy="856517"/>
      </dsp:txXfrm>
    </dsp:sp>
    <dsp:sp modelId="{2E0F0D61-500F-4739-A0F4-16639FE11485}">
      <dsp:nvSpPr>
        <dsp:cNvPr id="0" name=""/>
        <dsp:cNvSpPr/>
      </dsp:nvSpPr>
      <dsp:spPr>
        <a:xfrm>
          <a:off x="0" y="2888808"/>
          <a:ext cx="11074400" cy="94918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Critics argue that criminals may not use the same rationale as security measures implementers, may not be aware of situational crime prevention techniques, or may not care about security measures. </a:t>
          </a:r>
          <a:endParaRPr lang="en-US" sz="1800" kern="1200"/>
        </a:p>
      </dsp:txBody>
      <dsp:txXfrm>
        <a:off x="46336" y="2935144"/>
        <a:ext cx="10981728" cy="856517"/>
      </dsp:txXfrm>
    </dsp:sp>
    <dsp:sp modelId="{4B5123D0-F029-49EA-885C-9575DB8D390B}">
      <dsp:nvSpPr>
        <dsp:cNvPr id="0" name=""/>
        <dsp:cNvSpPr/>
      </dsp:nvSpPr>
      <dsp:spPr>
        <a:xfrm>
          <a:off x="0" y="3851554"/>
          <a:ext cx="11074400" cy="94918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(Fennelly, 2020), (Criminology Web, 2022).  </a:t>
          </a:r>
          <a:endParaRPr lang="en-US" sz="1800" kern="1200"/>
        </a:p>
      </dsp:txBody>
      <dsp:txXfrm>
        <a:off x="46336" y="3897890"/>
        <a:ext cx="10981728" cy="8565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1A1F2E-581E-46FE-86EB-963D1A6B49E4}">
      <dsp:nvSpPr>
        <dsp:cNvPr id="0" name=""/>
        <dsp:cNvSpPr/>
      </dsp:nvSpPr>
      <dsp:spPr>
        <a:xfrm>
          <a:off x="0" y="1085796"/>
          <a:ext cx="2732931" cy="17354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E84C80-219E-425A-B32A-0F575CE87600}">
      <dsp:nvSpPr>
        <dsp:cNvPr id="0" name=""/>
        <dsp:cNvSpPr/>
      </dsp:nvSpPr>
      <dsp:spPr>
        <a:xfrm>
          <a:off x="303659" y="1374272"/>
          <a:ext cx="2732931" cy="17354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When the autopsy was carried out the technology to investigate this wasn’t very advanced compared to what we have now </a:t>
          </a:r>
          <a:r>
            <a:rPr lang="en-GB" sz="1600" b="1" kern="1200" dirty="0"/>
            <a:t>(</a:t>
          </a:r>
          <a:r>
            <a:rPr lang="en-GB" sz="1600" b="1" kern="1200" dirty="0" err="1"/>
            <a:t>Sadoff</a:t>
          </a:r>
          <a:r>
            <a:rPr lang="en-GB" sz="1600" b="1" kern="1200" dirty="0"/>
            <a:t>, 2015).</a:t>
          </a:r>
          <a:r>
            <a:rPr lang="en-US" sz="1600" b="1" kern="1200" dirty="0"/>
            <a:t> </a:t>
          </a:r>
        </a:p>
      </dsp:txBody>
      <dsp:txXfrm>
        <a:off x="354487" y="1425100"/>
        <a:ext cx="2631275" cy="1633755"/>
      </dsp:txXfrm>
    </dsp:sp>
    <dsp:sp modelId="{006E94E2-C125-417E-B164-E37B6FF294C5}">
      <dsp:nvSpPr>
        <dsp:cNvPr id="0" name=""/>
        <dsp:cNvSpPr/>
      </dsp:nvSpPr>
      <dsp:spPr>
        <a:xfrm>
          <a:off x="3340249" y="1085796"/>
          <a:ext cx="2732931" cy="17354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D9F37B-8E0E-4BAF-A30D-C9E31FE428E2}">
      <dsp:nvSpPr>
        <dsp:cNvPr id="0" name=""/>
        <dsp:cNvSpPr/>
      </dsp:nvSpPr>
      <dsp:spPr>
        <a:xfrm>
          <a:off x="3643908" y="1374272"/>
          <a:ext cx="2732931" cy="17354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 lot of criminology theories are based on interviews and analysis of his crime </a:t>
          </a:r>
          <a:r>
            <a:rPr lang="en-GB" sz="1600" b="1" kern="1200" dirty="0"/>
            <a:t>(Williams,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2019).</a:t>
          </a:r>
          <a:r>
            <a:rPr lang="en-US" sz="1600" b="1" kern="1200" dirty="0"/>
            <a:t>  </a:t>
          </a:r>
        </a:p>
      </dsp:txBody>
      <dsp:txXfrm>
        <a:off x="3694736" y="1425100"/>
        <a:ext cx="2631275" cy="1633755"/>
      </dsp:txXfrm>
    </dsp:sp>
    <dsp:sp modelId="{B3AA2542-1C97-41A5-83A1-CD06A838AAAB}">
      <dsp:nvSpPr>
        <dsp:cNvPr id="0" name=""/>
        <dsp:cNvSpPr/>
      </dsp:nvSpPr>
      <dsp:spPr>
        <a:xfrm>
          <a:off x="6680498" y="1085796"/>
          <a:ext cx="2732931" cy="17354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C90FCF-85F9-4A6E-9E0B-220BBFF18373}">
      <dsp:nvSpPr>
        <dsp:cNvPr id="0" name=""/>
        <dsp:cNvSpPr/>
      </dsp:nvSpPr>
      <dsp:spPr>
        <a:xfrm>
          <a:off x="6984157" y="1374272"/>
          <a:ext cx="2732931" cy="17354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advances in criminal theory can be applied in hindsight to his crimes </a:t>
          </a:r>
          <a:r>
            <a:rPr lang="en-GB" sz="1600" b="1" kern="1200" dirty="0"/>
            <a:t>(</a:t>
          </a:r>
          <a:r>
            <a:rPr lang="en-GB" sz="1600" b="1" kern="1200" dirty="0" err="1"/>
            <a:t>Bruinsma</a:t>
          </a:r>
          <a:r>
            <a:rPr lang="en-GB" sz="1600" b="1" kern="1200" dirty="0"/>
            <a:t>, 2016).</a:t>
          </a:r>
          <a:r>
            <a:rPr lang="en-US" sz="1600" b="1" kern="1200" dirty="0"/>
            <a:t> </a:t>
          </a:r>
        </a:p>
      </dsp:txBody>
      <dsp:txXfrm>
        <a:off x="7034985" y="1425100"/>
        <a:ext cx="2631275" cy="163375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54F185-1736-4CE3-B761-4C0968F0C334}">
      <dsp:nvSpPr>
        <dsp:cNvPr id="0" name=""/>
        <dsp:cNvSpPr/>
      </dsp:nvSpPr>
      <dsp:spPr>
        <a:xfrm>
          <a:off x="0" y="280474"/>
          <a:ext cx="2795794" cy="167747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u="sng" kern="1200" dirty="0"/>
            <a:t>Strengths</a:t>
          </a:r>
          <a:endParaRPr lang="en-US" sz="2800" kern="1200" dirty="0"/>
        </a:p>
      </dsp:txBody>
      <dsp:txXfrm>
        <a:off x="0" y="280474"/>
        <a:ext cx="2795794" cy="1677476"/>
      </dsp:txXfrm>
    </dsp:sp>
    <dsp:sp modelId="{C5DB50B7-2F5E-4669-B93A-62FA9B851BD1}">
      <dsp:nvSpPr>
        <dsp:cNvPr id="0" name=""/>
        <dsp:cNvSpPr/>
      </dsp:nvSpPr>
      <dsp:spPr>
        <a:xfrm>
          <a:off x="3075373" y="280474"/>
          <a:ext cx="2795794" cy="167747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 The theory considers both nurture and nature aspects as a result of behaviour </a:t>
          </a:r>
          <a:r>
            <a:rPr lang="en-GB" sz="2000" b="1" kern="1200" dirty="0"/>
            <a:t>(Escalante, 2024).</a:t>
          </a:r>
          <a:endParaRPr lang="en-US" sz="2000" b="1" kern="1200" dirty="0"/>
        </a:p>
      </dsp:txBody>
      <dsp:txXfrm>
        <a:off x="3075373" y="280474"/>
        <a:ext cx="2795794" cy="1677476"/>
      </dsp:txXfrm>
    </dsp:sp>
    <dsp:sp modelId="{377BEE31-D380-4E28-90E3-0A10EB2905BC}">
      <dsp:nvSpPr>
        <dsp:cNvPr id="0" name=""/>
        <dsp:cNvSpPr/>
      </dsp:nvSpPr>
      <dsp:spPr>
        <a:xfrm>
          <a:off x="6150746" y="280474"/>
          <a:ext cx="2795794" cy="167747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Considers effect of childhood on adulthood. </a:t>
          </a:r>
          <a:endParaRPr lang="en-US" sz="2000" kern="1200" dirty="0"/>
        </a:p>
      </dsp:txBody>
      <dsp:txXfrm>
        <a:off x="6150746" y="280474"/>
        <a:ext cx="2795794" cy="1677476"/>
      </dsp:txXfrm>
    </dsp:sp>
    <dsp:sp modelId="{554BFB01-D8D3-4B0B-A689-A547EC8F1662}">
      <dsp:nvSpPr>
        <dsp:cNvPr id="0" name=""/>
        <dsp:cNvSpPr/>
      </dsp:nvSpPr>
      <dsp:spPr>
        <a:xfrm>
          <a:off x="0" y="2237530"/>
          <a:ext cx="2795794" cy="167747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u="sng" kern="1200" dirty="0"/>
            <a:t>Weaknesses </a:t>
          </a:r>
          <a:endParaRPr lang="en-US" sz="2800" kern="1200" dirty="0"/>
        </a:p>
      </dsp:txBody>
      <dsp:txXfrm>
        <a:off x="0" y="2237530"/>
        <a:ext cx="2795794" cy="1677476"/>
      </dsp:txXfrm>
    </dsp:sp>
    <dsp:sp modelId="{BDC5180E-C4A1-4EF7-9540-86464F3F9C9B}">
      <dsp:nvSpPr>
        <dsp:cNvPr id="0" name=""/>
        <dsp:cNvSpPr/>
      </dsp:nvSpPr>
      <dsp:spPr>
        <a:xfrm>
          <a:off x="3075373" y="2237530"/>
          <a:ext cx="2795794" cy="167747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 Scientifically difficult to prove.</a:t>
          </a:r>
          <a:endParaRPr lang="en-US" sz="2000" kern="1200" dirty="0"/>
        </a:p>
      </dsp:txBody>
      <dsp:txXfrm>
        <a:off x="3075373" y="2237530"/>
        <a:ext cx="2795794" cy="1677476"/>
      </dsp:txXfrm>
    </dsp:sp>
    <dsp:sp modelId="{EA97889D-C5EF-4DEF-9650-1E77824F56C7}">
      <dsp:nvSpPr>
        <dsp:cNvPr id="0" name=""/>
        <dsp:cNvSpPr/>
      </dsp:nvSpPr>
      <dsp:spPr>
        <a:xfrm>
          <a:off x="6150746" y="2237530"/>
          <a:ext cx="2795794" cy="167747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 Too deterministic </a:t>
          </a:r>
          <a:r>
            <a:rPr lang="en-GB" sz="2000" b="1" kern="1200" dirty="0"/>
            <a:t>(Shah, 2024).</a:t>
          </a:r>
          <a:endParaRPr lang="en-US" sz="2000" b="1" kern="1200" dirty="0"/>
        </a:p>
      </dsp:txBody>
      <dsp:txXfrm>
        <a:off x="6150746" y="2237530"/>
        <a:ext cx="2795794" cy="16774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FA31-F9A6-4269-AF29-CD736CC4858D}" type="datetimeFigureOut">
              <a:rPr lang="en-GB" smtClean="0"/>
              <a:t>11/03/2024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65ED7-0370-4C84-BBC9-451051526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1713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FA31-F9A6-4269-AF29-CD736CC4858D}" type="datetimeFigureOut">
              <a:rPr lang="en-GB" smtClean="0"/>
              <a:t>11/03/2024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65ED7-0370-4C84-BBC9-451051526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589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FA31-F9A6-4269-AF29-CD736CC4858D}" type="datetimeFigureOut">
              <a:rPr lang="en-GB" smtClean="0"/>
              <a:t>11/03/2024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65ED7-0370-4C84-BBC9-451051526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4274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FA31-F9A6-4269-AF29-CD736CC4858D}" type="datetimeFigureOut">
              <a:rPr lang="en-GB" smtClean="0"/>
              <a:t>11/03/2024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65ED7-0370-4C84-BBC9-451051526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80029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FA31-F9A6-4269-AF29-CD736CC4858D}" type="datetimeFigureOut">
              <a:rPr lang="en-GB" smtClean="0"/>
              <a:t>11/03/2024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65ED7-0370-4C84-BBC9-451051526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874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FA31-F9A6-4269-AF29-CD736CC4858D}" type="datetimeFigureOut">
              <a:rPr lang="en-GB" smtClean="0"/>
              <a:t>11/03/2024</a:t>
            </a:fld>
            <a:endParaRPr lang="en-GB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65ED7-0370-4C84-BBC9-451051526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44117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FA31-F9A6-4269-AF29-CD736CC4858D}" type="datetimeFigureOut">
              <a:rPr lang="en-GB" smtClean="0"/>
              <a:t>11/03/2024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65ED7-0370-4C84-BBC9-451051526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612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FA31-F9A6-4269-AF29-CD736CC4858D}" type="datetimeFigureOut">
              <a:rPr lang="en-GB" smtClean="0"/>
              <a:t>11/03/2024</a:t>
            </a:fld>
            <a:endParaRPr lang="en-GB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65ED7-0370-4C84-BBC9-451051526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5177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FA31-F9A6-4269-AF29-CD736CC4858D}" type="datetimeFigureOut">
              <a:rPr lang="en-GB" smtClean="0"/>
              <a:t>11/03/2024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65ED7-0370-4C84-BBC9-451051526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7861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FA31-F9A6-4269-AF29-CD736CC4858D}" type="datetimeFigureOut">
              <a:rPr lang="en-GB" smtClean="0"/>
              <a:t>11/03/2024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65ED7-0370-4C84-BBC9-451051526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39286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FA31-F9A6-4269-AF29-CD736CC4858D}" type="datetimeFigureOut">
              <a:rPr lang="en-GB" smtClean="0"/>
              <a:t>11/03/2024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65ED7-0370-4C84-BBC9-451051526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75663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FA31-F9A6-4269-AF29-CD736CC4858D}" type="datetimeFigureOut">
              <a:rPr lang="en-GB" smtClean="0"/>
              <a:t>11/03/2024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65ED7-0370-4C84-BBC9-45105152646F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978921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FA31-F9A6-4269-AF29-CD736CC4858D}" type="datetimeFigureOut">
              <a:rPr lang="en-GB" smtClean="0"/>
              <a:t>11/03/2024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65ED7-0370-4C84-BBC9-451051526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99745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FA31-F9A6-4269-AF29-CD736CC4858D}" type="datetimeFigureOut">
              <a:rPr lang="en-GB" smtClean="0"/>
              <a:t>11/03/2024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65ED7-0370-4C84-BBC9-451051526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02785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FA31-F9A6-4269-AF29-CD736CC4858D}" type="datetimeFigureOut">
              <a:rPr lang="en-GB" smtClean="0"/>
              <a:t>11/03/2024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65ED7-0370-4C84-BBC9-451051526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07472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FA31-F9A6-4269-AF29-CD736CC4858D}" type="datetimeFigureOut">
              <a:rPr lang="en-GB" smtClean="0"/>
              <a:t>11/03/2024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65ED7-0370-4C84-BBC9-451051526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43390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FA31-F9A6-4269-AF29-CD736CC4858D}" type="datetimeFigureOut">
              <a:rPr lang="en-GB" smtClean="0"/>
              <a:t>11/03/2024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65ED7-0370-4C84-BBC9-451051526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4501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A18BFA31-F9A6-4269-AF29-CD736CC4858D}" type="datetimeFigureOut">
              <a:rPr lang="en-GB" smtClean="0"/>
              <a:t>11/03/2024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65ED7-0370-4C84-BBC9-451051526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94957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image" Target="../media/image17.png"/><Relationship Id="rId12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diagramQuickStyle" Target="../diagrams/quickStyle1.xml"/><Relationship Id="rId5" Type="http://schemas.openxmlformats.org/officeDocument/2006/relationships/image" Target="../media/image4.png"/><Relationship Id="rId10" Type="http://schemas.openxmlformats.org/officeDocument/2006/relationships/diagramLayout" Target="../diagrams/layout1.xml"/><Relationship Id="rId4" Type="http://schemas.openxmlformats.org/officeDocument/2006/relationships/image" Target="../media/image3.png"/><Relationship Id="rId9" Type="http://schemas.openxmlformats.org/officeDocument/2006/relationships/diagramData" Target="../diagrams/data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3.png"/><Relationship Id="rId7" Type="http://schemas.openxmlformats.org/officeDocument/2006/relationships/diagramLayout" Target="../diagrams/layout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3.xml"/><Relationship Id="rId5" Type="http://schemas.openxmlformats.org/officeDocument/2006/relationships/image" Target="../media/image5.png"/><Relationship Id="rId10" Type="http://schemas.microsoft.com/office/2007/relationships/diagramDrawing" Target="../diagrams/drawing3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image" Target="../media/image2.png"/><Relationship Id="rId7" Type="http://schemas.openxmlformats.org/officeDocument/2006/relationships/diagramData" Target="../diagrams/data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microsoft.com/office/2007/relationships/diagramDrawing" Target="../diagrams/drawing4.xml"/><Relationship Id="rId5" Type="http://schemas.openxmlformats.org/officeDocument/2006/relationships/image" Target="../media/image4.png"/><Relationship Id="rId10" Type="http://schemas.openxmlformats.org/officeDocument/2006/relationships/diagramColors" Target="../diagrams/colors4.xml"/><Relationship Id="rId4" Type="http://schemas.openxmlformats.org/officeDocument/2006/relationships/image" Target="../media/image3.png"/><Relationship Id="rId9" Type="http://schemas.openxmlformats.org/officeDocument/2006/relationships/diagramQuickStyle" Target="../diagrams/quickStyle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2.png"/><Relationship Id="rId7" Type="http://schemas.openxmlformats.org/officeDocument/2006/relationships/image" Target="../media/image3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bandura.html" TargetMode="External"/><Relationship Id="rId2" Type="http://schemas.openxmlformats.org/officeDocument/2006/relationships/hyperlink" Target="https://ocd.lcwu.edu.pk/cfiles/Gender%20&amp;%20Development%20Studies/MIN/GDS%20%E2%80%93%20101/Bandura_SocialLearningTheory.pdf" TargetMode="Externa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fu.ca/~palys/crim862-Pedneault-TedBundyJustificatoryDiscourse.pdf" TargetMode="External"/><Relationship Id="rId2" Type="http://schemas.openxmlformats.org/officeDocument/2006/relationships/hyperlink" Target="https://www.simplypsychology.org/differential-association-theory.html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digitalcommons.bryant.edu/honors_history/44/" TargetMode="External"/><Relationship Id="rId4" Type="http://schemas.openxmlformats.org/officeDocument/2006/relationships/hyperlink" Target="https://soar.suny.edu/bitstream/handle/20.500.12648/11435/1413_Eredis_Puello.pdf?sequence=1&amp;isAllowed=y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criminologyweb.com/routine-activities-theory-definition-of-the-routine-activity-approach-to-crime/?utm_content=cmp-true" TargetMode="External"/><Relationship Id="rId3" Type="http://schemas.openxmlformats.org/officeDocument/2006/relationships/hyperlink" Target="https://bundyphile.com/2013/12/29/teds-relationship-with-women/" TargetMode="External"/><Relationship Id="rId7" Type="http://schemas.openxmlformats.org/officeDocument/2006/relationships/hyperlink" Target="https://www.express.co.uk/news/world/1130619/ted-bundy-netflix-extremely-wicked-sky-cinema-seattle-police-connection-spt" TargetMode="External"/><Relationship Id="rId2" Type="http://schemas.openxmlformats.org/officeDocument/2006/relationships/hyperlink" Target="https://allthatsinteresting.com/ted-bundy-childhoo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bundyphile.com/2013/08/26/ted-bundy-rape-crisis-volunteer/" TargetMode="External"/><Relationship Id="rId5" Type="http://schemas.openxmlformats.org/officeDocument/2006/relationships/hyperlink" Target="https://www.womenshealthmag.com/life/a27288400/ted-bundy-education/" TargetMode="External"/><Relationship Id="rId4" Type="http://schemas.openxmlformats.org/officeDocument/2006/relationships/hyperlink" Target="https://www.simplypsychology.org/social-control-theory.html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.sagepub.com/doi/abs/10.1177/1477370816667884" TargetMode="External"/><Relationship Id="rId2" Type="http://schemas.openxmlformats.org/officeDocument/2006/relationships/hyperlink" Target="https://link.springer.com/chapter/10.1007/978-3-031-32379-9_12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link.springer.com/article/10.1023/A:1009868929893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abs/pii/S0301051196052222" TargetMode="External"/><Relationship Id="rId2" Type="http://schemas.openxmlformats.org/officeDocument/2006/relationships/hyperlink" Target="https://journals.sagepub.com/doi/abs/10.2466/pr0.100.4.1065-107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tandfonline.com/doi/abs/10.1080/01490400.2019.1571967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mind.com/freudian-theory-2795845" TargetMode="External"/><Relationship Id="rId2" Type="http://schemas.openxmlformats.org/officeDocument/2006/relationships/hyperlink" Target="https://www.psychologytoday.com/us/blog/wicked-deeds/201912/examining-serial-killer-ted-bund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16/j.paid.2016.04.009" TargetMode="External"/><Relationship Id="rId5" Type="http://schemas.openxmlformats.org/officeDocument/2006/relationships/hyperlink" Target="https://www.simplypsychology.org/personality-theories.html" TargetMode="External"/><Relationship Id="rId4" Type="http://schemas.openxmlformats.org/officeDocument/2006/relationships/hyperlink" Target="https://www.londonspring.org/what-are-the-strengths-and-weaknesses-of-psychodynamic-theory/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restore-mentalhealth.com/ted-bundy-mental-health/" TargetMode="External"/><Relationship Id="rId2" Type="http://schemas.openxmlformats.org/officeDocument/2006/relationships/hyperlink" Target="https://www.biography.com/crime/ted-bundy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instituteofclinicalhypnosis.com/psychotherapy-coaching/psychodynamic-theories-core-concepts-limitations-and-its-role-in-eclectic-therapy/" TargetMode="External"/><Relationship Id="rId4" Type="http://schemas.openxmlformats.org/officeDocument/2006/relationships/hyperlink" Target="http://www.psychlotron.org.uk/newResources/criminological/A2_AQB_crim_EysenckTheory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BA1775-8CC1-51D2-88BA-F6B4C4C5D4C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29023" b="26737"/>
          <a:stretch/>
        </p:blipFill>
        <p:spPr>
          <a:xfrm>
            <a:off x="6086856" y="0"/>
            <a:ext cx="6089884" cy="34289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42AD1F8-AF81-EF3F-D54B-08A48EEE6A9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r="-2" b="24317"/>
          <a:stretch/>
        </p:blipFill>
        <p:spPr>
          <a:xfrm>
            <a:off x="-51856" y="0"/>
            <a:ext cx="6147856" cy="345113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8534BA7-F80F-4BE4-8A3B-79728A53975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0000"/>
          </a:blip>
          <a:srcRect t="6475" r="1" b="43976"/>
          <a:stretch/>
        </p:blipFill>
        <p:spPr>
          <a:xfrm>
            <a:off x="-39644" y="3429000"/>
            <a:ext cx="6089884" cy="3429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06FB929-B10A-7C5F-CA6E-50CECD9FE2B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40000"/>
          </a:blip>
          <a:srcRect t="1519" r="2" b="30949"/>
          <a:stretch/>
        </p:blipFill>
        <p:spPr>
          <a:xfrm>
            <a:off x="6031908" y="3451139"/>
            <a:ext cx="6211947" cy="34238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FECC82-967F-E897-57CF-37F487FD14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8945" y="2459426"/>
            <a:ext cx="10446285" cy="165317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u="sng" dirty="0">
                <a:solidFill>
                  <a:schemeClr val="tx1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Ted Bundy </a:t>
            </a:r>
            <a:br>
              <a:rPr lang="en-GB" sz="5400" u="sng" dirty="0">
                <a:solidFill>
                  <a:schemeClr val="tx1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</a:br>
            <a:r>
              <a:rPr lang="en-GB" sz="5400" u="sng" dirty="0">
                <a:solidFill>
                  <a:schemeClr val="tx1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Born Criminal or Made?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FB7914-903B-D797-799D-19155BF5A4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0008" y="4103190"/>
            <a:ext cx="10023087" cy="861420"/>
          </a:xfrm>
        </p:spPr>
        <p:txBody>
          <a:bodyPr>
            <a:normAutofit/>
          </a:bodyPr>
          <a:lstStyle/>
          <a:p>
            <a:pPr algn="ctr"/>
            <a:r>
              <a:rPr lang="en-GB" sz="1600" cap="none" dirty="0">
                <a:solidFill>
                  <a:schemeClr val="tx1"/>
                </a:solidFill>
                <a:latin typeface="Arial Black" panose="020B0A04020102020204" pitchFamily="34" charset="0"/>
              </a:rPr>
              <a:t>By Lara Davies, Dzeina Teresko, </a:t>
            </a:r>
          </a:p>
          <a:p>
            <a:pPr algn="ctr"/>
            <a:r>
              <a:rPr lang="en-GB" sz="1600" cap="none" dirty="0">
                <a:solidFill>
                  <a:schemeClr val="tx1"/>
                </a:solidFill>
                <a:latin typeface="Arial Black" panose="020B0A04020102020204" pitchFamily="34" charset="0"/>
              </a:rPr>
              <a:t>Charlotte Ford and Christina Davies</a:t>
            </a:r>
          </a:p>
        </p:txBody>
      </p:sp>
    </p:spTree>
    <p:extLst>
      <p:ext uri="{BB962C8B-B14F-4D97-AF65-F5344CB8AC3E}">
        <p14:creationId xmlns:p14="http://schemas.microsoft.com/office/powerpoint/2010/main" val="212197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" name="Picture 95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98" name="Picture 97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00" name="Oval 99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102" name="Picture 101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4" name="Picture 103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06" name="Rectangle 105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 useBgFill="1">
        <p:nvSpPr>
          <p:cNvPr id="108" name="Rectangle 107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3778387-CF3C-48AD-0FC2-815B1C47F51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40000"/>
          </a:blip>
          <a:srcRect t="16309" r="9091" b="708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ACC498D-C9A3-3C6C-1849-4BFE704587F3}"/>
              </a:ext>
            </a:extLst>
          </p:cNvPr>
          <p:cNvSpPr txBox="1"/>
          <p:nvPr/>
        </p:nvSpPr>
        <p:spPr>
          <a:xfrm>
            <a:off x="1908616" y="1141407"/>
            <a:ext cx="8825658" cy="332958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6000" u="sng" dirty="0"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  <a:ea typeface="+mj-ea"/>
                <a:cs typeface="+mj-cs"/>
              </a:rPr>
              <a:t>Was Ted Bundy Made a Criminal?</a:t>
            </a:r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41873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1" name="Oval 30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BD24BC-E610-E6E0-D64C-2991493AA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5658" y="259526"/>
            <a:ext cx="9252154" cy="12239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400" b="0" i="0" u="sng" kern="1200" dirty="0">
                <a:solidFill>
                  <a:schemeClr val="tx2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Who was Ted Bundy?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B9786C-70B3-0AE1-DDE9-78DC954C368E}"/>
              </a:ext>
            </a:extLst>
          </p:cNvPr>
          <p:cNvSpPr txBox="1"/>
          <p:nvPr/>
        </p:nvSpPr>
        <p:spPr>
          <a:xfrm>
            <a:off x="266700" y="1061615"/>
            <a:ext cx="6802006" cy="419618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7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Ted Bundy was an American serial killer </a:t>
            </a: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(Cimino, 2019).</a:t>
            </a:r>
          </a:p>
          <a:p>
            <a:pPr>
              <a:lnSpc>
                <a:spcPct val="17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 During the 1970s - Kidnapped, raped and murdered young women and girls  </a:t>
            </a: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(Pedneault, 2002).</a:t>
            </a:r>
          </a:p>
          <a:p>
            <a:pPr>
              <a:lnSpc>
                <a:spcPct val="17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Captured and executed in 1989 </a:t>
            </a: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(Paredes &amp; Purdum, 1990)</a:t>
            </a:r>
            <a:r>
              <a:rPr lang="en-US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at the age of forty-two </a:t>
            </a: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(Terranova, 2020).</a:t>
            </a:r>
          </a:p>
          <a:p>
            <a:pPr>
              <a:lnSpc>
                <a:spcPct val="17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Born on the 24th of November 1946 in Burlington, Vermont </a:t>
            </a: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(Terranova, 2020).</a:t>
            </a:r>
          </a:p>
          <a:p>
            <a:pPr>
              <a:lnSpc>
                <a:spcPct val="17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Ted’s mother was Louise Cowell </a:t>
            </a: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(Rockefeller, 2016).</a:t>
            </a:r>
          </a:p>
          <a:p>
            <a:pPr>
              <a:lnSpc>
                <a:spcPct val="17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Raised by his strict and religious grandparents </a:t>
            </a: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(Poret, 2019; Rockefeller, 2016).</a:t>
            </a:r>
          </a:p>
          <a:p>
            <a:pPr>
              <a:lnSpc>
                <a:spcPct val="17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Ted’s grandparents were Samuel Cowell and Eleanor Cowell </a:t>
            </a: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(Poret, 2019).</a:t>
            </a:r>
          </a:p>
          <a:p>
            <a:pPr>
              <a:lnSpc>
                <a:spcPct val="17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Raised in Philadelphia </a:t>
            </a: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(Poret, 2019).</a:t>
            </a:r>
          </a:p>
        </p:txBody>
      </p:sp>
      <p:pic>
        <p:nvPicPr>
          <p:cNvPr id="5" name="Picture 4" descr="A close-up of a person&#10;&#10;Description automatically generated">
            <a:extLst>
              <a:ext uri="{FF2B5EF4-FFF2-40B4-BE49-F238E27FC236}">
                <a16:creationId xmlns:a16="http://schemas.microsoft.com/office/drawing/2014/main" id="{DC34607B-E24C-5756-FDB9-366E660D463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tretch/>
        </p:blipFill>
        <p:spPr>
          <a:xfrm>
            <a:off x="7068705" y="2438400"/>
            <a:ext cx="5012268" cy="28194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4343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5319F6-56D7-E170-E1E2-A7529D6D530D}"/>
              </a:ext>
            </a:extLst>
          </p:cNvPr>
          <p:cNvSpPr txBox="1"/>
          <p:nvPr/>
        </p:nvSpPr>
        <p:spPr>
          <a:xfrm>
            <a:off x="768152" y="333483"/>
            <a:ext cx="9252154" cy="12239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800" b="0" i="0" u="sng" kern="1200" dirty="0">
                <a:solidFill>
                  <a:schemeClr val="tx2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  <a:ea typeface="+mj-ea"/>
                <a:cs typeface="+mj-cs"/>
              </a:rPr>
              <a:t>Social Learning Theory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628B4D-0EE1-790C-328B-3B75378E9C6D}"/>
              </a:ext>
            </a:extLst>
          </p:cNvPr>
          <p:cNvSpPr txBox="1"/>
          <p:nvPr/>
        </p:nvSpPr>
        <p:spPr>
          <a:xfrm>
            <a:off x="244929" y="1497649"/>
            <a:ext cx="6467830" cy="419618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Social Learning Theory (Bandura, 2014; Mcleod, 2024):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Attended Woodrow Wilson High School (</a:t>
            </a: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Michaud &amp; Aynesworth, 2019).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Did not have many friends </a:t>
            </a: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(Rasool, et al., 2022).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Bullied by other children </a:t>
            </a: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(Veague &amp; Collins, 2007).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Interested in violence, knives, other weapons and death </a:t>
            </a: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(Rockerfeller, 2016).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Displayed violent behaviour as a teenager </a:t>
            </a: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(Hourly History, 2017).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Uncertain of his family dynamic, causing confusion </a:t>
            </a: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(Babu, 2020).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Full of instability and secrecy </a:t>
            </a: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(Puello, 2021).</a:t>
            </a:r>
          </a:p>
        </p:txBody>
      </p:sp>
      <p:pic>
        <p:nvPicPr>
          <p:cNvPr id="5" name="Picture 4" descr="A diagram of a diagram of a social learning theory&#10;&#10;Description automatically generated">
            <a:extLst>
              <a:ext uri="{FF2B5EF4-FFF2-40B4-BE49-F238E27FC236}">
                <a16:creationId xmlns:a16="http://schemas.microsoft.com/office/drawing/2014/main" id="{5E0A64C0-756B-D576-AA9F-4314A240560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8732" y="1907685"/>
            <a:ext cx="5878339" cy="418831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49576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39CA8B6-A0BC-249D-09C7-642CBE33FAED}"/>
              </a:ext>
            </a:extLst>
          </p:cNvPr>
          <p:cNvSpPr txBox="1"/>
          <p:nvPr/>
        </p:nvSpPr>
        <p:spPr>
          <a:xfrm>
            <a:off x="6388846" y="1470231"/>
            <a:ext cx="5611906" cy="4062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sz="2400" b="1" u="sng" dirty="0"/>
              <a:t>Disadvantages: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It is not a model that everyone will follow, as not everyone follows social influences </a:t>
            </a:r>
            <a:r>
              <a:rPr lang="en-GB" b="1" dirty="0"/>
              <a:t>(Mcleod, 2024).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Social learning ignores biology, genetics, and neuroscience </a:t>
            </a:r>
            <a:r>
              <a:rPr lang="en-GB" b="1" dirty="0"/>
              <a:t>(Fox, 2017).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Meta-analysis indicates that social learning is not strong, especially in areas such as reinforcement modelling and imitation </a:t>
            </a:r>
            <a:r>
              <a:rPr lang="en-GB" b="1" dirty="0"/>
              <a:t>(Pratt, et al., 2010).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0E96B3-7EBC-81D5-66BE-E1F08BE37FB1}"/>
              </a:ext>
            </a:extLst>
          </p:cNvPr>
          <p:cNvSpPr txBox="1"/>
          <p:nvPr/>
        </p:nvSpPr>
        <p:spPr>
          <a:xfrm>
            <a:off x="317500" y="1248175"/>
            <a:ext cx="5778499" cy="54322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endParaRPr lang="en-GB" b="1" u="sng" dirty="0"/>
          </a:p>
          <a:p>
            <a:pPr algn="just"/>
            <a:r>
              <a:rPr lang="en-GB" sz="2400" b="1" u="sng" dirty="0"/>
              <a:t>Advantages:</a:t>
            </a:r>
          </a:p>
          <a:p>
            <a:pPr algn="just"/>
            <a:endParaRPr lang="en-GB" sz="1600" dirty="0"/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700" dirty="0"/>
              <a:t> Social Learning Theory provides insight into how people learn from each other and how this can affect behaviour (</a:t>
            </a:r>
            <a:r>
              <a:rPr lang="en-GB" sz="1700" b="1" dirty="0"/>
              <a:t>Bandura, 1971).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sz="1700" dirty="0"/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700" dirty="0"/>
              <a:t>Social learning explains how criminal behaviour can be taught to individuals (</a:t>
            </a:r>
            <a:r>
              <a:rPr lang="en-GB" sz="1700" b="1" dirty="0"/>
              <a:t>Krohn, 1999).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sz="1700" dirty="0"/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700" dirty="0"/>
              <a:t> Meta-analysis indicates a strong relationship between crime and deviance within social learning </a:t>
            </a:r>
            <a:r>
              <a:rPr lang="en-GB" sz="1700" b="1" dirty="0"/>
              <a:t>(Pratt, et al., 2010).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sz="1700" dirty="0"/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700" dirty="0"/>
              <a:t>Social learning brings together behavioural and cognitive approaches to learning </a:t>
            </a:r>
            <a:r>
              <a:rPr lang="en-GB" sz="1700" b="1" dirty="0"/>
              <a:t>(Rumjaun &amp; Narod, 2020).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sz="1700" dirty="0"/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sz="1700" dirty="0"/>
              <a:t>Criminal behaviour can be learnt therefore it can be unlearnt (</a:t>
            </a:r>
            <a:r>
              <a:rPr lang="en-GB" sz="1700" b="1" dirty="0"/>
              <a:t>Castle &amp; Hensley, 2002)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73BAF1-9A73-04B2-06FF-4D6F4F67B2AF}"/>
              </a:ext>
            </a:extLst>
          </p:cNvPr>
          <p:cNvSpPr txBox="1"/>
          <p:nvPr/>
        </p:nvSpPr>
        <p:spPr>
          <a:xfrm>
            <a:off x="1299135" y="177569"/>
            <a:ext cx="91873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Advantages and Disadvantages of Social Learning Theory</a:t>
            </a:r>
          </a:p>
        </p:txBody>
      </p:sp>
      <p:pic>
        <p:nvPicPr>
          <p:cNvPr id="12" name="Graphic 11" descr="Thumbs up sign outline">
            <a:extLst>
              <a:ext uri="{FF2B5EF4-FFF2-40B4-BE49-F238E27FC236}">
                <a16:creationId xmlns:a16="http://schemas.microsoft.com/office/drawing/2014/main" id="{1B6B526A-C309-347C-5415-6DCE5DFDFD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425700" y="1346200"/>
            <a:ext cx="914400" cy="9144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521CE95-4DBA-19F5-C971-FE044643F7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8855183" y="1470231"/>
            <a:ext cx="914479" cy="914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255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C1E14E-4717-59F2-D3DE-1B2F77C283F3}"/>
              </a:ext>
            </a:extLst>
          </p:cNvPr>
          <p:cNvSpPr txBox="1"/>
          <p:nvPr/>
        </p:nvSpPr>
        <p:spPr>
          <a:xfrm>
            <a:off x="5053589" y="441142"/>
            <a:ext cx="5583669" cy="1400530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000" u="sng" dirty="0">
                <a:ln w="0"/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Black" panose="020B0A04020102020204" pitchFamily="34" charset="0"/>
                <a:ea typeface="+mj-ea"/>
                <a:cs typeface="+mj-cs"/>
              </a:rPr>
              <a:t>Differential Association Theory </a:t>
            </a:r>
          </a:p>
        </p:txBody>
      </p:sp>
      <p:sp>
        <p:nvSpPr>
          <p:cNvPr id="24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805CB2-5A62-DB4B-156E-AB842F60036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477" r="4498"/>
          <a:stretch/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17B7922-C2DB-3B75-000F-58F4F8E380BE}"/>
              </a:ext>
            </a:extLst>
          </p:cNvPr>
          <p:cNvSpPr txBox="1"/>
          <p:nvPr/>
        </p:nvSpPr>
        <p:spPr>
          <a:xfrm>
            <a:off x="5219637" y="2252095"/>
            <a:ext cx="6591363" cy="419548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Differential Association Theory 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(Nickerson, 2024):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Full of instability and secrecy 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(Puello, 2021)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Did not know his biological father 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(Newton, 2006).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Did not know his sister was his birth mother until he was in his twenties 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(Hourly History, 2017).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Raised by his grandparents 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(Poret, 2019).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Ted’s family was aggressive and dysfunctional towards him </a:t>
            </a:r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(Babu, 2020)</a:t>
            </a:r>
            <a:r>
              <a:rPr lang="en-US" sz="1600" dirty="0">
                <a:latin typeface="+mj-lt"/>
                <a:ea typeface="+mj-ea"/>
                <a:cs typeface="+mj-cs"/>
              </a:rPr>
              <a:t>.</a:t>
            </a:r>
            <a:endParaRPr lang="en-US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738325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BBC88F6-29CA-3301-56B4-ECBB2B194305}"/>
              </a:ext>
            </a:extLst>
          </p:cNvPr>
          <p:cNvSpPr txBox="1"/>
          <p:nvPr/>
        </p:nvSpPr>
        <p:spPr>
          <a:xfrm>
            <a:off x="6680200" y="1629372"/>
            <a:ext cx="5016500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endParaRPr lang="en-GB" sz="2400" b="1" u="sng"/>
          </a:p>
          <a:p>
            <a:pPr algn="just"/>
            <a:r>
              <a:rPr lang="en-GB" sz="2400" b="1" u="sng"/>
              <a:t>Disadvantages:</a:t>
            </a:r>
          </a:p>
          <a:p>
            <a:pPr algn="just"/>
            <a:endParaRPr lang="en-GB"/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/>
              <a:t>Sutherland's differential theory could be described as a cultural deviance theory as it does not consider an individual’s criminal activity that deviates from specific social groups </a:t>
            </a:r>
            <a:r>
              <a:rPr lang="en-GB" b="1"/>
              <a:t>(Akers, 1996).</a:t>
            </a:r>
          </a:p>
          <a:p>
            <a:pPr algn="just"/>
            <a:endParaRPr lang="en-GB"/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/>
              <a:t>Differential theory does not account for people in prison as criminality does not always increase after spending time living with other criminals </a:t>
            </a:r>
            <a:r>
              <a:rPr lang="en-GB" b="1"/>
              <a:t>(Harris, et al., 2017).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BDCC3F-63D6-CA15-F4A0-6BEC3349C270}"/>
              </a:ext>
            </a:extLst>
          </p:cNvPr>
          <p:cNvSpPr txBox="1"/>
          <p:nvPr/>
        </p:nvSpPr>
        <p:spPr>
          <a:xfrm>
            <a:off x="317500" y="1904642"/>
            <a:ext cx="6096000" cy="4616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400" b="1" u="sng"/>
              <a:t>Advantages:</a:t>
            </a:r>
          </a:p>
          <a:p>
            <a:pPr algn="just"/>
            <a:endParaRPr lang="en-GB"/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/>
              <a:t>Studies indicate that Differential theory can explain up to fifty-one per cent of criminal behaviour and explains how youth deviancy can develop </a:t>
            </a:r>
            <a:r>
              <a:rPr lang="en-GB" b="1"/>
              <a:t>(Bruinsma, 1992).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/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/>
              <a:t>Differential theory is more robust than other theories, such as control theory </a:t>
            </a:r>
            <a:r>
              <a:rPr lang="en-GB" b="1"/>
              <a:t>(Costello &amp; Vowell, 1999).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/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/>
              <a:t>Differential theory allows an understanding of how social groups can develop delinquency </a:t>
            </a:r>
            <a:r>
              <a:rPr lang="en-GB" b="1"/>
              <a:t>(Costello &amp; Vowell, 1999). </a:t>
            </a:r>
            <a:r>
              <a:rPr lang="en-GB"/>
              <a:t>This is through exposure to criminal attitudes and motivations that legitimise the behaviour </a:t>
            </a:r>
            <a:r>
              <a:rPr lang="en-GB" b="1"/>
              <a:t>(McCarthy, 1996).</a:t>
            </a:r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9C03A0-2B0E-733F-359F-294ADA7CA765}"/>
              </a:ext>
            </a:extLst>
          </p:cNvPr>
          <p:cNvSpPr txBox="1"/>
          <p:nvPr/>
        </p:nvSpPr>
        <p:spPr>
          <a:xfrm>
            <a:off x="1003300" y="429043"/>
            <a:ext cx="95631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u="sng"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Advantages and Disadvantages of Differential Association Theory</a:t>
            </a:r>
            <a:endParaRPr lang="en-GB" sz="3600" b="1" u="sng" dirty="0">
              <a:effectLst>
                <a:glow rad="139700">
                  <a:schemeClr val="accent3">
                    <a:satMod val="175000"/>
                    <a:alpha val="40000"/>
                  </a:schemeClr>
                </a:glow>
              </a:effectLst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523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Picture 43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8" name="Oval 47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541603-7B26-C49F-34C5-430928B65ADA}"/>
              </a:ext>
            </a:extLst>
          </p:cNvPr>
          <p:cNvSpPr txBox="1"/>
          <p:nvPr/>
        </p:nvSpPr>
        <p:spPr>
          <a:xfrm>
            <a:off x="468068" y="258324"/>
            <a:ext cx="6188190" cy="162232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200" u="sng" dirty="0">
                <a:solidFill>
                  <a:srgbClr val="EBEBEB"/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  <a:ea typeface="+mj-ea"/>
                <a:cs typeface="+mj-cs"/>
              </a:rPr>
              <a:t>Social Control Theory </a:t>
            </a:r>
          </a:p>
        </p:txBody>
      </p:sp>
      <p:sp>
        <p:nvSpPr>
          <p:cNvPr id="58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20397AD-8014-095B-8ADC-8D8F21B157E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-1" b="7860"/>
          <a:stretch/>
        </p:blipFill>
        <p:spPr>
          <a:xfrm>
            <a:off x="7230352" y="2"/>
            <a:ext cx="4962068" cy="3428999"/>
          </a:xfrm>
          <a:custGeom>
            <a:avLst/>
            <a:gdLst/>
            <a:ahLst/>
            <a:cxnLst/>
            <a:rect l="l" t="t" r="r" b="b"/>
            <a:pathLst>
              <a:path w="4962068" h="3428999">
                <a:moveTo>
                  <a:pt x="0" y="0"/>
                </a:moveTo>
                <a:lnTo>
                  <a:pt x="1343538" y="0"/>
                </a:lnTo>
                <a:lnTo>
                  <a:pt x="1343538" y="1"/>
                </a:lnTo>
                <a:lnTo>
                  <a:pt x="4962068" y="1"/>
                </a:lnTo>
                <a:lnTo>
                  <a:pt x="4962067" y="3428999"/>
                </a:lnTo>
                <a:lnTo>
                  <a:pt x="250957" y="3428999"/>
                </a:lnTo>
                <a:lnTo>
                  <a:pt x="250957" y="3343961"/>
                </a:lnTo>
                <a:lnTo>
                  <a:pt x="251965" y="3201315"/>
                </a:lnTo>
                <a:lnTo>
                  <a:pt x="250957" y="3057297"/>
                </a:lnTo>
                <a:lnTo>
                  <a:pt x="248940" y="2911221"/>
                </a:lnTo>
                <a:lnTo>
                  <a:pt x="247091" y="2765146"/>
                </a:lnTo>
                <a:lnTo>
                  <a:pt x="243057" y="2617013"/>
                </a:lnTo>
                <a:lnTo>
                  <a:pt x="238855" y="2467509"/>
                </a:lnTo>
                <a:lnTo>
                  <a:pt x="233980" y="2318004"/>
                </a:lnTo>
                <a:lnTo>
                  <a:pt x="227089" y="2167128"/>
                </a:lnTo>
                <a:lnTo>
                  <a:pt x="218852" y="2014881"/>
                </a:lnTo>
                <a:lnTo>
                  <a:pt x="210952" y="1861947"/>
                </a:lnTo>
                <a:lnTo>
                  <a:pt x="200867" y="1709014"/>
                </a:lnTo>
                <a:lnTo>
                  <a:pt x="188764" y="1554023"/>
                </a:lnTo>
                <a:lnTo>
                  <a:pt x="176662" y="1401090"/>
                </a:lnTo>
                <a:lnTo>
                  <a:pt x="162710" y="1245413"/>
                </a:lnTo>
                <a:lnTo>
                  <a:pt x="147414" y="1089051"/>
                </a:lnTo>
                <a:lnTo>
                  <a:pt x="131278" y="934746"/>
                </a:lnTo>
                <a:lnTo>
                  <a:pt x="112452" y="778383"/>
                </a:lnTo>
                <a:lnTo>
                  <a:pt x="92281" y="622707"/>
                </a:lnTo>
                <a:lnTo>
                  <a:pt x="72278" y="466344"/>
                </a:lnTo>
                <a:lnTo>
                  <a:pt x="48914" y="310668"/>
                </a:lnTo>
                <a:lnTo>
                  <a:pt x="25045" y="155677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CC37769-D79F-1570-FACB-5E01159A0ADF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4930" r="4605"/>
          <a:stretch/>
        </p:blipFill>
        <p:spPr>
          <a:xfrm>
            <a:off x="7228756" y="3428997"/>
            <a:ext cx="4963244" cy="3429002"/>
          </a:xfrm>
          <a:custGeom>
            <a:avLst/>
            <a:gdLst/>
            <a:ahLst/>
            <a:cxnLst/>
            <a:rect l="l" t="t" r="r" b="b"/>
            <a:pathLst>
              <a:path w="4963244" h="3429002">
                <a:moveTo>
                  <a:pt x="252134" y="0"/>
                </a:moveTo>
                <a:lnTo>
                  <a:pt x="4963244" y="0"/>
                </a:lnTo>
                <a:lnTo>
                  <a:pt x="4963244" y="3429002"/>
                </a:lnTo>
                <a:lnTo>
                  <a:pt x="900697" y="3429002"/>
                </a:lnTo>
                <a:lnTo>
                  <a:pt x="900697" y="3429001"/>
                </a:lnTo>
                <a:lnTo>
                  <a:pt x="0" y="3429001"/>
                </a:lnTo>
                <a:lnTo>
                  <a:pt x="5883" y="3388539"/>
                </a:lnTo>
                <a:lnTo>
                  <a:pt x="23196" y="3269895"/>
                </a:lnTo>
                <a:lnTo>
                  <a:pt x="35299" y="3183484"/>
                </a:lnTo>
                <a:lnTo>
                  <a:pt x="48073" y="3080614"/>
                </a:lnTo>
                <a:lnTo>
                  <a:pt x="63369" y="2958542"/>
                </a:lnTo>
                <a:lnTo>
                  <a:pt x="79506" y="2823439"/>
                </a:lnTo>
                <a:lnTo>
                  <a:pt x="96483" y="2671192"/>
                </a:lnTo>
                <a:lnTo>
                  <a:pt x="114469" y="2505228"/>
                </a:lnTo>
                <a:lnTo>
                  <a:pt x="132454" y="2324863"/>
                </a:lnTo>
                <a:lnTo>
                  <a:pt x="150776" y="2132839"/>
                </a:lnTo>
                <a:lnTo>
                  <a:pt x="167753" y="1925727"/>
                </a:lnTo>
                <a:lnTo>
                  <a:pt x="184058" y="1709014"/>
                </a:lnTo>
                <a:lnTo>
                  <a:pt x="198849" y="1479957"/>
                </a:lnTo>
                <a:lnTo>
                  <a:pt x="212969" y="1241299"/>
                </a:lnTo>
                <a:lnTo>
                  <a:pt x="226248" y="992353"/>
                </a:lnTo>
                <a:lnTo>
                  <a:pt x="230955" y="864794"/>
                </a:lnTo>
                <a:lnTo>
                  <a:pt x="236165" y="734493"/>
                </a:lnTo>
                <a:lnTo>
                  <a:pt x="241040" y="602134"/>
                </a:lnTo>
                <a:lnTo>
                  <a:pt x="244234" y="469088"/>
                </a:lnTo>
                <a:lnTo>
                  <a:pt x="247091" y="333300"/>
                </a:lnTo>
                <a:lnTo>
                  <a:pt x="250117" y="196140"/>
                </a:lnTo>
                <a:lnTo>
                  <a:pt x="252134" y="56237"/>
                </a:lnTo>
                <a:close/>
              </a:path>
            </a:pathLst>
          </a:custGeom>
        </p:spPr>
      </p:pic>
      <p:graphicFrame>
        <p:nvGraphicFramePr>
          <p:cNvPr id="24" name="TextBox 2">
            <a:extLst>
              <a:ext uri="{FF2B5EF4-FFF2-40B4-BE49-F238E27FC236}">
                <a16:creationId xmlns:a16="http://schemas.microsoft.com/office/drawing/2014/main" id="{56DEDFE2-A946-A81A-299D-4D7E2001FA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8486231"/>
              </p:ext>
            </p:extLst>
          </p:nvPr>
        </p:nvGraphicFramePr>
        <p:xfrm>
          <a:off x="468488" y="1790700"/>
          <a:ext cx="6547066" cy="40521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3187713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21FF2976-A2F6-2AC8-D6A4-47F43CF4499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8752" r="20562"/>
          <a:stretch/>
        </p:blipFill>
        <p:spPr>
          <a:xfrm>
            <a:off x="-1" y="10"/>
            <a:ext cx="463468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019ECFB-C815-D1DE-5489-0EC03B493E21}"/>
              </a:ext>
            </a:extLst>
          </p:cNvPr>
          <p:cNvSpPr txBox="1"/>
          <p:nvPr/>
        </p:nvSpPr>
        <p:spPr>
          <a:xfrm>
            <a:off x="4784481" y="1674807"/>
            <a:ext cx="7258937" cy="380999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1600" dirty="0">
              <a:latin typeface="+mj-lt"/>
              <a:ea typeface="+mj-ea"/>
              <a:cs typeface="+mj-cs"/>
            </a:endParaRPr>
          </a:p>
          <a:p>
            <a:pPr marL="285750" indent="-285750" algn="just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Developed by Travis Hirschi in 1969. </a:t>
            </a:r>
          </a:p>
          <a:p>
            <a:pPr marL="285750" indent="-285750" algn="just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Suggests societal influence shapes behaviour. </a:t>
            </a:r>
          </a:p>
          <a:p>
            <a:pPr marL="285750" indent="-285750" algn="just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Initially known as the "Social Bond Theory." </a:t>
            </a:r>
          </a:p>
          <a:p>
            <a:pPr marL="285750" indent="-285750" algn="just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Emphasizes the role of social relationships and attachments in discouraging criminal behaviour. </a:t>
            </a:r>
          </a:p>
          <a:p>
            <a:pPr marL="285750" indent="-285750" algn="just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Recognizes personal agency and decision-making. </a:t>
            </a:r>
          </a:p>
          <a:p>
            <a:pPr marL="285750" indent="-285750" algn="just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Stresses the importance of social ties and institutions in avoiding crime. </a:t>
            </a:r>
          </a:p>
          <a:p>
            <a:pPr marL="285750" indent="-285750" algn="just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Criticized for focusing solely on external relationships and neglecting the impact of autonomy, impulsivity, and individual decisions on delinquent behaviour. 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dirty="0">
              <a:latin typeface="+mj-lt"/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b="1" dirty="0">
                <a:latin typeface="+mj-lt"/>
                <a:ea typeface="+mj-ea"/>
                <a:cs typeface="+mj-cs"/>
              </a:rPr>
              <a:t>(Sun &amp; Mcleod, 2023), (</a:t>
            </a:r>
            <a:r>
              <a:rPr lang="en-US" b="1" dirty="0" err="1">
                <a:latin typeface="+mj-lt"/>
                <a:ea typeface="+mj-ea"/>
                <a:cs typeface="+mj-cs"/>
              </a:rPr>
              <a:t>Kempf</a:t>
            </a:r>
            <a:r>
              <a:rPr lang="en-US" b="1" dirty="0">
                <a:latin typeface="+mj-lt"/>
                <a:ea typeface="+mj-ea"/>
                <a:cs typeface="+mj-cs"/>
              </a:rPr>
              <a:t>-Leonard &amp; Morris, 2012)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9C3C15-FC87-5549-1BED-B2693DB4E00D}"/>
              </a:ext>
            </a:extLst>
          </p:cNvPr>
          <p:cNvSpPr txBox="1"/>
          <p:nvPr/>
        </p:nvSpPr>
        <p:spPr>
          <a:xfrm>
            <a:off x="4699082" y="164474"/>
            <a:ext cx="5674327" cy="15881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3600" u="sng" dirty="0"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  <a:ea typeface="+mj-ea"/>
                <a:cs typeface="+mj-cs"/>
              </a:rPr>
              <a:t>Benefits and Criticism of Social Control Theory. </a:t>
            </a:r>
            <a:endParaRPr lang="en-US" sz="3600" dirty="0">
              <a:effectLst>
                <a:glow rad="139700">
                  <a:schemeClr val="accent3">
                    <a:satMod val="175000"/>
                    <a:alpha val="40000"/>
                  </a:schemeClr>
                </a:glow>
              </a:effectLst>
              <a:latin typeface="Arial Black" panose="020B0A04020102020204" pitchFamily="34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498330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1" name="Oval 30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473DBA-C8DD-D037-A67B-870EC7E34E61}"/>
              </a:ext>
            </a:extLst>
          </p:cNvPr>
          <p:cNvSpPr txBox="1"/>
          <p:nvPr/>
        </p:nvSpPr>
        <p:spPr>
          <a:xfrm>
            <a:off x="2482646" y="233974"/>
            <a:ext cx="9252154" cy="12239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 b="0" i="0" u="sng" kern="1200" dirty="0">
                <a:solidFill>
                  <a:schemeClr val="tx2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  <a:ea typeface="+mj-ea"/>
                <a:cs typeface="+mj-cs"/>
              </a:rPr>
              <a:t>Routine Activity Theory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557CD4-678B-93BE-EC0F-FEA936E55A46}"/>
              </a:ext>
            </a:extLst>
          </p:cNvPr>
          <p:cNvSpPr txBox="1"/>
          <p:nvPr/>
        </p:nvSpPr>
        <p:spPr>
          <a:xfrm>
            <a:off x="163090" y="567657"/>
            <a:ext cx="6297893" cy="419618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6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1600" dirty="0">
              <a:latin typeface="+mj-lt"/>
              <a:ea typeface="+mj-ea"/>
              <a:cs typeface="+mj-cs"/>
            </a:endParaRPr>
          </a:p>
          <a:p>
            <a:pPr marL="342900" indent="-342900" algn="just">
              <a:lnSpc>
                <a:spcPct val="16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Worked in a crisis center hotline in the '70s, assisting young women. </a:t>
            </a:r>
          </a:p>
          <a:p>
            <a:pPr marL="342900" indent="-342900" algn="just">
              <a:lnSpc>
                <a:spcPct val="16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Later wrote a rape prevention booklet. </a:t>
            </a:r>
          </a:p>
          <a:p>
            <a:pPr marL="342900" indent="-342900" algn="just">
              <a:lnSpc>
                <a:spcPct val="16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Assistant director of the Seattle Crime Prevention Advisory Commission. </a:t>
            </a:r>
          </a:p>
          <a:p>
            <a:pPr marL="342900" indent="-342900" algn="just">
              <a:lnSpc>
                <a:spcPct val="16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Known for his close relationship with victims, despite his motives. </a:t>
            </a:r>
          </a:p>
          <a:p>
            <a:pPr marL="342900" indent="-342900" algn="just">
              <a:lnSpc>
                <a:spcPct val="16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Gained power over life and death through his work on the suicide hotline</a:t>
            </a:r>
            <a:r>
              <a:rPr lang="en-US" sz="1600" dirty="0">
                <a:latin typeface="+mj-lt"/>
                <a:ea typeface="+mj-ea"/>
                <a:cs typeface="+mj-cs"/>
              </a:rPr>
              <a:t>.</a:t>
            </a:r>
          </a:p>
          <a:p>
            <a:pPr marL="342900" indent="-342900" algn="just">
              <a:lnSpc>
                <a:spcPct val="16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600" dirty="0">
                <a:latin typeface="+mj-lt"/>
                <a:ea typeface="+mj-ea"/>
                <a:cs typeface="+mj-cs"/>
              </a:rPr>
              <a:t> He manipulated victims' routine activities by presenting himself as vulnerable, making them targets.</a:t>
            </a:r>
          </a:p>
          <a:p>
            <a:pPr algn="just">
              <a:lnSpc>
                <a:spcPct val="16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1600" b="1" dirty="0">
                <a:latin typeface="+mj-lt"/>
                <a:ea typeface="+mj-ea"/>
                <a:cs typeface="+mj-cs"/>
              </a:rPr>
              <a:t>(Hammon, 2013), (Hoare, 2019) </a:t>
            </a:r>
          </a:p>
        </p:txBody>
      </p:sp>
      <p:pic>
        <p:nvPicPr>
          <p:cNvPr id="5" name="Picture 4" descr="A diagram of a crime&#10;&#10;Description automatically generated">
            <a:extLst>
              <a:ext uri="{FF2B5EF4-FFF2-40B4-BE49-F238E27FC236}">
                <a16:creationId xmlns:a16="http://schemas.microsoft.com/office/drawing/2014/main" id="{E491E532-5159-B0F5-5597-CBA1F7D995A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510" r="4600" b="-1"/>
          <a:stretch/>
        </p:blipFill>
        <p:spPr>
          <a:xfrm>
            <a:off x="6624073" y="1895734"/>
            <a:ext cx="5451627" cy="306653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29931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726E29B-9CD4-C87D-47DD-B0FAA7BBFA37}"/>
              </a:ext>
            </a:extLst>
          </p:cNvPr>
          <p:cNvSpPr txBox="1"/>
          <p:nvPr/>
        </p:nvSpPr>
        <p:spPr>
          <a:xfrm>
            <a:off x="2120900" y="367070"/>
            <a:ext cx="766762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u="sng"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Benefits and Criticism of Routine Activities Theory </a:t>
            </a:r>
            <a:endParaRPr lang="en-GB" sz="4000" b="1" u="sng" dirty="0">
              <a:effectLst>
                <a:glow rad="139700">
                  <a:schemeClr val="accent3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anose="020B0A04020102020204" pitchFamily="34" charset="0"/>
            </a:endParaRPr>
          </a:p>
        </p:txBody>
      </p:sp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0E84F636-E39D-E105-5D0C-EA23CB7E3D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19697102"/>
              </p:ext>
            </p:extLst>
          </p:nvPr>
        </p:nvGraphicFramePr>
        <p:xfrm>
          <a:off x="417512" y="1880116"/>
          <a:ext cx="11074400" cy="48013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7767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8" name="Oval 37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87FE6E-8B30-5707-EC6F-235559E6371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40000"/>
          </a:blip>
          <a:srcRect r="577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2BB321-6D90-BF56-64ED-9515D1E20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1583" y="1076816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u="sng" dirty="0">
                <a:solidFill>
                  <a:schemeClr val="tx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Was Ted Bundy Born </a:t>
            </a:r>
            <a:br>
              <a:rPr lang="en-US" sz="4800" u="sng" dirty="0">
                <a:solidFill>
                  <a:schemeClr val="tx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</a:br>
            <a:r>
              <a:rPr lang="en-US" sz="4800" u="sng" dirty="0">
                <a:solidFill>
                  <a:schemeClr val="tx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a Criminal?</a:t>
            </a:r>
          </a:p>
        </p:txBody>
      </p:sp>
    </p:spTree>
    <p:extLst>
      <p:ext uri="{BB962C8B-B14F-4D97-AF65-F5344CB8AC3E}">
        <p14:creationId xmlns:p14="http://schemas.microsoft.com/office/powerpoint/2010/main" val="3854940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2" name="Oval 31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EB09BA-A4D1-E119-78E8-DB53F49E9C19}"/>
              </a:ext>
            </a:extLst>
          </p:cNvPr>
          <p:cNvSpPr txBox="1"/>
          <p:nvPr/>
        </p:nvSpPr>
        <p:spPr>
          <a:xfrm>
            <a:off x="168094" y="469491"/>
            <a:ext cx="4871032" cy="162232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0" i="0" u="sng" kern="1200" dirty="0">
                <a:solidFill>
                  <a:srgbClr val="EBEBEB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  <a:ea typeface="+mj-ea"/>
                <a:cs typeface="+mj-cs"/>
              </a:rPr>
              <a:t>Biological Theory- Brain Structure and Function </a:t>
            </a:r>
          </a:p>
        </p:txBody>
      </p:sp>
      <p:sp>
        <p:nvSpPr>
          <p:cNvPr id="42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44" name="Freeform: Shape 43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F4E3E7D-640A-30F5-82A3-C4E129521C4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34200" y="1708744"/>
            <a:ext cx="6557800" cy="3819918"/>
          </a:xfrm>
          <a:prstGeom prst="rect">
            <a:avLst/>
          </a:prstGeom>
          <a:effectLst/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470BB4-8D46-C063-A075-F8A8C09AD32F}"/>
              </a:ext>
            </a:extLst>
          </p:cNvPr>
          <p:cNvSpPr txBox="1"/>
          <p:nvPr/>
        </p:nvSpPr>
        <p:spPr>
          <a:xfrm>
            <a:off x="297483" y="2603090"/>
            <a:ext cx="4909315" cy="37854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b="1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77CDAF-EE55-E6D0-8BEE-8D5184F9A052}"/>
              </a:ext>
            </a:extLst>
          </p:cNvPr>
          <p:cNvSpPr txBox="1"/>
          <p:nvPr/>
        </p:nvSpPr>
        <p:spPr>
          <a:xfrm>
            <a:off x="112877" y="2229683"/>
            <a:ext cx="5057258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Biological theory has evolved over time </a:t>
            </a:r>
            <a:r>
              <a:rPr lang="en-GB" b="1" dirty="0">
                <a:solidFill>
                  <a:schemeClr val="bg1"/>
                </a:solidFill>
              </a:rPr>
              <a:t>(Thompson, 1989).</a:t>
            </a:r>
          </a:p>
          <a:p>
            <a:pPr algn="just"/>
            <a:endParaRPr lang="en-GB" dirty="0">
              <a:solidFill>
                <a:schemeClr val="bg1"/>
              </a:solidFill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Ted Bundy was neurodivergent </a:t>
            </a:r>
            <a:r>
              <a:rPr lang="en-GB" b="1" dirty="0">
                <a:solidFill>
                  <a:schemeClr val="bg1"/>
                </a:solidFill>
              </a:rPr>
              <a:t>(</a:t>
            </a:r>
            <a:r>
              <a:rPr lang="en-GB" b="1" dirty="0" err="1">
                <a:solidFill>
                  <a:schemeClr val="bg1"/>
                </a:solidFill>
              </a:rPr>
              <a:t>Bovill</a:t>
            </a:r>
            <a:r>
              <a:rPr lang="en-GB" b="1" dirty="0">
                <a:solidFill>
                  <a:schemeClr val="bg1"/>
                </a:solidFill>
              </a:rPr>
              <a:t> et al., 2023).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Bundy had abnormal amygdala which causes issues with regulating emotion </a:t>
            </a:r>
            <a:r>
              <a:rPr lang="en-GB" b="1" dirty="0">
                <a:solidFill>
                  <a:schemeClr val="bg1"/>
                </a:solidFill>
              </a:rPr>
              <a:t>(Whalen and helps, 2009).</a:t>
            </a:r>
          </a:p>
          <a:p>
            <a:pPr algn="just"/>
            <a:endParaRPr lang="en-GB" dirty="0">
              <a:solidFill>
                <a:schemeClr val="bg1"/>
              </a:solidFill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Ted Bundy’s lack of a functional amygdala meant that he had a propensity towards violent and aggressive acts </a:t>
            </a:r>
            <a:r>
              <a:rPr lang="en-GB" b="1" dirty="0">
                <a:solidFill>
                  <a:schemeClr val="bg1"/>
                </a:solidFill>
              </a:rPr>
              <a:t>(Haycock, 2021).</a:t>
            </a:r>
          </a:p>
        </p:txBody>
      </p:sp>
    </p:spTree>
    <p:extLst>
      <p:ext uri="{BB962C8B-B14F-4D97-AF65-F5344CB8AC3E}">
        <p14:creationId xmlns:p14="http://schemas.microsoft.com/office/powerpoint/2010/main" val="31755625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45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0" name="Oval 49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3150E79-2B6F-9454-9F7E-E0CF33F8D21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7206" b="17794"/>
          <a:stretch/>
        </p:blipFill>
        <p:spPr>
          <a:xfrm>
            <a:off x="-42837" y="-38100"/>
            <a:ext cx="12191980" cy="6857990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8D489E29-742E-4D34-AB08-CE3217805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6053153" y="1320127"/>
            <a:ext cx="4812846" cy="4195481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FE08D4-9F9E-46EF-3ECC-FD765DB5F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427" y="1342392"/>
            <a:ext cx="4204298" cy="103472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3600" u="sng" dirty="0" err="1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Behaviour</a:t>
            </a:r>
            <a:r>
              <a:rPr lang="en-US" sz="3600" u="sng" dirty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 of Ted Bundy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B5E5DF-3EAD-B56D-779E-81D137EFAA48}"/>
              </a:ext>
            </a:extLst>
          </p:cNvPr>
          <p:cNvSpPr txBox="1"/>
          <p:nvPr/>
        </p:nvSpPr>
        <p:spPr>
          <a:xfrm>
            <a:off x="6153153" y="2622414"/>
            <a:ext cx="4712845" cy="27057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b="1" dirty="0"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55B0BD-DD14-07E4-8856-3F780CA95D38}"/>
              </a:ext>
            </a:extLst>
          </p:cNvPr>
          <p:cNvSpPr txBox="1"/>
          <p:nvPr/>
        </p:nvSpPr>
        <p:spPr>
          <a:xfrm>
            <a:off x="6053153" y="2447071"/>
            <a:ext cx="4712845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/>
              <a:t>Non neurotypical individuals can be trained and learn to behave within the norms of society </a:t>
            </a:r>
            <a:r>
              <a:rPr lang="en-GB" b="1" dirty="0"/>
              <a:t>(Clements et al. 2010).</a:t>
            </a:r>
          </a:p>
          <a:p>
            <a:pPr algn="just"/>
            <a:endParaRPr lang="en-GB" dirty="0"/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/>
              <a:t>Ted Bundy behaviour devolved into criminal activity, after trying and failing to fit in </a:t>
            </a:r>
            <a:r>
              <a:rPr lang="en-GB" b="1" dirty="0"/>
              <a:t>(DeLisi, 2023).</a:t>
            </a:r>
          </a:p>
          <a:p>
            <a:pPr algn="just"/>
            <a:endParaRPr lang="en-GB" dirty="0"/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/>
              <a:t>Ted Bundy wanted to be known for his criminal identity </a:t>
            </a:r>
            <a:r>
              <a:rPr lang="en-GB" b="1" dirty="0"/>
              <a:t>(</a:t>
            </a:r>
            <a:r>
              <a:rPr lang="en-GB" b="1" dirty="0" err="1"/>
              <a:t>Rippo</a:t>
            </a:r>
            <a:r>
              <a:rPr lang="en-GB" b="1" dirty="0"/>
              <a:t>, 2007).</a:t>
            </a:r>
          </a:p>
        </p:txBody>
      </p:sp>
    </p:spTree>
    <p:extLst>
      <p:ext uri="{BB962C8B-B14F-4D97-AF65-F5344CB8AC3E}">
        <p14:creationId xmlns:p14="http://schemas.microsoft.com/office/powerpoint/2010/main" val="2158040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4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3" name="Oval 4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233920-0ED8-6A5E-0773-61F27772B902}"/>
              </a:ext>
            </a:extLst>
          </p:cNvPr>
          <p:cNvSpPr txBox="1"/>
          <p:nvPr/>
        </p:nvSpPr>
        <p:spPr>
          <a:xfrm>
            <a:off x="932919" y="792145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200" u="sng" dirty="0">
                <a:solidFill>
                  <a:schemeClr val="tx2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  <a:ea typeface="+mj-ea"/>
                <a:cs typeface="+mj-cs"/>
              </a:rPr>
              <a:t>Benefits and Criticism of the Theory 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graphicFrame>
        <p:nvGraphicFramePr>
          <p:cNvPr id="49" name="TextBox 2">
            <a:extLst>
              <a:ext uri="{FF2B5EF4-FFF2-40B4-BE49-F238E27FC236}">
                <a16:creationId xmlns:a16="http://schemas.microsoft.com/office/drawing/2014/main" id="{57AF3658-F67B-26BE-0378-36DBA36AF5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92026413"/>
              </p:ext>
            </p:extLst>
          </p:nvPr>
        </p:nvGraphicFramePr>
        <p:xfrm>
          <a:off x="489928" y="2209801"/>
          <a:ext cx="9717088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810935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9" name="Oval 28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DF6FB0-34FE-1ACB-A82F-D27A1F3A938F}"/>
              </a:ext>
            </a:extLst>
          </p:cNvPr>
          <p:cNvSpPr txBox="1"/>
          <p:nvPr/>
        </p:nvSpPr>
        <p:spPr>
          <a:xfrm>
            <a:off x="6795117" y="473611"/>
            <a:ext cx="3307744" cy="1641986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5400" u="sng" dirty="0">
                <a:solidFill>
                  <a:schemeClr val="tx2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  <a:ea typeface="+mj-ea"/>
                <a:cs typeface="+mj-cs"/>
              </a:rPr>
              <a:t>Arousal Theory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C2657D5-B656-D5AC-4153-6FD20B84E8B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2" b="976"/>
          <a:stretch/>
        </p:blipFill>
        <p:spPr>
          <a:xfrm>
            <a:off x="-2" y="10"/>
            <a:ext cx="6094407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977B7BE-A39C-A153-9825-B181D13AB3E1}"/>
              </a:ext>
            </a:extLst>
          </p:cNvPr>
          <p:cNvSpPr txBox="1"/>
          <p:nvPr/>
        </p:nvSpPr>
        <p:spPr>
          <a:xfrm>
            <a:off x="6254428" y="2741607"/>
            <a:ext cx="5327972" cy="38099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 algn="just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000" b="1" dirty="0"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558BC1-1E3E-4C27-0B57-F1EB26A790EE}"/>
              </a:ext>
            </a:extLst>
          </p:cNvPr>
          <p:cNvSpPr txBox="1"/>
          <p:nvPr/>
        </p:nvSpPr>
        <p:spPr>
          <a:xfrm>
            <a:off x="6254428" y="2435213"/>
            <a:ext cx="5675154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/>
              <a:t> Created in 1908 by: Robert M. Yerkes and John Dillingham Dodson.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/>
              <a:t> Theory proves everyone has unique brains </a:t>
            </a:r>
            <a:r>
              <a:rPr lang="en-GB" sz="2400" b="1" dirty="0"/>
              <a:t>(Pfaff, 2006).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/>
              <a:t> The theory links brain structure and chemistry to human behaviour </a:t>
            </a:r>
            <a:r>
              <a:rPr lang="en-GB" sz="2400" b="1" dirty="0"/>
              <a:t>(Robbins, 1997).</a:t>
            </a:r>
          </a:p>
        </p:txBody>
      </p:sp>
    </p:spTree>
    <p:extLst>
      <p:ext uri="{BB962C8B-B14F-4D97-AF65-F5344CB8AC3E}">
        <p14:creationId xmlns:p14="http://schemas.microsoft.com/office/powerpoint/2010/main" val="292036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2" name="Oval 31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E15054-5064-B1EB-1A80-E13669717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388" y="591701"/>
            <a:ext cx="9252154" cy="12239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0" i="0" u="sng" kern="1200" dirty="0">
                <a:solidFill>
                  <a:schemeClr val="tx2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The Start of his Criminal Life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9BACA6-9613-41BA-6CE8-DE8E938478FA}"/>
              </a:ext>
            </a:extLst>
          </p:cNvPr>
          <p:cNvSpPr txBox="1"/>
          <p:nvPr/>
        </p:nvSpPr>
        <p:spPr>
          <a:xfrm>
            <a:off x="206880" y="1874223"/>
            <a:ext cx="5707861" cy="419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 algn="just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+mj-lt"/>
                <a:ea typeface="+mj-ea"/>
                <a:cs typeface="+mj-cs"/>
              </a:rPr>
              <a:t> His attempts at university</a:t>
            </a:r>
          </a:p>
          <a:p>
            <a:pPr algn="just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400" dirty="0">
              <a:latin typeface="+mj-lt"/>
              <a:ea typeface="+mj-ea"/>
              <a:cs typeface="+mj-cs"/>
            </a:endParaRPr>
          </a:p>
          <a:p>
            <a:pPr marL="285750" indent="-285750" algn="just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+mj-lt"/>
                <a:ea typeface="+mj-ea"/>
                <a:cs typeface="+mj-cs"/>
              </a:rPr>
              <a:t> Start of crime spree, from burglary to murder </a:t>
            </a:r>
            <a:r>
              <a:rPr lang="en-US" sz="2400" b="1" dirty="0">
                <a:latin typeface="+mj-lt"/>
                <a:ea typeface="+mj-ea"/>
                <a:cs typeface="+mj-cs"/>
              </a:rPr>
              <a:t>(Rippo, 2007).</a:t>
            </a:r>
          </a:p>
          <a:p>
            <a:pPr algn="just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400" dirty="0">
              <a:latin typeface="+mj-lt"/>
              <a:ea typeface="+mj-ea"/>
              <a:cs typeface="+mj-cs"/>
            </a:endParaRPr>
          </a:p>
          <a:p>
            <a:pPr marL="285750" indent="-285750" algn="just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+mj-lt"/>
                <a:ea typeface="+mj-ea"/>
                <a:cs typeface="+mj-cs"/>
              </a:rPr>
              <a:t> Bundy targeted women to gain a sense of power, control, and superiority </a:t>
            </a:r>
            <a:r>
              <a:rPr lang="en-US" sz="2400" b="1" dirty="0">
                <a:latin typeface="+mj-lt"/>
                <a:ea typeface="+mj-ea"/>
                <a:cs typeface="+mj-cs"/>
              </a:rPr>
              <a:t>(Bonn, 2019).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AEAA5CE-D3B8-DF33-D8BD-4D6C223B3DE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4291" y="1927015"/>
            <a:ext cx="5707861" cy="38099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71652AD-1A0A-99B3-6A29-AC2684D0F852}"/>
              </a:ext>
            </a:extLst>
          </p:cNvPr>
          <p:cNvSpPr txBox="1"/>
          <p:nvPr/>
        </p:nvSpPr>
        <p:spPr>
          <a:xfrm>
            <a:off x="419099" y="2193100"/>
            <a:ext cx="5900779" cy="38099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57200" indent="-457200" algn="just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400" b="1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569685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DB0F19A-1D05-CB8D-60DD-A6554F09A7C6}"/>
              </a:ext>
            </a:extLst>
          </p:cNvPr>
          <p:cNvSpPr txBox="1"/>
          <p:nvPr/>
        </p:nvSpPr>
        <p:spPr>
          <a:xfrm>
            <a:off x="5525972" y="296478"/>
            <a:ext cx="463890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u="sng" dirty="0">
                <a:solidFill>
                  <a:schemeClr val="tx2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  <a:ea typeface="+mj-ea"/>
                <a:cs typeface="+mj-cs"/>
              </a:rPr>
              <a:t>Benefits and Criticism of the Theory</a:t>
            </a:r>
          </a:p>
        </p:txBody>
      </p:sp>
      <p:sp>
        <p:nvSpPr>
          <p:cNvPr id="24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6BFED8-0E9C-DB73-048B-86E24484C2B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1" b="7951"/>
          <a:stretch/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930266-E6FE-8BEE-5AEE-3AC466324D62}"/>
              </a:ext>
            </a:extLst>
          </p:cNvPr>
          <p:cNvSpPr txBox="1"/>
          <p:nvPr/>
        </p:nvSpPr>
        <p:spPr>
          <a:xfrm>
            <a:off x="5187847" y="2366041"/>
            <a:ext cx="6565614" cy="419548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8575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+mj-lt"/>
                <a:ea typeface="+mj-ea"/>
                <a:cs typeface="+mj-cs"/>
              </a:rPr>
              <a:t> Limitations of the theory: we cannot know Bundy’s true mental condition </a:t>
            </a:r>
            <a:r>
              <a:rPr lang="en-US" sz="2400" b="1" dirty="0">
                <a:latin typeface="+mj-lt"/>
                <a:ea typeface="+mj-ea"/>
                <a:cs typeface="+mj-cs"/>
              </a:rPr>
              <a:t>(Hajar, 2015).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400" dirty="0">
              <a:latin typeface="+mj-lt"/>
              <a:ea typeface="+mj-ea"/>
              <a:cs typeface="+mj-cs"/>
            </a:endParaRPr>
          </a:p>
          <a:p>
            <a:pPr marL="285750" indent="-28575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+mj-lt"/>
                <a:ea typeface="+mj-ea"/>
                <a:cs typeface="+mj-cs"/>
              </a:rPr>
              <a:t> Advantage of theory: simple and therefore usually correct </a:t>
            </a:r>
            <a:r>
              <a:rPr lang="en-US" sz="2400" b="1" dirty="0">
                <a:latin typeface="+mj-lt"/>
                <a:ea typeface="+mj-ea"/>
                <a:cs typeface="+mj-cs"/>
              </a:rPr>
              <a:t>(Domingos, 1999).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400" dirty="0">
              <a:latin typeface="+mj-lt"/>
              <a:ea typeface="+mj-ea"/>
              <a:cs typeface="+mj-cs"/>
            </a:endParaRPr>
          </a:p>
          <a:p>
            <a:pPr marL="285750" indent="-28575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+mj-lt"/>
                <a:ea typeface="+mj-ea"/>
                <a:cs typeface="+mj-cs"/>
              </a:rPr>
              <a:t> Disadvantage: Theory relies on the word of criminals </a:t>
            </a:r>
            <a:r>
              <a:rPr lang="en-US" sz="2400" b="1" dirty="0">
                <a:latin typeface="+mj-lt"/>
                <a:ea typeface="+mj-ea"/>
                <a:cs typeface="+mj-cs"/>
              </a:rPr>
              <a:t>(Ortiz-</a:t>
            </a:r>
            <a:r>
              <a:rPr lang="en-US" sz="2400" b="1" dirty="0" err="1">
                <a:latin typeface="+mj-lt"/>
                <a:ea typeface="+mj-ea"/>
                <a:cs typeface="+mj-cs"/>
              </a:rPr>
              <a:t>Tallo</a:t>
            </a:r>
            <a:r>
              <a:rPr lang="en-US" sz="2400" b="1" dirty="0">
                <a:latin typeface="+mj-lt"/>
                <a:ea typeface="+mj-ea"/>
                <a:cs typeface="+mj-cs"/>
              </a:rPr>
              <a:t> et al, 2007).</a:t>
            </a:r>
          </a:p>
        </p:txBody>
      </p:sp>
    </p:spTree>
    <p:extLst>
      <p:ext uri="{BB962C8B-B14F-4D97-AF65-F5344CB8AC3E}">
        <p14:creationId xmlns:p14="http://schemas.microsoft.com/office/powerpoint/2010/main" val="4043243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0519FD4-B51E-BE6F-1E41-4207B78F50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3400" y="1666339"/>
            <a:ext cx="4813300" cy="48133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FF220FA-D14B-8B6F-B801-B97FA15250E8}"/>
              </a:ext>
            </a:extLst>
          </p:cNvPr>
          <p:cNvSpPr txBox="1"/>
          <p:nvPr/>
        </p:nvSpPr>
        <p:spPr>
          <a:xfrm>
            <a:off x="825500" y="342900"/>
            <a:ext cx="9474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u="sng" dirty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Sigmund Freud Psychodynamic Theory 1897- 1923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0C8A60-BF5D-FA3D-709F-C631ACB8D0E1}"/>
              </a:ext>
            </a:extLst>
          </p:cNvPr>
          <p:cNvSpPr txBox="1"/>
          <p:nvPr/>
        </p:nvSpPr>
        <p:spPr>
          <a:xfrm>
            <a:off x="355600" y="2235200"/>
            <a:ext cx="61722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b="1" dirty="0"/>
              <a:t>Id- </a:t>
            </a:r>
            <a:r>
              <a:rPr lang="en-GB" sz="2400" dirty="0"/>
              <a:t>Basic human urges and where we seek satisfaction </a:t>
            </a:r>
            <a:r>
              <a:rPr lang="en-GB" sz="2400" b="1" dirty="0"/>
              <a:t>(Cherry,2022).</a:t>
            </a:r>
          </a:p>
          <a:p>
            <a:pPr algn="just"/>
            <a:endParaRPr lang="en-GB" sz="2400" b="1" dirty="0"/>
          </a:p>
          <a:p>
            <a:pPr algn="just"/>
            <a:r>
              <a:rPr lang="en-GB" sz="2400" b="1" dirty="0"/>
              <a:t>Ego- </a:t>
            </a:r>
            <a:r>
              <a:rPr lang="en-GB" sz="2400" dirty="0"/>
              <a:t>Keeps a balance between the Id and Superego thoughts </a:t>
            </a:r>
            <a:r>
              <a:rPr lang="en-GB" sz="2400" b="1" dirty="0"/>
              <a:t>(Lapsley and Stey, 2011)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b="1" dirty="0"/>
              <a:t>Superego-</a:t>
            </a:r>
            <a:r>
              <a:rPr lang="en-GB" sz="2400" dirty="0"/>
              <a:t> Contains our morals, family and beliefs. What is and isn’t acceptable in society. </a:t>
            </a:r>
            <a:r>
              <a:rPr lang="en-GB" sz="2400" b="1" dirty="0"/>
              <a:t>(Lapsley and Stey, 2011).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26382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AF6910-99AF-9076-3C8F-7638F8754EDB}"/>
              </a:ext>
            </a:extLst>
          </p:cNvPr>
          <p:cNvSpPr txBox="1"/>
          <p:nvPr/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200" u="sng" dirty="0">
                <a:solidFill>
                  <a:schemeClr val="tx2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  <a:ea typeface="+mj-ea"/>
                <a:cs typeface="+mj-cs"/>
              </a:rPr>
              <a:t>Strengths and Weakness of the Psychodynamic Theory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9FE742-1A27-4AEF-B5F0-F8C383EAB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B6C6BDC5-0071-A5F8-2F64-CC2819BA84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64094712"/>
              </p:ext>
            </p:extLst>
          </p:nvPr>
        </p:nvGraphicFramePr>
        <p:xfrm>
          <a:off x="1103312" y="2052918"/>
          <a:ext cx="8946541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7333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 pattern="rectangle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BF7CF97-6A12-FB72-B72C-B163CEEF7F4E}"/>
              </a:ext>
            </a:extLst>
          </p:cNvPr>
          <p:cNvSpPr txBox="1"/>
          <p:nvPr/>
        </p:nvSpPr>
        <p:spPr>
          <a:xfrm>
            <a:off x="216620" y="523682"/>
            <a:ext cx="4728581" cy="1622321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0" i="0" u="sng" kern="1200" dirty="0">
                <a:solidFill>
                  <a:srgbClr val="EBEBEB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  <a:ea typeface="+mj-ea"/>
                <a:cs typeface="+mj-cs"/>
              </a:rPr>
              <a:t>Hans Eysenck Personality Theory 1952-1982</a:t>
            </a:r>
          </a:p>
        </p:txBody>
      </p:sp>
      <p:sp>
        <p:nvSpPr>
          <p:cNvPr id="26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8" name="Freeform: Shape 27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A6C539-05F3-611E-31A8-27B461FE6B4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2592" t="2500" r="13218"/>
          <a:stretch/>
        </p:blipFill>
        <p:spPr>
          <a:xfrm>
            <a:off x="6076160" y="1014859"/>
            <a:ext cx="5449889" cy="5389563"/>
          </a:xfrm>
          <a:prstGeom prst="ellipse">
            <a:avLst/>
          </a:prstGeom>
          <a:effectLst/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8801C53-F52A-6CF7-7E68-2033001E19A5}"/>
              </a:ext>
            </a:extLst>
          </p:cNvPr>
          <p:cNvSpPr txBox="1"/>
          <p:nvPr/>
        </p:nvSpPr>
        <p:spPr>
          <a:xfrm>
            <a:off x="157129" y="2146003"/>
            <a:ext cx="5396363" cy="378541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b="1" dirty="0">
                <a:solidFill>
                  <a:srgbClr val="EBEB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 Extraversion-</a:t>
            </a:r>
            <a:r>
              <a:rPr lang="en-US" sz="2000" dirty="0">
                <a:solidFill>
                  <a:srgbClr val="EBEB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 Extroverts are talkative, sociable and assertive. Introverts are shy, quiet and reserved </a:t>
            </a:r>
            <a:r>
              <a:rPr lang="en-US" sz="2000" b="1" dirty="0">
                <a:solidFill>
                  <a:srgbClr val="EBEB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(Mitchell and Kumari, 2016).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000" dirty="0">
              <a:solidFill>
                <a:srgbClr val="EBEBE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b="1" dirty="0">
                <a:solidFill>
                  <a:srgbClr val="EBEB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 Neuroticism-</a:t>
            </a:r>
            <a:r>
              <a:rPr lang="en-US" sz="2000" dirty="0">
                <a:solidFill>
                  <a:srgbClr val="EBEB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 How the sympathetic nervous system reacts. Higher neuroticism results to being angrier and upset quickly </a:t>
            </a:r>
            <a:r>
              <a:rPr lang="en-US" sz="2000" b="1" dirty="0">
                <a:solidFill>
                  <a:srgbClr val="EBEB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(Mcleod, 2024).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000" dirty="0">
              <a:solidFill>
                <a:srgbClr val="EBEBE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b="1" dirty="0">
                <a:solidFill>
                  <a:srgbClr val="EBEB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 Psychoticism-</a:t>
            </a:r>
            <a:r>
              <a:rPr lang="en-US" sz="2000" dirty="0">
                <a:solidFill>
                  <a:srgbClr val="EBEB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 Displays characteristics of cruelty, aggressiveness and lacks empathy </a:t>
            </a:r>
            <a:r>
              <a:rPr lang="en-US" sz="2000" b="1" dirty="0">
                <a:solidFill>
                  <a:srgbClr val="EBEB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(Mcleod, 2024).</a:t>
            </a:r>
          </a:p>
        </p:txBody>
      </p:sp>
    </p:spTree>
    <p:extLst>
      <p:ext uri="{BB962C8B-B14F-4D97-AF65-F5344CB8AC3E}">
        <p14:creationId xmlns:p14="http://schemas.microsoft.com/office/powerpoint/2010/main" val="13372363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44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9" name="Oval 48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E6C9D8D-0E7E-E81C-C666-FCEF7D41CD5D}"/>
              </a:ext>
            </a:extLst>
          </p:cNvPr>
          <p:cNvSpPr txBox="1"/>
          <p:nvPr/>
        </p:nvSpPr>
        <p:spPr>
          <a:xfrm>
            <a:off x="834744" y="341086"/>
            <a:ext cx="9252154" cy="1223983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900" b="0" i="0" u="sng" kern="1200" dirty="0">
                <a:solidFill>
                  <a:schemeClr val="tx2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  <a:ea typeface="+mj-ea"/>
                <a:cs typeface="+mj-cs"/>
              </a:rPr>
              <a:t>Strengths and Weakness of 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900" u="sng" dirty="0">
                <a:solidFill>
                  <a:schemeClr val="tx2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  <a:ea typeface="+mj-ea"/>
                <a:cs typeface="+mj-cs"/>
              </a:rPr>
              <a:t>Eysenck</a:t>
            </a:r>
            <a:r>
              <a:rPr lang="en-US" sz="3900" b="0" i="0" u="sng" kern="1200" dirty="0">
                <a:solidFill>
                  <a:schemeClr val="tx2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  <a:ea typeface="+mj-ea"/>
                <a:cs typeface="+mj-cs"/>
              </a:rPr>
              <a:t> Theory </a:t>
            </a:r>
          </a:p>
        </p:txBody>
      </p:sp>
      <p:pic>
        <p:nvPicPr>
          <p:cNvPr id="42" name="Graphic 41" descr="Questions">
            <a:extLst>
              <a:ext uri="{FF2B5EF4-FFF2-40B4-BE49-F238E27FC236}">
                <a16:creationId xmlns:a16="http://schemas.microsoft.com/office/drawing/2014/main" id="{F2E164A1-9F29-A3A8-863E-B4C9215AADF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07329" y="2073447"/>
            <a:ext cx="4196185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12908BA-8AAE-2E7A-9E5C-316F7928743B}"/>
              </a:ext>
            </a:extLst>
          </p:cNvPr>
          <p:cNvSpPr txBox="1"/>
          <p:nvPr/>
        </p:nvSpPr>
        <p:spPr>
          <a:xfrm>
            <a:off x="4394200" y="1656243"/>
            <a:ext cx="7340599" cy="419618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just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800" b="1" u="sng" dirty="0">
                <a:ea typeface="+mj-ea"/>
                <a:cs typeface="+mj-cs"/>
              </a:rPr>
              <a:t>Strengths </a:t>
            </a:r>
          </a:p>
          <a:p>
            <a:pPr algn="just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dirty="0">
                <a:ea typeface="+mj-ea"/>
                <a:cs typeface="+mj-cs"/>
              </a:rPr>
              <a:t>  Theory can be used to detect personality traits early on  in childhood and modify socialisation experiences </a:t>
            </a:r>
            <a:r>
              <a:rPr lang="en-US" sz="2000" b="1" dirty="0">
                <a:ea typeface="+mj-ea"/>
                <a:cs typeface="+mj-cs"/>
              </a:rPr>
              <a:t>(Sammons, 2024).</a:t>
            </a:r>
          </a:p>
          <a:p>
            <a:pPr algn="just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2000" dirty="0">
              <a:ea typeface="+mj-ea"/>
              <a:cs typeface="+mj-cs"/>
            </a:endParaRPr>
          </a:p>
          <a:p>
            <a:pPr algn="just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dirty="0">
                <a:ea typeface="+mj-ea"/>
                <a:cs typeface="+mj-cs"/>
              </a:rPr>
              <a:t>  Considers biological, social and psychological factors. </a:t>
            </a:r>
          </a:p>
          <a:p>
            <a:pPr algn="just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800" dirty="0">
              <a:ea typeface="+mj-ea"/>
              <a:cs typeface="+mj-cs"/>
            </a:endParaRPr>
          </a:p>
          <a:p>
            <a:pPr algn="just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800" b="1" u="sng" dirty="0">
                <a:ea typeface="+mj-ea"/>
                <a:cs typeface="+mj-cs"/>
              </a:rPr>
              <a:t>Weaknesses </a:t>
            </a:r>
          </a:p>
          <a:p>
            <a:pPr algn="just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dirty="0">
                <a:ea typeface="+mj-ea"/>
                <a:cs typeface="+mj-cs"/>
              </a:rPr>
              <a:t> No explanation as to why criminals commit the crimes they do </a:t>
            </a:r>
            <a:r>
              <a:rPr lang="en-US" sz="2000" b="1" dirty="0">
                <a:ea typeface="+mj-ea"/>
                <a:cs typeface="+mj-cs"/>
              </a:rPr>
              <a:t>(Sammons, 2024).</a:t>
            </a:r>
          </a:p>
          <a:p>
            <a:pPr algn="just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2000" dirty="0">
              <a:ea typeface="+mj-ea"/>
              <a:cs typeface="+mj-cs"/>
            </a:endParaRPr>
          </a:p>
          <a:p>
            <a:pPr algn="just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dirty="0">
                <a:ea typeface="+mj-ea"/>
                <a:cs typeface="+mj-cs"/>
              </a:rPr>
              <a:t> Little evidence to that extroverts are more difficult to condition than introverts </a:t>
            </a:r>
            <a:r>
              <a:rPr lang="en-US" sz="2000" b="1" dirty="0">
                <a:ea typeface="+mj-ea"/>
                <a:cs typeface="+mj-cs"/>
              </a:rPr>
              <a:t>(Gross,1996).</a:t>
            </a:r>
          </a:p>
        </p:txBody>
      </p:sp>
    </p:spTree>
    <p:extLst>
      <p:ext uri="{BB962C8B-B14F-4D97-AF65-F5344CB8AC3E}">
        <p14:creationId xmlns:p14="http://schemas.microsoft.com/office/powerpoint/2010/main" val="1736314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1" name="Oval 30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C776B7-3951-46C2-7743-6882AA913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5322" y="685801"/>
            <a:ext cx="4181315" cy="16419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800" u="sng" dirty="0"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Conclusion</a:t>
            </a:r>
          </a:p>
        </p:txBody>
      </p:sp>
      <p:pic>
        <p:nvPicPr>
          <p:cNvPr id="5" name="Picture 4" descr="A close-up of a person smiling&#10;&#10;Description automatically generated">
            <a:extLst>
              <a:ext uri="{FF2B5EF4-FFF2-40B4-BE49-F238E27FC236}">
                <a16:creationId xmlns:a16="http://schemas.microsoft.com/office/drawing/2014/main" id="{ABCE08A3-DB5E-D939-55EA-5FB051314E6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9881" r="30132"/>
          <a:stretch/>
        </p:blipFill>
        <p:spPr>
          <a:xfrm>
            <a:off x="-2" y="10"/>
            <a:ext cx="6094407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EF7E62-DA18-484D-9945-C2259A1E6395}"/>
              </a:ext>
            </a:extLst>
          </p:cNvPr>
          <p:cNvSpPr txBox="1"/>
          <p:nvPr/>
        </p:nvSpPr>
        <p:spPr>
          <a:xfrm>
            <a:off x="6305322" y="2132006"/>
            <a:ext cx="5698899" cy="380999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Difficult to say if Ted Bundy was born or made criminal.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+mj-ea"/>
              <a:cs typeface="+mj-cs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Criminal behaviour is complex and cannot be fully explained by a single explanation.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+mj-ea"/>
              <a:cs typeface="+mj-cs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Environment, socialization processes, and psychological components also play a role.</a:t>
            </a:r>
          </a:p>
        </p:txBody>
      </p:sp>
    </p:spTree>
    <p:extLst>
      <p:ext uri="{BB962C8B-B14F-4D97-AF65-F5344CB8AC3E}">
        <p14:creationId xmlns:p14="http://schemas.microsoft.com/office/powerpoint/2010/main" val="4103417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A746D-1F70-61CC-DE08-0DB8CD586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6311" y="287618"/>
            <a:ext cx="9404723" cy="1400530"/>
          </a:xfrm>
        </p:spPr>
        <p:txBody>
          <a:bodyPr/>
          <a:lstStyle/>
          <a:p>
            <a:pPr algn="ctr"/>
            <a:r>
              <a:rPr lang="en-GB" sz="4800" u="sng" dirty="0">
                <a:latin typeface="Arial Black" panose="020B0A04020102020204" pitchFamily="34" charset="0"/>
              </a:rPr>
              <a:t>Christina’s References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21E876A7-3537-6623-E30C-A86B1F9C57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4182" y="1119166"/>
            <a:ext cx="11903636" cy="56630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Akers, R. L., (1996). Is Differential Association/Social Learning Cultural Deviance Theory?*.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Criminology,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34(2), pp. 229-247.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Babu, J., (2020). The Abominable Killer: An Introspection of the Bundy Murders; The Bundy Murders: A Comprehensive History.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English Literature and Social Sciences (IJELS),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27th December, 5(6), pp. 1-4.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Bandura, A., (1971).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learning theory.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200" b="0" i="0" u="sng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https://ocd.lcwu.edu.pk/cfiles/Gender%20&amp;%20Development%20Studies/MIN/GDS%20%E2%80%93%20101/Bandura_SocialLearningTheory.pdf</a:t>
            </a:r>
            <a:r>
              <a:rPr kumimoji="0" lang="en-GB" altLang="en-US" sz="1200" b="0" i="0" u="sng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b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22nd February 2024].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Bandura, A., (2014). Bandura, Albert. In: J. A. 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Fadul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ed. </a:t>
            </a:r>
            <a:r>
              <a:rPr kumimoji="0" lang="en-GB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Encyclopedia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of Theory &amp; Practice in Psychotherapy &amp; Counselling. 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Encyclopedia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of Theory &amp; Practice in Psychotherapy &amp; Counselling, p. 98.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Bruinsma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G. J. N., (1992). Differential association theory reconsidered: An extension and its empirical test.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Quantitative Criminology,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Volume 8, pp. 29-49.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Castle, T. &amp; Hensley, C., (2002). Serial Killers with Military Experience: Applying Learning Theory to Serial Murder.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Offender Therapy and Comparative Criminology,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46(4), pp. 453-465.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Cimino, A., (2019). Ted Bundy: America's Most Evil Serial Killer. In: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All-American Boy.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Arcturus Publishing.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Costello, B. J. &amp; 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Vowell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P. R., (2006). Testing Control Theory and Differential Association: A Reanalysis of The Richmond Youth Project Data.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Criminology,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37(4), pp. 815-842.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Fox, B., (2017). It's nature and nurture: Integrating biology and genetics into the social learning theory of criminal 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behavior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Criminal Justice,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Volume 49, pp. 22-31.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Harris, H. M., Nakamura, K. &amp; </a:t>
            </a: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Bucklen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K. B., (2017). Do Cellmates Matter? A Casual Test of The Schools of Crime Hypothesis With Implications For Differential Association and Deterrence Theories.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Criminology,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56(1), pp. 87-122.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Hourly History, (2017).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Ted Bundy: A Life From Beginning to End.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CreateSpace Independent Publishing Platform.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Krohn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 D., (1999). Social Learning Theory: The Continuing Development of a Perspective.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Theoretical Criminology,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3(4), pp. 462-476.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McCarthy, B., (1996). The Attitudes and Actions of Others: Tutelage and Sutherland's Theory of Differential Association.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British Journal of Criminology,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36(1), pp. 135-147.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Mcleod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S., (2024).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Albert Bandura's Social Learning Theory.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 Available at: </a:t>
            </a:r>
            <a:r>
              <a:rPr kumimoji="0" lang="en-GB" altLang="en-US" sz="1200" b="0" i="0" u="sng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https://www.simplypsychology.org/bandura.html</a:t>
            </a:r>
            <a:r>
              <a:rPr lang="en-GB" altLang="en-US" sz="1200" dirty="0">
                <a:solidFill>
                  <a:srgbClr val="0070C0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17th February 2024].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49330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1184B7E-F434-09E0-4567-8AAC24412386}"/>
              </a:ext>
            </a:extLst>
          </p:cNvPr>
          <p:cNvSpPr txBox="1"/>
          <p:nvPr/>
        </p:nvSpPr>
        <p:spPr>
          <a:xfrm>
            <a:off x="125865" y="88502"/>
            <a:ext cx="11658600" cy="6588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Michaud, S. G. &amp; Aynesworth, H., (2019). </a:t>
            </a:r>
            <a:r>
              <a:rPr kumimoji="0" lang="en-GB" alt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Ted Bundy: Conversations </a:t>
            </a:r>
            <a:r>
              <a:rPr kumimoji="0" lang="en-GB" altLang="en-US" sz="1200" b="0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Witha</a:t>
            </a:r>
            <a:r>
              <a:rPr kumimoji="0" lang="en-GB" alt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Killer: The Death Row Interviews. 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Union Square &amp; Company.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Newton, M., (2006). </a:t>
            </a:r>
            <a:r>
              <a:rPr kumimoji="0" lang="en-GB" alt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</a:t>
            </a:r>
            <a:r>
              <a:rPr kumimoji="0" lang="en-GB" altLang="en-US" sz="1200" b="0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Encyclopedia</a:t>
            </a:r>
            <a:r>
              <a:rPr kumimoji="0" lang="en-GB" alt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of Serial Killers. 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Facts On File, Incorporated.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Nickerson, C., (2024. </a:t>
            </a:r>
            <a:r>
              <a:rPr kumimoji="0" lang="en-GB" alt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Edwin Sutherland's Differential Association Theory. 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1200" b="0" i="0" u="sng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https://www.simplypsychology.org/differential-association-theory.html</a:t>
            </a:r>
            <a:r>
              <a:rPr kumimoji="0" lang="en-GB" altLang="en-US" sz="1200" b="0" i="0" u="sng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b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21 February 2024].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Paredes, A. J. &amp; </a:t>
            </a:r>
            <a:r>
              <a:rPr kumimoji="0" lang="en-GB" alt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Purdum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E. D., (1990). 'Bye-bye Ted...': Community Response in Florida to the Execution of Theodore Bundy. </a:t>
            </a:r>
            <a:r>
              <a:rPr kumimoji="0" lang="en-GB" alt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Anthropology Today, 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6(2), pp. 9-11.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Pedneault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A., (2002). </a:t>
            </a:r>
            <a:r>
              <a:rPr kumimoji="0" lang="en-GB" alt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Ted Bundy on the "malignant being": An analysis of the justificatory discourse of a serial killer. 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200" b="0" i="0" u="sng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https://www.sfu.ca/~palys/crim862-Pedneault-TedBundyJustificatoryDiscourse.pdf</a:t>
            </a:r>
            <a:r>
              <a:rPr lang="en-GB" altLang="en-US" sz="1200" dirty="0">
                <a:solidFill>
                  <a:srgbClr val="0070C0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7th February 2024].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Poret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L., (2019). </a:t>
            </a:r>
            <a:r>
              <a:rPr kumimoji="0" lang="en-GB" alt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Ted Bundy: Absolute Horror. 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Laurent </a:t>
            </a:r>
            <a:r>
              <a:rPr kumimoji="0" lang="en-GB" alt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Poret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altLang="en-US" sz="1200" dirty="0">
              <a:solidFill>
                <a:prstClr val="white"/>
              </a:solidFill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Pratt, T. C. et al., (2010). The Empirical Status of Social Learning Theory: A Meta-Analysis. </a:t>
            </a:r>
            <a:r>
              <a:rPr kumimoji="0" lang="en-GB" alt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Justice Quarterly, 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27(6), pp. 765-802.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Puello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E. D., (2021). </a:t>
            </a:r>
            <a:r>
              <a:rPr kumimoji="0" lang="en-GB" alt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"If I wasn't So Blinded by Love, I Would have Seen the Secrets Right in Front of </a:t>
            </a:r>
            <a:r>
              <a:rPr kumimoji="0" lang="en-GB" altLang="en-US" sz="1200" b="0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MeWaiting</a:t>
            </a:r>
            <a:r>
              <a:rPr kumimoji="0" lang="en-GB" alt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to Be Uncovered." The Defining, Excusing, and Justification of Deviance.. 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 Available at: </a:t>
            </a:r>
            <a:r>
              <a:rPr kumimoji="0" lang="en-GB" altLang="en-US" sz="1200" b="0" i="0" u="sng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https://soar.suny.edu/bitstream/handle/20.500.12648/11435/1413_Eredis_Puello.pdf?sequence=1&amp;isAllowed=y</a:t>
            </a:r>
            <a:r>
              <a:rPr lang="en-GB" altLang="en-US" sz="1200" dirty="0">
                <a:solidFill>
                  <a:srgbClr val="0070C0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8th February 2024].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Rasool, A., Majid, S., Rasool, A. &amp; Mehmood, N., (2022). A man with no fear "Necrophilia" "I did like you to give my love to my family and friends." Ted Bundy "A Qualitative Analysis". </a:t>
            </a:r>
            <a:r>
              <a:rPr kumimoji="0" lang="en-GB" alt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Superior Law Review, 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2(1).</a:t>
            </a:r>
            <a:r>
              <a:rPr lang="en-GB" altLang="en-US" sz="800" dirty="0">
                <a:solidFill>
                  <a:prstClr val="white"/>
                </a:solidFill>
                <a:latin typeface="Century Gothic" panose="020B0502020202020204"/>
              </a:rPr>
              <a:t> 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Rockefeller, J. D., (2016). </a:t>
            </a:r>
            <a:r>
              <a:rPr kumimoji="0" lang="en-GB" alt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Ted Bundy: The Worst and Most Popular Serial Killer in America's History. 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J. D. Rockefeller.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Rumjaun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 &amp; Narod, F., (2020). Social Learning Theory - Albert Bandura. In: </a:t>
            </a:r>
            <a:r>
              <a:rPr kumimoji="0" lang="en-GB" alt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Science Education in Theory and Practice: An Introductory Guide To Learning Theory. 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Springer Texts in education, pp. 85-99.</a:t>
            </a:r>
            <a:r>
              <a:rPr lang="en-GB" altLang="en-US" sz="800" dirty="0">
                <a:solidFill>
                  <a:prstClr val="white"/>
                </a:solidFill>
                <a:latin typeface="Century Gothic" panose="020B0502020202020204"/>
              </a:rPr>
              <a:t> 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Terranova, N., (2020). </a:t>
            </a:r>
            <a:r>
              <a:rPr kumimoji="0" lang="en-GB" alt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Impacts of a Serial Killer: Looking at the Case of Ted Bundy Then and Now. 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200" b="0" i="0" u="sng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https://digitalcommons.bryant.edu/honors_history/44/</a:t>
            </a:r>
            <a:r>
              <a:rPr lang="en-GB" altLang="en-US" sz="1200" dirty="0">
                <a:solidFill>
                  <a:srgbClr val="0070C0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7th February 2024].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Veague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H. B. &amp; Collins, C. E., (2007). </a:t>
            </a:r>
            <a:r>
              <a:rPr kumimoji="0" lang="en-GB" alt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Personality Disorders. </a:t>
            </a:r>
            <a:r>
              <a:rPr kumimoji="0" lang="en-GB" alt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Chelsea House.</a:t>
            </a:r>
            <a:endParaRPr kumimoji="0" lang="en-GB" altLang="en-US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057376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B4DF911-BD0A-01E3-87B4-BD46522C9343}"/>
              </a:ext>
            </a:extLst>
          </p:cNvPr>
          <p:cNvSpPr txBox="1"/>
          <p:nvPr/>
        </p:nvSpPr>
        <p:spPr>
          <a:xfrm>
            <a:off x="2393795" y="187114"/>
            <a:ext cx="7404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u="sng" dirty="0" err="1">
                <a:latin typeface="Arial Black" panose="020B0A04020102020204" pitchFamily="34" charset="0"/>
                <a:cs typeface="Arial" panose="020B0604020202020204" pitchFamily="34" charset="0"/>
              </a:rPr>
              <a:t>Dzenia’s</a:t>
            </a:r>
            <a:r>
              <a:rPr lang="en-GB" sz="4000" u="sng" dirty="0">
                <a:latin typeface="Arial Black" panose="020B0A04020102020204" pitchFamily="34" charset="0"/>
                <a:cs typeface="Arial" panose="020B0604020202020204" pitchFamily="34" charset="0"/>
              </a:rPr>
              <a:t> References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7EB3D0-F6F8-7BD1-8913-21B3C0DB03F7}"/>
              </a:ext>
            </a:extLst>
          </p:cNvPr>
          <p:cNvSpPr txBox="1"/>
          <p:nvPr/>
        </p:nvSpPr>
        <p:spPr>
          <a:xfrm>
            <a:off x="245327" y="1194911"/>
            <a:ext cx="11173522" cy="56630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Serena, K. (2021) 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Does Ted Bundy’s Childhood Hold The Key To His Madness?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All That’s Interesting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Edited by J.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Kuroski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https://allthatsinteresting.com/ted-bundy-childhood</a:t>
            </a:r>
            <a:r>
              <a:rPr lang="en-GB" sz="14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(Accessed: 16 February 2024). </a:t>
            </a:r>
          </a:p>
          <a:p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Hammon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E.J. (2013) 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Ted’s relationship with women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Confessions of a </a:t>
            </a:r>
            <a:r>
              <a:rPr lang="en-GB" sz="14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Bundyphile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https://bundyphile.com/2013/12/29/teds-relationship-with-women/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(Accessed: 11 February 2024). </a:t>
            </a:r>
          </a:p>
          <a:p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Sun, F. (2023)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Social Control Theory of crime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Simply Psychology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Edited by S.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Mcleod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https://www.simplypsychology.org/social-control-theory.html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(Accessed: 20 February 2024). </a:t>
            </a:r>
          </a:p>
          <a:p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Kempf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-Leonard, K. and Morris, N.A. (2012) ‘Social Control theory’,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Oxford Bibliographies Online Datasets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[Preprint]. doi:10.1093/obo/9780195396607-0091. </a:t>
            </a:r>
          </a:p>
          <a:p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Gainsburg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M. (2019) Ted Bundy’s education - what school did Ted Bundy go to? - women’s health, Women’s Health. Available at: </a:t>
            </a:r>
            <a:r>
              <a:rPr lang="en-GB" sz="14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https://www.womenshealthmag.com/life/a27288400/ted-bundy-education/</a:t>
            </a:r>
            <a:r>
              <a:rPr lang="en-GB" sz="14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(Accessed: 10 February 2024). </a:t>
            </a:r>
          </a:p>
          <a:p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Hammon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E.J. (2013)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Ted Bundy: Rape crisis volunteer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Confessions of a </a:t>
            </a:r>
            <a:r>
              <a:rPr lang="en-GB" sz="14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Bundyphile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https://bundyphile.com/2013/08/26/ted-bundy-rape-crisis-volunteer/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(Accessed: 20 February 2024). </a:t>
            </a:r>
          </a:p>
          <a:p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Hoare, C. (2019)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Ted Bundy: How serial killer used ‘connection with law enforcement’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Express.co.uk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https://www.express.co.uk/news/world/1130619/ted-bundy-netflix-extremely-wicked-sky-cinema-seattle-police-connection-spt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20 February 2024). </a:t>
            </a:r>
          </a:p>
          <a:p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Fennelly , L.J. (2020)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Handbook of Loss Prevention and Crime Prevention 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Oxford, England: Butterworth-Heinemann. </a:t>
            </a:r>
          </a:p>
          <a:p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Routine activities theory: Definition and meaning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(2022)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Criminology Web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https://criminologyweb.com/routine-activities-theory-definition-of-the-routine-activity-approach-to-crime/?utm_content=cmp-true</a:t>
            </a:r>
            <a:r>
              <a:rPr lang="en-GB" sz="14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(Accessed: 20 February 2024). </a:t>
            </a:r>
          </a:p>
          <a:p>
            <a:r>
              <a:rPr lang="en-GB" sz="120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6690320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252C841-6557-C2AF-C648-5A6B3362B7D7}"/>
              </a:ext>
            </a:extLst>
          </p:cNvPr>
          <p:cNvSpPr txBox="1"/>
          <p:nvPr/>
        </p:nvSpPr>
        <p:spPr>
          <a:xfrm>
            <a:off x="243840" y="1111722"/>
            <a:ext cx="11704320" cy="55154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Bonn, S. (2019). ‘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Examining Serial Killer Ted Bundy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’. Available at: </a:t>
            </a:r>
            <a:r>
              <a:rPr lang="en-GB" sz="1400" u="sng" kern="100" dirty="0">
                <a:solidFill>
                  <a:srgbClr val="0070C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https://www.psychologytoday.com/us/blog/wicked-deeds/201912/examining-serial-killer-ted-bundy 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 10 March 2024).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Bovill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H., Chicken, S., 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Bovill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E., Buckland, J. and McCartan, K. (2023). ‘Exploring Perceptions of Stalking-Like Behaviour for Autistic Young People Within a Neurodivergent and Strengths-Based Framework: Critiquing Relationships, Sex and Health Education Provision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Young People, Stalking Awareness and Domestic Abuse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Springer eBooks, pp.253–275. Available at: </a:t>
            </a:r>
            <a:r>
              <a:rPr lang="en-GB" sz="1400" u="sng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https://link.springer.com/chapter/10.1007/978-3-031-32379-9_12</a:t>
            </a:r>
            <a:r>
              <a:rPr lang="en-GB" sz="14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(Accessed:10 March 2024).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Bruinsma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G. (2016). ‘Proliferation of crime causation theories in an era of fragmentation: Reflections on the current state of criminological theory’, 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European Journal of Criminology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13(6), pp.659–676. Available at: </a:t>
            </a:r>
            <a:r>
              <a:rPr lang="en-GB" sz="1400" u="sng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https://journals.sagepub.com/doi/abs/10.1177/1477370816667884</a:t>
            </a:r>
            <a:r>
              <a:rPr lang="en-GB" sz="14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10 March 2024).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Clements, J., Hardy, J. and Lord, S. (2010). 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Transition or transformation? helping young people with autistic spectrum disorder set out on a hopeful road towards their adult lives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Jessica Kingsley Publishers.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DeLisi, M. (2023). 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Ted Bundy and The Unsolved Murder Epidemic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Springer Nature.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Domingos, P. (1999). ‘The Role of Occam’s Razor in Knowledge Discovery’, 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Data Mining and Knowledge Discovery,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3(4), pp.409–425. Available at: </a:t>
            </a:r>
            <a:r>
              <a:rPr lang="en-GB" sz="1400" u="sng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https://link.springer.com/article/10.1023/A:1009868929893</a:t>
            </a:r>
            <a:r>
              <a:rPr lang="en-GB" sz="14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10 March 2024).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Haycock, D.A. (2021). 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Murderous Minds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Simon and Schuster.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9FF4CE-59AD-3C8D-910A-58BD0E1ECC67}"/>
              </a:ext>
            </a:extLst>
          </p:cNvPr>
          <p:cNvSpPr txBox="1"/>
          <p:nvPr/>
        </p:nvSpPr>
        <p:spPr>
          <a:xfrm>
            <a:off x="2393795" y="187114"/>
            <a:ext cx="7404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u="sng" dirty="0">
                <a:latin typeface="Arial Black" panose="020B0A04020102020204" pitchFamily="34" charset="0"/>
                <a:cs typeface="Arial" panose="020B0604020202020204" pitchFamily="34" charset="0"/>
              </a:rPr>
              <a:t>Charlotte’s References </a:t>
            </a:r>
          </a:p>
        </p:txBody>
      </p:sp>
    </p:spTree>
    <p:extLst>
      <p:ext uri="{BB962C8B-B14F-4D97-AF65-F5344CB8AC3E}">
        <p14:creationId xmlns:p14="http://schemas.microsoft.com/office/powerpoint/2010/main" val="21797418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DB1F6C3-FAF4-DA5A-50CE-E037B4E012DD}"/>
              </a:ext>
            </a:extLst>
          </p:cNvPr>
          <p:cNvSpPr txBox="1"/>
          <p:nvPr/>
        </p:nvSpPr>
        <p:spPr>
          <a:xfrm>
            <a:off x="200722" y="1219163"/>
            <a:ext cx="10939346" cy="49716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Ortiz-</a:t>
            </a:r>
            <a:r>
              <a:rPr kumimoji="0" lang="en-GB" sz="1400" b="0" i="0" u="none" strike="noStrike" kern="1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Tallo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M., Cardenal, V., Blanca, M.J., Sánchez, L.M. and Morales, I. (2007). ‘Multiaxial Evaluation of Violent Criminal’, </a:t>
            </a:r>
            <a:r>
              <a:rPr kumimoji="0" lang="en-GB" sz="1400" b="0" i="1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Psychological Reports,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pp.1065–1075. Available at: </a:t>
            </a:r>
            <a:r>
              <a:rPr kumimoji="0" lang="en-GB" sz="1400" b="0" i="0" u="sng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https://journals.sagepub.com/doi/abs/10.2466/pr0.100.4.1065-1075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10 March 2024).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Pfaff, D.W. (2006). </a:t>
            </a:r>
            <a:r>
              <a:rPr kumimoji="0" lang="en-GB" sz="1400" b="0" i="1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Brain arousal and information theory: neural and genetic mechanisms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Cambridge: Harvard University Press.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Rippo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B.M. (2007). </a:t>
            </a:r>
            <a:r>
              <a:rPr kumimoji="0" lang="en-GB" sz="1400" b="0" i="1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Professional Serial Killer and the Career of Ted Bundy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IUniverse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Robbins, T.W. (1997). ‘Arousal systems and attentional processes’, </a:t>
            </a:r>
            <a:r>
              <a:rPr kumimoji="0" lang="en-GB" sz="1400" b="0" i="1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Biological Psychology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45(1-3), pp.57–71. Available at: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r>
              <a:rPr kumimoji="0" lang="en-GB" sz="1400" b="0" i="0" u="sng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https://www.sciencedirect.com/science/article/abs/pii/S0301051196052222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10 March 2024).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Sadoff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R. (2015). </a:t>
            </a:r>
            <a:r>
              <a:rPr kumimoji="0" lang="en-GB" sz="1400" b="0" i="1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Evolution of Forensic Psychiatry: History, Current Developments, Future Directions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oxford university: New York Oxford University.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Thompson, P. (1989). </a:t>
            </a:r>
            <a:r>
              <a:rPr kumimoji="0" lang="en-GB" sz="1400" b="0" i="1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structure of biological theories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New York: State University Of New York Press.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Whalen, P.J. and Phelps, E.A. (2009). </a:t>
            </a:r>
            <a:r>
              <a:rPr kumimoji="0" lang="en-GB" sz="1400" b="0" i="1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Human Amygdala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New York: Guilford Press.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Williams, D.J. (2019). ‘Is Serial Sexual Homicide a Compulsion, Deviant Leisure, or Both?’ </a:t>
            </a:r>
            <a:r>
              <a:rPr kumimoji="0" lang="en-GB" sz="1400" b="0" i="1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Revisiting the Case of Ted Bundy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Leisure Sciences, 42(2), pp.1–19. Available at: </a:t>
            </a:r>
            <a:r>
              <a:rPr kumimoji="0" lang="en-GB" sz="1400" b="0" i="0" u="sng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https://www.tandfonline.com/doi/abs/10.1080/01490400.2019.1571967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9 March 2024).</a:t>
            </a:r>
          </a:p>
        </p:txBody>
      </p:sp>
    </p:spTree>
    <p:extLst>
      <p:ext uri="{BB962C8B-B14F-4D97-AF65-F5344CB8AC3E}">
        <p14:creationId xmlns:p14="http://schemas.microsoft.com/office/powerpoint/2010/main" val="192349608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2BCFA28-41AE-43FD-447F-D38C632E902D}"/>
              </a:ext>
            </a:extLst>
          </p:cNvPr>
          <p:cNvSpPr txBox="1"/>
          <p:nvPr/>
        </p:nvSpPr>
        <p:spPr>
          <a:xfrm>
            <a:off x="0" y="1416204"/>
            <a:ext cx="11931805" cy="53144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>
              <a:lnSpc>
                <a:spcPct val="150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Bonn, S. (2019)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‘Examining Serial Killer Ted Bundy’.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u="sng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https://www.psychologytoday.com/us/blog/wicked-deeds/201912/examining-serial-killer-ted-bundy</a:t>
            </a:r>
            <a:r>
              <a:rPr lang="en-GB" sz="14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</a:t>
            </a:r>
            <a:r>
              <a:rPr lang="en-GB" sz="14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nd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March 2024).</a:t>
            </a:r>
          </a:p>
          <a:p>
            <a:pPr marL="228600">
              <a:lnSpc>
                <a:spcPct val="150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Cherry, K. (2022)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‘An Overview of Sigmund Freud's Theories’.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u="sng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https://www.verywellmind.com/freudian-theory-2795845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 1</a:t>
            </a:r>
            <a:r>
              <a:rPr lang="en-GB" sz="14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March 2024). </a:t>
            </a:r>
          </a:p>
          <a:p>
            <a:pPr marL="228600">
              <a:lnSpc>
                <a:spcPct val="150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Escalante, D. (2024)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‘What are the strengths and weaknesses of psychodynamic theory’.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u="sng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https://www.londonspring.org/what-are-the-strengths-and-weaknesses-of-psychodynamic-theory/</a:t>
            </a:r>
            <a:r>
              <a:rPr lang="en-GB" sz="14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2nd March 2024).</a:t>
            </a:r>
          </a:p>
          <a:p>
            <a:pPr marL="228600">
              <a:lnSpc>
                <a:spcPct val="150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Gross, R. (1996)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Psychology: The Science of Mind and Behaviour. 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London: Hodder Education. </a:t>
            </a:r>
          </a:p>
          <a:p>
            <a:pPr marL="228600">
              <a:lnSpc>
                <a:spcPct val="150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Lapsley, D.K and 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Stey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P.C. (2011) 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Encyclopedia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of Human </a:t>
            </a:r>
            <a:r>
              <a:rPr lang="en-GB" sz="14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Indiana: University of Notre Dame.</a:t>
            </a:r>
          </a:p>
          <a:p>
            <a:pPr marL="228600">
              <a:lnSpc>
                <a:spcPct val="150000"/>
              </a:lnSpc>
              <a:spcAft>
                <a:spcPts val="800"/>
              </a:spcAft>
            </a:pP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Mcleod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S. (2024)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‘Theories Of Personality: Hans Eysenck, Gordon Allport &amp; Raymond Cattell’. 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u="sng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https://www.simplypsychology.org/personality-theories.html</a:t>
            </a:r>
            <a:r>
              <a:rPr lang="en-GB" sz="14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3</a:t>
            </a:r>
            <a:r>
              <a:rPr lang="en-GB" sz="14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rd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March 2024). </a:t>
            </a:r>
          </a:p>
          <a:p>
            <a:pPr marL="228600">
              <a:lnSpc>
                <a:spcPct val="150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Mitchell, R. and Kumari, V. (2016) 'Hans Eysenck's interface between the brain and personality: Modern evidence on the cognitive neuroscience of personality',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Personality and Individual Differences,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74-81. Available at: </a:t>
            </a:r>
            <a:r>
              <a:rPr lang="en-GB" sz="1400" u="sng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https://doi.org/10.1016/j.paid.2016.04.009</a:t>
            </a:r>
            <a:r>
              <a:rPr lang="en-GB" sz="1400" kern="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</a:t>
            </a:r>
            <a:r>
              <a:rPr lang="en-GB" sz="1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d: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3</a:t>
            </a:r>
            <a:r>
              <a:rPr lang="en-GB" sz="14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rd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March 2024).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17612B-0F0E-EA13-6C98-3EC096AAB40B}"/>
              </a:ext>
            </a:extLst>
          </p:cNvPr>
          <p:cNvSpPr txBox="1"/>
          <p:nvPr/>
        </p:nvSpPr>
        <p:spPr>
          <a:xfrm>
            <a:off x="2393795" y="454743"/>
            <a:ext cx="7404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u="sng" dirty="0">
                <a:latin typeface="Arial Black" panose="020B0A04020102020204" pitchFamily="34" charset="0"/>
                <a:cs typeface="Arial" panose="020B0604020202020204" pitchFamily="34" charset="0"/>
              </a:rPr>
              <a:t>Lara’s References </a:t>
            </a:r>
          </a:p>
        </p:txBody>
      </p:sp>
    </p:spTree>
    <p:extLst>
      <p:ext uri="{BB962C8B-B14F-4D97-AF65-F5344CB8AC3E}">
        <p14:creationId xmlns:p14="http://schemas.microsoft.com/office/powerpoint/2010/main" val="17865066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28C7DC4-8F71-8145-F1D8-99F18229CD47}"/>
              </a:ext>
            </a:extLst>
          </p:cNvPr>
          <p:cNvSpPr txBox="1"/>
          <p:nvPr/>
        </p:nvSpPr>
        <p:spPr>
          <a:xfrm>
            <a:off x="-356839" y="1137766"/>
            <a:ext cx="12422459" cy="48472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85800" lvl="1">
              <a:lnSpc>
                <a:spcPct val="200000"/>
              </a:lnSpc>
              <a:spcAft>
                <a:spcPts val="800"/>
              </a:spcAft>
              <a:defRPr/>
            </a:pPr>
            <a:r>
              <a:rPr kumimoji="0" lang="en-GB" sz="1400" b="0" i="0" u="none" strike="noStrike" kern="1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Piccotti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T. (2023) </a:t>
            </a:r>
            <a:r>
              <a:rPr kumimoji="0" lang="en-GB" sz="1400" b="0" i="1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‘Ted Bundy’. 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GB" sz="1400" b="0" i="0" u="sng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https://www.biography.com/crime/ted-bundy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(Accessed: 4th March 2024).</a:t>
            </a:r>
          </a:p>
          <a:p>
            <a:pPr marL="685800" lvl="1">
              <a:lnSpc>
                <a:spcPct val="200000"/>
              </a:lnSpc>
              <a:spcAft>
                <a:spcPts val="800"/>
              </a:spcAft>
              <a:defRPr/>
            </a:pP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Restore Mental Health (2024) </a:t>
            </a:r>
            <a:r>
              <a:rPr kumimoji="0" lang="en-GB" sz="1400" b="0" i="1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‘A Killer’s Mind: Ted Bundy’s Mental Health Diagnosis’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GB" sz="1400" b="0" i="0" u="sng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https://restore-mentalhealth.com/ted-bundy-mental-health/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4</a:t>
            </a:r>
            <a:r>
              <a:rPr kumimoji="0" lang="en-GB" sz="1400" b="0" i="0" u="none" strike="noStrike" kern="100" cap="none" spc="0" normalizeH="0" baseline="3000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March 2024). </a:t>
            </a:r>
          </a:p>
          <a:p>
            <a:pPr marL="685800" lvl="1">
              <a:lnSpc>
                <a:spcPct val="200000"/>
              </a:lnSpc>
              <a:spcAft>
                <a:spcPts val="800"/>
              </a:spcAft>
              <a:defRPr/>
            </a:pP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Samuel, D and </a:t>
            </a:r>
            <a:r>
              <a:rPr kumimoji="0" lang="en-GB" sz="1400" b="0" i="0" u="none" strike="noStrike" kern="1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Widiger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T. (2007) ‘Describing Ted Bundy’s Personality and Working towards DSM-V’, </a:t>
            </a:r>
            <a:r>
              <a:rPr kumimoji="0" lang="en-GB" sz="1400" b="0" i="1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Independent Practitioner, 27 (1), pp. 20-22. </a:t>
            </a:r>
            <a:endParaRPr kumimoji="0" lang="en-GB" sz="1400" b="0" i="0" u="none" strike="noStrike" kern="1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685800" lvl="1">
              <a:lnSpc>
                <a:spcPct val="200000"/>
              </a:lnSpc>
              <a:spcAft>
                <a:spcPts val="800"/>
              </a:spcAft>
              <a:defRPr/>
            </a:pP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Sammons, A. (2024) ‘Eysenck’s theory of the criminal personality’, </a:t>
            </a:r>
            <a:r>
              <a:rPr kumimoji="0" lang="en-GB" sz="1400" b="0" i="1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Criminological Psychology.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kumimoji="0" lang="en-GB" sz="1400" b="0" i="0" u="sng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http://www.psychlotron.org.uk/newResources/criminological/A2_AQB_crim_EysenckTheory.pdf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4</a:t>
            </a:r>
            <a:r>
              <a:rPr kumimoji="0" lang="en-GB" sz="1400" b="0" i="0" u="none" strike="noStrike" kern="100" cap="none" spc="0" normalizeH="0" baseline="3000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March 2024).</a:t>
            </a:r>
          </a:p>
          <a:p>
            <a:pPr marL="685800" lvl="1">
              <a:lnSpc>
                <a:spcPct val="200000"/>
              </a:lnSpc>
              <a:spcAft>
                <a:spcPts val="800"/>
              </a:spcAft>
              <a:defRPr/>
            </a:pP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Shah, N. (2024) </a:t>
            </a:r>
            <a:r>
              <a:rPr kumimoji="0" lang="en-GB" sz="1400" b="0" i="1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‘Psychodynamic Theories: Concepts, Limitations and role in Eclectic Therapy’. 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GB" sz="1400" b="0" i="0" u="sng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https://instituteofclinicalhypnosis.com/psychotherapy-coaching/psychodynamic-theories-core-concepts-limitations-and-its-role-in-eclectic-therapy/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</a:t>
            </a:r>
            <a:r>
              <a:rPr kumimoji="0" lang="en-GB" sz="1400" b="0" i="0" u="none" strike="noStrike" kern="100" cap="none" spc="0" normalizeH="0" baseline="3000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nd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March 2024).</a:t>
            </a:r>
          </a:p>
          <a:p>
            <a:pPr marL="685800" lvl="1" algn="just">
              <a:lnSpc>
                <a:spcPct val="200000"/>
              </a:lnSpc>
              <a:spcAft>
                <a:spcPts val="800"/>
              </a:spcAft>
              <a:defRPr/>
            </a:pPr>
            <a:r>
              <a:rPr kumimoji="0" lang="en-GB" sz="1400" b="0" i="0" u="none" strike="noStrike" kern="1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Spielmen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R.M, Jenkins, W.J and Lovett, M.D. (2020) </a:t>
            </a:r>
            <a:r>
              <a:rPr kumimoji="0" lang="en-GB" sz="1400" b="0" i="1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Psychology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Texas: </a:t>
            </a:r>
            <a:r>
              <a:rPr kumimoji="0" lang="en-GB" sz="1400" b="0" i="0" u="none" strike="noStrike" kern="1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Openstax</a:t>
            </a:r>
            <a:r>
              <a:rPr kumimoji="0" lang="en-GB" sz="1400" b="0" i="0" u="none" strike="noStrike" kern="1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724363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14893</TotalTime>
  <Words>4168</Words>
  <Application>Microsoft Office PowerPoint</Application>
  <PresentationFormat>Widescreen</PresentationFormat>
  <Paragraphs>278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Aptos</vt:lpstr>
      <vt:lpstr>Arial</vt:lpstr>
      <vt:lpstr>Arial Black</vt:lpstr>
      <vt:lpstr>Century Gothic</vt:lpstr>
      <vt:lpstr>Times New Roman</vt:lpstr>
      <vt:lpstr>Wingdings</vt:lpstr>
      <vt:lpstr>Wingdings 3</vt:lpstr>
      <vt:lpstr>Ion</vt:lpstr>
      <vt:lpstr>Ted Bundy  Born Criminal or Made?</vt:lpstr>
      <vt:lpstr>PowerPoint Presentation</vt:lpstr>
      <vt:lpstr>Who was Ted Bundy?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Was Ted Bundy Born  a Criminal?</vt:lpstr>
      <vt:lpstr>PowerPoint Presentation</vt:lpstr>
      <vt:lpstr>Behaviour of Ted Bundy </vt:lpstr>
      <vt:lpstr>PowerPoint Presentation</vt:lpstr>
      <vt:lpstr>PowerPoint Presentation</vt:lpstr>
      <vt:lpstr>The Start of his Criminal Life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Christina’s References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Ted Bundy  Born Criminal or Made?</dc:title>
  <dc:creator>Lara Davies (2204824)</dc:creator>
  <cp:lastModifiedBy>Lara Davies (2204824)</cp:lastModifiedBy>
  <cp:revision>28</cp:revision>
  <dcterms:created xsi:type="dcterms:W3CDTF">2024-02-25T14:23:31Z</dcterms:created>
  <dcterms:modified xsi:type="dcterms:W3CDTF">2024-03-11T18:28:40Z</dcterms:modified>
</cp:coreProperties>
</file>