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2"/>
  </p:notesMasterIdLst>
  <p:sldIdLst>
    <p:sldId id="256" r:id="rId2"/>
    <p:sldId id="257" r:id="rId3"/>
    <p:sldId id="258" r:id="rId4"/>
    <p:sldId id="310" r:id="rId5"/>
    <p:sldId id="298" r:id="rId6"/>
    <p:sldId id="297" r:id="rId7"/>
    <p:sldId id="261" r:id="rId8"/>
    <p:sldId id="262" r:id="rId9"/>
    <p:sldId id="263" r:id="rId10"/>
    <p:sldId id="264" r:id="rId11"/>
    <p:sldId id="265" r:id="rId12"/>
    <p:sldId id="292" r:id="rId13"/>
    <p:sldId id="306" r:id="rId14"/>
    <p:sldId id="305" r:id="rId15"/>
    <p:sldId id="308" r:id="rId16"/>
    <p:sldId id="290" r:id="rId17"/>
    <p:sldId id="300" r:id="rId18"/>
    <p:sldId id="302" r:id="rId19"/>
    <p:sldId id="304" r:id="rId20"/>
    <p:sldId id="27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62" d="100"/>
          <a:sy n="62" d="100"/>
        </p:scale>
        <p:origin x="1400" y="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0E9490-7095-424A-98DF-18AC83475173}" type="datetimeFigureOut">
              <a:rPr lang="en-US" smtClean="0"/>
              <a:pPr/>
              <a:t>11/13/2020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BEFCB3-B317-4C96-A123-DC5E7E87898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32067E-C245-45F2-B75C-93F65974134D}" type="slidenum">
              <a:rPr lang="en-IN" smtClean="0"/>
              <a:pPr/>
              <a:t>1</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Ocado is a British online supermarket which has been promoting itself as the world’s largest online grocery retailer. However, the company does not have any chain of stores as well as offers home delivery services from its warehouses which is unlikely from its competitor. The company has been established in the business year 2000, headquartered at Hatfield, England, UK, and founded by Tim Steiner, Jonathan </a:t>
            </a:r>
            <a:r>
              <a:rPr lang="en-IN" sz="1800" dirty="0" err="1">
                <a:effectLst/>
                <a:latin typeface="Times New Roman" panose="02020603050405020304" pitchFamily="18" charset="0"/>
                <a:ea typeface="Times New Roman" panose="02020603050405020304" pitchFamily="18" charset="0"/>
              </a:rPr>
              <a:t>Faiman</a:t>
            </a:r>
            <a:r>
              <a:rPr lang="en-IN" sz="1800" dirty="0">
                <a:effectLst/>
                <a:latin typeface="Times New Roman" panose="02020603050405020304" pitchFamily="18" charset="0"/>
                <a:ea typeface="Times New Roman" panose="02020603050405020304" pitchFamily="18" charset="0"/>
              </a:rPr>
              <a:t>, and Jason Gissing. However, as the entire business of Ocado relies upon an online delivery network with no in-store presence, the success rate in the upcoming years with the partnership with Marks &amp; Spencer is complicated. For instance, Marks &amp; Spencer has hugely invested in the delivery network and technology of Ocado for bringing ready meals and other internet shoppers, (</a:t>
            </a:r>
            <a:r>
              <a:rPr lang="en-US" sz="1800" dirty="0">
                <a:solidFill>
                  <a:srgbClr val="000000"/>
                </a:solidFill>
                <a:effectLst/>
                <a:latin typeface="Times New Roman" panose="02020603050405020304" pitchFamily="18" charset="0"/>
                <a:ea typeface="Times New Roman" panose="02020603050405020304" pitchFamily="18" charset="0"/>
              </a:rPr>
              <a:t>Hickey, 2019</a:t>
            </a:r>
            <a:r>
              <a:rPr lang="en-IN" sz="1800" dirty="0">
                <a:effectLst/>
                <a:latin typeface="Times New Roman" panose="02020603050405020304" pitchFamily="18" charset="0"/>
                <a:ea typeface="Times New Roman" panose="02020603050405020304" pitchFamily="18" charset="0"/>
              </a:rPr>
              <a:t>). However, its strategy to enhance its technology platform for the delivery network has raised significant concerns for the company.</a:t>
            </a:r>
          </a:p>
          <a:p>
            <a:endParaRPr lang="en-IN" dirty="0"/>
          </a:p>
        </p:txBody>
      </p:sp>
      <p:sp>
        <p:nvSpPr>
          <p:cNvPr id="4" name="Slide Number Placeholder 3"/>
          <p:cNvSpPr>
            <a:spLocks noGrp="1"/>
          </p:cNvSpPr>
          <p:nvPr>
            <p:ph type="sldNum" sz="quarter" idx="5"/>
          </p:nvPr>
        </p:nvSpPr>
        <p:spPr/>
        <p:txBody>
          <a:bodyPr/>
          <a:lstStyle/>
          <a:p>
            <a:fld id="{5432067E-C245-45F2-B75C-93F65974134D}" type="slidenum">
              <a:rPr lang="en-IN" smtClean="0"/>
              <a:pPr/>
              <a:t>3</a:t>
            </a:fld>
            <a:endParaRPr lang="en-IN"/>
          </a:p>
        </p:txBody>
      </p:sp>
    </p:spTree>
    <p:extLst>
      <p:ext uri="{BB962C8B-B14F-4D97-AF65-F5344CB8AC3E}">
        <p14:creationId xmlns:p14="http://schemas.microsoft.com/office/powerpoint/2010/main" val="2493945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Ocado is a British online supermarket which has been promoting itself as the world’s largest online grocery retailer. However, the company does not have any chain of stores as well as offers home delivery services from its warehouses which is unlikely from its competitor. The company has been established in the business year 2000, headquartered at Hatfield, England, UK, and founded by Tim Steiner, Jonathan </a:t>
            </a:r>
            <a:r>
              <a:rPr lang="en-IN" sz="1800" dirty="0" err="1">
                <a:effectLst/>
                <a:latin typeface="Times New Roman" panose="02020603050405020304" pitchFamily="18" charset="0"/>
                <a:ea typeface="Times New Roman" panose="02020603050405020304" pitchFamily="18" charset="0"/>
              </a:rPr>
              <a:t>Faiman</a:t>
            </a:r>
            <a:r>
              <a:rPr lang="en-IN" sz="1800" dirty="0">
                <a:effectLst/>
                <a:latin typeface="Times New Roman" panose="02020603050405020304" pitchFamily="18" charset="0"/>
                <a:ea typeface="Times New Roman" panose="02020603050405020304" pitchFamily="18" charset="0"/>
              </a:rPr>
              <a:t>, and Jason Gissing. However, as the entire business of Ocado relies upon an online delivery network with no in-store presence, the success rate in the upcoming years with the partnership with Marks &amp; Spencer is complicated. For instance, Marks &amp; Spencer has hugely invested in the delivery network and technology of Ocado for bringing ready meals and other internet shoppers, (</a:t>
            </a:r>
            <a:r>
              <a:rPr lang="en-US" sz="1800" dirty="0">
                <a:solidFill>
                  <a:srgbClr val="000000"/>
                </a:solidFill>
                <a:effectLst/>
                <a:latin typeface="Times New Roman" panose="02020603050405020304" pitchFamily="18" charset="0"/>
                <a:ea typeface="Times New Roman" panose="02020603050405020304" pitchFamily="18" charset="0"/>
              </a:rPr>
              <a:t>Hickey, 2019</a:t>
            </a:r>
            <a:r>
              <a:rPr lang="en-IN" sz="1800" dirty="0">
                <a:effectLst/>
                <a:latin typeface="Times New Roman" panose="02020603050405020304" pitchFamily="18" charset="0"/>
                <a:ea typeface="Times New Roman" panose="02020603050405020304" pitchFamily="18" charset="0"/>
              </a:rPr>
              <a:t>). However, its strategy to enhance its technology platform for the delivery network has raised significant concerns for the company.</a:t>
            </a:r>
          </a:p>
          <a:p>
            <a:endParaRPr lang="en-IN" dirty="0"/>
          </a:p>
        </p:txBody>
      </p:sp>
      <p:sp>
        <p:nvSpPr>
          <p:cNvPr id="4" name="Slide Number Placeholder 3"/>
          <p:cNvSpPr>
            <a:spLocks noGrp="1"/>
          </p:cNvSpPr>
          <p:nvPr>
            <p:ph type="sldNum" sz="quarter" idx="5"/>
          </p:nvPr>
        </p:nvSpPr>
        <p:spPr/>
        <p:txBody>
          <a:bodyPr/>
          <a:lstStyle/>
          <a:p>
            <a:fld id="{5432067E-C245-45F2-B75C-93F65974134D}" type="slidenum">
              <a:rPr lang="en-IN" smtClean="0"/>
              <a:pPr/>
              <a:t>4</a:t>
            </a:fld>
            <a:endParaRPr lang="en-IN"/>
          </a:p>
        </p:txBody>
      </p:sp>
    </p:spTree>
    <p:extLst>
      <p:ext uri="{BB962C8B-B14F-4D97-AF65-F5344CB8AC3E}">
        <p14:creationId xmlns:p14="http://schemas.microsoft.com/office/powerpoint/2010/main" val="2493945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5</a:t>
            </a:fld>
            <a:endParaRPr lang="en-IN"/>
          </a:p>
        </p:txBody>
      </p:sp>
    </p:spTree>
    <p:extLst>
      <p:ext uri="{BB962C8B-B14F-4D97-AF65-F5344CB8AC3E}">
        <p14:creationId xmlns:p14="http://schemas.microsoft.com/office/powerpoint/2010/main" val="20257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6</a:t>
            </a:fld>
            <a:endParaRPr lang="en-IN"/>
          </a:p>
        </p:txBody>
      </p:sp>
    </p:spTree>
    <p:extLst>
      <p:ext uri="{BB962C8B-B14F-4D97-AF65-F5344CB8AC3E}">
        <p14:creationId xmlns:p14="http://schemas.microsoft.com/office/powerpoint/2010/main" val="20257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BEFCB3-B317-4C96-A123-DC5E7E87898E}"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BEFCB3-B317-4C96-A123-DC5E7E87898E}"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17</a:t>
            </a:fld>
            <a:endParaRPr lang="en-IN"/>
          </a:p>
        </p:txBody>
      </p:sp>
    </p:spTree>
    <p:extLst>
      <p:ext uri="{BB962C8B-B14F-4D97-AF65-F5344CB8AC3E}">
        <p14:creationId xmlns:p14="http://schemas.microsoft.com/office/powerpoint/2010/main" val="3051267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18</a:t>
            </a:fld>
            <a:endParaRPr lang="en-IN"/>
          </a:p>
        </p:txBody>
      </p:sp>
    </p:spTree>
    <p:extLst>
      <p:ext uri="{BB962C8B-B14F-4D97-AF65-F5344CB8AC3E}">
        <p14:creationId xmlns:p14="http://schemas.microsoft.com/office/powerpoint/2010/main" val="3051267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19</a:t>
            </a:fld>
            <a:endParaRPr lang="en-IN"/>
          </a:p>
        </p:txBody>
      </p:sp>
    </p:spTree>
    <p:extLst>
      <p:ext uri="{BB962C8B-B14F-4D97-AF65-F5344CB8AC3E}">
        <p14:creationId xmlns:p14="http://schemas.microsoft.com/office/powerpoint/2010/main" val="3051267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mrscienceshow.com/2010_06_01_archive.html"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ocadogroup.com/technology/technology-pioneers"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p:nvPr>
        </p:nvSpPr>
        <p:spPr>
          <a:xfrm>
            <a:off x="838200" y="1447800"/>
            <a:ext cx="7696200" cy="3886200"/>
          </a:xfrm>
          <a:noFill/>
        </p:spPr>
        <p:txBody>
          <a:bodyPr anchor="ctr">
            <a:normAutofit fontScale="90000"/>
          </a:bodyPr>
          <a:lstStyle/>
          <a:p>
            <a:r>
              <a:rPr lang="en-US" sz="4400" b="1">
                <a:solidFill>
                  <a:schemeClr val="tx1">
                    <a:lumMod val="85000"/>
                    <a:lumOff val="15000"/>
                  </a:schemeClr>
                </a:solidFill>
                <a:latin typeface="Arial" pitchFamily="34" charset="0"/>
                <a:cs typeface="Arial" pitchFamily="34" charset="0"/>
              </a:rPr>
              <a:t> </a:t>
            </a:r>
            <a:r>
              <a:rPr lang="en-US" sz="4400" b="1" dirty="0">
                <a:solidFill>
                  <a:schemeClr val="tx1">
                    <a:lumMod val="85000"/>
                    <a:lumOff val="15000"/>
                  </a:schemeClr>
                </a:solidFill>
                <a:latin typeface="Arial" pitchFamily="34" charset="0"/>
                <a:cs typeface="Arial" pitchFamily="34" charset="0"/>
              </a:rPr>
              <a:t>‘Strategies to enhance customer satisfaction for Ocado’</a:t>
            </a:r>
            <a:br>
              <a:rPr lang="en-US" sz="4400" b="1" dirty="0">
                <a:solidFill>
                  <a:srgbClr val="FF0000"/>
                </a:solidFill>
              </a:rPr>
            </a:br>
            <a:br>
              <a:rPr lang="en-US" sz="2000" dirty="0">
                <a:latin typeface="Arial" pitchFamily="34" charset="0"/>
                <a:cs typeface="Arial" pitchFamily="34" charset="0"/>
              </a:rPr>
            </a:br>
            <a:r>
              <a:rPr lang="en-US" sz="2000" b="1" dirty="0" err="1">
                <a:latin typeface="Arial" pitchFamily="34" charset="0"/>
                <a:cs typeface="Arial" pitchFamily="34" charset="0"/>
              </a:rPr>
              <a:t>Names:Ionela</a:t>
            </a:r>
            <a:r>
              <a:rPr lang="en-US" sz="2000" b="1" dirty="0">
                <a:latin typeface="Arial" pitchFamily="34" charset="0"/>
                <a:cs typeface="Arial" pitchFamily="34" charset="0"/>
              </a:rPr>
              <a:t> </a:t>
            </a:r>
            <a:r>
              <a:rPr lang="en-US" sz="2000" b="1" dirty="0" err="1">
                <a:latin typeface="Arial" pitchFamily="34" charset="0"/>
                <a:cs typeface="Arial" pitchFamily="34" charset="0"/>
              </a:rPr>
              <a:t>Filip-Datcu,Daniela</a:t>
            </a:r>
            <a:r>
              <a:rPr lang="en-US" sz="2000" b="1" dirty="0">
                <a:latin typeface="Arial" pitchFamily="34" charset="0"/>
                <a:cs typeface="Arial" pitchFamily="34" charset="0"/>
              </a:rPr>
              <a:t> </a:t>
            </a:r>
            <a:r>
              <a:rPr lang="en-US" sz="2000" b="1" dirty="0" err="1">
                <a:latin typeface="Arial" pitchFamily="34" charset="0"/>
                <a:cs typeface="Arial" pitchFamily="34" charset="0"/>
              </a:rPr>
              <a:t>Nedelcu,Juliana</a:t>
            </a:r>
            <a:r>
              <a:rPr lang="en-US" sz="2000" b="1" dirty="0">
                <a:latin typeface="Arial" pitchFamily="34" charset="0"/>
                <a:cs typeface="Arial" pitchFamily="34" charset="0"/>
              </a:rPr>
              <a:t> </a:t>
            </a:r>
            <a:r>
              <a:rPr lang="en-US" sz="2000" b="1" dirty="0" err="1">
                <a:latin typeface="Arial" pitchFamily="34" charset="0"/>
                <a:cs typeface="Arial" pitchFamily="34" charset="0"/>
              </a:rPr>
              <a:t>Lopes,Krum</a:t>
            </a:r>
            <a:r>
              <a:rPr lang="en-US" sz="2000" b="1" dirty="0">
                <a:latin typeface="Arial" pitchFamily="34" charset="0"/>
                <a:cs typeface="Arial" pitchFamily="34" charset="0"/>
              </a:rPr>
              <a:t>  </a:t>
            </a:r>
            <a:r>
              <a:rPr lang="en-US" sz="2000" b="1" dirty="0" err="1">
                <a:latin typeface="Arial" pitchFamily="34" charset="0"/>
                <a:cs typeface="Arial" pitchFamily="34" charset="0"/>
              </a:rPr>
              <a:t>Evstatiev</a:t>
            </a:r>
            <a:r>
              <a:rPr lang="en-US" sz="2000" b="1" dirty="0">
                <a:latin typeface="Arial" pitchFamily="34" charset="0"/>
                <a:cs typeface="Arial" pitchFamily="34" charset="0"/>
              </a:rPr>
              <a:t> </a:t>
            </a:r>
            <a:r>
              <a:rPr lang="en-US" sz="2000" b="1" dirty="0" err="1">
                <a:latin typeface="Arial" pitchFamily="34" charset="0"/>
                <a:cs typeface="Arial" pitchFamily="34" charset="0"/>
              </a:rPr>
              <a:t>Marinov</a:t>
            </a:r>
            <a:br>
              <a:rPr lang="en-US" sz="2000" b="1" dirty="0">
                <a:latin typeface="Arial" pitchFamily="34" charset="0"/>
                <a:cs typeface="Arial" pitchFamily="34" charset="0"/>
              </a:rPr>
            </a:br>
            <a:r>
              <a:rPr lang="en-US" sz="2000" b="1" dirty="0">
                <a:latin typeface="Arial" pitchFamily="34" charset="0"/>
                <a:cs typeface="Arial" pitchFamily="34" charset="0"/>
              </a:rPr>
              <a:t>Student ‘s numbers: 1922490,1922478,1906785,1922542</a:t>
            </a:r>
            <a:br>
              <a:rPr lang="en-US" sz="2000" b="1" dirty="0">
                <a:latin typeface="Arial" pitchFamily="34" charset="0"/>
                <a:cs typeface="Arial" pitchFamily="34" charset="0"/>
              </a:rPr>
            </a:br>
            <a:r>
              <a:rPr lang="en-US" sz="2000" b="1" dirty="0">
                <a:latin typeface="Arial" pitchFamily="34" charset="0"/>
                <a:cs typeface="Arial" pitchFamily="34" charset="0"/>
              </a:rPr>
              <a:t>The module code: </a:t>
            </a:r>
            <a:r>
              <a:rPr lang="en-IN" sz="2000" b="1" dirty="0">
                <a:latin typeface="Arial" pitchFamily="34" charset="0"/>
                <a:cs typeface="Arial" pitchFamily="34" charset="0"/>
              </a:rPr>
              <a:t>LCBB4000 </a:t>
            </a:r>
            <a:br>
              <a:rPr lang="en-US" sz="2000" b="1" dirty="0">
                <a:latin typeface="Arial" pitchFamily="34" charset="0"/>
                <a:cs typeface="Arial" pitchFamily="34" charset="0"/>
              </a:rPr>
            </a:br>
            <a:r>
              <a:rPr lang="en-US" sz="2000" b="1" dirty="0">
                <a:latin typeface="Arial" pitchFamily="34" charset="0"/>
                <a:cs typeface="Arial" pitchFamily="34" charset="0"/>
              </a:rPr>
              <a:t>Module </a:t>
            </a:r>
            <a:r>
              <a:rPr lang="en-US" sz="2000" b="1" dirty="0" err="1">
                <a:latin typeface="Arial" pitchFamily="34" charset="0"/>
                <a:cs typeface="Arial" pitchFamily="34" charset="0"/>
              </a:rPr>
              <a:t>title:Academic</a:t>
            </a:r>
            <a:r>
              <a:rPr lang="en-US" sz="2000" b="1" dirty="0">
                <a:latin typeface="Arial" pitchFamily="34" charset="0"/>
                <a:cs typeface="Arial" pitchFamily="34" charset="0"/>
              </a:rPr>
              <a:t> skills</a:t>
            </a:r>
            <a:br>
              <a:rPr lang="en-US" sz="2000" b="1" dirty="0">
                <a:latin typeface="Arial" pitchFamily="34" charset="0"/>
                <a:cs typeface="Arial" pitchFamily="34" charset="0"/>
              </a:rPr>
            </a:br>
            <a:r>
              <a:rPr lang="en-US" sz="2000" b="1" dirty="0">
                <a:latin typeface="Arial" pitchFamily="34" charset="0"/>
                <a:cs typeface="Arial" pitchFamily="34" charset="0"/>
              </a:rPr>
              <a:t>Lecturer’s </a:t>
            </a:r>
            <a:r>
              <a:rPr lang="en-US" sz="2000" b="1" dirty="0" err="1">
                <a:latin typeface="Arial" pitchFamily="34" charset="0"/>
                <a:cs typeface="Arial" pitchFamily="34" charset="0"/>
              </a:rPr>
              <a:t>name:Tarila</a:t>
            </a:r>
            <a:r>
              <a:rPr lang="en-US" sz="2000" b="1" dirty="0">
                <a:latin typeface="Arial" pitchFamily="34" charset="0"/>
                <a:cs typeface="Arial" pitchFamily="34" charset="0"/>
              </a:rPr>
              <a:t> </a:t>
            </a:r>
            <a:r>
              <a:rPr lang="en-US" sz="2000" b="1" dirty="0" err="1">
                <a:latin typeface="Arial" pitchFamily="34" charset="0"/>
                <a:cs typeface="Arial" pitchFamily="34" charset="0"/>
              </a:rPr>
              <a:t>Zuofa</a:t>
            </a:r>
            <a:endParaRPr lang="en-IN" sz="2000" b="1" dirty="0">
              <a:solidFill>
                <a:srgbClr val="080808"/>
              </a:solidFill>
              <a:latin typeface="Arial" pitchFamily="34" charset="0"/>
              <a:cs typeface="Arial" pitchFamily="34"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392317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dirty="0" err="1"/>
              <a:t>pkc</a:t>
            </a:r>
            <a:endParaRPr lang="en-US" dirty="0"/>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a:solidFill>
                  <a:schemeClr val="tx1">
                    <a:lumMod val="85000"/>
                    <a:lumOff val="15000"/>
                  </a:schemeClr>
                </a:solidFill>
              </a:rPr>
              <a:t>Agenda</a:t>
            </a: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1298344" y="1981200"/>
            <a:ext cx="6321656" cy="4579453"/>
          </a:xfrm>
          <a:noFill/>
        </p:spPr>
        <p:txBody>
          <a:bodyPr>
            <a:normAutofit/>
          </a:bodyPr>
          <a:lstStyle/>
          <a:p>
            <a:pPr algn="just"/>
            <a:r>
              <a:rPr lang="en-IN" sz="2800" b="1" kern="0" dirty="0">
                <a:solidFill>
                  <a:srgbClr val="000000"/>
                </a:solidFill>
                <a:effectLst/>
                <a:latin typeface="Arial" pitchFamily="34" charset="0"/>
                <a:cs typeface="Arial" pitchFamily="34" charset="0"/>
              </a:rPr>
              <a:t>Introduction- </a:t>
            </a:r>
            <a:r>
              <a:rPr lang="en-IN" sz="2800" b="1" kern="0" dirty="0" err="1">
                <a:solidFill>
                  <a:srgbClr val="000000"/>
                </a:solidFill>
                <a:effectLst/>
                <a:latin typeface="Arial" pitchFamily="34" charset="0"/>
                <a:cs typeface="Arial" pitchFamily="34" charset="0"/>
              </a:rPr>
              <a:t>Ocado</a:t>
            </a:r>
            <a:endParaRPr lang="en-IN" sz="2800" b="1" kern="0" dirty="0">
              <a:solidFill>
                <a:srgbClr val="000000"/>
              </a:solidFill>
              <a:effectLst/>
              <a:latin typeface="Arial" pitchFamily="34" charset="0"/>
              <a:cs typeface="Arial" pitchFamily="34" charset="0"/>
            </a:endParaRPr>
          </a:p>
          <a:p>
            <a:pPr algn="just"/>
            <a:r>
              <a:rPr lang="en-IN" sz="2800" b="1" kern="0" dirty="0">
                <a:solidFill>
                  <a:srgbClr val="000000"/>
                </a:solidFill>
                <a:effectLst/>
                <a:latin typeface="Arial" pitchFamily="34" charset="0"/>
                <a:cs typeface="Arial" pitchFamily="34" charset="0"/>
              </a:rPr>
              <a:t>Business strategy of </a:t>
            </a:r>
            <a:r>
              <a:rPr lang="en-IN" sz="2800" b="1" kern="0" dirty="0" err="1">
                <a:solidFill>
                  <a:srgbClr val="000000"/>
                </a:solidFill>
                <a:effectLst/>
                <a:latin typeface="Arial" pitchFamily="34" charset="0"/>
                <a:cs typeface="Arial" pitchFamily="34" charset="0"/>
              </a:rPr>
              <a:t>Ocado</a:t>
            </a:r>
            <a:endParaRPr lang="en-IN" sz="2800" b="1" kern="0" dirty="0">
              <a:solidFill>
                <a:srgbClr val="000000"/>
              </a:solidFill>
              <a:latin typeface="Arial" pitchFamily="34" charset="0"/>
              <a:cs typeface="Arial" pitchFamily="34" charset="0"/>
            </a:endParaRPr>
          </a:p>
          <a:p>
            <a:pPr algn="just"/>
            <a:r>
              <a:rPr lang="en-IN" sz="2800" b="1" kern="0" dirty="0">
                <a:solidFill>
                  <a:srgbClr val="000000"/>
                </a:solidFill>
                <a:latin typeface="Arial" pitchFamily="34" charset="0"/>
                <a:cs typeface="Arial" pitchFamily="34" charset="0"/>
              </a:rPr>
              <a:t>Products </a:t>
            </a:r>
          </a:p>
          <a:p>
            <a:pPr algn="just"/>
            <a:r>
              <a:rPr lang="en-IN" sz="2800" b="1" kern="0" dirty="0">
                <a:solidFill>
                  <a:srgbClr val="000000"/>
                </a:solidFill>
                <a:latin typeface="Arial" pitchFamily="34" charset="0"/>
                <a:cs typeface="Arial" pitchFamily="34" charset="0"/>
              </a:rPr>
              <a:t>Conclusion</a:t>
            </a:r>
          </a:p>
          <a:p>
            <a:pPr algn="just"/>
            <a:r>
              <a:rPr lang="en-IN" sz="2800" b="1" kern="0" dirty="0">
                <a:solidFill>
                  <a:srgbClr val="000000"/>
                </a:solidFill>
                <a:latin typeface="Arial" pitchFamily="34" charset="0"/>
                <a:cs typeface="Arial" pitchFamily="34" charset="0"/>
              </a:rPr>
              <a:t>References</a:t>
            </a:r>
          </a:p>
          <a:p>
            <a:pPr algn="just"/>
            <a:endParaRPr lang="en-IN" sz="2800" b="1" kern="0" dirty="0">
              <a:solidFill>
                <a:srgbClr val="000000"/>
              </a:solidFill>
              <a:effectLst/>
              <a:latin typeface="Times New Roman" panose="02020603050405020304" pitchFamily="18" charset="0"/>
            </a:endParaRPr>
          </a:p>
          <a:p>
            <a:pPr algn="just"/>
            <a:endParaRPr lang="en-IN" sz="2800" b="1" kern="0" dirty="0">
              <a:solidFill>
                <a:srgbClr val="000000"/>
              </a:solidFill>
              <a:effectLst/>
              <a:latin typeface="Times New Roman" panose="02020603050405020304" pitchFamily="18" charset="0"/>
            </a:endParaRPr>
          </a:p>
          <a:p>
            <a:endParaRPr lang="en-IN" sz="2000" dirty="0">
              <a:solidFill>
                <a:srgbClr val="080808"/>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83877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4294967295"/>
          </p:nvPr>
        </p:nvSpPr>
        <p:spPr>
          <a:xfrm>
            <a:off x="1" y="1905000"/>
            <a:ext cx="6324599" cy="4953000"/>
          </a:xfrm>
          <a:noFill/>
        </p:spPr>
        <p:txBody>
          <a:bodyPr>
            <a:noAutofit/>
          </a:bodyPr>
          <a:lstStyle/>
          <a:p>
            <a:pPr lvl="0" algn="just">
              <a:lnSpc>
                <a:spcPct val="200000"/>
              </a:lnSpc>
              <a:buFont typeface="Symbol" panose="05050102010706020507" pitchFamily="18" charset="2"/>
              <a:buChar char=""/>
            </a:pPr>
            <a:r>
              <a:rPr lang="en-IN" sz="2000" b="1" dirty="0">
                <a:latin typeface="Arial" panose="020B0604020202020204" pitchFamily="34" charset="0"/>
                <a:ea typeface="Times New Roman" panose="02020603050405020304" pitchFamily="18" charset="0"/>
                <a:cs typeface="Times New Roman" panose="02020603050405020304" pitchFamily="18" charset="0"/>
              </a:rPr>
              <a:t>Founded in the business year 2000, by Tim Steiner, Jonathan </a:t>
            </a:r>
            <a:r>
              <a:rPr lang="en-IN" sz="2000" b="1" dirty="0" err="1">
                <a:latin typeface="Arial" panose="020B0604020202020204" pitchFamily="34" charset="0"/>
                <a:ea typeface="Times New Roman" panose="02020603050405020304" pitchFamily="18" charset="0"/>
                <a:cs typeface="Times New Roman" panose="02020603050405020304" pitchFamily="18" charset="0"/>
              </a:rPr>
              <a:t>Faiman</a:t>
            </a:r>
            <a:r>
              <a:rPr lang="en-IN" sz="2000" b="1" dirty="0">
                <a:latin typeface="Arial" panose="020B0604020202020204" pitchFamily="34" charset="0"/>
                <a:ea typeface="Times New Roman" panose="02020603050405020304" pitchFamily="18" charset="0"/>
                <a:cs typeface="Times New Roman" panose="02020603050405020304" pitchFamily="18" charset="0"/>
              </a:rPr>
              <a:t> and Jason Gissing;</a:t>
            </a:r>
          </a:p>
          <a:p>
            <a:pPr lvl="0" algn="just">
              <a:lnSpc>
                <a:spcPct val="200000"/>
              </a:lnSpc>
              <a:buFont typeface="Symbol" panose="05050102010706020507" pitchFamily="18" charset="2"/>
              <a:buChar char=""/>
            </a:pPr>
            <a:r>
              <a:rPr lang="en-IN" sz="2000" b="1" dirty="0">
                <a:latin typeface="Arial" panose="020B0604020202020204" pitchFamily="34" charset="0"/>
                <a:ea typeface="Times New Roman" panose="02020603050405020304" pitchFamily="18" charset="0"/>
                <a:cs typeface="Times New Roman" panose="02020603050405020304" pitchFamily="18" charset="0"/>
              </a:rPr>
              <a:t>The company is headquartered at Hatfield, England, UK;</a:t>
            </a:r>
          </a:p>
          <a:p>
            <a:pPr lvl="0" algn="just">
              <a:lnSpc>
                <a:spcPct val="200000"/>
              </a:lnSpc>
              <a:buFont typeface="Symbol" panose="05050102010706020507" pitchFamily="18" charset="2"/>
              <a:buChar char=""/>
            </a:pPr>
            <a:r>
              <a:rPr lang="en-IN" sz="2000" b="1" dirty="0">
                <a:latin typeface="Arial" panose="020B0604020202020204" pitchFamily="34" charset="0"/>
                <a:ea typeface="Times New Roman" panose="02020603050405020304" pitchFamily="18" charset="0"/>
                <a:cs typeface="Times New Roman" panose="02020603050405020304" pitchFamily="18" charset="0"/>
              </a:rPr>
              <a:t>A British online supermarket that represents itself as the largest online grocery retailer in the global world;</a:t>
            </a:r>
          </a:p>
          <a:p>
            <a:pPr marL="342900" lvl="0" indent="-342900" algn="just">
              <a:lnSpc>
                <a:spcPct val="200000"/>
              </a:lnSpc>
              <a:buFont typeface="Symbol" panose="05050102010706020507" pitchFamily="18" charset="2"/>
              <a:buChar char=""/>
            </a:pPr>
            <a:endParaRPr lang="en-IN" sz="28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idx="4294967295"/>
          </p:nvPr>
        </p:nvSpPr>
        <p:spPr>
          <a:xfrm>
            <a:off x="1295400" y="0"/>
            <a:ext cx="6781801" cy="2151062"/>
          </a:xfrm>
          <a:noFill/>
        </p:spPr>
        <p:txBody>
          <a:bodyPr anchor="ctr">
            <a:normAutofit/>
          </a:bodyPr>
          <a:lstStyle/>
          <a:p>
            <a:r>
              <a:rPr lang="en-IN" sz="4800" b="1" dirty="0">
                <a:solidFill>
                  <a:schemeClr val="tx1">
                    <a:lumMod val="85000"/>
                    <a:lumOff val="15000"/>
                  </a:schemeClr>
                </a:solidFill>
                <a:latin typeface="Arial" pitchFamily="34" charset="0"/>
                <a:cs typeface="Arial" pitchFamily="34" charset="0"/>
              </a:rPr>
              <a:t>Introduction- Ocado</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Ocado briefly overtakes Tesco to become UK's most valuable retailer -  Business Insider">
            <a:extLst>
              <a:ext uri="{FF2B5EF4-FFF2-40B4-BE49-F238E27FC236}">
                <a16:creationId xmlns:a16="http://schemas.microsoft.com/office/drawing/2014/main" id="{2D254809-1B73-4619-91C1-48979D4E05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5154" y="4083196"/>
            <a:ext cx="2798846" cy="2798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790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4294967295"/>
          </p:nvPr>
        </p:nvSpPr>
        <p:spPr>
          <a:xfrm>
            <a:off x="0" y="1219200"/>
            <a:ext cx="8915400" cy="5376863"/>
          </a:xfrm>
          <a:noFill/>
        </p:spPr>
        <p:txBody>
          <a:bodyPr>
            <a:noAutofit/>
          </a:bodyPr>
          <a:lstStyle/>
          <a:p>
            <a:pPr lvl="0" algn="just">
              <a:lnSpc>
                <a:spcPct val="200000"/>
              </a:lnSpc>
              <a:buFont typeface="Symbol" panose="05050102010706020507" pitchFamily="18" charset="2"/>
              <a:buChar char=""/>
            </a:pPr>
            <a:r>
              <a:rPr lang="en-IN" sz="2000" b="1" dirty="0">
                <a:latin typeface="Arial" pitchFamily="34" charset="0"/>
                <a:ea typeface="Times New Roman" panose="02020603050405020304" pitchFamily="18" charset="0"/>
                <a:cs typeface="Arial" pitchFamily="34" charset="0"/>
              </a:rPr>
              <a:t>Its product and services range from groceries to consumer goods;</a:t>
            </a:r>
          </a:p>
          <a:p>
            <a:pPr lvl="0" algn="just">
              <a:lnSpc>
                <a:spcPct val="200000"/>
              </a:lnSpc>
              <a:buFont typeface="Symbol" panose="05050102010706020507" pitchFamily="18" charset="2"/>
              <a:buChar char=""/>
            </a:pPr>
            <a:r>
              <a:rPr lang="en-IN" sz="2000" b="1" dirty="0">
                <a:latin typeface="Arial" pitchFamily="34" charset="0"/>
                <a:ea typeface="Times New Roman" panose="02020603050405020304" pitchFamily="18" charset="0"/>
                <a:cs typeface="Arial" pitchFamily="34" charset="0"/>
              </a:rPr>
              <a:t>In the business year 2019, the company accounted for revenue of £1,756.6 million;</a:t>
            </a:r>
          </a:p>
          <a:p>
            <a:pPr lvl="0" algn="just">
              <a:lnSpc>
                <a:spcPct val="200000"/>
              </a:lnSpc>
              <a:spcAft>
                <a:spcPts val="1000"/>
              </a:spcAft>
              <a:buFont typeface="Symbol" panose="05050102010706020507" pitchFamily="18" charset="2"/>
              <a:buChar char=""/>
            </a:pPr>
            <a:r>
              <a:rPr lang="en-IN" sz="2000" b="1" dirty="0">
                <a:latin typeface="Arial" pitchFamily="34" charset="0"/>
                <a:ea typeface="Times New Roman" panose="02020603050405020304" pitchFamily="18" charset="0"/>
                <a:cs typeface="Arial" pitchFamily="34" charset="0"/>
              </a:rPr>
              <a:t>Unlike its competitors, </a:t>
            </a:r>
            <a:r>
              <a:rPr lang="en-IN" sz="2000" b="1" dirty="0" err="1">
                <a:latin typeface="Arial" pitchFamily="34" charset="0"/>
                <a:ea typeface="Times New Roman" panose="02020603050405020304" pitchFamily="18" charset="0"/>
                <a:cs typeface="Arial" pitchFamily="34" charset="0"/>
              </a:rPr>
              <a:t>Ocado</a:t>
            </a:r>
            <a:r>
              <a:rPr lang="en-IN" sz="2000" b="1" dirty="0">
                <a:latin typeface="Arial" pitchFamily="34" charset="0"/>
                <a:ea typeface="Times New Roman" panose="02020603050405020304" pitchFamily="18" charset="0"/>
                <a:cs typeface="Arial" pitchFamily="34" charset="0"/>
              </a:rPr>
              <a:t> does every home delivery from its warehouses and does not have a chain of stores.</a:t>
            </a:r>
          </a:p>
          <a:p>
            <a:pPr marL="342900" lvl="0" indent="-342900" algn="just">
              <a:lnSpc>
                <a:spcPct val="200000"/>
              </a:lnSpc>
              <a:buFont typeface="Symbol" panose="05050102010706020507" pitchFamily="18" charset="2"/>
              <a:buChar char=""/>
            </a:pPr>
            <a:endParaRPr lang="en-IN" sz="2000" b="1" dirty="0">
              <a:solidFill>
                <a:schemeClr val="tx1">
                  <a:lumMod val="85000"/>
                  <a:lumOff val="15000"/>
                </a:schemeClr>
              </a:solidFill>
              <a:effectLst/>
              <a:latin typeface="Arial" pitchFamily="34" charset="0"/>
              <a:ea typeface="Times New Roman" panose="02020603050405020304" pitchFamily="18" charset="0"/>
              <a:cs typeface="Arial" pitchFamily="34"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941790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a:solidFill>
                  <a:schemeClr val="tx1">
                    <a:lumMod val="85000"/>
                    <a:lumOff val="15000"/>
                  </a:schemeClr>
                </a:solidFill>
              </a:rPr>
              <a:t> </a:t>
            </a:r>
            <a:r>
              <a:rPr lang="en-IN" sz="4800" b="1" dirty="0">
                <a:solidFill>
                  <a:schemeClr val="tx1">
                    <a:lumMod val="85000"/>
                    <a:lumOff val="15000"/>
                  </a:schemeClr>
                </a:solidFill>
                <a:latin typeface="Arial" pitchFamily="34" charset="0"/>
                <a:cs typeface="Arial" pitchFamily="34" charset="0"/>
              </a:rPr>
              <a:t>Strategies</a:t>
            </a:r>
            <a:r>
              <a:rPr lang="en-IN" sz="4800" b="1" dirty="0">
                <a:solidFill>
                  <a:schemeClr val="tx1">
                    <a:lumMod val="85000"/>
                    <a:lumOff val="15000"/>
                  </a:schemeClr>
                </a:solidFill>
                <a:latin typeface="Arial Black" pitchFamily="34" charset="0"/>
              </a:rPr>
              <a:t> </a:t>
            </a:r>
            <a:r>
              <a:rPr lang="en-IN" sz="4800" b="1" dirty="0">
                <a:solidFill>
                  <a:schemeClr val="tx1">
                    <a:lumMod val="85000"/>
                    <a:lumOff val="15000"/>
                  </a:schemeClr>
                </a:solidFill>
                <a:latin typeface="Arial" pitchFamily="34" charset="0"/>
                <a:cs typeface="Arial" pitchFamily="34" charset="0"/>
              </a:rPr>
              <a:t>for Ocado</a:t>
            </a: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304800" y="1752600"/>
            <a:ext cx="8534400" cy="4800600"/>
          </a:xfrm>
          <a:noFill/>
        </p:spPr>
        <p:txBody>
          <a:bodyPr>
            <a:noAutofit/>
          </a:bodyPr>
          <a:lstStyle/>
          <a:p>
            <a:pPr marL="342900" lvl="0" indent="-342900" algn="just">
              <a:lnSpc>
                <a:spcPct val="200000"/>
              </a:lnSpc>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The online commercial delivery device for operating a retail business online;</a:t>
            </a:r>
          </a:p>
          <a:p>
            <a:pPr marL="342900" lvl="0" indent="-342900" algn="just">
              <a:lnSpc>
                <a:spcPct val="200000"/>
              </a:lnSpc>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Use of technology-based model for efficient grocer delivery;</a:t>
            </a:r>
          </a:p>
          <a:p>
            <a:pPr marL="342900" lvl="0" indent="-342900" algn="just">
              <a:lnSpc>
                <a:spcPct val="200000"/>
              </a:lnSpc>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Computers and bagging machine are used for packaging and can travel up to 25 km;</a:t>
            </a:r>
          </a:p>
          <a:p>
            <a:pPr marL="342900" lvl="0" indent="-342900" algn="just">
              <a:lnSpc>
                <a:spcPct val="100000"/>
              </a:lnSpc>
              <a:spcAft>
                <a:spcPts val="1000"/>
              </a:spcAft>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Higher competitive pressure from companies like Amazon </a:t>
            </a:r>
          </a:p>
          <a:p>
            <a:pPr lvl="0" algn="just">
              <a:lnSpc>
                <a:spcPct val="100000"/>
              </a:lnSpc>
              <a:spcAft>
                <a:spcPts val="1000"/>
              </a:spcAft>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fresh requires changes in strategies.</a:t>
            </a:r>
          </a:p>
          <a:p>
            <a:pPr marL="342900" lvl="0" indent="-342900" algn="just">
              <a:lnSpc>
                <a:spcPct val="200000"/>
              </a:lnSpc>
              <a:buFont typeface="Symbol" panose="05050102010706020507" pitchFamily="18" charset="2"/>
              <a:buChar char=""/>
            </a:pPr>
            <a:endParaRPr lang="en-IN" sz="12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87964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a:solidFill>
                  <a:schemeClr val="tx1">
                    <a:lumMod val="85000"/>
                    <a:lumOff val="15000"/>
                  </a:schemeClr>
                </a:solidFill>
              </a:rPr>
              <a:t> </a:t>
            </a: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0" y="1143001"/>
            <a:ext cx="6271611" cy="5486400"/>
          </a:xfrm>
          <a:noFill/>
        </p:spPr>
        <p:txBody>
          <a:bodyPr>
            <a:noAutofit/>
          </a:bodyPr>
          <a:lstStyle/>
          <a:p>
            <a:pPr marL="342900" lvl="0" indent="-342900" algn="just">
              <a:lnSpc>
                <a:spcPct val="200000"/>
              </a:lnSpc>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Investing in marketing and promotional tools to attract potential customers;</a:t>
            </a:r>
          </a:p>
          <a:p>
            <a:pPr marL="342900" lvl="0" indent="-342900" algn="just">
              <a:lnSpc>
                <a:spcPct val="200000"/>
              </a:lnSpc>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Focusing on other segments of products such as clothing and other accessories;</a:t>
            </a:r>
          </a:p>
          <a:p>
            <a:pPr marL="342900" lvl="0" indent="-342900" algn="just">
              <a:lnSpc>
                <a:spcPct val="200000"/>
              </a:lnSpc>
              <a:spcAft>
                <a:spcPts val="1000"/>
              </a:spcAft>
              <a:buFont typeface="Symbol" panose="05050102010706020507" pitchFamily="18" charset="2"/>
              <a:buChar char=""/>
            </a:pPr>
            <a:r>
              <a:rPr lang="en-IN" sz="2000" b="1"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Other than technology-driven working style, in-store presence is required for customer satisfaction.</a:t>
            </a:r>
          </a:p>
          <a:p>
            <a:pPr marL="342900" lvl="0" indent="-342900" algn="just">
              <a:lnSpc>
                <a:spcPct val="200000"/>
              </a:lnSpc>
              <a:buFont typeface="Symbol" panose="05050102010706020507" pitchFamily="18" charset="2"/>
              <a:buChar char=""/>
            </a:pPr>
            <a:endParaRPr lang="en-IN" sz="28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descr="Ocado's brand boss says it has no idea how it wants to advertise itself |  The Drum">
            <a:extLst>
              <a:ext uri="{FF2B5EF4-FFF2-40B4-BE49-F238E27FC236}">
                <a16:creationId xmlns:a16="http://schemas.microsoft.com/office/drawing/2014/main" id="{04DDD384-02CF-4737-A1BF-91744285D8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3472" y="4977648"/>
            <a:ext cx="2820528" cy="1880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964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260FF-13D1-4346-8A1B-380438014C32}"/>
              </a:ext>
            </a:extLst>
          </p:cNvPr>
          <p:cNvSpPr>
            <a:spLocks noGrp="1"/>
          </p:cNvSpPr>
          <p:nvPr>
            <p:ph type="ctrTitle"/>
          </p:nvPr>
        </p:nvSpPr>
        <p:spPr>
          <a:xfrm>
            <a:off x="5334000" y="1783959"/>
            <a:ext cx="3581400" cy="3016641"/>
          </a:xfrm>
        </p:spPr>
        <p:txBody>
          <a:bodyPr anchor="b">
            <a:normAutofit/>
          </a:bodyPr>
          <a:lstStyle/>
          <a:p>
            <a:r>
              <a:rPr lang="en-GB" sz="4800" dirty="0">
                <a:latin typeface="Arial Black" pitchFamily="34" charset="0"/>
              </a:rPr>
              <a:t>Products</a:t>
            </a:r>
            <a:r>
              <a:rPr lang="en-GB" sz="5400" dirty="0">
                <a:latin typeface="Cooper Black" panose="0208090404030B020404" pitchFamily="18" charset="0"/>
              </a:rPr>
              <a:t> </a:t>
            </a:r>
          </a:p>
        </p:txBody>
      </p:sp>
      <p:sp>
        <p:nvSpPr>
          <p:cNvPr id="71" name="Freeform: Shape 70">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5391038"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See the source image">
            <a:extLst>
              <a:ext uri="{FF2B5EF4-FFF2-40B4-BE49-F238E27FC236}">
                <a16:creationId xmlns:a16="http://schemas.microsoft.com/office/drawing/2014/main" id="{7B5BE827-72A9-4B78-904E-6EACB7CD529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26" r="4631" b="1"/>
          <a:stretch/>
        </p:blipFill>
        <p:spPr bwMode="auto">
          <a:xfrm>
            <a:off x="38101" y="2"/>
            <a:ext cx="5271377" cy="685799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59553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6D5B1910-0189-43C1-9362-67E20DD5BE4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983040" y="221586"/>
            <a:ext cx="851837" cy="10023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E50280-BD6A-40F3-ACDD-0AA22FE07801}"/>
              </a:ext>
            </a:extLst>
          </p:cNvPr>
          <p:cNvSpPr txBox="1"/>
          <p:nvPr/>
        </p:nvSpPr>
        <p:spPr>
          <a:xfrm>
            <a:off x="732724" y="798750"/>
            <a:ext cx="2028524" cy="1138773"/>
          </a:xfrm>
          <a:prstGeom prst="rect">
            <a:avLst/>
          </a:prstGeom>
          <a:noFill/>
        </p:spPr>
        <p:txBody>
          <a:bodyPr wrap="square" rtlCol="0">
            <a:spAutoFit/>
          </a:bodyPr>
          <a:lstStyle/>
          <a:p>
            <a:endParaRPr lang="en-GB" sz="2800" b="1" dirty="0">
              <a:latin typeface="Candara" panose="020E0502030303020204" pitchFamily="34" charset="0"/>
            </a:endParaRPr>
          </a:p>
          <a:p>
            <a:r>
              <a:rPr lang="en-GB" sz="2000" b="1" dirty="0">
                <a:latin typeface="Arial Black" pitchFamily="34" charset="0"/>
                <a:cs typeface="Arial" pitchFamily="34" charset="0"/>
              </a:rPr>
              <a:t>+50,000 </a:t>
            </a:r>
            <a:r>
              <a:rPr lang="en-GB" sz="2000" b="1" dirty="0">
                <a:latin typeface="Arial" pitchFamily="34" charset="0"/>
                <a:cs typeface="Arial" pitchFamily="34" charset="0"/>
              </a:rPr>
              <a:t>products </a:t>
            </a:r>
          </a:p>
        </p:txBody>
      </p:sp>
      <p:sp>
        <p:nvSpPr>
          <p:cNvPr id="7" name="TextBox 6">
            <a:extLst>
              <a:ext uri="{FF2B5EF4-FFF2-40B4-BE49-F238E27FC236}">
                <a16:creationId xmlns:a16="http://schemas.microsoft.com/office/drawing/2014/main" id="{0995F035-F33B-4A63-AFAA-98760FECF32A}"/>
              </a:ext>
            </a:extLst>
          </p:cNvPr>
          <p:cNvSpPr txBox="1"/>
          <p:nvPr/>
        </p:nvSpPr>
        <p:spPr>
          <a:xfrm>
            <a:off x="572012" y="1279873"/>
            <a:ext cx="2523947" cy="1323439"/>
          </a:xfrm>
          <a:prstGeom prst="rect">
            <a:avLst/>
          </a:prstGeom>
          <a:noFill/>
        </p:spPr>
        <p:txBody>
          <a:bodyPr wrap="square" rtlCol="0">
            <a:spAutoFit/>
          </a:bodyPr>
          <a:lstStyle/>
          <a:p>
            <a:endParaRPr lang="en-GB" sz="2000" b="1" dirty="0">
              <a:effectLst/>
              <a:latin typeface="Arial" pitchFamily="34" charset="0"/>
              <a:cs typeface="Arial" pitchFamily="34" charset="0"/>
            </a:endParaRPr>
          </a:p>
          <a:p>
            <a:endParaRPr lang="en-GB" sz="2000" b="1" dirty="0">
              <a:effectLst/>
              <a:latin typeface="Arial" pitchFamily="34" charset="0"/>
              <a:cs typeface="Arial" pitchFamily="34" charset="0"/>
            </a:endParaRPr>
          </a:p>
          <a:p>
            <a:r>
              <a:rPr lang="en-GB" sz="2000" b="1" dirty="0">
                <a:effectLst/>
                <a:latin typeface="Arial Black" pitchFamily="34" charset="0"/>
                <a:cs typeface="Arial" pitchFamily="34" charset="0"/>
              </a:rPr>
              <a:t>2,000</a:t>
            </a:r>
            <a:r>
              <a:rPr lang="en-GB" sz="2000" dirty="0">
                <a:effectLst/>
                <a:latin typeface="Arial Black" pitchFamily="34" charset="0"/>
                <a:cs typeface="Arial" pitchFamily="34" charset="0"/>
              </a:rPr>
              <a:t> </a:t>
            </a:r>
            <a:r>
              <a:rPr lang="en-GB" sz="2000" b="1" dirty="0">
                <a:effectLst/>
                <a:latin typeface="Arial" pitchFamily="34" charset="0"/>
                <a:cs typeface="Arial" pitchFamily="34" charset="0"/>
              </a:rPr>
              <a:t>“free-from” </a:t>
            </a:r>
            <a:r>
              <a:rPr lang="en-GB" sz="2000" dirty="0">
                <a:effectLst/>
                <a:latin typeface="Arial" pitchFamily="34" charset="0"/>
                <a:cs typeface="Arial" pitchFamily="34" charset="0"/>
              </a:rPr>
              <a:t>range</a:t>
            </a:r>
            <a:endParaRPr lang="en-GB" sz="2000" dirty="0">
              <a:latin typeface="Arial" pitchFamily="34" charset="0"/>
              <a:cs typeface="Arial" pitchFamily="34" charset="0"/>
            </a:endParaRPr>
          </a:p>
        </p:txBody>
      </p:sp>
      <p:sp>
        <p:nvSpPr>
          <p:cNvPr id="8" name="TextBox 7">
            <a:extLst>
              <a:ext uri="{FF2B5EF4-FFF2-40B4-BE49-F238E27FC236}">
                <a16:creationId xmlns:a16="http://schemas.microsoft.com/office/drawing/2014/main" id="{C5320C2A-DF01-4DE7-A995-2B2005B1965C}"/>
              </a:ext>
            </a:extLst>
          </p:cNvPr>
          <p:cNvSpPr txBox="1"/>
          <p:nvPr/>
        </p:nvSpPr>
        <p:spPr>
          <a:xfrm>
            <a:off x="469640" y="1716561"/>
            <a:ext cx="2309421" cy="3071290"/>
          </a:xfrm>
          <a:prstGeom prst="rect">
            <a:avLst/>
          </a:prstGeom>
          <a:noFill/>
        </p:spPr>
        <p:txBody>
          <a:bodyPr wrap="square" rtlCol="0">
            <a:spAutoFit/>
          </a:bodyPr>
          <a:lstStyle/>
          <a:p>
            <a:pPr algn="ctr">
              <a:lnSpc>
                <a:spcPct val="107000"/>
              </a:lnSpc>
              <a:spcAft>
                <a:spcPts val="800"/>
              </a:spcAft>
            </a:pPr>
            <a:endParaRPr lang="en-GB" sz="2400" b="1" dirty="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effectLst/>
                <a:latin typeface="Arial Black" pitchFamily="34" charset="0"/>
                <a:ea typeface="Calibri" panose="020F0502020204030204" pitchFamily="34" charset="0"/>
                <a:cs typeface="Arial" pitchFamily="34" charset="0"/>
              </a:rPr>
              <a:t>15,000</a:t>
            </a:r>
            <a:r>
              <a:rPr lang="en-GB" sz="2000" b="1" dirty="0">
                <a:effectLst/>
                <a:latin typeface="Arial" pitchFamily="34" charset="0"/>
                <a:ea typeface="Calibri" panose="020F0502020204030204" pitchFamily="34" charset="0"/>
                <a:cs typeface="Arial" pitchFamily="34" charset="0"/>
              </a:rPr>
              <a:t> products </a:t>
            </a:r>
            <a:r>
              <a:rPr lang="en-GB" sz="2000" dirty="0">
                <a:effectLst/>
                <a:latin typeface="Arial" pitchFamily="34" charset="0"/>
                <a:ea typeface="Calibri" panose="020F0502020204030204" pitchFamily="34" charset="0"/>
                <a:cs typeface="Arial" pitchFamily="34" charset="0"/>
              </a:rPr>
              <a:t>on</a:t>
            </a:r>
          </a:p>
          <a:p>
            <a:pPr algn="ctr">
              <a:lnSpc>
                <a:spcPct val="107000"/>
              </a:lnSpc>
              <a:spcAft>
                <a:spcPts val="800"/>
              </a:spcAft>
            </a:pPr>
            <a:r>
              <a:rPr lang="en-GB" sz="2000" dirty="0">
                <a:effectLst/>
                <a:latin typeface="Arial" pitchFamily="34" charset="0"/>
                <a:ea typeface="Calibri" panose="020F0502020204030204" pitchFamily="34" charset="0"/>
                <a:cs typeface="Arial" pitchFamily="34" charset="0"/>
              </a:rPr>
              <a:t> </a:t>
            </a:r>
            <a:r>
              <a:rPr lang="en-GB" sz="2000" b="1" dirty="0">
                <a:effectLst/>
                <a:latin typeface="Arial" pitchFamily="34" charset="0"/>
                <a:ea typeface="Calibri" panose="020F0502020204030204" pitchFamily="34" charset="0"/>
                <a:cs typeface="Arial" pitchFamily="34" charset="0"/>
              </a:rPr>
              <a:t>promotion</a:t>
            </a:r>
            <a:r>
              <a:rPr lang="en-GB" sz="2000" dirty="0">
                <a:effectLst/>
                <a:latin typeface="Arial" pitchFamily="34" charset="0"/>
                <a:ea typeface="Calibri" panose="020F0502020204030204" pitchFamily="34" charset="0"/>
                <a:cs typeface="Arial" pitchFamily="34" charset="0"/>
              </a:rPr>
              <a:t> every month.</a:t>
            </a:r>
          </a:p>
        </p:txBody>
      </p:sp>
      <p:sp>
        <p:nvSpPr>
          <p:cNvPr id="9" name="TextBox 8">
            <a:extLst>
              <a:ext uri="{FF2B5EF4-FFF2-40B4-BE49-F238E27FC236}">
                <a16:creationId xmlns:a16="http://schemas.microsoft.com/office/drawing/2014/main" id="{583C6629-48CF-4D47-AF76-43BBAB54FFBB}"/>
              </a:ext>
            </a:extLst>
          </p:cNvPr>
          <p:cNvSpPr txBox="1"/>
          <p:nvPr/>
        </p:nvSpPr>
        <p:spPr>
          <a:xfrm>
            <a:off x="-113095" y="2786580"/>
            <a:ext cx="3775508" cy="3013133"/>
          </a:xfrm>
          <a:prstGeom prst="rect">
            <a:avLst/>
          </a:prstGeom>
          <a:noFill/>
        </p:spPr>
        <p:txBody>
          <a:bodyPr wrap="square" rtlCol="0">
            <a:spAutoFit/>
          </a:bodyPr>
          <a:lstStyle/>
          <a:p>
            <a:pPr algn="ctr">
              <a:lnSpc>
                <a:spcPct val="107000"/>
              </a:lnSpc>
              <a:spcAft>
                <a:spcPts val="800"/>
              </a:spcAft>
            </a:pPr>
            <a:endParaRPr lang="en-GB" sz="2000" b="1" dirty="0">
              <a:effectLst/>
              <a:latin typeface="Microsoft GothicNeo" panose="020B0500000101010101" pitchFamily="34" charset="-127"/>
              <a:ea typeface="Calibri" panose="020F0502020204030204" pitchFamily="34" charset="0"/>
              <a:cs typeface="Times New Roman" panose="02020603050405020304" pitchFamily="18" charset="0"/>
            </a:endParaRPr>
          </a:p>
          <a:p>
            <a:pPr algn="ctr">
              <a:lnSpc>
                <a:spcPct val="107000"/>
              </a:lnSpc>
              <a:spcAft>
                <a:spcPts val="800"/>
              </a:spcAft>
            </a:pPr>
            <a:endParaRPr lang="en-GB" sz="2000" b="1" dirty="0">
              <a:effectLst/>
              <a:latin typeface="Arial" pitchFamily="34" charset="0"/>
              <a:ea typeface="Calibri" panose="020F0502020204030204" pitchFamily="34" charset="0"/>
              <a:cs typeface="Arial" pitchFamily="34" charset="0"/>
            </a:endParaRPr>
          </a:p>
          <a:p>
            <a:pPr algn="ctr">
              <a:lnSpc>
                <a:spcPct val="107000"/>
              </a:lnSpc>
              <a:spcAft>
                <a:spcPts val="800"/>
              </a:spcAft>
            </a:pPr>
            <a:endParaRPr lang="en-GB" sz="2000" b="1" dirty="0">
              <a:effectLst/>
              <a:latin typeface="Arial" pitchFamily="34" charset="0"/>
              <a:ea typeface="Calibri" panose="020F0502020204030204" pitchFamily="34" charset="0"/>
              <a:cs typeface="Arial" pitchFamily="34" charset="0"/>
            </a:endParaRPr>
          </a:p>
          <a:p>
            <a:pPr algn="ctr">
              <a:lnSpc>
                <a:spcPct val="107000"/>
              </a:lnSpc>
              <a:spcAft>
                <a:spcPts val="800"/>
              </a:spcAft>
            </a:pPr>
            <a:endParaRPr lang="en-GB" sz="2000" b="1" dirty="0">
              <a:effectLst/>
              <a:latin typeface="Arial" pitchFamily="34" charset="0"/>
              <a:ea typeface="Calibri" panose="020F0502020204030204" pitchFamily="34" charset="0"/>
              <a:cs typeface="Arial" pitchFamily="34" charset="0"/>
            </a:endParaRPr>
          </a:p>
          <a:p>
            <a:pPr algn="ctr">
              <a:lnSpc>
                <a:spcPct val="107000"/>
              </a:lnSpc>
              <a:spcAft>
                <a:spcPts val="800"/>
              </a:spcAft>
            </a:pPr>
            <a:r>
              <a:rPr lang="en-GB" sz="2000" b="1" dirty="0">
                <a:effectLst/>
                <a:latin typeface="Arial Black" pitchFamily="34" charset="0"/>
                <a:ea typeface="Calibri" panose="020F0502020204030204" pitchFamily="34" charset="0"/>
                <a:cs typeface="Arial" pitchFamily="34" charset="0"/>
              </a:rPr>
              <a:t>+100 </a:t>
            </a:r>
            <a:r>
              <a:rPr lang="en-GB" sz="2000" dirty="0">
                <a:effectLst/>
                <a:latin typeface="Arial" pitchFamily="34" charset="0"/>
                <a:ea typeface="Calibri" panose="020F0502020204030204" pitchFamily="34" charset="0"/>
                <a:cs typeface="Arial" pitchFamily="34" charset="0"/>
              </a:rPr>
              <a:t>on </a:t>
            </a:r>
            <a:r>
              <a:rPr lang="en-GB" sz="2000" b="1" dirty="0">
                <a:effectLst/>
                <a:latin typeface="Arial" pitchFamily="34" charset="0"/>
                <a:ea typeface="Calibri" panose="020F0502020204030204" pitchFamily="34" charset="0"/>
                <a:cs typeface="Arial" pitchFamily="34" charset="0"/>
              </a:rPr>
              <a:t>fresh</a:t>
            </a:r>
          </a:p>
          <a:p>
            <a:pPr algn="ctr">
              <a:lnSpc>
                <a:spcPct val="107000"/>
              </a:lnSpc>
              <a:spcAft>
                <a:spcPts val="800"/>
              </a:spcAft>
            </a:pPr>
            <a:r>
              <a:rPr lang="en-GB" sz="2000" b="1" dirty="0">
                <a:effectLst/>
                <a:latin typeface="Arial" pitchFamily="34" charset="0"/>
                <a:ea typeface="Calibri" panose="020F0502020204030204" pitchFamily="34" charset="0"/>
                <a:cs typeface="Arial" pitchFamily="34" charset="0"/>
              </a:rPr>
              <a:t> fruit and vegetables</a:t>
            </a:r>
          </a:p>
          <a:p>
            <a:pPr algn="ctr">
              <a:lnSpc>
                <a:spcPct val="107000"/>
              </a:lnSpc>
              <a:spcAft>
                <a:spcPts val="800"/>
              </a:spcAft>
            </a:pPr>
            <a:r>
              <a:rPr lang="en-GB" sz="2000" dirty="0">
                <a:effectLst/>
                <a:latin typeface="Arial" pitchFamily="34" charset="0"/>
                <a:ea typeface="Calibri" panose="020F0502020204030204" pitchFamily="34" charset="0"/>
                <a:cs typeface="Arial" pitchFamily="34" charset="0"/>
              </a:rPr>
              <a:t>every month. </a:t>
            </a:r>
          </a:p>
        </p:txBody>
      </p:sp>
      <p:sp>
        <p:nvSpPr>
          <p:cNvPr id="11" name="TextBox 10">
            <a:extLst>
              <a:ext uri="{FF2B5EF4-FFF2-40B4-BE49-F238E27FC236}">
                <a16:creationId xmlns:a16="http://schemas.microsoft.com/office/drawing/2014/main" id="{C076080D-A6F1-43B3-9EA3-EF897C513537}"/>
              </a:ext>
            </a:extLst>
          </p:cNvPr>
          <p:cNvSpPr txBox="1"/>
          <p:nvPr/>
        </p:nvSpPr>
        <p:spPr>
          <a:xfrm>
            <a:off x="3928510" y="2069038"/>
            <a:ext cx="1472666" cy="3477875"/>
          </a:xfrm>
          <a:prstGeom prst="rect">
            <a:avLst/>
          </a:prstGeom>
          <a:noFill/>
        </p:spPr>
        <p:txBody>
          <a:bodyPr wrap="square" rtlCol="0">
            <a:spAutoFit/>
          </a:bodyPr>
          <a:lstStyle/>
          <a:p>
            <a:pPr algn="ctr"/>
            <a:r>
              <a:rPr lang="en-GB" sz="2000" dirty="0">
                <a:latin typeface="Arial" pitchFamily="34" charset="0"/>
                <a:cs typeface="Arial" pitchFamily="34" charset="0"/>
              </a:rPr>
              <a:t>Beverage</a:t>
            </a:r>
          </a:p>
          <a:p>
            <a:pPr algn="ctr"/>
            <a:r>
              <a:rPr lang="en-GB" sz="2000" b="1" dirty="0">
                <a:latin typeface="Arial" pitchFamily="34" charset="0"/>
                <a:cs typeface="Arial" pitchFamily="34" charset="0"/>
              </a:rPr>
              <a:t>Bakery</a:t>
            </a:r>
          </a:p>
          <a:p>
            <a:pPr algn="ctr"/>
            <a:r>
              <a:rPr lang="en-GB" sz="2000" dirty="0">
                <a:latin typeface="Arial" pitchFamily="34" charset="0"/>
                <a:cs typeface="Arial" pitchFamily="34" charset="0"/>
              </a:rPr>
              <a:t>Home and Garden</a:t>
            </a:r>
          </a:p>
          <a:p>
            <a:pPr algn="ctr"/>
            <a:r>
              <a:rPr lang="en-GB" sz="2000" b="1" dirty="0">
                <a:latin typeface="Arial" pitchFamily="34" charset="0"/>
                <a:cs typeface="Arial" pitchFamily="34" charset="0"/>
              </a:rPr>
              <a:t>Health</a:t>
            </a:r>
          </a:p>
          <a:p>
            <a:pPr algn="ctr"/>
            <a:r>
              <a:rPr lang="en-GB" sz="2000" dirty="0">
                <a:latin typeface="Arial" pitchFamily="34" charset="0"/>
                <a:cs typeface="Arial" pitchFamily="34" charset="0"/>
              </a:rPr>
              <a:t>Household</a:t>
            </a:r>
          </a:p>
          <a:p>
            <a:pPr algn="ctr"/>
            <a:r>
              <a:rPr lang="en-GB" sz="2000" dirty="0">
                <a:latin typeface="Arial" pitchFamily="34" charset="0"/>
                <a:cs typeface="Arial" pitchFamily="34" charset="0"/>
              </a:rPr>
              <a:t>Clothing</a:t>
            </a:r>
          </a:p>
          <a:p>
            <a:pPr algn="ctr"/>
            <a:r>
              <a:rPr lang="en-GB" sz="2000" b="1" dirty="0">
                <a:latin typeface="Arial" pitchFamily="34" charset="0"/>
                <a:cs typeface="Arial" pitchFamily="34" charset="0"/>
              </a:rPr>
              <a:t>Food</a:t>
            </a:r>
          </a:p>
          <a:p>
            <a:pPr algn="ctr"/>
            <a:r>
              <a:rPr lang="en-GB" sz="2000" dirty="0">
                <a:latin typeface="Arial" pitchFamily="34" charset="0"/>
                <a:cs typeface="Arial" pitchFamily="34" charset="0"/>
              </a:rPr>
              <a:t>Fetch</a:t>
            </a:r>
          </a:p>
          <a:p>
            <a:pPr algn="ctr"/>
            <a:r>
              <a:rPr lang="en-GB" sz="2000" dirty="0">
                <a:latin typeface="Arial" pitchFamily="34" charset="0"/>
                <a:cs typeface="Arial" pitchFamily="34" charset="0"/>
              </a:rPr>
              <a:t>(Pet shop)</a:t>
            </a:r>
          </a:p>
          <a:p>
            <a:pPr algn="ctr"/>
            <a:r>
              <a:rPr lang="en-GB" sz="2000" b="1" dirty="0">
                <a:latin typeface="Arial" pitchFamily="34" charset="0"/>
                <a:cs typeface="Arial" pitchFamily="34" charset="0"/>
              </a:rPr>
              <a:t>Beauty</a:t>
            </a:r>
          </a:p>
        </p:txBody>
      </p:sp>
      <p:sp>
        <p:nvSpPr>
          <p:cNvPr id="23" name="TextBox 22">
            <a:extLst>
              <a:ext uri="{FF2B5EF4-FFF2-40B4-BE49-F238E27FC236}">
                <a16:creationId xmlns:a16="http://schemas.microsoft.com/office/drawing/2014/main" id="{A2C6DE6D-118A-49F0-98D5-DAB023D75E51}"/>
              </a:ext>
            </a:extLst>
          </p:cNvPr>
          <p:cNvSpPr txBox="1"/>
          <p:nvPr/>
        </p:nvSpPr>
        <p:spPr>
          <a:xfrm>
            <a:off x="3684899" y="1587836"/>
            <a:ext cx="2028524" cy="646331"/>
          </a:xfrm>
          <a:prstGeom prst="rect">
            <a:avLst/>
          </a:prstGeom>
          <a:noFill/>
        </p:spPr>
        <p:txBody>
          <a:bodyPr wrap="square" rtlCol="0">
            <a:spAutoFit/>
          </a:bodyPr>
          <a:lstStyle/>
          <a:p>
            <a:pPr algn="ctr"/>
            <a:r>
              <a:rPr lang="en-GB" sz="3600" b="1" dirty="0">
                <a:solidFill>
                  <a:srgbClr val="808000"/>
                </a:solidFill>
              </a:rPr>
              <a:t>Products</a:t>
            </a:r>
          </a:p>
        </p:txBody>
      </p:sp>
      <p:sp>
        <p:nvSpPr>
          <p:cNvPr id="27" name="TextBox 26">
            <a:extLst>
              <a:ext uri="{FF2B5EF4-FFF2-40B4-BE49-F238E27FC236}">
                <a16:creationId xmlns:a16="http://schemas.microsoft.com/office/drawing/2014/main" id="{726321D5-05C6-4393-9E02-671D7A3F0299}"/>
              </a:ext>
            </a:extLst>
          </p:cNvPr>
          <p:cNvSpPr txBox="1"/>
          <p:nvPr/>
        </p:nvSpPr>
        <p:spPr>
          <a:xfrm>
            <a:off x="7086600" y="4267200"/>
            <a:ext cx="839665" cy="369332"/>
          </a:xfrm>
          <a:prstGeom prst="rect">
            <a:avLst/>
          </a:prstGeom>
          <a:noFill/>
        </p:spPr>
        <p:txBody>
          <a:bodyPr wrap="square" rtlCol="0">
            <a:spAutoFit/>
          </a:bodyPr>
          <a:lstStyle/>
          <a:p>
            <a:r>
              <a:rPr lang="en-GB" dirty="0">
                <a:latin typeface="Candara" pitchFamily="34" charset="0"/>
              </a:rPr>
              <a:t> </a:t>
            </a:r>
          </a:p>
        </p:txBody>
      </p:sp>
      <p:sp>
        <p:nvSpPr>
          <p:cNvPr id="2" name="TextBox 1">
            <a:extLst>
              <a:ext uri="{FF2B5EF4-FFF2-40B4-BE49-F238E27FC236}">
                <a16:creationId xmlns:a16="http://schemas.microsoft.com/office/drawing/2014/main" id="{8D9479A9-8E67-46E2-B980-1F28DAD04169}"/>
              </a:ext>
            </a:extLst>
          </p:cNvPr>
          <p:cNvSpPr txBox="1"/>
          <p:nvPr/>
        </p:nvSpPr>
        <p:spPr>
          <a:xfrm>
            <a:off x="732724" y="152420"/>
            <a:ext cx="2028524" cy="646331"/>
          </a:xfrm>
          <a:prstGeom prst="rect">
            <a:avLst/>
          </a:prstGeom>
          <a:noFill/>
        </p:spPr>
        <p:txBody>
          <a:bodyPr wrap="square" rtlCol="0">
            <a:spAutoFit/>
          </a:bodyPr>
          <a:lstStyle/>
          <a:p>
            <a:pPr algn="ctr"/>
            <a:r>
              <a:rPr lang="en-GB" sz="3600" b="1" dirty="0">
                <a:solidFill>
                  <a:srgbClr val="808000"/>
                </a:solidFill>
              </a:rPr>
              <a:t>Facts</a:t>
            </a:r>
          </a:p>
        </p:txBody>
      </p:sp>
      <p:sp>
        <p:nvSpPr>
          <p:cNvPr id="3" name="TextBox 2">
            <a:extLst>
              <a:ext uri="{FF2B5EF4-FFF2-40B4-BE49-F238E27FC236}">
                <a16:creationId xmlns:a16="http://schemas.microsoft.com/office/drawing/2014/main" id="{D3C48A92-FA23-4215-9B4D-0AE9B7B76B09}"/>
              </a:ext>
            </a:extLst>
          </p:cNvPr>
          <p:cNvSpPr txBox="1"/>
          <p:nvPr/>
        </p:nvSpPr>
        <p:spPr>
          <a:xfrm>
            <a:off x="6172200" y="2895600"/>
            <a:ext cx="2362200" cy="2739211"/>
          </a:xfrm>
          <a:prstGeom prst="rect">
            <a:avLst/>
          </a:prstGeom>
          <a:noFill/>
        </p:spPr>
        <p:txBody>
          <a:bodyPr wrap="square" rtlCol="0">
            <a:spAutoFit/>
          </a:bodyPr>
          <a:lstStyle/>
          <a:p>
            <a:pPr algn="ctr"/>
            <a:r>
              <a:rPr lang="en-GB" sz="3600" b="1" dirty="0">
                <a:solidFill>
                  <a:srgbClr val="808000"/>
                </a:solidFill>
              </a:rPr>
              <a:t>Brands</a:t>
            </a:r>
          </a:p>
          <a:p>
            <a:pPr algn="ctr"/>
            <a:r>
              <a:rPr lang="en-GB" sz="2000" b="1" dirty="0" err="1">
                <a:latin typeface="Arial" pitchFamily="34" charset="0"/>
                <a:cs typeface="Arial" pitchFamily="34" charset="0"/>
              </a:rPr>
              <a:t>Quorn</a:t>
            </a:r>
            <a:endParaRPr lang="en-GB" sz="2000" b="1" dirty="0">
              <a:latin typeface="Arial" pitchFamily="34" charset="0"/>
              <a:cs typeface="Arial" pitchFamily="34" charset="0"/>
            </a:endParaRPr>
          </a:p>
          <a:p>
            <a:pPr algn="ctr"/>
            <a:r>
              <a:rPr lang="en-GB" sz="2000" dirty="0">
                <a:latin typeface="Arial" pitchFamily="34" charset="0"/>
                <a:cs typeface="Arial" pitchFamily="34" charset="0"/>
              </a:rPr>
              <a:t>M&amp;S</a:t>
            </a:r>
          </a:p>
          <a:p>
            <a:pPr algn="ctr"/>
            <a:r>
              <a:rPr lang="en-GB" sz="2000" b="1" dirty="0" err="1">
                <a:latin typeface="Arial" pitchFamily="34" charset="0"/>
                <a:cs typeface="Arial" pitchFamily="34" charset="0"/>
              </a:rPr>
              <a:t>Alpro</a:t>
            </a:r>
            <a:endParaRPr lang="en-GB" sz="2000" b="1" dirty="0">
              <a:latin typeface="Arial" pitchFamily="34" charset="0"/>
              <a:cs typeface="Arial" pitchFamily="34" charset="0"/>
            </a:endParaRPr>
          </a:p>
          <a:p>
            <a:pPr algn="ctr"/>
            <a:r>
              <a:rPr lang="en-GB" sz="2000" dirty="0" err="1">
                <a:latin typeface="Arial" pitchFamily="34" charset="0"/>
                <a:cs typeface="Arial" pitchFamily="34" charset="0"/>
              </a:rPr>
              <a:t>Yeo</a:t>
            </a:r>
            <a:r>
              <a:rPr lang="en-GB" sz="2000" dirty="0">
                <a:latin typeface="Arial" pitchFamily="34" charset="0"/>
                <a:cs typeface="Arial" pitchFamily="34" charset="0"/>
              </a:rPr>
              <a:t> Valley</a:t>
            </a:r>
          </a:p>
          <a:p>
            <a:pPr algn="ctr"/>
            <a:r>
              <a:rPr lang="en-GB" sz="2000" dirty="0">
                <a:latin typeface="Arial" pitchFamily="34" charset="0"/>
                <a:cs typeface="Arial" pitchFamily="34" charset="0"/>
              </a:rPr>
              <a:t>Tree of life</a:t>
            </a:r>
          </a:p>
          <a:p>
            <a:pPr algn="ctr"/>
            <a:r>
              <a:rPr lang="en-GB" sz="3600" b="1" dirty="0">
                <a:solidFill>
                  <a:srgbClr val="808000"/>
                </a:solidFill>
              </a:rPr>
              <a:t> </a:t>
            </a:r>
          </a:p>
        </p:txBody>
      </p:sp>
    </p:spTree>
    <p:extLst>
      <p:ext uri="{BB962C8B-B14F-4D97-AF65-F5344CB8AC3E}">
        <p14:creationId xmlns:p14="http://schemas.microsoft.com/office/powerpoint/2010/main" val="52682485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9E663-740D-4E11-9D98-B27C5C5E9814}"/>
              </a:ext>
            </a:extLst>
          </p:cNvPr>
          <p:cNvSpPr>
            <a:spLocks noGrp="1"/>
          </p:cNvSpPr>
          <p:nvPr>
            <p:ph type="title"/>
          </p:nvPr>
        </p:nvSpPr>
        <p:spPr/>
        <p:txBody>
          <a:bodyPr>
            <a:normAutofit/>
          </a:bodyPr>
          <a:lstStyle/>
          <a:p>
            <a:pPr algn="ctr"/>
            <a:r>
              <a:rPr lang="en-GB" dirty="0">
                <a:latin typeface="Arial Black" panose="020B0A04020102020204" pitchFamily="34" charset="0"/>
              </a:rPr>
              <a:t>Dietary &amp; Lifestyle offers </a:t>
            </a:r>
          </a:p>
        </p:txBody>
      </p:sp>
      <p:sp>
        <p:nvSpPr>
          <p:cNvPr id="3" name="Content Placeholder 2">
            <a:extLst>
              <a:ext uri="{FF2B5EF4-FFF2-40B4-BE49-F238E27FC236}">
                <a16:creationId xmlns:a16="http://schemas.microsoft.com/office/drawing/2014/main" id="{BC7F5B51-824E-4FF2-B7E3-58F37B44D2F9}"/>
              </a:ext>
            </a:extLst>
          </p:cNvPr>
          <p:cNvSpPr>
            <a:spLocks noGrp="1"/>
          </p:cNvSpPr>
          <p:nvPr>
            <p:ph idx="1"/>
          </p:nvPr>
        </p:nvSpPr>
        <p:spPr>
          <a:xfrm>
            <a:off x="2714324" y="1825625"/>
            <a:ext cx="3955983" cy="4351338"/>
          </a:xfrm>
        </p:spPr>
        <p:txBody>
          <a:bodyPr>
            <a:normAutofit/>
          </a:bodyPr>
          <a:lstStyle/>
          <a:p>
            <a:pPr marL="0" indent="0" algn="ctr">
              <a:buNone/>
            </a:pPr>
            <a:r>
              <a:rPr lang="en-GB" sz="2400" dirty="0">
                <a:latin typeface="Arial" pitchFamily="34" charset="0"/>
                <a:cs typeface="Arial" pitchFamily="34" charset="0"/>
              </a:rPr>
              <a:t>Vegetarian</a:t>
            </a:r>
          </a:p>
          <a:p>
            <a:pPr marL="0" indent="0" algn="ctr">
              <a:buNone/>
            </a:pPr>
            <a:r>
              <a:rPr lang="en-GB" sz="2400" dirty="0">
                <a:latin typeface="Arial" pitchFamily="34" charset="0"/>
                <a:cs typeface="Arial" pitchFamily="34" charset="0"/>
              </a:rPr>
              <a:t>Vegan </a:t>
            </a:r>
          </a:p>
          <a:p>
            <a:pPr marL="0" indent="0" algn="ctr">
              <a:lnSpc>
                <a:spcPct val="100000"/>
              </a:lnSpc>
              <a:spcBef>
                <a:spcPts val="0"/>
              </a:spcBef>
              <a:buNone/>
            </a:pPr>
            <a:r>
              <a:rPr lang="en-GB" sz="2400" dirty="0">
                <a:latin typeface="Arial" pitchFamily="34" charset="0"/>
                <a:cs typeface="Arial" pitchFamily="34" charset="0"/>
              </a:rPr>
              <a:t>Fairtrade </a:t>
            </a:r>
          </a:p>
          <a:p>
            <a:pPr marL="0" indent="0" algn="ctr">
              <a:lnSpc>
                <a:spcPct val="100000"/>
              </a:lnSpc>
              <a:spcBef>
                <a:spcPts val="0"/>
              </a:spcBef>
              <a:buNone/>
            </a:pPr>
            <a:r>
              <a:rPr lang="en-GB" sz="2400" dirty="0">
                <a:latin typeface="Arial" pitchFamily="34" charset="0"/>
                <a:cs typeface="Arial" pitchFamily="34" charset="0"/>
              </a:rPr>
              <a:t>Free from </a:t>
            </a:r>
          </a:p>
          <a:p>
            <a:pPr marL="0" indent="0" algn="ctr">
              <a:lnSpc>
                <a:spcPct val="100000"/>
              </a:lnSpc>
              <a:spcBef>
                <a:spcPts val="0"/>
              </a:spcBef>
              <a:buNone/>
            </a:pPr>
            <a:r>
              <a:rPr lang="en-GB" sz="2400" dirty="0">
                <a:latin typeface="Arial" pitchFamily="34" charset="0"/>
                <a:cs typeface="Arial" pitchFamily="34" charset="0"/>
              </a:rPr>
              <a:t>(wheat, gluten, lactose, soya, nut, egg and many more) </a:t>
            </a:r>
          </a:p>
          <a:p>
            <a:pPr marL="0" indent="0" algn="ctr">
              <a:buNone/>
            </a:pPr>
            <a:r>
              <a:rPr lang="en-GB" sz="2400" dirty="0">
                <a:latin typeface="Arial" pitchFamily="34" charset="0"/>
                <a:cs typeface="Arial" pitchFamily="34" charset="0"/>
              </a:rPr>
              <a:t>Organic </a:t>
            </a:r>
          </a:p>
          <a:p>
            <a:pPr marL="0" indent="0" algn="ctr">
              <a:buNone/>
            </a:pPr>
            <a:r>
              <a:rPr lang="en-GB" sz="2400" dirty="0">
                <a:latin typeface="Arial" pitchFamily="34" charset="0"/>
                <a:cs typeface="Arial" pitchFamily="34" charset="0"/>
              </a:rPr>
              <a:t> Halal </a:t>
            </a:r>
          </a:p>
          <a:p>
            <a:pPr marL="0" indent="0" algn="ctr">
              <a:buNone/>
            </a:pPr>
            <a:r>
              <a:rPr lang="en-GB" sz="2400" dirty="0">
                <a:latin typeface="Arial" pitchFamily="34" charset="0"/>
                <a:cs typeface="Arial" pitchFamily="34" charset="0"/>
              </a:rPr>
              <a:t>Kosher </a:t>
            </a:r>
          </a:p>
        </p:txBody>
      </p:sp>
      <p:pic>
        <p:nvPicPr>
          <p:cNvPr id="4098" name="Picture 2" descr="See the source image">
            <a:extLst>
              <a:ext uri="{FF2B5EF4-FFF2-40B4-BE49-F238E27FC236}">
                <a16:creationId xmlns:a16="http://schemas.microsoft.com/office/drawing/2014/main" id="{9D98012B-5C4B-422B-8692-5A38AB3C72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0" y="1219200"/>
            <a:ext cx="1365398" cy="121960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See the source image">
            <a:extLst>
              <a:ext uri="{FF2B5EF4-FFF2-40B4-BE49-F238E27FC236}">
                <a16:creationId xmlns:a16="http://schemas.microsoft.com/office/drawing/2014/main" id="{B988885A-0B13-47ED-AF05-33BE856DD5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3600" y="1676400"/>
            <a:ext cx="887741" cy="139064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See the source image">
            <a:extLst>
              <a:ext uri="{FF2B5EF4-FFF2-40B4-BE49-F238E27FC236}">
                <a16:creationId xmlns:a16="http://schemas.microsoft.com/office/drawing/2014/main" id="{36B36BA6-3379-4230-888A-8AD11C3F67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59339" y="2669346"/>
            <a:ext cx="1139483" cy="1519311"/>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See the source image">
            <a:extLst>
              <a:ext uri="{FF2B5EF4-FFF2-40B4-BE49-F238E27FC236}">
                <a16:creationId xmlns:a16="http://schemas.microsoft.com/office/drawing/2014/main" id="{32D88DD6-9E68-418D-A986-0EA3C61D7AD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04636" y="4183658"/>
            <a:ext cx="1139483" cy="1519311"/>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See the source image">
            <a:extLst>
              <a:ext uri="{FF2B5EF4-FFF2-40B4-BE49-F238E27FC236}">
                <a16:creationId xmlns:a16="http://schemas.microsoft.com/office/drawing/2014/main" id="{E0A31599-25EB-4551-B49E-494CA60861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99881" y="4239929"/>
            <a:ext cx="1276175" cy="170156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See the source image">
            <a:extLst>
              <a:ext uri="{FF2B5EF4-FFF2-40B4-BE49-F238E27FC236}">
                <a16:creationId xmlns:a16="http://schemas.microsoft.com/office/drawing/2014/main" id="{A0A2CE3C-B7EE-469E-87FF-3DEA180BEF8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2261" y="1357514"/>
            <a:ext cx="1062990" cy="115503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See the source image">
            <a:extLst>
              <a:ext uri="{FF2B5EF4-FFF2-40B4-BE49-F238E27FC236}">
                <a16:creationId xmlns:a16="http://schemas.microsoft.com/office/drawing/2014/main" id="{44D79889-1C11-46BD-BCAA-0DDFEAB4B0E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6952" y="4239930"/>
            <a:ext cx="1139483" cy="151931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See the source image">
            <a:extLst>
              <a:ext uri="{FF2B5EF4-FFF2-40B4-BE49-F238E27FC236}">
                <a16:creationId xmlns:a16="http://schemas.microsoft.com/office/drawing/2014/main" id="{35B4DD83-1A78-4460-95D4-FC3D1A16CE1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086600" y="2438400"/>
            <a:ext cx="14287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See the source image">
            <a:extLst>
              <a:ext uri="{FF2B5EF4-FFF2-40B4-BE49-F238E27FC236}">
                <a16:creationId xmlns:a16="http://schemas.microsoft.com/office/drawing/2014/main" id="{9F71A022-02A5-4EBA-AE46-46781D0C257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45116" y="4822812"/>
            <a:ext cx="1139483" cy="1519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537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86CF0-A0E9-4A9A-8695-7C0833383366}"/>
              </a:ext>
            </a:extLst>
          </p:cNvPr>
          <p:cNvSpPr>
            <a:spLocks noGrp="1"/>
          </p:cNvSpPr>
          <p:nvPr>
            <p:ph type="title"/>
          </p:nvPr>
        </p:nvSpPr>
        <p:spPr/>
        <p:txBody>
          <a:bodyPr>
            <a:normAutofit fontScale="90000"/>
          </a:bodyPr>
          <a:lstStyle/>
          <a:p>
            <a:pPr algn="ctr"/>
            <a:r>
              <a:rPr lang="en-GB" dirty="0">
                <a:latin typeface="Candara" panose="020E0502030303020204" pitchFamily="34" charset="0"/>
              </a:rPr>
              <a:t>Ocado is committed to be the</a:t>
            </a:r>
            <a:r>
              <a:rPr lang="en-GB" b="1" dirty="0">
                <a:latin typeface="Candara" panose="020E0502030303020204" pitchFamily="34" charset="0"/>
              </a:rPr>
              <a:t> ‘UK’s most sustainable grocer’ </a:t>
            </a:r>
          </a:p>
        </p:txBody>
      </p:sp>
      <p:sp>
        <p:nvSpPr>
          <p:cNvPr id="3" name="Content Placeholder 2">
            <a:extLst>
              <a:ext uri="{FF2B5EF4-FFF2-40B4-BE49-F238E27FC236}">
                <a16:creationId xmlns:a16="http://schemas.microsoft.com/office/drawing/2014/main" id="{895B6F34-0234-4ADC-BEE0-E4C9E983E3AC}"/>
              </a:ext>
            </a:extLst>
          </p:cNvPr>
          <p:cNvSpPr>
            <a:spLocks noGrp="1"/>
          </p:cNvSpPr>
          <p:nvPr>
            <p:ph idx="1"/>
          </p:nvPr>
        </p:nvSpPr>
        <p:spPr/>
        <p:txBody>
          <a:bodyPr>
            <a:normAutofit/>
          </a:bodyPr>
          <a:lstStyle/>
          <a:p>
            <a:pPr marL="0" indent="0">
              <a:buNone/>
            </a:pPr>
            <a:r>
              <a:rPr lang="en-GB" sz="2800" b="1" dirty="0">
                <a:latin typeface="Arial" pitchFamily="34" charset="0"/>
                <a:cs typeface="Arial" pitchFamily="34" charset="0"/>
              </a:rPr>
              <a:t>“</a:t>
            </a:r>
            <a:r>
              <a:rPr lang="en-GB" sz="2800" dirty="0">
                <a:latin typeface="Arial" pitchFamily="34" charset="0"/>
                <a:cs typeface="Arial" pitchFamily="34" charset="0"/>
              </a:rPr>
              <a:t> </a:t>
            </a:r>
            <a:r>
              <a:rPr lang="en-GB" sz="2800" b="1" dirty="0">
                <a:latin typeface="Arial" pitchFamily="34" charset="0"/>
                <a:cs typeface="Arial" pitchFamily="34" charset="0"/>
              </a:rPr>
              <a:t>Ocad0 waste “ </a:t>
            </a:r>
            <a:r>
              <a:rPr lang="en-GB" sz="2800" dirty="0">
                <a:latin typeface="Arial" pitchFamily="34" charset="0"/>
                <a:cs typeface="Arial" pitchFamily="34" charset="0"/>
              </a:rPr>
              <a:t>-achieve customer satisfaction without changing the life quality of future generations.(</a:t>
            </a:r>
            <a:r>
              <a:rPr lang="en-GB" sz="2800" i="1" dirty="0" err="1">
                <a:latin typeface="Arial" pitchFamily="34" charset="0"/>
                <a:cs typeface="Arial" pitchFamily="34" charset="0"/>
              </a:rPr>
              <a:t>Ocado</a:t>
            </a:r>
            <a:r>
              <a:rPr lang="en-GB" sz="2800" i="1" dirty="0">
                <a:latin typeface="Arial" pitchFamily="34" charset="0"/>
                <a:cs typeface="Arial" pitchFamily="34" charset="0"/>
              </a:rPr>
              <a:t> 2020)</a:t>
            </a:r>
            <a:r>
              <a:rPr lang="en-GB" sz="2800" dirty="0">
                <a:latin typeface="Arial" pitchFamily="34" charset="0"/>
                <a:cs typeface="Arial" pitchFamily="34" charset="0"/>
              </a:rPr>
              <a:t> </a:t>
            </a:r>
          </a:p>
          <a:p>
            <a:pPr marL="0" indent="0">
              <a:buNone/>
            </a:pPr>
            <a:r>
              <a:rPr lang="en-GB" sz="2800" dirty="0">
                <a:latin typeface="Arial" pitchFamily="34" charset="0"/>
                <a:cs typeface="Arial" pitchFamily="34" charset="0"/>
              </a:rPr>
              <a:t> Focusing on: </a:t>
            </a:r>
          </a:p>
          <a:p>
            <a:pPr>
              <a:buFontTx/>
              <a:buChar char="-"/>
            </a:pPr>
            <a:r>
              <a:rPr lang="en-GB" sz="2800" dirty="0">
                <a:latin typeface="Arial" pitchFamily="34" charset="0"/>
                <a:cs typeface="Arial" pitchFamily="34" charset="0"/>
              </a:rPr>
              <a:t>Food waste </a:t>
            </a:r>
          </a:p>
          <a:p>
            <a:pPr>
              <a:buFontTx/>
              <a:buChar char="-"/>
            </a:pPr>
            <a:r>
              <a:rPr lang="en-GB" sz="2800" dirty="0">
                <a:latin typeface="Arial" pitchFamily="34" charset="0"/>
                <a:cs typeface="Arial" pitchFamily="34" charset="0"/>
              </a:rPr>
              <a:t>Carbon impact </a:t>
            </a:r>
          </a:p>
          <a:p>
            <a:pPr>
              <a:buFontTx/>
              <a:buChar char="-"/>
            </a:pPr>
            <a:r>
              <a:rPr lang="en-GB" sz="2800" dirty="0">
                <a:latin typeface="Arial" pitchFamily="34" charset="0"/>
                <a:cs typeface="Arial" pitchFamily="34" charset="0"/>
              </a:rPr>
              <a:t>Packaging and responsible impact. </a:t>
            </a:r>
          </a:p>
        </p:txBody>
      </p:sp>
      <p:pic>
        <p:nvPicPr>
          <p:cNvPr id="5" name="Picture 4">
            <a:extLst>
              <a:ext uri="{FF2B5EF4-FFF2-40B4-BE49-F238E27FC236}">
                <a16:creationId xmlns:a16="http://schemas.microsoft.com/office/drawing/2014/main" id="{B2BC8D71-A87F-4F4F-9625-0D99B7498917}"/>
              </a:ext>
            </a:extLst>
          </p:cNvPr>
          <p:cNvPicPr>
            <a:picLocks noChangeAspect="1"/>
          </p:cNvPicPr>
          <p:nvPr/>
        </p:nvPicPr>
        <p:blipFill>
          <a:blip r:embed="rId2" cstate="print"/>
          <a:stretch>
            <a:fillRect/>
          </a:stretch>
        </p:blipFill>
        <p:spPr>
          <a:xfrm>
            <a:off x="8428723" y="136270"/>
            <a:ext cx="628650" cy="743565"/>
          </a:xfrm>
          <a:prstGeom prst="rect">
            <a:avLst/>
          </a:prstGeom>
        </p:spPr>
      </p:pic>
    </p:spTree>
    <p:extLst>
      <p:ext uri="{BB962C8B-B14F-4D97-AF65-F5344CB8AC3E}">
        <p14:creationId xmlns:p14="http://schemas.microsoft.com/office/powerpoint/2010/main" val="871910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CCDF0-3C59-4409-A3D1-C8180D712142}"/>
              </a:ext>
            </a:extLst>
          </p:cNvPr>
          <p:cNvSpPr>
            <a:spLocks noGrp="1"/>
          </p:cNvSpPr>
          <p:nvPr>
            <p:ph type="title"/>
          </p:nvPr>
        </p:nvSpPr>
        <p:spPr/>
        <p:txBody>
          <a:bodyPr>
            <a:normAutofit fontScale="90000"/>
          </a:bodyPr>
          <a:lstStyle/>
          <a:p>
            <a:pPr algn="ctr"/>
            <a:r>
              <a:rPr lang="en-GB" sz="4800" dirty="0">
                <a:latin typeface="Arial Black" pitchFamily="34" charset="0"/>
              </a:rPr>
              <a:t>Ocado ‘helps brands grow’  </a:t>
            </a:r>
          </a:p>
        </p:txBody>
      </p:sp>
      <p:sp>
        <p:nvSpPr>
          <p:cNvPr id="3" name="Content Placeholder 2">
            <a:extLst>
              <a:ext uri="{FF2B5EF4-FFF2-40B4-BE49-F238E27FC236}">
                <a16:creationId xmlns:a16="http://schemas.microsoft.com/office/drawing/2014/main" id="{964736EB-7346-4976-8F42-6ACC857C898D}"/>
              </a:ext>
            </a:extLst>
          </p:cNvPr>
          <p:cNvSpPr>
            <a:spLocks noGrp="1"/>
          </p:cNvSpPr>
          <p:nvPr>
            <p:ph idx="4294967295"/>
          </p:nvPr>
        </p:nvSpPr>
        <p:spPr>
          <a:xfrm>
            <a:off x="0" y="1447800"/>
            <a:ext cx="8229600" cy="4525963"/>
          </a:xfrm>
        </p:spPr>
        <p:txBody>
          <a:bodyPr>
            <a:normAutofit/>
          </a:bodyPr>
          <a:lstStyle/>
          <a:p>
            <a:pPr marL="0" indent="0" algn="just">
              <a:buNone/>
            </a:pPr>
            <a:r>
              <a:rPr lang="en-GB" sz="2800" dirty="0">
                <a:latin typeface="Arial" pitchFamily="34" charset="0"/>
                <a:cs typeface="Arial" pitchFamily="34" charset="0"/>
              </a:rPr>
              <a:t> </a:t>
            </a:r>
          </a:p>
          <a:p>
            <a:pPr marL="0" indent="0" algn="just">
              <a:buNone/>
            </a:pPr>
            <a:r>
              <a:rPr lang="en-GB" sz="2800" dirty="0">
                <a:latin typeface="Arial" pitchFamily="34" charset="0"/>
                <a:cs typeface="Arial" pitchFamily="34" charset="0"/>
              </a:rPr>
              <a:t>  Being open to diverse suppliers gives other companies the opportunity to be seen and promotes their growth.</a:t>
            </a:r>
          </a:p>
          <a:p>
            <a:pPr marL="0" indent="0" algn="just">
              <a:buNone/>
            </a:pPr>
            <a:endParaRPr lang="en-GB" sz="2800" dirty="0">
              <a:latin typeface="Arial" pitchFamily="34" charset="0"/>
              <a:cs typeface="Arial" pitchFamily="34" charset="0"/>
            </a:endParaRPr>
          </a:p>
          <a:p>
            <a:pPr marL="0" indent="0" algn="just">
              <a:buNone/>
            </a:pPr>
            <a:r>
              <a:rPr lang="en-GB" sz="2800" dirty="0">
                <a:latin typeface="Arial" pitchFamily="34" charset="0"/>
                <a:cs typeface="Arial" pitchFamily="34" charset="0"/>
              </a:rPr>
              <a:t>  This also increases sales attracting new customers boosting customer satisfaction/loyalty. </a:t>
            </a:r>
          </a:p>
        </p:txBody>
      </p:sp>
    </p:spTree>
    <p:extLst>
      <p:ext uri="{BB962C8B-B14F-4D97-AF65-F5344CB8AC3E}">
        <p14:creationId xmlns:p14="http://schemas.microsoft.com/office/powerpoint/2010/main" val="607916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1988" name="Picture 4" descr="https://powerpoint.officeapps.live.com/pods/GetClipboardImage.ashx?Id=7f62deed-d36c-4400-b998-e3511db546e1&amp;DC=US1C&amp;wdoverrides=GetClipboardImageEnabled:true"/>
          <p:cNvPicPr>
            <a:picLocks noChangeAspect="1" noChangeArrowheads="1"/>
          </p:cNvPicPr>
          <p:nvPr/>
        </p:nvPicPr>
        <p:blipFill>
          <a:blip r:embed="rId2" cstate="print"/>
          <a:srcRect/>
          <a:stretch>
            <a:fillRect/>
          </a:stretch>
        </p:blipFill>
        <p:spPr bwMode="auto">
          <a:xfrm>
            <a:off x="1" y="0"/>
            <a:ext cx="9143999" cy="6857999"/>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powerpoint.officeapps.live.com/pods/GetClipboardImage.ashx?Id=90acff6e-7dee-4785-b622-2afcad692c02&amp;DC=US2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owerpoint.officeapps.live.com/pods/GetClipboardImage.ashx?Id=3836c7a8-0f37-4658-bd9b-991958fe56a7&amp;DC=US2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powerpoint.officeapps.live.com/pods/GetClipboardImage.ashx?Id=f24ee4af-3309-4b28-9188-0c6585cc1632&amp;DC=US1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7">
            <a:extLst>
              <a:ext uri="{FF2B5EF4-FFF2-40B4-BE49-F238E27FC236}">
                <a16:creationId xmlns:a16="http://schemas.microsoft.com/office/drawing/2014/main" id="{542A1125-BEEF-4B06-B7A6-5C89AFBF8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E43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9">
            <a:extLst>
              <a:ext uri="{FF2B5EF4-FFF2-40B4-BE49-F238E27FC236}">
                <a16:creationId xmlns:a16="http://schemas.microsoft.com/office/drawing/2014/main" id="{341AF29A-C02E-4F6E-AE31-4D61F939D5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4803267-175B-4586-A120-09F386B97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600" y="643468"/>
            <a:ext cx="8178800"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vector graphics&#10;&#10;Description automatically generated">
            <a:extLst>
              <a:ext uri="{FF2B5EF4-FFF2-40B4-BE49-F238E27FC236}">
                <a16:creationId xmlns:a16="http://schemas.microsoft.com/office/drawing/2014/main" id="{92F9FCFF-580F-4270-959D-2732051B02C7}"/>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45198" y="1123527"/>
            <a:ext cx="3453600" cy="4604800"/>
          </a:xfrm>
          <a:prstGeom prst="rect">
            <a:avLst/>
          </a:prstGeom>
        </p:spPr>
      </p:pic>
    </p:spTree>
    <p:extLst>
      <p:ext uri="{BB962C8B-B14F-4D97-AF65-F5344CB8AC3E}">
        <p14:creationId xmlns:p14="http://schemas.microsoft.com/office/powerpoint/2010/main" val="2304868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0" y="1219200"/>
            <a:ext cx="9144000" cy="5638800"/>
          </a:xfrm>
          <a:noFill/>
        </p:spPr>
        <p:txBody>
          <a:bodyPr>
            <a:noAutofit/>
          </a:bodyPr>
          <a:lstStyle/>
          <a:p>
            <a:endParaRPr lang="en-US" sz="2000" dirty="0">
              <a:solidFill>
                <a:schemeClr val="tx1"/>
              </a:solidFill>
              <a:latin typeface="Arial" pitchFamily="34" charset="0"/>
              <a:ea typeface="Times New Roman" panose="02020603050405020304" pitchFamily="18" charset="0"/>
              <a:cs typeface="Arial" pitchFamily="34" charset="0"/>
            </a:endParaRPr>
          </a:p>
          <a:p>
            <a:r>
              <a:rPr lang="en-US" sz="2000" dirty="0">
                <a:solidFill>
                  <a:schemeClr val="tx1"/>
                </a:solidFill>
                <a:latin typeface="Arial" pitchFamily="34" charset="0"/>
                <a:ea typeface="Times New Roman" panose="02020603050405020304" pitchFamily="18" charset="0"/>
                <a:cs typeface="Arial" pitchFamily="34" charset="0"/>
              </a:rPr>
              <a:t>   </a:t>
            </a:r>
            <a:r>
              <a:rPr lang="en-US" sz="2000" dirty="0" err="1">
                <a:solidFill>
                  <a:schemeClr val="tx1"/>
                </a:solidFill>
                <a:latin typeface="Arial" pitchFamily="34" charset="0"/>
                <a:ea typeface="Times New Roman" panose="02020603050405020304" pitchFamily="18" charset="0"/>
                <a:cs typeface="Arial" pitchFamily="34" charset="0"/>
              </a:rPr>
              <a:t>Bonetti</a:t>
            </a:r>
            <a:r>
              <a:rPr lang="en-US" sz="2000" dirty="0">
                <a:solidFill>
                  <a:schemeClr val="tx1"/>
                </a:solidFill>
                <a:latin typeface="Arial" pitchFamily="34" charset="0"/>
                <a:ea typeface="Times New Roman" panose="02020603050405020304" pitchFamily="18" charset="0"/>
                <a:cs typeface="Arial" pitchFamily="34" charset="0"/>
              </a:rPr>
              <a:t>, F., </a:t>
            </a:r>
            <a:r>
              <a:rPr lang="en-US" sz="2000" dirty="0" err="1">
                <a:solidFill>
                  <a:schemeClr val="tx1"/>
                </a:solidFill>
                <a:latin typeface="Arial" pitchFamily="34" charset="0"/>
                <a:ea typeface="Times New Roman" panose="02020603050405020304" pitchFamily="18" charset="0"/>
                <a:cs typeface="Arial" pitchFamily="34" charset="0"/>
              </a:rPr>
              <a:t>Warnaby</a:t>
            </a:r>
            <a:r>
              <a:rPr lang="en-US" sz="2000" dirty="0">
                <a:solidFill>
                  <a:schemeClr val="tx1"/>
                </a:solidFill>
                <a:latin typeface="Arial" pitchFamily="34" charset="0"/>
                <a:ea typeface="Times New Roman" panose="02020603050405020304" pitchFamily="18" charset="0"/>
                <a:cs typeface="Arial" pitchFamily="34" charset="0"/>
              </a:rPr>
              <a:t>, G. and Quinn, L., 2018. Augmented reality and virtual reality in physical and online retailing: A review, synthesis and research agenda. In </a:t>
            </a:r>
            <a:r>
              <a:rPr lang="en-IN" sz="2000" i="1" dirty="0">
                <a:solidFill>
                  <a:schemeClr val="tx1"/>
                </a:solidFill>
                <a:latin typeface="Arial" pitchFamily="34" charset="0"/>
                <a:ea typeface="Times New Roman" panose="02020603050405020304" pitchFamily="18" charset="0"/>
                <a:cs typeface="Arial" pitchFamily="34" charset="0"/>
              </a:rPr>
              <a:t>Augmented reality and virtual reality</a:t>
            </a:r>
            <a:r>
              <a:rPr lang="en-IN" sz="2000" dirty="0">
                <a:solidFill>
                  <a:schemeClr val="tx1"/>
                </a:solidFill>
                <a:latin typeface="Arial" pitchFamily="34" charset="0"/>
                <a:ea typeface="Times New Roman" panose="02020603050405020304" pitchFamily="18" charset="0"/>
                <a:cs typeface="Arial" pitchFamily="34" charset="0"/>
              </a:rPr>
              <a:t> (pp. 119-132). Springer, Cham.</a:t>
            </a:r>
          </a:p>
          <a:p>
            <a:endParaRPr lang="en-IN" sz="2000" dirty="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r>
              <a:rPr lang="en-IN" sz="2000" dirty="0">
                <a:solidFill>
                  <a:schemeClr val="tx1"/>
                </a:solidFill>
                <a:latin typeface="Arial" pitchFamily="34" charset="0"/>
                <a:ea typeface="Times New Roman" panose="02020603050405020304" pitchFamily="18" charset="0"/>
                <a:cs typeface="Arial" pitchFamily="34" charset="0"/>
              </a:rPr>
              <a:t>   </a:t>
            </a:r>
            <a:r>
              <a:rPr lang="en-US" sz="2000" dirty="0">
                <a:solidFill>
                  <a:schemeClr val="tx1"/>
                </a:solidFill>
                <a:latin typeface="Arial" pitchFamily="34" charset="0"/>
                <a:ea typeface="Times New Roman" panose="02020603050405020304" pitchFamily="18" charset="0"/>
                <a:cs typeface="Arial" pitchFamily="34" charset="0"/>
              </a:rPr>
              <a:t>  Hickey, S., 2019. </a:t>
            </a:r>
            <a:r>
              <a:rPr lang="en-IN" sz="2000" i="1" dirty="0">
                <a:solidFill>
                  <a:schemeClr val="tx1"/>
                </a:solidFill>
                <a:latin typeface="Arial" pitchFamily="34" charset="0"/>
                <a:ea typeface="Times New Roman" panose="02020603050405020304" pitchFamily="18" charset="0"/>
                <a:cs typeface="Arial" pitchFamily="34" charset="0"/>
              </a:rPr>
              <a:t>M&amp;S Must Hope </a:t>
            </a:r>
            <a:r>
              <a:rPr lang="en-IN" sz="2000" i="1" dirty="0" err="1">
                <a:solidFill>
                  <a:schemeClr val="tx1"/>
                </a:solidFill>
                <a:latin typeface="Arial" pitchFamily="34" charset="0"/>
                <a:ea typeface="Times New Roman" panose="02020603050405020304" pitchFamily="18" charset="0"/>
                <a:cs typeface="Arial" pitchFamily="34" charset="0"/>
              </a:rPr>
              <a:t>Ocado</a:t>
            </a:r>
            <a:r>
              <a:rPr lang="en-IN" sz="2000" i="1" dirty="0">
                <a:solidFill>
                  <a:schemeClr val="tx1"/>
                </a:solidFill>
                <a:latin typeface="Arial" pitchFamily="34" charset="0"/>
                <a:ea typeface="Times New Roman" panose="02020603050405020304" pitchFamily="18" charset="0"/>
                <a:cs typeface="Arial" pitchFamily="34" charset="0"/>
              </a:rPr>
              <a:t> Will Turn Its Food Problems Into Trifles</a:t>
            </a:r>
            <a:r>
              <a:rPr lang="en-IN" sz="2000" dirty="0">
                <a:solidFill>
                  <a:schemeClr val="tx1"/>
                </a:solidFill>
                <a:latin typeface="Arial" pitchFamily="34" charset="0"/>
                <a:ea typeface="Times New Roman" panose="02020603050405020304" pitchFamily="18" charset="0"/>
                <a:cs typeface="Arial" pitchFamily="34" charset="0"/>
              </a:rPr>
              <a:t>. [online the Guardian. Available at: &lt;https://www.theguardian.com/business/2019/may/19/marks-and-spencer-ocado-food-problems&gt; [Accessed 30 October 2020].</a:t>
            </a:r>
          </a:p>
          <a:p>
            <a:pPr algn="just">
              <a:lnSpc>
                <a:spcPct val="150000"/>
              </a:lnSpc>
              <a:spcAft>
                <a:spcPts val="1000"/>
              </a:spcAft>
            </a:pPr>
            <a:endParaRPr lang="en-IN" sz="2000" dirty="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2" name="Title 1">
            <a:extLst>
              <a:ext uri="{FF2B5EF4-FFF2-40B4-BE49-F238E27FC236}">
                <a16:creationId xmlns:a16="http://schemas.microsoft.com/office/drawing/2014/main" id="{4028E3AD-495B-4ADA-A71E-0A0E2C93F8A7}"/>
              </a:ext>
            </a:extLst>
          </p:cNvPr>
          <p:cNvSpPr>
            <a:spLocks noGrp="1"/>
          </p:cNvSpPr>
          <p:nvPr>
            <p:ph type="ctrTitle"/>
          </p:nvPr>
        </p:nvSpPr>
        <p:spPr>
          <a:xfrm>
            <a:off x="1285876" y="34073"/>
            <a:ext cx="6873272" cy="1186139"/>
          </a:xfrm>
          <a:noFill/>
        </p:spPr>
        <p:txBody>
          <a:bodyPr anchor="ctr">
            <a:normAutofit/>
          </a:bodyPr>
          <a:lstStyle/>
          <a:p>
            <a:r>
              <a:rPr lang="en-IN" sz="4800" b="1" dirty="0">
                <a:latin typeface="Arial Black" pitchFamily="34" charset="0"/>
              </a:rPr>
              <a:t>References</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74143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0" y="228600"/>
            <a:ext cx="9144000" cy="6266092"/>
          </a:xfrm>
          <a:noFill/>
        </p:spPr>
        <p:txBody>
          <a:bodyPr>
            <a:noAutofit/>
          </a:bodyPr>
          <a:lstStyle/>
          <a:p>
            <a:pPr algn="just">
              <a:lnSpc>
                <a:spcPct val="150000"/>
              </a:lnSpc>
              <a:spcBef>
                <a:spcPts val="2400"/>
              </a:spcBef>
            </a:pPr>
            <a:endParaRPr lang="en-IN" sz="2000" b="1" kern="0" dirty="0">
              <a:solidFill>
                <a:schemeClr val="tx1"/>
              </a:solidFill>
              <a:effectLst/>
              <a:latin typeface="Arial" pitchFamily="34" charset="0"/>
              <a:cs typeface="Arial" pitchFamily="34" charset="0"/>
            </a:endParaRPr>
          </a:p>
          <a:p>
            <a:pPr algn="just">
              <a:lnSpc>
                <a:spcPct val="150000"/>
              </a:lnSpc>
              <a:spcAft>
                <a:spcPts val="1000"/>
              </a:spcAft>
            </a:pPr>
            <a:r>
              <a:rPr lang="en-US" sz="2000" dirty="0">
                <a:solidFill>
                  <a:schemeClr val="tx1"/>
                </a:solidFill>
                <a:effectLst/>
                <a:latin typeface="Arial" pitchFamily="34" charset="0"/>
                <a:ea typeface="Times New Roman" panose="02020603050405020304" pitchFamily="18" charset="0"/>
                <a:cs typeface="Arial" pitchFamily="34" charset="0"/>
              </a:rPr>
              <a:t>    Martin, W., 2016. </a:t>
            </a:r>
            <a:r>
              <a:rPr lang="en-IN" sz="2000" i="1" dirty="0">
                <a:solidFill>
                  <a:schemeClr val="tx1"/>
                </a:solidFill>
                <a:effectLst/>
                <a:latin typeface="Arial" pitchFamily="34" charset="0"/>
                <a:ea typeface="Times New Roman" panose="02020603050405020304" pitchFamily="18" charset="0"/>
                <a:cs typeface="Arial" pitchFamily="34" charset="0"/>
              </a:rPr>
              <a:t>Amazon Is Officially Launching A New Service That Threatens Ocado's Existence</a:t>
            </a:r>
            <a:r>
              <a:rPr lang="en-IN" sz="2000" dirty="0">
                <a:solidFill>
                  <a:schemeClr val="tx1"/>
                </a:solidFill>
                <a:effectLst/>
                <a:latin typeface="Arial" pitchFamily="34" charset="0"/>
                <a:ea typeface="Times New Roman" panose="02020603050405020304" pitchFamily="18" charset="0"/>
                <a:cs typeface="Arial" pitchFamily="34" charset="0"/>
              </a:rPr>
              <a:t>. [online] Business Insider. Available at: &lt;https://www.businessinsider.in/finance/Amazon-is-officially-launching-a-new-service-that-threatens160Ocados-existence/articleshow/52670994.cms&gt; [Accessed 30 October 2020].</a:t>
            </a:r>
          </a:p>
          <a:p>
            <a:pPr algn="just">
              <a:lnSpc>
                <a:spcPct val="150000"/>
              </a:lnSpc>
              <a:spcAft>
                <a:spcPts val="1000"/>
              </a:spcAft>
            </a:pPr>
            <a:r>
              <a:rPr lang="en-US" sz="2000" dirty="0">
                <a:solidFill>
                  <a:srgbClr val="000000"/>
                </a:solidFill>
                <a:latin typeface="Arial" pitchFamily="34" charset="0"/>
                <a:ea typeface="Times New Roman" panose="02020603050405020304" pitchFamily="18" charset="0"/>
                <a:cs typeface="Arial" pitchFamily="34" charset="0"/>
              </a:rPr>
              <a:t>    McDonald, C., 2018. </a:t>
            </a:r>
            <a:r>
              <a:rPr lang="en-IN" sz="2000" i="1" dirty="0">
                <a:solidFill>
                  <a:schemeClr val="tx1"/>
                </a:solidFill>
                <a:latin typeface="Arial" pitchFamily="34" charset="0"/>
                <a:ea typeface="Times New Roman" panose="02020603050405020304" pitchFamily="18" charset="0"/>
                <a:cs typeface="Arial" pitchFamily="34" charset="0"/>
              </a:rPr>
              <a:t>How </a:t>
            </a:r>
            <a:r>
              <a:rPr lang="en-IN" sz="2000" i="1" dirty="0" err="1">
                <a:solidFill>
                  <a:schemeClr val="tx1"/>
                </a:solidFill>
                <a:latin typeface="Arial" pitchFamily="34" charset="0"/>
                <a:ea typeface="Times New Roman" panose="02020603050405020304" pitchFamily="18" charset="0"/>
                <a:cs typeface="Arial" pitchFamily="34" charset="0"/>
              </a:rPr>
              <a:t>Ocado</a:t>
            </a:r>
            <a:r>
              <a:rPr lang="en-IN" sz="2000" i="1" dirty="0">
                <a:solidFill>
                  <a:schemeClr val="tx1"/>
                </a:solidFill>
                <a:latin typeface="Arial" pitchFamily="34" charset="0"/>
                <a:ea typeface="Times New Roman" panose="02020603050405020304" pitchFamily="18" charset="0"/>
                <a:cs typeface="Arial" pitchFamily="34" charset="0"/>
              </a:rPr>
              <a:t> Has Disrupted Its Own Model</a:t>
            </a:r>
            <a:r>
              <a:rPr lang="en-IN" sz="2000" dirty="0">
                <a:solidFill>
                  <a:schemeClr val="tx1"/>
                </a:solidFill>
                <a:latin typeface="Arial" pitchFamily="34" charset="0"/>
                <a:ea typeface="Times New Roman" panose="02020603050405020304" pitchFamily="18" charset="0"/>
                <a:cs typeface="Arial" pitchFamily="34" charset="0"/>
              </a:rPr>
              <a:t>. [online] ComputerWeekly.com. Available at: &lt;https://www.computerweekly.com/news/252448108/How-Ocado-has-disrupted-its-own-model&gt; [Accessed 30 October 2020].</a:t>
            </a:r>
          </a:p>
          <a:p>
            <a:pPr algn="just">
              <a:lnSpc>
                <a:spcPct val="150000"/>
              </a:lnSpc>
              <a:spcAft>
                <a:spcPts val="1000"/>
              </a:spcAft>
            </a:pP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(2018). </a:t>
            </a:r>
            <a:r>
              <a:rPr lang="en-GB" sz="2000" i="1" dirty="0">
                <a:solidFill>
                  <a:schemeClr val="tx1"/>
                </a:solidFill>
                <a:latin typeface="Arial" pitchFamily="34" charset="0"/>
                <a:cs typeface="Arial" pitchFamily="34" charset="0"/>
              </a:rPr>
              <a:t>Our core pillars</a:t>
            </a:r>
            <a:r>
              <a:rPr lang="en-GB" sz="2000" dirty="0">
                <a:solidFill>
                  <a:schemeClr val="tx1"/>
                </a:solidFill>
                <a:latin typeface="Arial" pitchFamily="34" charset="0"/>
                <a:cs typeface="Arial" pitchFamily="34" charset="0"/>
              </a:rPr>
              <a:t>. [online] </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Group. Available at: https://www.ocadogroup.com/our-responsible-business/our-core-pillars [Accessed 4 Nov. 2020].</a:t>
            </a:r>
          </a:p>
          <a:p>
            <a:pPr algn="just">
              <a:lnSpc>
                <a:spcPct val="150000"/>
              </a:lnSpc>
              <a:spcAft>
                <a:spcPts val="1000"/>
              </a:spcAft>
            </a:pPr>
            <a:endParaRPr lang="en-IN" sz="2000" dirty="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a:solidFill>
                <a:schemeClr val="tx1"/>
              </a:solidFill>
              <a:effectLst/>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a:solidFill>
                <a:schemeClr val="tx1"/>
              </a:solidFill>
              <a:effectLst/>
              <a:latin typeface="Arial" pitchFamily="34" charset="0"/>
              <a:ea typeface="Times New Roman" panose="02020603050405020304" pitchFamily="18" charset="0"/>
              <a:cs typeface="Arial" pitchFamily="34"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74143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228600" y="381001"/>
            <a:ext cx="8686800" cy="6113692"/>
          </a:xfrm>
          <a:noFill/>
        </p:spPr>
        <p:txBody>
          <a:bodyPr>
            <a:noAutofit/>
          </a:bodyPr>
          <a:lstStyle/>
          <a:p>
            <a:endParaRPr lang="en-GB" sz="2000" dirty="0">
              <a:solidFill>
                <a:schemeClr val="tx1"/>
              </a:solidFill>
              <a:latin typeface="Arial" pitchFamily="34" charset="0"/>
              <a:cs typeface="Arial" pitchFamily="34" charset="0"/>
            </a:endParaRPr>
          </a:p>
          <a:p>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(2019). </a:t>
            </a:r>
            <a:r>
              <a:rPr lang="en-GB" sz="2000" i="1" dirty="0">
                <a:solidFill>
                  <a:schemeClr val="tx1"/>
                </a:solidFill>
                <a:latin typeface="Arial" pitchFamily="34" charset="0"/>
                <a:cs typeface="Arial" pitchFamily="34" charset="0"/>
              </a:rPr>
              <a:t>Supply </a:t>
            </a:r>
            <a:r>
              <a:rPr lang="en-GB" sz="2000" i="1"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[online] Supplyocado.com. Available at: https://supplyocado.com/ [Accessed 4 Nov. 2020].</a:t>
            </a:r>
          </a:p>
          <a:p>
            <a:endParaRPr lang="en-GB" sz="2000" dirty="0">
              <a:solidFill>
                <a:schemeClr val="tx1"/>
              </a:solidFill>
              <a:latin typeface="Arial" pitchFamily="34" charset="0"/>
              <a:cs typeface="Arial" pitchFamily="34" charset="0"/>
            </a:endParaRPr>
          </a:p>
          <a:p>
            <a:r>
              <a:rPr lang="en-GB" sz="2000" dirty="0">
                <a:solidFill>
                  <a:schemeClr val="tx1"/>
                </a:solidFill>
                <a:latin typeface="Arial" pitchFamily="34" charset="0"/>
                <a:cs typeface="Arial" pitchFamily="34" charset="0"/>
              </a:rPr>
              <a:t>     ‌</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(2020). </a:t>
            </a:r>
            <a:r>
              <a:rPr lang="en-GB" sz="2000" i="1" dirty="0">
                <a:solidFill>
                  <a:schemeClr val="tx1"/>
                </a:solidFill>
                <a:latin typeface="Arial" pitchFamily="34" charset="0"/>
                <a:cs typeface="Arial" pitchFamily="34" charset="0"/>
              </a:rPr>
              <a:t>Ocad0 Waste | Sustainability</a:t>
            </a:r>
            <a:r>
              <a:rPr lang="en-GB" sz="2000" dirty="0">
                <a:solidFill>
                  <a:schemeClr val="tx1"/>
                </a:solidFill>
                <a:latin typeface="Arial" pitchFamily="34" charset="0"/>
                <a:cs typeface="Arial" pitchFamily="34" charset="0"/>
              </a:rPr>
              <a:t>. [online] </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Available at: https://sustainability.ocadoretail.com/ [Accessed 4 Nov. 2020].</a:t>
            </a:r>
          </a:p>
          <a:p>
            <a:endParaRPr lang="en-GB" sz="2000" dirty="0">
              <a:solidFill>
                <a:schemeClr val="tx1"/>
              </a:solidFill>
              <a:latin typeface="Arial" pitchFamily="34" charset="0"/>
              <a:cs typeface="Arial" pitchFamily="34" charset="0"/>
            </a:endParaRPr>
          </a:p>
          <a:p>
            <a:pPr lvl="0"/>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(2020). </a:t>
            </a:r>
            <a:r>
              <a:rPr lang="en-GB" sz="2000" i="1" dirty="0" err="1">
                <a:solidFill>
                  <a:schemeClr val="tx1"/>
                </a:solidFill>
                <a:latin typeface="Arial" pitchFamily="34" charset="0"/>
                <a:cs typeface="Arial" pitchFamily="34" charset="0"/>
              </a:rPr>
              <a:t>Ocado</a:t>
            </a:r>
            <a:r>
              <a:rPr lang="en-GB" sz="2000" i="1" dirty="0">
                <a:solidFill>
                  <a:schemeClr val="tx1"/>
                </a:solidFill>
                <a:latin typeface="Arial" pitchFamily="34" charset="0"/>
                <a:cs typeface="Arial" pitchFamily="34" charset="0"/>
              </a:rPr>
              <a:t>: The online supermarket</a:t>
            </a:r>
            <a:r>
              <a:rPr lang="en-GB" sz="2000" dirty="0">
                <a:solidFill>
                  <a:schemeClr val="tx1"/>
                </a:solidFill>
                <a:latin typeface="Arial" pitchFamily="34" charset="0"/>
                <a:cs typeface="Arial" pitchFamily="34" charset="0"/>
              </a:rPr>
              <a:t>. [online] www.ocado.com. Available at: https://www.ocado.com/webshop/startWebshop.do.</a:t>
            </a:r>
          </a:p>
          <a:p>
            <a:endParaRPr lang="en-GB" sz="2000" dirty="0">
              <a:solidFill>
                <a:schemeClr val="tx1"/>
              </a:solidFill>
              <a:latin typeface="Arial" pitchFamily="34" charset="0"/>
              <a:cs typeface="Arial" pitchFamily="34" charset="0"/>
            </a:endParaRPr>
          </a:p>
          <a:p>
            <a:r>
              <a:rPr lang="en-GB" sz="2000">
                <a:solidFill>
                  <a:schemeClr val="tx1"/>
                </a:solidFill>
                <a:latin typeface="Arial" pitchFamily="34" charset="0"/>
                <a:cs typeface="Arial" pitchFamily="34" charset="0"/>
              </a:rPr>
              <a:t>‌</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(2020),’Ocado Technology’2020.,available at;</a:t>
            </a:r>
            <a:endParaRPr lang="en-US" sz="2000" dirty="0">
              <a:solidFill>
                <a:schemeClr val="tx1"/>
              </a:solidFill>
              <a:latin typeface="Arial" pitchFamily="34" charset="0"/>
              <a:cs typeface="Arial" pitchFamily="34" charset="0"/>
            </a:endParaRPr>
          </a:p>
          <a:p>
            <a:r>
              <a:rPr lang="en-GB" sz="2000" u="sng" dirty="0">
                <a:solidFill>
                  <a:schemeClr val="tx1"/>
                </a:solidFill>
                <a:latin typeface="Arial" pitchFamily="34" charset="0"/>
                <a:cs typeface="Arial" pitchFamily="34" charset="0"/>
                <a:hlinkClick r:id="rId3"/>
              </a:rPr>
              <a:t>https://www.ocadogroup.com/technology/technology-pioneers</a:t>
            </a:r>
            <a:r>
              <a:rPr lang="en-GB" sz="2000" dirty="0">
                <a:solidFill>
                  <a:schemeClr val="tx1"/>
                </a:solidFill>
                <a:latin typeface="Arial" pitchFamily="34" charset="0"/>
                <a:cs typeface="Arial" pitchFamily="34" charset="0"/>
              </a:rPr>
              <a:t>  .,visited 05/11/20.</a:t>
            </a:r>
          </a:p>
          <a:p>
            <a:pPr lvl="0"/>
            <a:r>
              <a:rPr lang="en-GB" sz="2000" dirty="0">
                <a:solidFill>
                  <a:schemeClr val="tx1"/>
                </a:solidFill>
                <a:latin typeface="Arial" pitchFamily="34" charset="0"/>
                <a:cs typeface="Arial" pitchFamily="34" charset="0"/>
              </a:rPr>
              <a:t>  </a:t>
            </a:r>
          </a:p>
          <a:p>
            <a:r>
              <a:rPr lang="en-GB" sz="2000" dirty="0">
                <a:solidFill>
                  <a:schemeClr val="tx1"/>
                </a:solidFill>
                <a:latin typeface="Arial" pitchFamily="34" charset="0"/>
                <a:cs typeface="Arial" pitchFamily="34" charset="0"/>
              </a:rPr>
              <a:t>    Stevens , B.(2020)</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 begins accepting new customers for a first time in four months[online]ChargedRetail,2020.Available:&lt;&lt;https:chargedretail.co.uk/2020/07/29/</a:t>
            </a:r>
            <a:r>
              <a:rPr lang="en-GB" sz="2000" dirty="0" err="1">
                <a:solidFill>
                  <a:schemeClr val="tx1"/>
                </a:solidFill>
                <a:latin typeface="Arial" pitchFamily="34" charset="0"/>
                <a:cs typeface="Arial" pitchFamily="34" charset="0"/>
              </a:rPr>
              <a:t>ocado</a:t>
            </a:r>
            <a:r>
              <a:rPr lang="en-GB" sz="2000" dirty="0">
                <a:solidFill>
                  <a:schemeClr val="tx1"/>
                </a:solidFill>
                <a:latin typeface="Arial" pitchFamily="34" charset="0"/>
                <a:cs typeface="Arial" pitchFamily="34" charset="0"/>
              </a:rPr>
              <a:t>-begins accepting-new-customers-for-the-first-time-in-four-months&gt;&gt; Visited 03/11/20</a:t>
            </a:r>
          </a:p>
          <a:p>
            <a:endParaRPr lang="en-GB" sz="2000" dirty="0">
              <a:solidFill>
                <a:schemeClr val="tx1"/>
              </a:solidFill>
              <a:latin typeface="Arial" pitchFamily="34" charset="0"/>
              <a:cs typeface="Arial" pitchFamily="34" charset="0"/>
            </a:endParaRPr>
          </a:p>
          <a:p>
            <a:endParaRPr lang="en-US" sz="2000" dirty="0">
              <a:solidFill>
                <a:schemeClr val="tx1"/>
              </a:solidFill>
              <a:latin typeface="Arial" pitchFamily="34" charset="0"/>
              <a:cs typeface="Arial" pitchFamily="34" charset="0"/>
            </a:endParaRPr>
          </a:p>
          <a:p>
            <a:endParaRPr lang="en-GB" sz="2000" dirty="0">
              <a:solidFill>
                <a:schemeClr val="tx1"/>
              </a:solidFill>
              <a:latin typeface="Arial" pitchFamily="34" charset="0"/>
              <a:cs typeface="Arial" pitchFamily="34" charset="0"/>
            </a:endParaRPr>
          </a:p>
          <a:p>
            <a:pPr algn="just">
              <a:lnSpc>
                <a:spcPct val="150000"/>
              </a:lnSpc>
              <a:spcBef>
                <a:spcPts val="2400"/>
              </a:spcBef>
            </a:pPr>
            <a:endParaRPr lang="en-IN" sz="1800" dirty="0">
              <a:effectLst/>
              <a:latin typeface="Times New Roman" panose="02020603050405020304" pitchFamily="18" charset="0"/>
              <a:ea typeface="Times New Roman" panose="02020603050405020304" pitchFamily="18"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741434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D5583018-6953-4061-9B4E-D974B77B97E9}"/>
              </a:ext>
            </a:extLst>
          </p:cNvPr>
          <p:cNvSpPr>
            <a:spLocks noGrp="1"/>
          </p:cNvSpPr>
          <p:nvPr>
            <p:ph type="subTitle" idx="1"/>
          </p:nvPr>
        </p:nvSpPr>
        <p:spPr>
          <a:xfrm>
            <a:off x="914400" y="1447800"/>
            <a:ext cx="6781800" cy="2438400"/>
          </a:xfrm>
          <a:noFill/>
        </p:spPr>
        <p:txBody>
          <a:bodyPr>
            <a:normAutofit/>
          </a:bodyPr>
          <a:lstStyle/>
          <a:p>
            <a:pPr algn="just"/>
            <a:r>
              <a:rPr lang="en-IN" sz="6000" b="1" kern="0" dirty="0">
                <a:solidFill>
                  <a:srgbClr val="000000"/>
                </a:solidFill>
                <a:effectLst/>
                <a:latin typeface="Times New Roman" panose="02020603050405020304" pitchFamily="18" charset="0"/>
              </a:rPr>
              <a:t>   </a:t>
            </a:r>
          </a:p>
          <a:p>
            <a:pPr algn="just"/>
            <a:r>
              <a:rPr lang="en-IN" sz="6000" b="1" kern="0" dirty="0">
                <a:solidFill>
                  <a:srgbClr val="000000"/>
                </a:solidFill>
                <a:latin typeface="Times New Roman" panose="02020603050405020304" pitchFamily="18" charset="0"/>
              </a:rPr>
              <a:t>   </a:t>
            </a:r>
            <a:r>
              <a:rPr lang="en-IN" sz="6000" b="1" kern="0" dirty="0">
                <a:solidFill>
                  <a:srgbClr val="000000"/>
                </a:solidFill>
                <a:effectLst/>
                <a:latin typeface="Times New Roman" panose="02020603050405020304" pitchFamily="18" charset="0"/>
              </a:rPr>
              <a:t>Thank You!!!!!!!!</a:t>
            </a:r>
          </a:p>
          <a:p>
            <a:endParaRPr lang="en-IN" sz="2000" dirty="0">
              <a:solidFill>
                <a:srgbClr val="080808"/>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765557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608</TotalTime>
  <Words>1624</Words>
  <Application>Microsoft Office PowerPoint</Application>
  <PresentationFormat>On-screen Show (4:3)</PresentationFormat>
  <Paragraphs>127</Paragraphs>
  <Slides>20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Microsoft GothicNeo</vt:lpstr>
      <vt:lpstr>Arial</vt:lpstr>
      <vt:lpstr>Arial Black</vt:lpstr>
      <vt:lpstr>Calibri</vt:lpstr>
      <vt:lpstr>Candara</vt:lpstr>
      <vt:lpstr>Cooper Black</vt:lpstr>
      <vt:lpstr>Symbol</vt:lpstr>
      <vt:lpstr>Times New Roman</vt:lpstr>
      <vt:lpstr>Office Theme</vt:lpstr>
      <vt:lpstr> ‘Strategies to enhance customer satisfaction for Ocado’  Names:Ionela Filip-Datcu,Daniela Nedelcu,Juliana Lopes,Krum  Evstatiev Marinov Student ‘s numbers: 1922490,1922478,1906785,1922542 The module code: LCBB4000  Module title:Academic skills Lecturer’s name:Tarila Zuofa</vt:lpstr>
      <vt:lpstr>Agenda</vt:lpstr>
      <vt:lpstr>Introduction- Ocado</vt:lpstr>
      <vt:lpstr>PowerPoint Presentation</vt:lpstr>
      <vt:lpstr> Strategies for Ocado</vt:lpstr>
      <vt:lpstr> </vt:lpstr>
      <vt:lpstr>Products </vt:lpstr>
      <vt:lpstr>PowerPoint Presentation</vt:lpstr>
      <vt:lpstr>Dietary &amp; Lifestyle offers </vt:lpstr>
      <vt:lpstr>Ocado is committed to be the ‘UK’s most sustainable grocer’ </vt:lpstr>
      <vt:lpstr>Ocado ‘helps brands grow’  </vt:lpstr>
      <vt:lpstr>PowerPoint Presentation</vt:lpstr>
      <vt:lpstr>PowerPoint Presentation</vt:lpstr>
      <vt:lpstr>PowerPoint Presentation</vt:lpstr>
      <vt:lpstr>PowerPoint Presentation</vt:lpstr>
      <vt:lpstr>PowerPoint Presentation</vt:lpstr>
      <vt:lpstr>References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‘Strategies to enhance customer satisfaction for Ocado’  Names:Ionela Filip-Datcu,Daniela Nedelcu,Juliana Lopes,Krum  Evstatiev Marinov Student ‘s numbers: 1922490,1922478,1906785,1922542 The module code: LCBB4000  Module title:Academic skills Lecturer’s name:Tarila Zuofa</dc:title>
  <dc:creator>Oana_Cleo_Luci</dc:creator>
  <cp:lastModifiedBy>Juliana Lopes</cp:lastModifiedBy>
  <cp:revision>95</cp:revision>
  <dcterms:created xsi:type="dcterms:W3CDTF">2006-08-16T00:00:00Z</dcterms:created>
  <dcterms:modified xsi:type="dcterms:W3CDTF">2020-11-13T09:09:02Z</dcterms:modified>
</cp:coreProperties>
</file>