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</p:sldIdLst>
  <p:sldSz cx="18288000" cy="10287000"/>
  <p:notesSz cx="6858000" cy="9144000"/>
  <p:embeddedFontLst>
    <p:embeddedFont>
      <p:font typeface="Georgia" panose="02040502050405020303" pitchFamily="18" charset="0"/>
      <p:regular r:id="rId16"/>
      <p:bold r:id="rId17"/>
      <p:italic r:id="rId18"/>
      <p:boldItalic r:id="rId19"/>
    </p:embeddedFont>
    <p:embeddedFont>
      <p:font typeface="Poppins" panose="00000500000000000000" pitchFamily="2" charset="0"/>
      <p:regular r:id="rId20"/>
    </p:embeddedFont>
    <p:embeddedFont>
      <p:font typeface="Poppins Bold" panose="00000800000000000000" charset="0"/>
      <p:regular r:id="rId21"/>
    </p:embeddedFont>
    <p:embeddedFont>
      <p:font typeface="Poppins Medium" panose="00000600000000000000" pitchFamily="2" charset="0"/>
      <p:regular r:id="rId22"/>
    </p:embeddedFont>
    <p:embeddedFont>
      <p:font typeface="Poppins Semi-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710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946" y="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1366A5-F1F9-44F2-93B5-F2153B71CE9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09526-77BB-4958-8A9B-EE3BE2E45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814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150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313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45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4009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549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07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861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8611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855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1394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09526-77BB-4958-8A9B-EE3BE2E45CA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081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7221385">
            <a:off x="13101531" y="9401040"/>
            <a:ext cx="2523952" cy="953058"/>
            <a:chOff x="0" y="0"/>
            <a:chExt cx="1614384" cy="6096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14384" cy="609600"/>
            </a:xfrm>
            <a:custGeom>
              <a:avLst/>
              <a:gdLst/>
              <a:ahLst/>
              <a:cxnLst/>
              <a:rect l="l" t="t" r="r" b="b"/>
              <a:pathLst>
                <a:path w="1614384" h="609600">
                  <a:moveTo>
                    <a:pt x="203200" y="0"/>
                  </a:moveTo>
                  <a:lnTo>
                    <a:pt x="1614384" y="0"/>
                  </a:lnTo>
                  <a:lnTo>
                    <a:pt x="1411184" y="609600"/>
                  </a:lnTo>
                  <a:lnTo>
                    <a:pt x="0" y="60960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-66675"/>
              <a:ext cx="1411184" cy="6762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7221385">
            <a:off x="11304292" y="9582671"/>
            <a:ext cx="3837666" cy="589796"/>
            <a:chOff x="0" y="0"/>
            <a:chExt cx="2454669" cy="37724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54669" cy="377249"/>
            </a:xfrm>
            <a:custGeom>
              <a:avLst/>
              <a:gdLst/>
              <a:ahLst/>
              <a:cxnLst/>
              <a:rect l="l" t="t" r="r" b="b"/>
              <a:pathLst>
                <a:path w="2454669" h="377249">
                  <a:moveTo>
                    <a:pt x="203200" y="0"/>
                  </a:moveTo>
                  <a:lnTo>
                    <a:pt x="2454669" y="0"/>
                  </a:lnTo>
                  <a:lnTo>
                    <a:pt x="2251469" y="377249"/>
                  </a:lnTo>
                  <a:lnTo>
                    <a:pt x="0" y="377249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-66675"/>
              <a:ext cx="2251469" cy="4439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7091654">
            <a:off x="9086695" y="955891"/>
            <a:ext cx="4138086" cy="589796"/>
            <a:chOff x="0" y="0"/>
            <a:chExt cx="2646825" cy="37724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646825" cy="377249"/>
            </a:xfrm>
            <a:custGeom>
              <a:avLst/>
              <a:gdLst/>
              <a:ahLst/>
              <a:cxnLst/>
              <a:rect l="l" t="t" r="r" b="b"/>
              <a:pathLst>
                <a:path w="2646825" h="377249">
                  <a:moveTo>
                    <a:pt x="203200" y="0"/>
                  </a:moveTo>
                  <a:lnTo>
                    <a:pt x="2646825" y="0"/>
                  </a:lnTo>
                  <a:lnTo>
                    <a:pt x="2443625" y="377249"/>
                  </a:lnTo>
                  <a:lnTo>
                    <a:pt x="0" y="377249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1600" y="-66675"/>
              <a:ext cx="2443625" cy="4439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626438" y="-2582158"/>
            <a:ext cx="19198347" cy="13276898"/>
            <a:chOff x="0" y="0"/>
            <a:chExt cx="2019250" cy="139644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019250" cy="1396442"/>
            </a:xfrm>
            <a:custGeom>
              <a:avLst/>
              <a:gdLst/>
              <a:ahLst/>
              <a:cxnLst/>
              <a:rect l="l" t="t" r="r" b="b"/>
              <a:pathLst>
                <a:path w="2019250" h="1396442">
                  <a:moveTo>
                    <a:pt x="1009625" y="0"/>
                  </a:moveTo>
                  <a:lnTo>
                    <a:pt x="2019250" y="1396442"/>
                  </a:lnTo>
                  <a:lnTo>
                    <a:pt x="0" y="1396442"/>
                  </a:lnTo>
                  <a:lnTo>
                    <a:pt x="1009625" y="0"/>
                  </a:lnTo>
                  <a:close/>
                </a:path>
              </a:pathLst>
            </a:custGeom>
            <a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 rot="2104566">
            <a:off x="11467679" y="-734234"/>
            <a:ext cx="1062487" cy="6686550"/>
            <a:chOff x="0" y="0"/>
            <a:chExt cx="279832" cy="176106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79832" cy="1761067"/>
            </a:xfrm>
            <a:custGeom>
              <a:avLst/>
              <a:gdLst/>
              <a:ahLst/>
              <a:cxnLst/>
              <a:rect l="l" t="t" r="r" b="b"/>
              <a:pathLst>
                <a:path w="279832" h="1761067">
                  <a:moveTo>
                    <a:pt x="0" y="0"/>
                  </a:moveTo>
                  <a:lnTo>
                    <a:pt x="279832" y="0"/>
                  </a:lnTo>
                  <a:lnTo>
                    <a:pt x="279832" y="1761067"/>
                  </a:lnTo>
                  <a:lnTo>
                    <a:pt x="0" y="1761067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66675"/>
              <a:ext cx="279832" cy="18277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1744249">
            <a:off x="17183645" y="2226736"/>
            <a:ext cx="2208710" cy="14588015"/>
            <a:chOff x="0" y="0"/>
            <a:chExt cx="581718" cy="384211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581718" cy="3842111"/>
            </a:xfrm>
            <a:custGeom>
              <a:avLst/>
              <a:gdLst/>
              <a:ahLst/>
              <a:cxnLst/>
              <a:rect l="l" t="t" r="r" b="b"/>
              <a:pathLst>
                <a:path w="581718" h="3842111">
                  <a:moveTo>
                    <a:pt x="0" y="0"/>
                  </a:moveTo>
                  <a:lnTo>
                    <a:pt x="581718" y="0"/>
                  </a:lnTo>
                  <a:lnTo>
                    <a:pt x="581718" y="3842111"/>
                  </a:lnTo>
                  <a:lnTo>
                    <a:pt x="0" y="3842111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581718" cy="39087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 rot="2079729">
            <a:off x="7556215" y="4442175"/>
            <a:ext cx="1058027" cy="7261204"/>
            <a:chOff x="0" y="0"/>
            <a:chExt cx="278657" cy="191241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78657" cy="1912416"/>
            </a:xfrm>
            <a:custGeom>
              <a:avLst/>
              <a:gdLst/>
              <a:ahLst/>
              <a:cxnLst/>
              <a:rect l="l" t="t" r="r" b="b"/>
              <a:pathLst>
                <a:path w="278657" h="1912416">
                  <a:moveTo>
                    <a:pt x="0" y="0"/>
                  </a:moveTo>
                  <a:lnTo>
                    <a:pt x="278657" y="0"/>
                  </a:lnTo>
                  <a:lnTo>
                    <a:pt x="278657" y="1912416"/>
                  </a:lnTo>
                  <a:lnTo>
                    <a:pt x="0" y="1912416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278657" cy="19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894718" y="1385536"/>
            <a:ext cx="8115300" cy="1692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80"/>
              </a:lnSpc>
            </a:pPr>
            <a:r>
              <a:rPr lang="en-US" sz="5800" dirty="0">
                <a:solidFill>
                  <a:srgbClr val="060644"/>
                </a:solidFill>
                <a:latin typeface="Poppins Bold"/>
                <a:ea typeface="Poppins Bold"/>
                <a:cs typeface="Poppins Bold"/>
                <a:sym typeface="Poppins Bold"/>
              </a:rPr>
              <a:t>TESCO’S EXPANSION IN GERMANY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0191B6-5EEF-5C9B-6E1F-AD1C57A978A2}"/>
              </a:ext>
            </a:extLst>
          </p:cNvPr>
          <p:cNvSpPr txBox="1"/>
          <p:nvPr/>
        </p:nvSpPr>
        <p:spPr>
          <a:xfrm>
            <a:off x="673060" y="6145943"/>
            <a:ext cx="5432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Lecturer: Dr Laila Maazouz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9842660-FD62-A3EE-B53D-E1C43191D28B}"/>
              </a:ext>
            </a:extLst>
          </p:cNvPr>
          <p:cNvSpPr txBox="1"/>
          <p:nvPr/>
        </p:nvSpPr>
        <p:spPr>
          <a:xfrm>
            <a:off x="621141" y="7310122"/>
            <a:ext cx="5745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Student Name: Evelina Koleva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70A9278-4566-0655-BEC1-04B0C353D05D}"/>
              </a:ext>
            </a:extLst>
          </p:cNvPr>
          <p:cNvSpPr txBox="1"/>
          <p:nvPr/>
        </p:nvSpPr>
        <p:spPr>
          <a:xfrm>
            <a:off x="662154" y="8356563"/>
            <a:ext cx="35644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Student ID:2131127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C3204B3-004E-9FB4-A86E-F6D266A749EE}"/>
              </a:ext>
            </a:extLst>
          </p:cNvPr>
          <p:cNvSpPr txBox="1"/>
          <p:nvPr/>
        </p:nvSpPr>
        <p:spPr>
          <a:xfrm>
            <a:off x="998114" y="9455737"/>
            <a:ext cx="53985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Submitted on 22</a:t>
            </a:r>
            <a:r>
              <a:rPr lang="en-GB" sz="2800" baseline="30000" dirty="0">
                <a:latin typeface="Poppins Medium" panose="00000600000000000000" pitchFamily="2" charset="0"/>
                <a:cs typeface="Poppins Medium" panose="00000600000000000000" pitchFamily="2" charset="0"/>
              </a:rPr>
              <a:t>nd</a:t>
            </a:r>
            <a:r>
              <a:rPr lang="en-GB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 July 2024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9D3FE78-2F5A-B305-C5D9-F56C63BCD499}"/>
              </a:ext>
            </a:extLst>
          </p:cNvPr>
          <p:cNvSpPr txBox="1"/>
          <p:nvPr/>
        </p:nvSpPr>
        <p:spPr>
          <a:xfrm>
            <a:off x="684385" y="3807883"/>
            <a:ext cx="68906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Module Title: International Business Communications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5B7D39-AE9B-9C89-AD02-3D84FE64B162}"/>
              </a:ext>
            </a:extLst>
          </p:cNvPr>
          <p:cNvSpPr txBox="1"/>
          <p:nvPr/>
        </p:nvSpPr>
        <p:spPr>
          <a:xfrm>
            <a:off x="684385" y="5063074"/>
            <a:ext cx="5215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Module code: LCBB6001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F06C0C-9203-038E-C98C-44702F5641E4}"/>
              </a:ext>
            </a:extLst>
          </p:cNvPr>
          <p:cNvSpPr txBox="1"/>
          <p:nvPr/>
        </p:nvSpPr>
        <p:spPr>
          <a:xfrm>
            <a:off x="1143000" y="800100"/>
            <a:ext cx="6172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Poppins Bold" panose="00000800000000000000" charset="0"/>
                <a:cs typeface="Poppins Bold" panose="00000800000000000000" charset="0"/>
              </a:rPr>
              <a:t>Table of Content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43189C-1EDC-9B57-9EF0-FFDAB0B22D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0" y="0"/>
            <a:ext cx="9906000" cy="10287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CA9670-2FFB-3548-8F46-7B43EC85F225}"/>
              </a:ext>
            </a:extLst>
          </p:cNvPr>
          <p:cNvSpPr txBox="1"/>
          <p:nvPr/>
        </p:nvSpPr>
        <p:spPr>
          <a:xfrm>
            <a:off x="628338" y="2075287"/>
            <a:ext cx="609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89BC7C-3A2A-5105-0113-F4CEC2E047D7}"/>
              </a:ext>
            </a:extLst>
          </p:cNvPr>
          <p:cNvSpPr txBox="1"/>
          <p:nvPr/>
        </p:nvSpPr>
        <p:spPr>
          <a:xfrm>
            <a:off x="609600" y="2730860"/>
            <a:ext cx="502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Tesco’s background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C3A0A6-0F02-266F-40A8-0FE564936D9C}"/>
              </a:ext>
            </a:extLst>
          </p:cNvPr>
          <p:cNvSpPr txBox="1"/>
          <p:nvPr/>
        </p:nvSpPr>
        <p:spPr>
          <a:xfrm>
            <a:off x="609600" y="3458555"/>
            <a:ext cx="518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Tesco’s Entry into Germany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37168E-CD00-93D5-48A6-5EC8D42BA6EF}"/>
              </a:ext>
            </a:extLst>
          </p:cNvPr>
          <p:cNvSpPr txBox="1"/>
          <p:nvPr/>
        </p:nvSpPr>
        <p:spPr>
          <a:xfrm>
            <a:off x="628338" y="4158255"/>
            <a:ext cx="541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Market Analysis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15A488-19A1-6BBB-720D-CC51ECA1A7D6}"/>
              </a:ext>
            </a:extLst>
          </p:cNvPr>
          <p:cNvSpPr txBox="1"/>
          <p:nvPr/>
        </p:nvSpPr>
        <p:spPr>
          <a:xfrm>
            <a:off x="609600" y="4873748"/>
            <a:ext cx="48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Cultural Considerations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74B859-9710-CB8B-5C0C-5FDD114A54E7}"/>
              </a:ext>
            </a:extLst>
          </p:cNvPr>
          <p:cNvSpPr txBox="1"/>
          <p:nvPr/>
        </p:nvSpPr>
        <p:spPr>
          <a:xfrm>
            <a:off x="609600" y="5628842"/>
            <a:ext cx="579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Strategic Adjustments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05952C-8D0F-1EC6-EA30-CA0F55A9321D}"/>
              </a:ext>
            </a:extLst>
          </p:cNvPr>
          <p:cNvSpPr txBox="1"/>
          <p:nvPr/>
        </p:nvSpPr>
        <p:spPr>
          <a:xfrm>
            <a:off x="609600" y="6409509"/>
            <a:ext cx="579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Operational Challenges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76D118-DE10-A8AC-AA75-3BF27E3CCBBC}"/>
              </a:ext>
            </a:extLst>
          </p:cNvPr>
          <p:cNvSpPr txBox="1"/>
          <p:nvPr/>
        </p:nvSpPr>
        <p:spPr>
          <a:xfrm>
            <a:off x="628338" y="7186906"/>
            <a:ext cx="5562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Achievements and Milestones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186059-8A95-D479-18CD-3DEC9933367F}"/>
              </a:ext>
            </a:extLst>
          </p:cNvPr>
          <p:cNvSpPr txBox="1"/>
          <p:nvPr/>
        </p:nvSpPr>
        <p:spPr>
          <a:xfrm>
            <a:off x="609600" y="7964303"/>
            <a:ext cx="579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Future Prospects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69350B-3A40-E0E0-845A-7E0DA9413403}"/>
              </a:ext>
            </a:extLst>
          </p:cNvPr>
          <p:cNvSpPr txBox="1"/>
          <p:nvPr/>
        </p:nvSpPr>
        <p:spPr>
          <a:xfrm>
            <a:off x="629587" y="8741700"/>
            <a:ext cx="441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Conclusion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E150B10-766F-8DFB-A48D-1FB719E998A8}"/>
              </a:ext>
            </a:extLst>
          </p:cNvPr>
          <p:cNvSpPr txBox="1"/>
          <p:nvPr/>
        </p:nvSpPr>
        <p:spPr>
          <a:xfrm>
            <a:off x="670810" y="9468534"/>
            <a:ext cx="464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References</a:t>
            </a:r>
          </a:p>
        </p:txBody>
      </p:sp>
      <p:sp>
        <p:nvSpPr>
          <p:cNvPr id="20" name="Flowchart: Data 19">
            <a:extLst>
              <a:ext uri="{FF2B5EF4-FFF2-40B4-BE49-F238E27FC236}">
                <a16:creationId xmlns:a16="http://schemas.microsoft.com/office/drawing/2014/main" id="{765996D8-9ED1-E33B-C126-7A63F20B182D}"/>
              </a:ext>
            </a:extLst>
          </p:cNvPr>
          <p:cNvSpPr/>
          <p:nvPr/>
        </p:nvSpPr>
        <p:spPr>
          <a:xfrm>
            <a:off x="7924800" y="0"/>
            <a:ext cx="914400" cy="10287000"/>
          </a:xfrm>
          <a:prstGeom prst="flowChartInputOutput">
            <a:avLst/>
          </a:prstGeom>
          <a:solidFill>
            <a:schemeClr val="tx2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346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439282" y="0"/>
            <a:ext cx="7848718" cy="10287000"/>
            <a:chOff x="0" y="0"/>
            <a:chExt cx="10464957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0464957" cy="13716000"/>
            </a:xfrm>
            <a:prstGeom prst="rect">
              <a:avLst/>
            </a:prstGeom>
          </p:spPr>
        </p:pic>
      </p:grpSp>
      <p:sp>
        <p:nvSpPr>
          <p:cNvPr id="4" name="TextBox 4"/>
          <p:cNvSpPr txBox="1"/>
          <p:nvPr/>
        </p:nvSpPr>
        <p:spPr>
          <a:xfrm>
            <a:off x="1028700" y="1541317"/>
            <a:ext cx="5409129" cy="707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69"/>
              </a:lnSpc>
            </a:pPr>
            <a:r>
              <a:rPr lang="en-US" sz="46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29821" y="4437894"/>
            <a:ext cx="10216017" cy="21946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83"/>
              </a:lnSpc>
            </a:pPr>
            <a:r>
              <a:rPr lang="en-US" sz="356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Title: Tesco's International Operations </a:t>
            </a:r>
          </a:p>
          <a:p>
            <a:pPr algn="l">
              <a:lnSpc>
                <a:spcPts val="4283"/>
              </a:lnSpc>
            </a:pPr>
            <a:r>
              <a:rPr lang="en-US" sz="356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Subtitle: UK based company began expanding its sales and operation in Germany</a:t>
            </a:r>
            <a:r>
              <a:rPr lang="pt-BR" sz="356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(Tesco, 2024)</a:t>
            </a:r>
            <a:r>
              <a:rPr lang="en-US" sz="356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  <p:grpSp>
        <p:nvGrpSpPr>
          <p:cNvPr id="6" name="Group 6"/>
          <p:cNvGrpSpPr/>
          <p:nvPr/>
        </p:nvGrpSpPr>
        <p:grpSpPr>
          <a:xfrm rot="-10800000">
            <a:off x="8474601" y="-682200"/>
            <a:ext cx="4055662" cy="3421800"/>
            <a:chOff x="0" y="0"/>
            <a:chExt cx="812800" cy="68576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685767"/>
            </a:xfrm>
            <a:custGeom>
              <a:avLst/>
              <a:gdLst/>
              <a:ahLst/>
              <a:cxnLst/>
              <a:rect l="l" t="t" r="r" b="b"/>
              <a:pathLst>
                <a:path w="812800" h="685767">
                  <a:moveTo>
                    <a:pt x="406400" y="0"/>
                  </a:moveTo>
                  <a:lnTo>
                    <a:pt x="812800" y="685767"/>
                  </a:lnTo>
                  <a:lnTo>
                    <a:pt x="0" y="685767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27000" y="251717"/>
              <a:ext cx="558800" cy="3850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1810905">
            <a:off x="16595720" y="1571671"/>
            <a:ext cx="388345" cy="11661301"/>
            <a:chOff x="0" y="0"/>
            <a:chExt cx="102280" cy="307128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2280" cy="3071289"/>
            </a:xfrm>
            <a:custGeom>
              <a:avLst/>
              <a:gdLst/>
              <a:ahLst/>
              <a:cxnLst/>
              <a:rect l="l" t="t" r="r" b="b"/>
              <a:pathLst>
                <a:path w="102280" h="3071289">
                  <a:moveTo>
                    <a:pt x="0" y="0"/>
                  </a:moveTo>
                  <a:lnTo>
                    <a:pt x="102280" y="0"/>
                  </a:lnTo>
                  <a:lnTo>
                    <a:pt x="102280" y="3071289"/>
                  </a:lnTo>
                  <a:lnTo>
                    <a:pt x="0" y="307128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02280" cy="31379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1744249">
            <a:off x="16814395" y="2072951"/>
            <a:ext cx="2208710" cy="14588015"/>
            <a:chOff x="0" y="0"/>
            <a:chExt cx="581718" cy="384211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81718" cy="3842111"/>
            </a:xfrm>
            <a:custGeom>
              <a:avLst/>
              <a:gdLst/>
              <a:ahLst/>
              <a:cxnLst/>
              <a:rect l="l" t="t" r="r" b="b"/>
              <a:pathLst>
                <a:path w="581718" h="3842111">
                  <a:moveTo>
                    <a:pt x="0" y="0"/>
                  </a:moveTo>
                  <a:lnTo>
                    <a:pt x="581718" y="0"/>
                  </a:lnTo>
                  <a:lnTo>
                    <a:pt x="581718" y="3842111"/>
                  </a:lnTo>
                  <a:lnTo>
                    <a:pt x="0" y="3842111"/>
                  </a:lnTo>
                  <a:close/>
                </a:path>
              </a:pathLst>
            </a:custGeom>
            <a:solidFill>
              <a:srgbClr val="2E27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581718" cy="39087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475432" y="0"/>
            <a:ext cx="7792684" cy="6062687"/>
            <a:chOff x="0" y="0"/>
            <a:chExt cx="10390245" cy="808358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0390245" cy="8083583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10495316" y="6062687"/>
            <a:ext cx="7792684" cy="4224313"/>
            <a:chOff x="0" y="0"/>
            <a:chExt cx="10390245" cy="5632417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0390245" cy="5632417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>
            <a:off x="10223674" y="5298260"/>
            <a:ext cx="1524596" cy="1524596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0475432" y="5596431"/>
            <a:ext cx="1021079" cy="928254"/>
          </a:xfrm>
          <a:custGeom>
            <a:avLst/>
            <a:gdLst/>
            <a:ahLst/>
            <a:cxnLst/>
            <a:rect l="l" t="t" r="r" b="b"/>
            <a:pathLst>
              <a:path w="1021079" h="928254">
                <a:moveTo>
                  <a:pt x="0" y="0"/>
                </a:moveTo>
                <a:lnTo>
                  <a:pt x="1021080" y="0"/>
                </a:lnTo>
                <a:lnTo>
                  <a:pt x="1021080" y="928254"/>
                </a:lnTo>
                <a:lnTo>
                  <a:pt x="0" y="928254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28700" y="1019175"/>
            <a:ext cx="7106334" cy="779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9"/>
              </a:lnSpc>
            </a:pPr>
            <a:r>
              <a:rPr lang="en-US" sz="5099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Tesco’s Background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2944567"/>
            <a:ext cx="7705696" cy="5756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87"/>
              </a:lnSpc>
            </a:pPr>
            <a:r>
              <a:rPr lang="en-US" sz="2919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Establishment:</a:t>
            </a:r>
            <a:r>
              <a:rPr lang="en-US" sz="291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The company was founded in 1919 and established by Jack Cohen in London. </a:t>
            </a:r>
          </a:p>
          <a:p>
            <a:pPr algn="l">
              <a:lnSpc>
                <a:spcPts val="4087"/>
              </a:lnSpc>
            </a:pPr>
            <a:endParaRPr lang="en-US" sz="291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4087"/>
              </a:lnSpc>
            </a:pPr>
            <a:r>
              <a:rPr lang="en-US" sz="291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919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Growth: </a:t>
            </a:r>
            <a:r>
              <a:rPr lang="en-US" sz="291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going from food sellers in the market to becoming one of the largest retail companies in the world </a:t>
            </a:r>
          </a:p>
          <a:p>
            <a:pPr algn="l">
              <a:lnSpc>
                <a:spcPts val="4087"/>
              </a:lnSpc>
            </a:pPr>
            <a:endParaRPr lang="en-US" sz="291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4087"/>
              </a:lnSpc>
              <a:spcBef>
                <a:spcPct val="0"/>
              </a:spcBef>
            </a:pPr>
            <a:r>
              <a:rPr lang="en-US" sz="291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919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Headquarters:</a:t>
            </a:r>
            <a:r>
              <a:rPr lang="en-US" sz="291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A model new town situated in the Welwyn Garden City London, UK (Jones,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634834" y="-2057400"/>
            <a:ext cx="6624466" cy="3086100"/>
            <a:chOff x="0" y="0"/>
            <a:chExt cx="1744715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44715" cy="812800"/>
            </a:xfrm>
            <a:custGeom>
              <a:avLst/>
              <a:gdLst/>
              <a:ahLst/>
              <a:cxnLst/>
              <a:rect l="l" t="t" r="r" b="b"/>
              <a:pathLst>
                <a:path w="1744715" h="812800">
                  <a:moveTo>
                    <a:pt x="0" y="0"/>
                  </a:moveTo>
                  <a:lnTo>
                    <a:pt x="1744715" y="0"/>
                  </a:lnTo>
                  <a:lnTo>
                    <a:pt x="1744715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744715" cy="879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634834" y="9258300"/>
            <a:ext cx="6624466" cy="3086100"/>
            <a:chOff x="0" y="0"/>
            <a:chExt cx="1744715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44715" cy="812800"/>
            </a:xfrm>
            <a:custGeom>
              <a:avLst/>
              <a:gdLst/>
              <a:ahLst/>
              <a:cxnLst/>
              <a:rect l="l" t="t" r="r" b="b"/>
              <a:pathLst>
                <a:path w="1744715" h="812800">
                  <a:moveTo>
                    <a:pt x="0" y="0"/>
                  </a:moveTo>
                  <a:lnTo>
                    <a:pt x="1744715" y="0"/>
                  </a:lnTo>
                  <a:lnTo>
                    <a:pt x="1744715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1744715" cy="879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634834" y="1028700"/>
            <a:ext cx="6624466" cy="8229600"/>
            <a:chOff x="0" y="0"/>
            <a:chExt cx="1026303" cy="12749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26303" cy="1274980"/>
            </a:xfrm>
            <a:custGeom>
              <a:avLst/>
              <a:gdLst/>
              <a:ahLst/>
              <a:cxnLst/>
              <a:rect l="l" t="t" r="r" b="b"/>
              <a:pathLst>
                <a:path w="1026303" h="1274980">
                  <a:moveTo>
                    <a:pt x="0" y="0"/>
                  </a:moveTo>
                  <a:lnTo>
                    <a:pt x="1026303" y="0"/>
                  </a:lnTo>
                  <a:lnTo>
                    <a:pt x="1026303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160370" y="852169"/>
            <a:ext cx="11950907" cy="68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50"/>
              </a:lnSpc>
            </a:pPr>
            <a:r>
              <a:rPr lang="en-US" sz="450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Tesco‘s Entry into Germany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98763" y="2694053"/>
            <a:ext cx="6518735" cy="6283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19"/>
              </a:lnSpc>
            </a:pPr>
            <a:r>
              <a:rPr lang="en-US" sz="4099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Year of Entry</a:t>
            </a:r>
            <a:r>
              <a:rPr lang="en-US" sz="40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: 1990s </a:t>
            </a:r>
          </a:p>
          <a:p>
            <a:pPr algn="l">
              <a:lnSpc>
                <a:spcPts val="4919"/>
              </a:lnSpc>
            </a:pPr>
            <a:endParaRPr lang="en-US" sz="409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4919"/>
              </a:lnSpc>
            </a:pPr>
            <a:r>
              <a:rPr lang="en-US" sz="4099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Initial Strategy</a:t>
            </a:r>
            <a:r>
              <a:rPr lang="en-US" sz="40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: The acquisition of existing stores </a:t>
            </a:r>
          </a:p>
          <a:p>
            <a:pPr algn="l">
              <a:lnSpc>
                <a:spcPts val="4919"/>
              </a:lnSpc>
            </a:pPr>
            <a:endParaRPr lang="en-US" sz="409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4919"/>
              </a:lnSpc>
            </a:pPr>
            <a:r>
              <a:rPr lang="en-US" sz="4099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Challenges Faced</a:t>
            </a:r>
            <a:r>
              <a:rPr lang="en-US" sz="40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: Market competitiveness and its flexibility </a:t>
            </a:r>
            <a:r>
              <a:rPr lang="pt-BR" sz="40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(Tesco, 2024)</a:t>
            </a:r>
            <a:endParaRPr lang="en-US" sz="409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06328" y="3387718"/>
            <a:ext cx="5781225" cy="5541039"/>
            <a:chOff x="0" y="0"/>
            <a:chExt cx="1376053" cy="13188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76053" cy="1318884"/>
            </a:xfrm>
            <a:custGeom>
              <a:avLst/>
              <a:gdLst/>
              <a:ahLst/>
              <a:cxnLst/>
              <a:rect l="l" t="t" r="r" b="b"/>
              <a:pathLst>
                <a:path w="1376053" h="1318884">
                  <a:moveTo>
                    <a:pt x="0" y="0"/>
                  </a:moveTo>
                  <a:lnTo>
                    <a:pt x="1376053" y="0"/>
                  </a:lnTo>
                  <a:lnTo>
                    <a:pt x="1376053" y="1318884"/>
                  </a:lnTo>
                  <a:lnTo>
                    <a:pt x="0" y="1318884"/>
                  </a:lnTo>
                  <a:close/>
                </a:path>
              </a:pathLst>
            </a:custGeom>
            <a:solidFill>
              <a:srgbClr val="2E27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376053" cy="13855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030842" y="3345397"/>
            <a:ext cx="5781225" cy="5541039"/>
            <a:chOff x="0" y="0"/>
            <a:chExt cx="1376053" cy="13188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76053" cy="1318884"/>
            </a:xfrm>
            <a:custGeom>
              <a:avLst/>
              <a:gdLst/>
              <a:ahLst/>
              <a:cxnLst/>
              <a:rect l="l" t="t" r="r" b="b"/>
              <a:pathLst>
                <a:path w="1376053" h="1318884">
                  <a:moveTo>
                    <a:pt x="0" y="0"/>
                  </a:moveTo>
                  <a:lnTo>
                    <a:pt x="1376053" y="0"/>
                  </a:lnTo>
                  <a:lnTo>
                    <a:pt x="1376053" y="1318884"/>
                  </a:lnTo>
                  <a:lnTo>
                    <a:pt x="0" y="1318884"/>
                  </a:lnTo>
                  <a:close/>
                </a:path>
              </a:pathLst>
            </a:custGeom>
            <a:solidFill>
              <a:srgbClr val="2E27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1376053" cy="13855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56506" y="2405060"/>
            <a:ext cx="1880673" cy="188067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650820" y="2405060"/>
            <a:ext cx="1880673" cy="188067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113634" y="2745836"/>
            <a:ext cx="1166417" cy="1199121"/>
          </a:xfrm>
          <a:custGeom>
            <a:avLst/>
            <a:gdLst/>
            <a:ahLst/>
            <a:cxnLst/>
            <a:rect l="l" t="t" r="r" b="b"/>
            <a:pathLst>
              <a:path w="1166417" h="1199121">
                <a:moveTo>
                  <a:pt x="0" y="0"/>
                </a:moveTo>
                <a:lnTo>
                  <a:pt x="1166418" y="0"/>
                </a:lnTo>
                <a:lnTo>
                  <a:pt x="1166418" y="1199121"/>
                </a:lnTo>
                <a:lnTo>
                  <a:pt x="0" y="11991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5000318" y="2703515"/>
            <a:ext cx="1181679" cy="1199121"/>
          </a:xfrm>
          <a:custGeom>
            <a:avLst/>
            <a:gdLst/>
            <a:ahLst/>
            <a:cxnLst/>
            <a:rect l="l" t="t" r="r" b="b"/>
            <a:pathLst>
              <a:path w="1181679" h="1199121">
                <a:moveTo>
                  <a:pt x="0" y="0"/>
                </a:moveTo>
                <a:lnTo>
                  <a:pt x="1181679" y="0"/>
                </a:lnTo>
                <a:lnTo>
                  <a:pt x="1181679" y="1199120"/>
                </a:lnTo>
                <a:lnTo>
                  <a:pt x="0" y="11991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554513" y="1719260"/>
            <a:ext cx="9178974" cy="68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50"/>
              </a:lnSpc>
            </a:pPr>
            <a:r>
              <a:rPr lang="en-US" sz="450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Market Analysis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85007" y="5649191"/>
            <a:ext cx="4594012" cy="914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017" lvl="1" indent="-323508" algn="just">
              <a:lnSpc>
                <a:spcPts val="3596"/>
              </a:lnSpc>
              <a:buFont typeface="Arial"/>
              <a:buChar char="•"/>
            </a:pPr>
            <a:r>
              <a:rPr lang="en-US" sz="299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Saturated Market</a:t>
            </a:r>
          </a:p>
          <a:p>
            <a:pPr marL="647017" lvl="1" indent="-323508" algn="just">
              <a:lnSpc>
                <a:spcPts val="3596"/>
              </a:lnSpc>
              <a:buFont typeface="Arial"/>
              <a:buChar char="•"/>
            </a:pPr>
            <a:r>
              <a:rPr lang="en-US" sz="299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High Competition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624448" y="5649191"/>
            <a:ext cx="4594012" cy="1809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017" lvl="1" indent="-323508" algn="l">
              <a:lnSpc>
                <a:spcPts val="3596"/>
              </a:lnSpc>
              <a:buFont typeface="Arial"/>
              <a:buChar char="•"/>
            </a:pPr>
            <a:r>
              <a:rPr lang="en-US" sz="299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Price Sensitive Consumers</a:t>
            </a:r>
          </a:p>
          <a:p>
            <a:pPr marL="647017" lvl="1" indent="-323508" algn="l">
              <a:lnSpc>
                <a:spcPts val="3596"/>
              </a:lnSpc>
              <a:buFont typeface="Arial"/>
              <a:buChar char="•"/>
            </a:pPr>
            <a:r>
              <a:rPr lang="en-US" sz="299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Strong Discount Culture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185841" y="4299480"/>
            <a:ext cx="4593178" cy="566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39"/>
              </a:lnSpc>
            </a:pPr>
            <a:r>
              <a:rPr lang="en-US" sz="3533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UK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25283" y="4257158"/>
            <a:ext cx="4593178" cy="566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39"/>
              </a:lnSpc>
            </a:pPr>
            <a:r>
              <a:rPr lang="en-US" sz="3533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Germany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146955" y="3135498"/>
            <a:ext cx="12944475" cy="4016003"/>
            <a:chOff x="0" y="0"/>
            <a:chExt cx="3409244" cy="105771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09245" cy="1057713"/>
            </a:xfrm>
            <a:custGeom>
              <a:avLst/>
              <a:gdLst/>
              <a:ahLst/>
              <a:cxnLst/>
              <a:rect l="l" t="t" r="r" b="b"/>
              <a:pathLst>
                <a:path w="3409245" h="1057713">
                  <a:moveTo>
                    <a:pt x="0" y="0"/>
                  </a:moveTo>
                  <a:lnTo>
                    <a:pt x="3409245" y="0"/>
                  </a:lnTo>
                  <a:lnTo>
                    <a:pt x="3409245" y="1057713"/>
                  </a:lnTo>
                  <a:lnTo>
                    <a:pt x="0" y="1057713"/>
                  </a:lnTo>
                  <a:close/>
                </a:path>
              </a:pathLst>
            </a:custGeom>
            <a:solidFill>
              <a:srgbClr val="2E27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3409244" cy="11243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H="1">
            <a:off x="189662" y="3514378"/>
            <a:ext cx="3386311" cy="6772622"/>
          </a:xfrm>
          <a:custGeom>
            <a:avLst/>
            <a:gdLst/>
            <a:ahLst/>
            <a:cxnLst/>
            <a:rect l="l" t="t" r="r" b="b"/>
            <a:pathLst>
              <a:path w="3386311" h="6772622">
                <a:moveTo>
                  <a:pt x="3386310" y="0"/>
                </a:moveTo>
                <a:lnTo>
                  <a:pt x="0" y="0"/>
                </a:lnTo>
                <a:lnTo>
                  <a:pt x="0" y="6772622"/>
                </a:lnTo>
                <a:lnTo>
                  <a:pt x="3386310" y="6772622"/>
                </a:lnTo>
                <a:lnTo>
                  <a:pt x="338631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3201999" y="4198544"/>
            <a:ext cx="1889912" cy="188991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675711" y="4605582"/>
            <a:ext cx="1075837" cy="1075837"/>
          </a:xfrm>
          <a:custGeom>
            <a:avLst/>
            <a:gdLst/>
            <a:ahLst/>
            <a:cxnLst/>
            <a:rect l="l" t="t" r="r" b="b"/>
            <a:pathLst>
              <a:path w="1075837" h="1075837">
                <a:moveTo>
                  <a:pt x="0" y="0"/>
                </a:moveTo>
                <a:lnTo>
                  <a:pt x="1075837" y="0"/>
                </a:lnTo>
                <a:lnTo>
                  <a:pt x="1075837" y="1075836"/>
                </a:lnTo>
                <a:lnTo>
                  <a:pt x="0" y="1075836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28700" y="1681819"/>
            <a:ext cx="9118014" cy="68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50"/>
              </a:lnSpc>
            </a:pPr>
            <a:r>
              <a:rPr lang="en-US" sz="450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Cultural Considerations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91911" y="4012006"/>
            <a:ext cx="11360552" cy="2076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248" lvl="1" indent="-291124" algn="just">
              <a:lnSpc>
                <a:spcPts val="3236"/>
              </a:lnSpc>
              <a:buFont typeface="Arial"/>
              <a:buChar char="•"/>
            </a:pPr>
            <a:r>
              <a:rPr lang="en-US" sz="2696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Language and Communication:</a:t>
            </a:r>
            <a:r>
              <a:rPr lang="en-US" sz="2696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English Prepositions by German Prepositions </a:t>
            </a:r>
          </a:p>
          <a:p>
            <a:pPr marL="582248" lvl="1" indent="-291124" algn="just">
              <a:lnSpc>
                <a:spcPts val="3236"/>
              </a:lnSpc>
              <a:buFont typeface="Arial"/>
              <a:buChar char="•"/>
            </a:pPr>
            <a:r>
              <a:rPr lang="en-US" sz="2696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Consumer Behavior:</a:t>
            </a:r>
            <a:r>
              <a:rPr lang="en-US" sz="2696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Customer brand preference and consumer behaviour. </a:t>
            </a:r>
          </a:p>
          <a:p>
            <a:pPr marL="582248" lvl="1" indent="-291124" algn="just">
              <a:lnSpc>
                <a:spcPts val="3236"/>
              </a:lnSpc>
              <a:buFont typeface="Arial"/>
              <a:buChar char="•"/>
            </a:pPr>
            <a:r>
              <a:rPr lang="en-US" sz="2696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Etiquette:</a:t>
            </a:r>
            <a:r>
              <a:rPr lang="en-US" sz="2696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Formality and precision (Jones, 2021)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807757" y="3209247"/>
            <a:ext cx="2668737" cy="2110380"/>
            <a:chOff x="0" y="0"/>
            <a:chExt cx="1027848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7848" cy="812800"/>
            </a:xfrm>
            <a:custGeom>
              <a:avLst/>
              <a:gdLst/>
              <a:ahLst/>
              <a:cxnLst/>
              <a:rect l="l" t="t" r="r" b="b"/>
              <a:pathLst>
                <a:path w="1027848" h="812800">
                  <a:moveTo>
                    <a:pt x="513924" y="0"/>
                  </a:moveTo>
                  <a:cubicBezTo>
                    <a:pt x="230092" y="0"/>
                    <a:pt x="0" y="181951"/>
                    <a:pt x="0" y="406400"/>
                  </a:cubicBezTo>
                  <a:cubicBezTo>
                    <a:pt x="0" y="630849"/>
                    <a:pt x="230092" y="812800"/>
                    <a:pt x="513924" y="812800"/>
                  </a:cubicBezTo>
                  <a:cubicBezTo>
                    <a:pt x="797756" y="812800"/>
                    <a:pt x="1027848" y="630849"/>
                    <a:pt x="1027848" y="406400"/>
                  </a:cubicBezTo>
                  <a:cubicBezTo>
                    <a:pt x="1027848" y="181951"/>
                    <a:pt x="797756" y="0"/>
                    <a:pt x="5139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solidFill>
                <a:srgbClr val="2E276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6361" y="9525"/>
              <a:ext cx="835126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280162" y="3120815"/>
            <a:ext cx="1055190" cy="105519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948899" y="3120815"/>
            <a:ext cx="1055190" cy="1055190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14531" y="4963144"/>
            <a:ext cx="1055190" cy="105519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392073" y="3425953"/>
            <a:ext cx="1500105" cy="150010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E27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8697096" y="3744883"/>
            <a:ext cx="890059" cy="862244"/>
          </a:xfrm>
          <a:custGeom>
            <a:avLst/>
            <a:gdLst/>
            <a:ahLst/>
            <a:cxnLst/>
            <a:rect l="l" t="t" r="r" b="b"/>
            <a:pathLst>
              <a:path w="890059" h="862244">
                <a:moveTo>
                  <a:pt x="0" y="0"/>
                </a:moveTo>
                <a:lnTo>
                  <a:pt x="890059" y="0"/>
                </a:lnTo>
                <a:lnTo>
                  <a:pt x="890059" y="862244"/>
                </a:lnTo>
                <a:lnTo>
                  <a:pt x="0" y="86224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7591634" y="3343621"/>
            <a:ext cx="432247" cy="609579"/>
          </a:xfrm>
          <a:custGeom>
            <a:avLst/>
            <a:gdLst/>
            <a:ahLst/>
            <a:cxnLst/>
            <a:rect l="l" t="t" r="r" b="b"/>
            <a:pathLst>
              <a:path w="432247" h="609579">
                <a:moveTo>
                  <a:pt x="0" y="0"/>
                </a:moveTo>
                <a:lnTo>
                  <a:pt x="432246" y="0"/>
                </a:lnTo>
                <a:lnTo>
                  <a:pt x="432246" y="609578"/>
                </a:lnTo>
                <a:lnTo>
                  <a:pt x="0" y="609578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0143545" y="3320909"/>
            <a:ext cx="665899" cy="655002"/>
          </a:xfrm>
          <a:custGeom>
            <a:avLst/>
            <a:gdLst/>
            <a:ahLst/>
            <a:cxnLst/>
            <a:rect l="l" t="t" r="r" b="b"/>
            <a:pathLst>
              <a:path w="665899" h="655002">
                <a:moveTo>
                  <a:pt x="0" y="0"/>
                </a:moveTo>
                <a:lnTo>
                  <a:pt x="665899" y="0"/>
                </a:lnTo>
                <a:lnTo>
                  <a:pt x="665899" y="655002"/>
                </a:lnTo>
                <a:lnTo>
                  <a:pt x="0" y="65500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8810137" y="5107490"/>
            <a:ext cx="663977" cy="766496"/>
          </a:xfrm>
          <a:custGeom>
            <a:avLst/>
            <a:gdLst/>
            <a:ahLst/>
            <a:cxnLst/>
            <a:rect l="l" t="t" r="r" b="b"/>
            <a:pathLst>
              <a:path w="663977" h="766496">
                <a:moveTo>
                  <a:pt x="0" y="0"/>
                </a:moveTo>
                <a:lnTo>
                  <a:pt x="663977" y="0"/>
                </a:lnTo>
                <a:lnTo>
                  <a:pt x="663977" y="766497"/>
                </a:lnTo>
                <a:lnTo>
                  <a:pt x="0" y="76649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6073900" y="1501565"/>
            <a:ext cx="6136452" cy="592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90"/>
              </a:lnSpc>
            </a:pPr>
            <a:r>
              <a:rPr lang="en-US" sz="390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Strategic Adjustments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3103620"/>
            <a:ext cx="5108462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42"/>
              </a:lnSpc>
            </a:pPr>
            <a:r>
              <a:rPr lang="en-US" sz="2535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Localization of Products: Species localization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150508" y="3103620"/>
            <a:ext cx="5110336" cy="1171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42"/>
              </a:lnSpc>
            </a:pPr>
            <a:r>
              <a:rPr lang="en-US" sz="2535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Marketing Approach: The strategy of chosen focus on quality and value.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64601" y="6613735"/>
            <a:ext cx="5755050" cy="155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42"/>
              </a:lnSpc>
            </a:pPr>
            <a:r>
              <a:rPr lang="en-US" sz="2535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Pricing Strategy: This attribute aims to establish price competition in order to correspond to the tendency of discounts and sales.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400702" y="3877680"/>
            <a:ext cx="911202" cy="381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26" name="AutoShape 26"/>
          <p:cNvSpPr/>
          <p:nvPr/>
        </p:nvSpPr>
        <p:spPr>
          <a:xfrm>
            <a:off x="10971196" y="3882609"/>
            <a:ext cx="919681" cy="381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27" name="AutoShape 27"/>
          <p:cNvSpPr/>
          <p:nvPr/>
        </p:nvSpPr>
        <p:spPr>
          <a:xfrm>
            <a:off x="8916225" y="6225184"/>
            <a:ext cx="451802" cy="381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2863215"/>
            <a:ext cx="8333154" cy="7680960"/>
            <a:chOff x="0" y="0"/>
            <a:chExt cx="11110872" cy="1024128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110872" cy="1024128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0" y="-257175"/>
            <a:ext cx="8333154" cy="3086100"/>
            <a:chOff x="0" y="0"/>
            <a:chExt cx="219474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94740" cy="812800"/>
            </a:xfrm>
            <a:custGeom>
              <a:avLst/>
              <a:gdLst/>
              <a:ahLst/>
              <a:cxnLst/>
              <a:rect l="l" t="t" r="r" b="b"/>
              <a:pathLst>
                <a:path w="2194740" h="812800">
                  <a:moveTo>
                    <a:pt x="0" y="0"/>
                  </a:moveTo>
                  <a:lnTo>
                    <a:pt x="2194740" y="0"/>
                  </a:lnTo>
                  <a:lnTo>
                    <a:pt x="219474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2194740" cy="879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624423" y="9258300"/>
            <a:ext cx="9900631" cy="3086100"/>
            <a:chOff x="0" y="0"/>
            <a:chExt cx="2607574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607574" cy="812800"/>
            </a:xfrm>
            <a:custGeom>
              <a:avLst/>
              <a:gdLst/>
              <a:ahLst/>
              <a:cxnLst/>
              <a:rect l="l" t="t" r="r" b="b"/>
              <a:pathLst>
                <a:path w="2607574" h="812800">
                  <a:moveTo>
                    <a:pt x="0" y="0"/>
                  </a:moveTo>
                  <a:lnTo>
                    <a:pt x="2607574" y="0"/>
                  </a:lnTo>
                  <a:lnTo>
                    <a:pt x="2607574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2607574" cy="879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14350" y="1028700"/>
            <a:ext cx="7304454" cy="68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50"/>
              </a:lnSpc>
            </a:pPr>
            <a:r>
              <a:rPr lang="en-US" sz="450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Operational Challenges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44000" y="3109912"/>
            <a:ext cx="8546129" cy="4146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83"/>
              </a:lnSpc>
            </a:pPr>
            <a:r>
              <a:rPr lang="en-US" sz="2986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Supply Chain Management:</a:t>
            </a:r>
            <a:r>
              <a:rPr lang="en-US" sz="2986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To guarantee the expenses are minimised and the procedures effective. </a:t>
            </a:r>
          </a:p>
          <a:p>
            <a:pPr algn="just">
              <a:lnSpc>
                <a:spcPts val="3583"/>
              </a:lnSpc>
            </a:pPr>
            <a:endParaRPr lang="en-US" sz="2986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3583"/>
              </a:lnSpc>
            </a:pPr>
            <a:r>
              <a:rPr lang="en-US" sz="2986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Regulatory Environment:</a:t>
            </a:r>
            <a:r>
              <a:rPr lang="en-US" sz="2986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Consulting laws and regulations in the regions </a:t>
            </a:r>
          </a:p>
          <a:p>
            <a:pPr algn="just">
              <a:lnSpc>
                <a:spcPts val="3583"/>
              </a:lnSpc>
            </a:pPr>
            <a:endParaRPr lang="en-US" sz="2986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3583"/>
              </a:lnSpc>
            </a:pPr>
            <a:r>
              <a:rPr lang="en-US" sz="2986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Competition:</a:t>
            </a:r>
            <a:r>
              <a:rPr lang="en-US" sz="2986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Approaches in performing better the competitors (Blythman, 2012)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3433836" y="3891673"/>
            <a:ext cx="11517191" cy="381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815653" y="3601631"/>
            <a:ext cx="618183" cy="618183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883340" y="3601631"/>
            <a:ext cx="618183" cy="61818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951027" y="3601631"/>
            <a:ext cx="618183" cy="618183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606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416513" y="685800"/>
            <a:ext cx="8933654" cy="68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50"/>
              </a:lnSpc>
            </a:pPr>
            <a:r>
              <a:rPr lang="en-US" sz="450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Achievements and Milestones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83087" y="5302075"/>
            <a:ext cx="3901498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2"/>
              </a:lnSpc>
            </a:pPr>
            <a:r>
              <a:rPr lang="en-US" sz="29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Expansion of Store Network: Store expansion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2037" y="5114925"/>
            <a:ext cx="3901498" cy="44884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2"/>
              </a:lnSpc>
            </a:pPr>
            <a:r>
              <a:rPr lang="en-US" sz="29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Customer Base: Customer retention is more costly than acquiring new ones but it is said to have a higher return hence the emphasis on customer retention (Seth and Randall, 2001).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309370" y="5114925"/>
            <a:ext cx="3901498" cy="441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2"/>
              </a:lnSpc>
            </a:pPr>
            <a:r>
              <a:rPr lang="en-US" sz="293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Market Share: Thus, the issue of entering the German market can be regarded as one of the critical factors to entail the implementation of the decision to gain a foothold in this area.</a:t>
            </a:r>
          </a:p>
        </p:txBody>
      </p:sp>
      <p:sp>
        <p:nvSpPr>
          <p:cNvPr id="16" name="AutoShape 16"/>
          <p:cNvSpPr/>
          <p:nvPr/>
        </p:nvSpPr>
        <p:spPr>
          <a:xfrm>
            <a:off x="2775811" y="4549929"/>
            <a:ext cx="698330" cy="381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7" name="AutoShape 17"/>
          <p:cNvSpPr/>
          <p:nvPr/>
        </p:nvSpPr>
        <p:spPr>
          <a:xfrm>
            <a:off x="8843499" y="4549929"/>
            <a:ext cx="698330" cy="381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8" name="AutoShape 18"/>
          <p:cNvSpPr/>
          <p:nvPr/>
        </p:nvSpPr>
        <p:spPr>
          <a:xfrm>
            <a:off x="14911186" y="4549929"/>
            <a:ext cx="698330" cy="381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405005" y="3769811"/>
            <a:ext cx="3392987" cy="3748816"/>
            <a:chOff x="0" y="0"/>
            <a:chExt cx="4523983" cy="4998421"/>
          </a:xfrm>
        </p:grpSpPr>
        <p:sp>
          <p:nvSpPr>
            <p:cNvPr id="3" name="AutoShape 3"/>
            <p:cNvSpPr/>
            <p:nvPr/>
          </p:nvSpPr>
          <p:spPr>
            <a:xfrm rot="-7058673">
              <a:off x="-279879" y="497432"/>
              <a:ext cx="1128249" cy="0"/>
            </a:xfrm>
            <a:prstGeom prst="line">
              <a:avLst/>
            </a:prstGeom>
            <a:ln w="50800" cap="flat">
              <a:solidFill>
                <a:srgbClr val="060644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rot="3741326">
              <a:off x="3675612" y="4450190"/>
              <a:ext cx="1128249" cy="0"/>
            </a:xfrm>
            <a:prstGeom prst="line">
              <a:avLst/>
            </a:prstGeom>
            <a:ln w="50800" cap="flat">
              <a:solidFill>
                <a:srgbClr val="060644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rot="-3811921">
              <a:off x="3571347" y="491539"/>
              <a:ext cx="1129642" cy="0"/>
            </a:xfrm>
            <a:prstGeom prst="line">
              <a:avLst/>
            </a:prstGeom>
            <a:ln w="50800" cap="flat">
              <a:solidFill>
                <a:srgbClr val="060644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rot="6988078">
              <a:off x="-177006" y="4456082"/>
              <a:ext cx="1129642" cy="0"/>
            </a:xfrm>
            <a:prstGeom prst="line">
              <a:avLst/>
            </a:prstGeom>
            <a:ln w="50800" cap="flat">
              <a:solidFill>
                <a:srgbClr val="060644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6911847" y="4378588"/>
            <a:ext cx="4464306" cy="2689744"/>
          </a:xfrm>
          <a:custGeom>
            <a:avLst/>
            <a:gdLst/>
            <a:ahLst/>
            <a:cxnLst/>
            <a:rect l="l" t="t" r="r" b="b"/>
            <a:pathLst>
              <a:path w="4464306" h="2689744">
                <a:moveTo>
                  <a:pt x="0" y="0"/>
                </a:moveTo>
                <a:lnTo>
                  <a:pt x="4464306" y="0"/>
                </a:lnTo>
                <a:lnTo>
                  <a:pt x="4464306" y="2689744"/>
                </a:lnTo>
                <a:lnTo>
                  <a:pt x="0" y="2689744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8291913" y="4871373"/>
            <a:ext cx="1704174" cy="170417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E27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8722001" y="5213492"/>
            <a:ext cx="843997" cy="1019936"/>
          </a:xfrm>
          <a:custGeom>
            <a:avLst/>
            <a:gdLst/>
            <a:ahLst/>
            <a:cxnLst/>
            <a:rect l="l" t="t" r="r" b="b"/>
            <a:pathLst>
              <a:path w="843997" h="1019936">
                <a:moveTo>
                  <a:pt x="0" y="0"/>
                </a:moveTo>
                <a:lnTo>
                  <a:pt x="843998" y="0"/>
                </a:lnTo>
                <a:lnTo>
                  <a:pt x="843998" y="1019936"/>
                </a:lnTo>
                <a:lnTo>
                  <a:pt x="0" y="1019936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187455" y="1608660"/>
            <a:ext cx="9913090" cy="68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50"/>
              </a:lnSpc>
            </a:pPr>
            <a:r>
              <a:rPr lang="en-US" sz="450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Future Prospects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03031" y="3042722"/>
            <a:ext cx="5061418" cy="941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442"/>
              </a:lnSpc>
            </a:pPr>
            <a:r>
              <a:rPr lang="en-US" sz="203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Digital Transformation: B2C and business to consumer and consumer services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923551" y="3042722"/>
            <a:ext cx="5061418" cy="941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442"/>
              </a:lnSpc>
            </a:pPr>
            <a:r>
              <a:rPr lang="en-US" sz="203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Continued Expansion: The ability to create something innovative &amp; find something new.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03031" y="6214378"/>
            <a:ext cx="5061418" cy="633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442"/>
              </a:lnSpc>
            </a:pPr>
            <a:r>
              <a:rPr lang="en-US" sz="203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Sustainability Initiatives: Support for the environment goals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636211" y="4479579"/>
            <a:ext cx="531854" cy="391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122017" y="4479579"/>
            <a:ext cx="531854" cy="391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636211" y="6518397"/>
            <a:ext cx="531854" cy="391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03</a:t>
            </a:r>
          </a:p>
        </p:txBody>
      </p:sp>
      <p:sp>
        <p:nvSpPr>
          <p:cNvPr id="19" name="AutoShape 19"/>
          <p:cNvSpPr/>
          <p:nvPr/>
        </p:nvSpPr>
        <p:spPr>
          <a:xfrm rot="10799999">
            <a:off x="6726206" y="3769811"/>
            <a:ext cx="684186" cy="0"/>
          </a:xfrm>
          <a:prstGeom prst="line">
            <a:avLst/>
          </a:prstGeom>
          <a:ln w="38100" cap="flat">
            <a:solidFill>
              <a:srgbClr val="060644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20" name="AutoShape 20"/>
          <p:cNvSpPr/>
          <p:nvPr/>
        </p:nvSpPr>
        <p:spPr>
          <a:xfrm rot="10799999">
            <a:off x="10697355" y="3769811"/>
            <a:ext cx="684186" cy="0"/>
          </a:xfrm>
          <a:prstGeom prst="line">
            <a:avLst/>
          </a:prstGeom>
          <a:ln w="38100" cap="flat">
            <a:solidFill>
              <a:srgbClr val="060644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AutoShape 21"/>
          <p:cNvSpPr/>
          <p:nvPr/>
        </p:nvSpPr>
        <p:spPr>
          <a:xfrm rot="10799999">
            <a:off x="6816333" y="7480526"/>
            <a:ext cx="684186" cy="0"/>
          </a:xfrm>
          <a:prstGeom prst="line">
            <a:avLst/>
          </a:prstGeom>
          <a:ln w="38100" cap="flat">
            <a:solidFill>
              <a:srgbClr val="060644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F27E62-37CB-FBB1-35E5-493F186768DE}"/>
              </a:ext>
            </a:extLst>
          </p:cNvPr>
          <p:cNvSpPr txBox="1"/>
          <p:nvPr/>
        </p:nvSpPr>
        <p:spPr>
          <a:xfrm>
            <a:off x="2438400" y="1790700"/>
            <a:ext cx="4495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Poppins Medium" panose="00000600000000000000" pitchFamily="2" charset="0"/>
                <a:cs typeface="Poppins Medium" panose="00000600000000000000" pitchFamily="2" charset="0"/>
              </a:rPr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938724-11AB-030C-B9CC-339D73B3EF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400" y="0"/>
            <a:ext cx="9372600" cy="10287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82CC9A-A751-D13F-2331-415FEA07140D}"/>
              </a:ext>
            </a:extLst>
          </p:cNvPr>
          <p:cNvSpPr txBox="1"/>
          <p:nvPr/>
        </p:nvSpPr>
        <p:spPr>
          <a:xfrm>
            <a:off x="1066800" y="4457700"/>
            <a:ext cx="723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oppins Medium" panose="00000600000000000000" pitchFamily="2" charset="0"/>
                <a:cs typeface="Poppins Medium" panose="00000600000000000000" pitchFamily="2" charset="0"/>
              </a:rPr>
              <a:t>Tesco’s growth from a small stall to a global retailer highlights its adaptability and strategic savvy. Its focus on digital platforms and sustainability ensues continued innovation and growth.</a:t>
            </a:r>
          </a:p>
        </p:txBody>
      </p:sp>
      <p:sp>
        <p:nvSpPr>
          <p:cNvPr id="6" name="Flowchart: Merge 5">
            <a:extLst>
              <a:ext uri="{FF2B5EF4-FFF2-40B4-BE49-F238E27FC236}">
                <a16:creationId xmlns:a16="http://schemas.microsoft.com/office/drawing/2014/main" id="{F3AE8137-D80E-95EB-0680-C8AE32558F5E}"/>
              </a:ext>
            </a:extLst>
          </p:cNvPr>
          <p:cNvSpPr/>
          <p:nvPr/>
        </p:nvSpPr>
        <p:spPr>
          <a:xfrm>
            <a:off x="7467600" y="0"/>
            <a:ext cx="2895600" cy="2552700"/>
          </a:xfrm>
          <a:prstGeom prst="flowChartMerg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Merge 6">
            <a:extLst>
              <a:ext uri="{FF2B5EF4-FFF2-40B4-BE49-F238E27FC236}">
                <a16:creationId xmlns:a16="http://schemas.microsoft.com/office/drawing/2014/main" id="{2E2D8992-7073-45AE-24E8-40A51EEA6BC3}"/>
              </a:ext>
            </a:extLst>
          </p:cNvPr>
          <p:cNvSpPr/>
          <p:nvPr/>
        </p:nvSpPr>
        <p:spPr>
          <a:xfrm rot="10800000">
            <a:off x="7467600" y="7727430"/>
            <a:ext cx="2895600" cy="2552700"/>
          </a:xfrm>
          <a:prstGeom prst="flowChartMerg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75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456338" y="685800"/>
            <a:ext cx="3375324" cy="68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50"/>
              </a:lnSpc>
            </a:pPr>
            <a:r>
              <a:rPr lang="en-US" sz="450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0600" y="1714500"/>
            <a:ext cx="15999845" cy="9300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effectLst/>
              <a:latin typeface="Georgia" panose="0204050205040502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Georgia" panose="02040502050405020303" pitchFamily="18" charset="0"/>
              </a:rPr>
              <a:t>Alexander, N. and Myers, H. (2000). The Retail Internationalization Process. International Marketing Review, 17(4/5), pp. 334-353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latin typeface="Georgia" panose="02040502050405020303" pitchFamily="18" charset="0"/>
              </a:rPr>
              <a:t>Blythman, J. (2012) </a:t>
            </a:r>
            <a:r>
              <a:rPr lang="en-US" sz="3200" i="1" dirty="0">
                <a:effectLst/>
                <a:latin typeface="Georgia" panose="02040502050405020303" pitchFamily="18" charset="0"/>
              </a:rPr>
              <a:t>Shopped: The shocking power of British supermarkets</a:t>
            </a:r>
            <a:r>
              <a:rPr lang="en-US" sz="3200" dirty="0">
                <a:effectLst/>
                <a:latin typeface="Georgia" panose="02040502050405020303" pitchFamily="18" charset="0"/>
              </a:rPr>
              <a:t>. Chicago, IL: HarperCollins UK.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latin typeface="Georgia" panose="02040502050405020303" pitchFamily="18" charset="0"/>
              </a:rPr>
              <a:t>Burt, S., Dawson, J. and Sparks, L. (2003). Failure in International Retailing: Research Propositions. International Review of Retail, Distribution and Consumer Research, 13(4), pp. 355-373</a:t>
            </a:r>
            <a:endParaRPr lang="en-US" sz="3200" dirty="0"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latin typeface="Georgia" panose="02040502050405020303" pitchFamily="18" charset="0"/>
              </a:rPr>
              <a:t>Jones, S. (2021) </a:t>
            </a:r>
            <a:r>
              <a:rPr lang="en-US" sz="3200" i="1" dirty="0">
                <a:effectLst/>
                <a:latin typeface="Georgia" panose="02040502050405020303" pitchFamily="18" charset="0"/>
              </a:rPr>
              <a:t>The impact of technology in UK supermarkets</a:t>
            </a:r>
            <a:r>
              <a:rPr lang="en-US" sz="3200" dirty="0">
                <a:effectLst/>
                <a:latin typeface="Georgia" panose="02040502050405020303" pitchFamily="18" charset="0"/>
              </a:rPr>
              <a:t>. Grin Verlag.</a:t>
            </a:r>
            <a:endParaRPr lang="en-US" sz="3200" dirty="0"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latin typeface="Georgia" panose="02040502050405020303" pitchFamily="18" charset="0"/>
              </a:rPr>
              <a:t>Kornum, N. and Bjerre, M. (2005) </a:t>
            </a:r>
            <a:r>
              <a:rPr lang="en-US" sz="3200" i="1" dirty="0">
                <a:effectLst/>
                <a:latin typeface="Georgia" panose="02040502050405020303" pitchFamily="18" charset="0"/>
              </a:rPr>
              <a:t>Grocery E-commerce: Consumer behaviour and business strategies</a:t>
            </a:r>
            <a:r>
              <a:rPr lang="en-US" sz="3200" dirty="0">
                <a:effectLst/>
                <a:latin typeface="Georgia" panose="02040502050405020303" pitchFamily="18" charset="0"/>
              </a:rPr>
              <a:t>. Cheltenham, England: Edward Elgar Publishing.</a:t>
            </a:r>
            <a:endParaRPr lang="en-US" sz="3200" dirty="0"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latin typeface="Georgia" panose="02040502050405020303" pitchFamily="18" charset="0"/>
              </a:rPr>
              <a:t>Seth, A. and Randall, G. (2001) </a:t>
            </a:r>
            <a:r>
              <a:rPr lang="en-US" sz="3200" i="1" dirty="0">
                <a:effectLst/>
                <a:latin typeface="Georgia" panose="02040502050405020303" pitchFamily="18" charset="0"/>
              </a:rPr>
              <a:t>The grocers: The rise and rise of the supermarket chains</a:t>
            </a:r>
            <a:r>
              <a:rPr lang="en-US" sz="3200" dirty="0">
                <a:effectLst/>
                <a:latin typeface="Georgia" panose="02040502050405020303" pitchFamily="18" charset="0"/>
              </a:rPr>
              <a:t>. London, England: Kogan Page.</a:t>
            </a:r>
            <a:endParaRPr lang="en-US" sz="3200" dirty="0"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latin typeface="Georgia" panose="02040502050405020303" pitchFamily="18" charset="0"/>
              </a:rPr>
              <a:t>Seth, A. and Randall, G. (2011) </a:t>
            </a:r>
            <a:r>
              <a:rPr lang="en-US" sz="3200" i="1" dirty="0">
                <a:effectLst/>
                <a:latin typeface="Georgia" panose="02040502050405020303" pitchFamily="18" charset="0"/>
              </a:rPr>
              <a:t>The grocers: The rise and rise of supermarket chains</a:t>
            </a:r>
            <a:r>
              <a:rPr lang="en-US" sz="3200" dirty="0">
                <a:effectLst/>
                <a:latin typeface="Georgia" panose="02040502050405020303" pitchFamily="18" charset="0"/>
              </a:rPr>
              <a:t>. 3rd ed. London, England: Kogan Page. Available at: https://books.google.at/books?id=pEnRGMGYT3sC.</a:t>
            </a:r>
            <a:endParaRPr lang="en-US" sz="3200" dirty="0"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effectLst/>
                <a:latin typeface="Georgia" panose="02040502050405020303" pitchFamily="18" charset="0"/>
              </a:rPr>
              <a:t>(No date) </a:t>
            </a:r>
            <a:r>
              <a:rPr lang="en-US" sz="3200" i="1" dirty="0">
                <a:effectLst/>
                <a:latin typeface="Georgia" panose="02040502050405020303" pitchFamily="18" charset="0"/>
              </a:rPr>
              <a:t>Tesco.com</a:t>
            </a:r>
            <a:r>
              <a:rPr lang="en-US" sz="3200" dirty="0">
                <a:effectLst/>
                <a:latin typeface="Georgia" panose="02040502050405020303" pitchFamily="18" charset="0"/>
              </a:rPr>
              <a:t>. Available at: https://www.tesco.com/ (Accessed: July 17, 2024).</a:t>
            </a:r>
          </a:p>
          <a:p>
            <a:br>
              <a:rPr lang="en-US" sz="3200" dirty="0">
                <a:effectLst/>
              </a:rPr>
            </a:br>
            <a:endParaRPr lang="en-US" sz="283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708</Words>
  <Application>Microsoft Office PowerPoint</Application>
  <PresentationFormat>Custom</PresentationFormat>
  <Paragraphs>89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Poppins Semi-Bold</vt:lpstr>
      <vt:lpstr>Georgia</vt:lpstr>
      <vt:lpstr>Times New Roman</vt:lpstr>
      <vt:lpstr>Poppins Bold</vt:lpstr>
      <vt:lpstr>Arial</vt:lpstr>
      <vt:lpstr>Calibri</vt:lpstr>
      <vt:lpstr>Poppins Medium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/>
  <cp:lastModifiedBy/>
  <cp:revision>2</cp:revision>
  <dcterms:created xsi:type="dcterms:W3CDTF">2024-07-17T21:14:25Z</dcterms:created>
  <dcterms:modified xsi:type="dcterms:W3CDTF">2024-07-22T20:43:09Z</dcterms:modified>
  <dc:identifier/>
</cp:coreProperties>
</file>