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142DAC-8A56-4370-97EA-1377DB533831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386F1-C8FE-4B3F-9211-8D06C7B09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386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18/05/2016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saintdavid.ac.uk/en/studentservices/learningsupport/learningsupportspld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5" Type="http://schemas.openxmlformats.org/officeDocument/2006/relationships/hyperlink" Target="http://www.trinitysaintdavid.ac.uk/en/studentservices/learningsupport/distancelearners/" TargetMode="External"/><Relationship Id="rId4" Type="http://schemas.openxmlformats.org/officeDocument/2006/relationships/hyperlink" Target="http://www.trinitysaintdavid.ac.uk/en/studentservices/studysup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0" y="1397675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GB" sz="4800" b="1" dirty="0" err="1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  <a:t> a </a:t>
            </a:r>
            <a:r>
              <a:rPr lang="en-GB" sz="4800" b="1" dirty="0" err="1">
                <a:solidFill>
                  <a:prstClr val="black"/>
                </a:solidFill>
                <a:ea typeface="+mj-ea"/>
                <a:cs typeface="+mj-cs"/>
              </a:rPr>
              <a:t>Chyfeirnodi</a:t>
            </a:r>
            <a:endParaRPr lang="en-GB" sz="4800" b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 algn="ctr"/>
            <a:endParaRPr lang="en-GB" sz="4800" b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 algn="ctr"/>
            <a:r>
              <a:rPr lang="en-GB" sz="4800" b="1" i="1" dirty="0">
                <a:solidFill>
                  <a:prstClr val="black"/>
                </a:solidFill>
                <a:ea typeface="+mj-ea"/>
                <a:cs typeface="+mj-cs"/>
              </a:rPr>
              <a:t>Plagiarism and Referencing</a:t>
            </a:r>
            <a: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05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634506"/>
            <a:ext cx="806489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Diffiniad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o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Lên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ladrad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lvl="0"/>
            <a:r>
              <a:rPr lang="en-US" sz="3200" dirty="0" smtClean="0">
                <a:solidFill>
                  <a:prstClr val="black"/>
                </a:solidFill>
              </a:rPr>
              <a:t>"uses </a:t>
            </a:r>
            <a:r>
              <a:rPr lang="en-US" sz="3200" dirty="0">
                <a:solidFill>
                  <a:prstClr val="black"/>
                </a:solidFill>
              </a:rPr>
              <a:t>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Fishman</a:t>
            </a:r>
            <a:r>
              <a:rPr lang="en-US" sz="2800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67106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Sut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ddylid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cyfeirnodi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i="1" dirty="0" err="1" smtClean="0">
                <a:solidFill>
                  <a:srgbClr val="FF0000"/>
                </a:solidFill>
              </a:rPr>
              <a:t>dyfynwyd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yn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err="1" smtClean="0">
                <a:solidFill>
                  <a:srgbClr val="FF0000"/>
                </a:solidFill>
              </a:rPr>
              <a:t>Ar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lein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smtClean="0">
                <a:solidFill>
                  <a:srgbClr val="FF0000"/>
                </a:solidFill>
              </a:rPr>
              <a:t>29 </a:t>
            </a:r>
            <a:r>
              <a:rPr lang="en-GB" sz="3200" i="1" dirty="0" err="1" smtClean="0">
                <a:solidFill>
                  <a:srgbClr val="FF0000"/>
                </a:solidFill>
              </a:rPr>
              <a:t>Ebrill</a:t>
            </a:r>
            <a:r>
              <a:rPr lang="en-GB" sz="3200" i="1" dirty="0" smtClean="0">
                <a:solidFill>
                  <a:srgbClr val="FF0000"/>
                </a:solidFill>
              </a:rPr>
              <a:t> 2013 </a:t>
            </a:r>
            <a:r>
              <a:rPr lang="en-GB" sz="3200" dirty="0" smtClean="0">
                <a:solidFill>
                  <a:prstClr val="black"/>
                </a:solidFill>
              </a:rPr>
              <a:t>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8643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3086100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Camymddygiad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Misconduct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46291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Camddefnydd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Misuse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5410200"/>
            <a:ext cx="2197291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Camddealltwlriaeth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Misunderstanding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865149"/>
            <a:ext cx="2209800" cy="13391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Twyll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bwriadol</a:t>
            </a:r>
            <a:r>
              <a:rPr lang="en-GB" dirty="0" smtClean="0">
                <a:solidFill>
                  <a:schemeClr val="tx1"/>
                </a:solidFill>
              </a:rPr>
              <a:t> – </a:t>
            </a:r>
            <a:r>
              <a:rPr lang="en-GB" dirty="0" err="1" smtClean="0">
                <a:solidFill>
                  <a:schemeClr val="tx1"/>
                </a:solidFill>
              </a:rPr>
              <a:t>bwriad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dwyllo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Deliberate cheating – intent to deceive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988840"/>
            <a:ext cx="2176264" cy="152724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Gwybod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rheolau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gwenud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camgymeriad</a:t>
            </a:r>
            <a:r>
              <a:rPr lang="en-GB" dirty="0" smtClean="0">
                <a:solidFill>
                  <a:schemeClr val="tx1"/>
                </a:solidFill>
              </a:rPr>
              <a:t>. / </a:t>
            </a:r>
            <a:r>
              <a:rPr lang="en-GB" i="1" dirty="0" smtClean="0">
                <a:solidFill>
                  <a:schemeClr val="tx1"/>
                </a:solidFill>
              </a:rPr>
              <a:t>Knows the rules and makes a mistake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852936"/>
            <a:ext cx="1981200" cy="162653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Ddim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gwybod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rheolau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a’u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torri</a:t>
            </a:r>
            <a:r>
              <a:rPr lang="en-GB" dirty="0" smtClean="0">
                <a:solidFill>
                  <a:schemeClr val="tx1"/>
                </a:solidFill>
              </a:rPr>
              <a:t>. / </a:t>
            </a:r>
            <a:r>
              <a:rPr lang="en-GB" i="1" dirty="0" smtClean="0">
                <a:solidFill>
                  <a:schemeClr val="tx1"/>
                </a:solidFill>
              </a:rPr>
              <a:t>Doesn’t know the rules and breaks them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3632" y="585917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Sbectrwm</a:t>
            </a:r>
            <a:r>
              <a:rPr lang="en-GB" sz="3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endParaRPr lang="en-GB" sz="36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en-GB" sz="36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2282924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051720" y="2175892"/>
            <a:ext cx="2599696" cy="40614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292080" y="1628800"/>
            <a:ext cx="2448272" cy="40324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28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620688"/>
            <a:ext cx="446449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cap="all" dirty="0" smtClean="0">
                <a:solidFill>
                  <a:prstClr val="black"/>
                </a:solidFill>
                <a:ea typeface="+mj-ea"/>
                <a:cs typeface="+mj-cs"/>
              </a:rPr>
              <a:t>R</a:t>
            </a:r>
            <a:r>
              <a:rPr lang="en-GB" sz="2800" dirty="0" smtClean="0">
                <a:solidFill>
                  <a:prstClr val="black"/>
                </a:solidFill>
                <a:ea typeface="+mj-ea"/>
                <a:cs typeface="+mj-cs"/>
              </a:rPr>
              <a:t>HAI </a:t>
            </a:r>
            <a:r>
              <a:rPr lang="en-GB" sz="2800" dirty="0" smtClean="0">
                <a:solidFill>
                  <a:prstClr val="black"/>
                </a:solidFill>
                <a:ea typeface="+mj-ea"/>
                <a:cs typeface="+mj-cs"/>
              </a:rPr>
              <a:t>ENGHREIFFTIAU</a:t>
            </a:r>
          </a:p>
          <a:p>
            <a:endParaRPr lang="en-GB" sz="28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Copïo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heb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ddangos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mai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copi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yw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e.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Talu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rhywun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arall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wneud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drosoch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Dim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danogs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eich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ffynonellau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(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gair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neu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weithred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)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yn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ddigon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clir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Gweithio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gydag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eraill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a dim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cydnabod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rhannu’r</a:t>
            </a:r>
            <a:r>
              <a:rPr lang="en-GB" sz="2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ea typeface="+mj-ea"/>
                <a:cs typeface="+mj-cs"/>
              </a:rPr>
              <a:t>gwaith</a:t>
            </a:r>
            <a:endParaRPr lang="en-GB" sz="22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2200" cap="all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60032" y="618702"/>
            <a:ext cx="396044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28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prstClr val="black"/>
                </a:solidFill>
              </a:rPr>
              <a:t>Copying </a:t>
            </a:r>
            <a:r>
              <a:rPr lang="en-GB" sz="2200" dirty="0">
                <a:solidFill>
                  <a:prstClr val="black"/>
                </a:solidFill>
              </a:rPr>
              <a:t>without showing it is a copy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Paying someone to do it for you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Not showing your sources (</a:t>
            </a:r>
            <a:r>
              <a:rPr lang="en-GB" sz="2200" dirty="0" smtClean="0">
                <a:solidFill>
                  <a:prstClr val="black"/>
                </a:solidFill>
              </a:rPr>
              <a:t>words </a:t>
            </a:r>
            <a:r>
              <a:rPr lang="en-GB" sz="2200" dirty="0">
                <a:solidFill>
                  <a:prstClr val="black"/>
                </a:solidFill>
              </a:rPr>
              <a:t>and </a:t>
            </a:r>
            <a:r>
              <a:rPr lang="en-GB" sz="2200" dirty="0" smtClean="0">
                <a:solidFill>
                  <a:prstClr val="black"/>
                </a:solidFill>
              </a:rPr>
              <a:t>work) </a:t>
            </a:r>
            <a:r>
              <a:rPr lang="en-GB" sz="2200" dirty="0">
                <a:solidFill>
                  <a:prstClr val="black"/>
                </a:solidFill>
              </a:rPr>
              <a:t>transparently enough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128046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692696"/>
            <a:ext cx="4042792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4500" dirty="0">
                <a:solidFill>
                  <a:prstClr val="black"/>
                </a:solidFill>
                <a:ea typeface="+mj-ea"/>
                <a:cs typeface="+mj-cs"/>
              </a:rPr>
              <a:t>Harvard </a:t>
            </a:r>
            <a:r>
              <a:rPr lang="en-GB" sz="4500" dirty="0" smtClean="0">
                <a:solidFill>
                  <a:prstClr val="black"/>
                </a:solidFill>
                <a:ea typeface="+mj-ea"/>
                <a:cs typeface="+mj-cs"/>
              </a:rPr>
              <a:t>Referencing</a:t>
            </a:r>
            <a:endParaRPr lang="en-GB" sz="45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4500" dirty="0" smtClean="0">
                <a:solidFill>
                  <a:prstClr val="black"/>
                </a:solidFill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/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page is the relevant material on?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692696"/>
            <a:ext cx="3600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Cyfeirnodi</a:t>
            </a:r>
            <a:r>
              <a:rPr lang="en-GB" sz="2800" dirty="0" smtClean="0"/>
              <a:t> Harvard – 7 </a:t>
            </a:r>
            <a:r>
              <a:rPr lang="en-GB" sz="2800" dirty="0" err="1" smtClean="0"/>
              <a:t>Cwestiwn</a:t>
            </a:r>
            <a:endParaRPr lang="en-GB" sz="2800" dirty="0" smtClean="0"/>
          </a:p>
          <a:p>
            <a:r>
              <a:rPr lang="en-GB" sz="2000" dirty="0" smtClean="0"/>
              <a:t>Mae </a:t>
            </a:r>
            <a:r>
              <a:rPr lang="en-GB" sz="2000" dirty="0" err="1" smtClean="0"/>
              <a:t>cyfeirnod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gyflwan</a:t>
            </a:r>
            <a:r>
              <a:rPr lang="en-GB" sz="2000" dirty="0" smtClean="0"/>
              <a:t> pan </a:t>
            </a:r>
            <a:r>
              <a:rPr lang="en-GB" sz="2000" dirty="0" err="1" smtClean="0"/>
              <a:t>fyddwn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gwybod</a:t>
            </a:r>
            <a:r>
              <a:rPr lang="en-GB" sz="2000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Pwy</a:t>
            </a:r>
            <a:r>
              <a:rPr lang="en-GB" sz="2000" dirty="0" smtClean="0"/>
              <a:t> </a:t>
            </a:r>
            <a:r>
              <a:rPr lang="en-GB" sz="2000" dirty="0" err="1" smtClean="0"/>
              <a:t>ysgrifennodd</a:t>
            </a:r>
            <a:r>
              <a:rPr lang="en-GB" sz="2000" dirty="0" smtClean="0"/>
              <a:t> / </a:t>
            </a:r>
            <a:r>
              <a:rPr lang="en-GB" sz="2000" dirty="0" err="1" smtClean="0"/>
              <a:t>olygodd</a:t>
            </a:r>
            <a:r>
              <a:rPr lang="en-GB" sz="2000" dirty="0" smtClean="0"/>
              <a:t> y </a:t>
            </a:r>
            <a:r>
              <a:rPr lang="en-GB" sz="2000" dirty="0" err="1" smtClean="0"/>
              <a:t>gwaith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Pryd</a:t>
            </a:r>
            <a:r>
              <a:rPr lang="en-GB" sz="2000" dirty="0" smtClean="0"/>
              <a:t> y </a:t>
            </a:r>
            <a:r>
              <a:rPr lang="en-GB" sz="2000" dirty="0" err="1" smtClean="0"/>
              <a:t>cyhoeddwyd</a:t>
            </a:r>
            <a:r>
              <a:rPr lang="en-GB" sz="2000" dirty="0" smtClean="0"/>
              <a:t> </a:t>
            </a:r>
            <a:r>
              <a:rPr lang="en-GB" sz="2000" dirty="0" err="1" smtClean="0"/>
              <a:t>ef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Beth </a:t>
            </a:r>
            <a:r>
              <a:rPr lang="en-GB" sz="2000" dirty="0" err="1" smtClean="0"/>
              <a:t>yw</a:t>
            </a:r>
            <a:r>
              <a:rPr lang="en-GB" sz="2000" dirty="0" smtClean="0"/>
              <a:t> </a:t>
            </a:r>
            <a:r>
              <a:rPr lang="en-GB" sz="2000" dirty="0" err="1" smtClean="0"/>
              <a:t>ei</a:t>
            </a:r>
            <a:r>
              <a:rPr lang="en-GB" sz="2000" dirty="0" smtClean="0"/>
              <a:t> </a:t>
            </a:r>
            <a:r>
              <a:rPr lang="en-GB" sz="2000" dirty="0" err="1" smtClean="0"/>
              <a:t>enw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Beth </a:t>
            </a:r>
            <a:r>
              <a:rPr lang="en-GB" sz="2000" dirty="0" err="1" smtClean="0"/>
              <a:t>yw’r</a:t>
            </a:r>
            <a:r>
              <a:rPr lang="en-GB" sz="2000" dirty="0" smtClean="0"/>
              <a:t> </a:t>
            </a:r>
            <a:r>
              <a:rPr lang="en-GB" sz="2000" dirty="0" err="1" smtClean="0"/>
              <a:t>ffynhonnell</a:t>
            </a:r>
            <a:r>
              <a:rPr lang="en-GB" sz="2000" dirty="0" smtClean="0"/>
              <a:t> (</a:t>
            </a:r>
            <a:r>
              <a:rPr lang="en-GB" sz="2000" dirty="0" err="1" smtClean="0"/>
              <a:t>llyfr</a:t>
            </a:r>
            <a:r>
              <a:rPr lang="en-GB" sz="2000" dirty="0" smtClean="0"/>
              <a:t>, </a:t>
            </a:r>
            <a:r>
              <a:rPr lang="en-GB" sz="2000" dirty="0" err="1" smtClean="0"/>
              <a:t>erthygl</a:t>
            </a:r>
            <a:r>
              <a:rPr lang="en-GB" sz="2000" dirty="0" smtClean="0"/>
              <a:t>, </a:t>
            </a:r>
            <a:r>
              <a:rPr lang="en-GB" sz="2000" dirty="0" err="1" smtClean="0"/>
              <a:t>gwefan</a:t>
            </a:r>
            <a:r>
              <a:rPr lang="en-GB" sz="2000" dirty="0" smtClean="0"/>
              <a:t>)?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Ble</a:t>
            </a:r>
            <a:r>
              <a:rPr lang="en-GB" sz="2000" dirty="0" smtClean="0"/>
              <a:t> </a:t>
            </a:r>
            <a:r>
              <a:rPr lang="en-GB" sz="2000" dirty="0" err="1" smtClean="0"/>
              <a:t>cyhoeddwyd</a:t>
            </a:r>
            <a:r>
              <a:rPr lang="en-GB" sz="2000" dirty="0" smtClean="0"/>
              <a:t> </a:t>
            </a:r>
            <a:r>
              <a:rPr lang="en-GB" sz="2000" dirty="0" err="1" smtClean="0"/>
              <a:t>ef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Pwy</a:t>
            </a:r>
            <a:r>
              <a:rPr lang="en-GB" sz="2000" dirty="0" smtClean="0"/>
              <a:t> </a:t>
            </a:r>
            <a:r>
              <a:rPr lang="en-GB" sz="2000" dirty="0" err="1" smtClean="0"/>
              <a:t>gyhoeddodd</a:t>
            </a:r>
            <a:r>
              <a:rPr lang="en-GB" sz="2000" dirty="0" smtClean="0"/>
              <a:t> </a:t>
            </a:r>
            <a:r>
              <a:rPr lang="en-GB" sz="2000" dirty="0" err="1" smtClean="0"/>
              <a:t>ef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ba</a:t>
            </a:r>
            <a:r>
              <a:rPr lang="en-GB" sz="2000" dirty="0" smtClean="0"/>
              <a:t> </a:t>
            </a:r>
            <a:r>
              <a:rPr lang="en-GB" sz="2000" dirty="0" err="1" smtClean="0"/>
              <a:t>dudalen</a:t>
            </a:r>
            <a:r>
              <a:rPr lang="en-GB" sz="2000" dirty="0" smtClean="0"/>
              <a:t> </a:t>
            </a:r>
            <a:r>
              <a:rPr lang="en-GB" sz="2000" dirty="0" err="1" smtClean="0"/>
              <a:t>mae’r</a:t>
            </a:r>
            <a:r>
              <a:rPr lang="en-GB" sz="2000" dirty="0" smtClean="0"/>
              <a:t> </a:t>
            </a:r>
            <a:r>
              <a:rPr lang="en-GB" sz="2000" dirty="0" err="1" smtClean="0"/>
              <a:t>deunydd</a:t>
            </a:r>
            <a:r>
              <a:rPr lang="en-GB" sz="2000" dirty="0" smtClean="0"/>
              <a:t> y </a:t>
            </a:r>
            <a:r>
              <a:rPr lang="en-GB" sz="2000" dirty="0" err="1" smtClean="0"/>
              <a:t>cyfeiriwyd</a:t>
            </a:r>
            <a:r>
              <a:rPr lang="en-GB" sz="2000" dirty="0" smtClean="0"/>
              <a:t> </a:t>
            </a:r>
            <a:r>
              <a:rPr lang="en-GB" sz="2000" dirty="0" err="1" smtClean="0"/>
              <a:t>ato</a:t>
            </a:r>
            <a:r>
              <a:rPr lang="en-GB" sz="2000" dirty="0"/>
              <a:t>?</a:t>
            </a: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6515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Llyfrau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</a:t>
            </a: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hand...’ (</a:t>
            </a:r>
            <a:r>
              <a:rPr lang="en-GB" dirty="0" err="1" smtClean="0"/>
              <a:t>Widdowson</a:t>
            </a:r>
            <a:r>
              <a:rPr lang="en-GB" dirty="0" smtClean="0"/>
              <a:t>, 1975:3). (</a:t>
            </a:r>
            <a:r>
              <a:rPr lang="en-GB" i="1" dirty="0" err="1" smtClean="0">
                <a:solidFill>
                  <a:srgbClr val="FF0000"/>
                </a:solidFill>
              </a:rPr>
              <a:t>neu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tud</a:t>
            </a:r>
            <a:r>
              <a:rPr lang="en-GB" i="1" dirty="0" smtClean="0">
                <a:solidFill>
                  <a:srgbClr val="FF0000"/>
                </a:solidFill>
              </a:rPr>
              <a:t>. 3 </a:t>
            </a:r>
            <a:r>
              <a:rPr lang="en-GB" dirty="0" smtClean="0"/>
              <a:t>/ or p.3)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i="1" dirty="0" smtClean="0"/>
              <a:t>/ In the reference list:</a:t>
            </a:r>
            <a:endParaRPr lang="en-GB" i="1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07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Erthyglau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Cyfnodolion</a:t>
            </a:r>
            <a:r>
              <a:rPr lang="en-GB" sz="3600" dirty="0" smtClean="0"/>
              <a:t> </a:t>
            </a:r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</a:t>
            </a: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</a:t>
            </a:r>
            <a:r>
              <a:rPr lang="en-GB" i="1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</a:t>
            </a:r>
            <a:r>
              <a:rPr lang="en-GB" dirty="0" smtClean="0"/>
              <a:t> 1(1):67-84.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Mwy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na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dau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awdur</a:t>
            </a:r>
            <a:r>
              <a:rPr lang="en-GB" i="1" dirty="0" smtClean="0">
                <a:solidFill>
                  <a:srgbClr val="FF0000"/>
                </a:solidFill>
              </a:rPr>
              <a:t>?  </a:t>
            </a:r>
            <a:r>
              <a:rPr lang="en-GB" dirty="0" smtClean="0"/>
              <a:t>/ </a:t>
            </a:r>
            <a:r>
              <a:rPr lang="en-GB" i="1" dirty="0" smtClean="0"/>
              <a:t>More than two authors?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31836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 err="1" smtClean="0"/>
              <a:t>Cyfeirnodi</a:t>
            </a:r>
            <a:r>
              <a:rPr lang="en-GB" sz="2800" dirty="0" smtClean="0"/>
              <a:t> </a:t>
            </a:r>
            <a:r>
              <a:rPr lang="en-GB" sz="2800" dirty="0" err="1" smtClean="0"/>
              <a:t>Gwefannau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/>
              <a:t>Referencing Websites</a:t>
            </a:r>
            <a:endParaRPr lang="en-US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i="1" dirty="0" err="1" smtClean="0">
                <a:solidFill>
                  <a:srgbClr val="FF0000"/>
                </a:solidFill>
              </a:rPr>
              <a:t>Yn</a:t>
            </a:r>
            <a:r>
              <a:rPr lang="en-GB" sz="2200" i="1" dirty="0" smtClean="0">
                <a:solidFill>
                  <a:srgbClr val="FF0000"/>
                </a:solidFill>
              </a:rPr>
              <a:t> y </a:t>
            </a:r>
            <a:r>
              <a:rPr lang="en-GB" sz="2200" i="1" dirty="0" err="1" smtClean="0">
                <a:solidFill>
                  <a:srgbClr val="FF0000"/>
                </a:solidFill>
              </a:rPr>
              <a:t>testun</a:t>
            </a:r>
            <a:r>
              <a:rPr lang="en-GB" sz="2200" i="1" dirty="0" smtClean="0">
                <a:solidFill>
                  <a:srgbClr val="FF0000"/>
                </a:solidFill>
              </a:rPr>
              <a:t>: </a:t>
            </a:r>
            <a:r>
              <a:rPr lang="en-GB" sz="2200" dirty="0" smtClean="0"/>
              <a:t>/ </a:t>
            </a:r>
            <a:r>
              <a:rPr lang="en-GB" sz="2200" i="1" dirty="0" smtClean="0"/>
              <a:t>In the text</a:t>
            </a:r>
            <a:r>
              <a:rPr lang="en-GB" sz="2200" i="1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i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 smtClean="0"/>
              <a:t>‘Jane Austen was a wonderful gymnast’ (</a:t>
            </a:r>
            <a:r>
              <a:rPr lang="en-GB" sz="2200" i="1" dirty="0" smtClean="0"/>
              <a:t>The Republic of Pemberley</a:t>
            </a:r>
            <a:r>
              <a:rPr lang="en-GB" sz="2200" dirty="0" smtClean="0"/>
              <a:t>, </a:t>
            </a:r>
            <a:r>
              <a:rPr lang="en-GB" sz="2200" i="1" dirty="0" smtClean="0">
                <a:solidFill>
                  <a:srgbClr val="FF0000"/>
                </a:solidFill>
              </a:rPr>
              <a:t>dim </a:t>
            </a:r>
            <a:r>
              <a:rPr lang="en-GB" sz="2200" i="1" dirty="0" err="1" smtClean="0">
                <a:solidFill>
                  <a:srgbClr val="FF0000"/>
                </a:solidFill>
              </a:rPr>
              <a:t>dyddiad</a:t>
            </a:r>
            <a:r>
              <a:rPr lang="en-GB" sz="2200" i="1" dirty="0" smtClean="0"/>
              <a:t> </a:t>
            </a:r>
            <a:r>
              <a:rPr lang="en-GB" sz="2200" dirty="0" smtClean="0"/>
              <a:t>/ no date) (</a:t>
            </a:r>
            <a:r>
              <a:rPr lang="en-GB" sz="2200" i="1" dirty="0" err="1" smtClean="0">
                <a:solidFill>
                  <a:srgbClr val="FF0000"/>
                </a:solidFill>
              </a:rPr>
              <a:t>neu</a:t>
            </a:r>
            <a:r>
              <a:rPr lang="en-GB" sz="2200" i="1" dirty="0" smtClean="0">
                <a:solidFill>
                  <a:srgbClr val="FF0000"/>
                </a:solidFill>
              </a:rPr>
              <a:t> D.D. </a:t>
            </a:r>
            <a:r>
              <a:rPr lang="en-GB" sz="2200" dirty="0" smtClean="0"/>
              <a:t>or N.D</a:t>
            </a:r>
            <a:r>
              <a:rPr lang="en-GB" sz="2200" dirty="0" smtClean="0"/>
              <a:t>.)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2200" i="1" dirty="0" err="1" smtClean="0">
                <a:solidFill>
                  <a:srgbClr val="FF0000"/>
                </a:solidFill>
              </a:rPr>
              <a:t>Yn</a:t>
            </a:r>
            <a:r>
              <a:rPr lang="en-GB" sz="2200" i="1" dirty="0" smtClean="0">
                <a:solidFill>
                  <a:srgbClr val="FF0000"/>
                </a:solidFill>
              </a:rPr>
              <a:t> y </a:t>
            </a:r>
            <a:r>
              <a:rPr lang="en-GB" sz="2200" i="1" dirty="0" err="1" smtClean="0">
                <a:solidFill>
                  <a:srgbClr val="FF0000"/>
                </a:solidFill>
              </a:rPr>
              <a:t>rhestr</a:t>
            </a:r>
            <a:r>
              <a:rPr lang="en-GB" sz="2200" i="1" dirty="0" smtClean="0">
                <a:solidFill>
                  <a:srgbClr val="FF0000"/>
                </a:solidFill>
              </a:rPr>
              <a:t> </a:t>
            </a:r>
            <a:r>
              <a:rPr lang="en-GB" sz="2200" i="1" dirty="0" err="1" smtClean="0">
                <a:solidFill>
                  <a:srgbClr val="FF0000"/>
                </a:solidFill>
              </a:rPr>
              <a:t>gyfeirnodi</a:t>
            </a:r>
            <a:r>
              <a:rPr lang="en-GB" sz="2200" i="1" dirty="0" smtClean="0">
                <a:solidFill>
                  <a:srgbClr val="FF0000"/>
                </a:solidFill>
              </a:rPr>
              <a:t>: </a:t>
            </a:r>
            <a:r>
              <a:rPr lang="en-GB" sz="2200" dirty="0" smtClean="0"/>
              <a:t>/ </a:t>
            </a:r>
            <a:r>
              <a:rPr lang="en-GB" sz="2200" i="1" dirty="0" smtClean="0"/>
              <a:t>In the reference list:</a:t>
            </a:r>
          </a:p>
          <a:p>
            <a:pPr>
              <a:spcBef>
                <a:spcPts val="0"/>
              </a:spcBef>
            </a:pPr>
            <a:r>
              <a:rPr lang="en-GB" sz="2200" dirty="0" smtClean="0"/>
              <a:t>The Republic of Pemberley (no date) ‘Allusions to books and authors in Jane Austen’s writings’</a:t>
            </a:r>
            <a:r>
              <a:rPr lang="en-GB" sz="2200" i="1" dirty="0" smtClean="0"/>
              <a:t> </a:t>
            </a:r>
            <a:r>
              <a:rPr lang="en-GB" sz="2200" i="1" dirty="0" err="1" smtClean="0">
                <a:solidFill>
                  <a:srgbClr val="FF0000"/>
                </a:solidFill>
              </a:rPr>
              <a:t>yn</a:t>
            </a:r>
            <a:r>
              <a:rPr lang="en-GB" sz="2200" i="1" dirty="0" smtClean="0">
                <a:solidFill>
                  <a:srgbClr val="FF0000"/>
                </a:solidFill>
              </a:rPr>
              <a:t> </a:t>
            </a:r>
            <a:r>
              <a:rPr lang="en-GB" sz="2200" dirty="0" smtClean="0"/>
              <a:t>/ in </a:t>
            </a:r>
            <a:r>
              <a:rPr lang="en-GB" sz="2200" i="1" dirty="0" smtClean="0"/>
              <a:t>The Republic of Pemberley</a:t>
            </a:r>
            <a:r>
              <a:rPr lang="en-GB" sz="2200" dirty="0" smtClean="0"/>
              <a:t>. [</a:t>
            </a:r>
            <a:r>
              <a:rPr lang="en-GB" sz="2200" i="1" dirty="0" err="1" smtClean="0">
                <a:solidFill>
                  <a:srgbClr val="FF0000"/>
                </a:solidFill>
              </a:rPr>
              <a:t>Ar</a:t>
            </a:r>
            <a:r>
              <a:rPr lang="en-GB" sz="2200" i="1" dirty="0" smtClean="0">
                <a:solidFill>
                  <a:srgbClr val="FF0000"/>
                </a:solidFill>
              </a:rPr>
              <a:t> </a:t>
            </a:r>
            <a:r>
              <a:rPr lang="en-GB" sz="2200" i="1" dirty="0" err="1" smtClean="0">
                <a:solidFill>
                  <a:srgbClr val="FF0000"/>
                </a:solidFill>
              </a:rPr>
              <a:t>lein</a:t>
            </a:r>
            <a:r>
              <a:rPr lang="en-GB" sz="2200" i="1" dirty="0" smtClean="0">
                <a:solidFill>
                  <a:srgbClr val="FF0000"/>
                </a:solidFill>
              </a:rPr>
              <a:t> </a:t>
            </a:r>
            <a:r>
              <a:rPr lang="en-GB" sz="2200" dirty="0" smtClean="0"/>
              <a:t>/ Online], </a:t>
            </a:r>
            <a:r>
              <a:rPr lang="en-GB" sz="2200" dirty="0" err="1" smtClean="0">
                <a:solidFill>
                  <a:srgbClr val="FF0000"/>
                </a:solidFill>
              </a:rPr>
              <a:t>Ar</a:t>
            </a:r>
            <a:r>
              <a:rPr lang="en-GB" sz="2200" dirty="0" smtClean="0">
                <a:solidFill>
                  <a:srgbClr val="FF0000"/>
                </a:solidFill>
              </a:rPr>
              <a:t> </a:t>
            </a:r>
            <a:r>
              <a:rPr lang="en-GB" sz="2200" dirty="0" err="1" smtClean="0">
                <a:solidFill>
                  <a:srgbClr val="FF0000"/>
                </a:solidFill>
              </a:rPr>
              <a:t>gael</a:t>
            </a:r>
            <a:r>
              <a:rPr lang="en-GB" sz="2200" dirty="0" smtClean="0">
                <a:solidFill>
                  <a:srgbClr val="FF0000"/>
                </a:solidFill>
              </a:rPr>
              <a:t> : </a:t>
            </a:r>
            <a:r>
              <a:rPr lang="en-GB" sz="2200" dirty="0" smtClean="0"/>
              <a:t>/ Available: </a:t>
            </a:r>
            <a:r>
              <a:rPr lang="en-GB" sz="2200" dirty="0" smtClean="0">
                <a:hlinkClick r:id="rId3"/>
              </a:rPr>
              <a:t>http://www.pemberley.com/janeinfo/litallus.html</a:t>
            </a:r>
            <a:r>
              <a:rPr lang="en-GB" sz="2200" dirty="0" smtClean="0"/>
              <a:t> (</a:t>
            </a:r>
            <a:r>
              <a:rPr lang="en-GB" sz="2200" dirty="0" err="1" smtClean="0">
                <a:solidFill>
                  <a:srgbClr val="FF0000"/>
                </a:solidFill>
              </a:rPr>
              <a:t>mynediad</a:t>
            </a:r>
            <a:r>
              <a:rPr lang="en-GB" sz="2200" dirty="0" smtClean="0">
                <a:solidFill>
                  <a:srgbClr val="FF0000"/>
                </a:solidFill>
              </a:rPr>
              <a:t> </a:t>
            </a:r>
            <a:r>
              <a:rPr lang="en-GB" sz="2200" dirty="0" smtClean="0"/>
              <a:t>/ accessed: 1.4.2013)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07511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 err="1" smtClean="0"/>
              <a:t>Cyfeirnodi</a:t>
            </a:r>
            <a:r>
              <a:rPr lang="en-GB" sz="2800" dirty="0" smtClean="0"/>
              <a:t> </a:t>
            </a:r>
            <a:r>
              <a:rPr lang="en-GB" sz="2800" dirty="0" err="1" smtClean="0"/>
              <a:t>Papurau</a:t>
            </a:r>
            <a:r>
              <a:rPr lang="en-GB" sz="2800" dirty="0" smtClean="0"/>
              <a:t> </a:t>
            </a:r>
            <a:r>
              <a:rPr lang="en-GB" sz="2800" dirty="0" err="1" smtClean="0"/>
              <a:t>Newydd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Referencing Newspapers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2000:23).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November:23.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Dalier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sylw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i="1" dirty="0" err="1" smtClean="0">
                <a:solidFill>
                  <a:srgbClr val="FF0000"/>
                </a:solidFill>
              </a:rPr>
              <a:t>Os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oes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awdur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Note: if the writer’s name is given:</a:t>
            </a:r>
          </a:p>
          <a:p>
            <a:pPr marL="0" indent="0">
              <a:buNone/>
            </a:pPr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2000:23)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November:23.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2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 err="1" smtClean="0"/>
              <a:t>Cyfeirnod</a:t>
            </a:r>
            <a:r>
              <a:rPr lang="en-GB" sz="2800" dirty="0" smtClean="0"/>
              <a:t> </a:t>
            </a:r>
            <a:r>
              <a:rPr lang="en-GB" sz="2800" dirty="0" err="1" smtClean="0"/>
              <a:t>eilaidd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/>
              <a:t>Secondary References</a:t>
            </a:r>
            <a:endParaRPr lang="en-US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Nodwch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fod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cynnwys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gwaith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edrychoch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arno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</a:t>
            </a:r>
            <a:r>
              <a:rPr lang="en-GB" i="1" dirty="0" err="1" smtClean="0">
                <a:solidFill>
                  <a:srgbClr val="FF0000"/>
                </a:solidFill>
              </a:rPr>
              <a:t>dyfynnwyd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7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1049404"/>
            <a:ext cx="4104456" cy="449736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7200" b="1" i="1" dirty="0" smtClean="0"/>
              <a:t>Read: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7200" b="1" i="1" dirty="0" smtClean="0"/>
              <a:t>Handbook on Referencing Guidance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7200" b="1" i="1" dirty="0" smtClean="0">
                <a:solidFill>
                  <a:srgbClr val="0000FF"/>
                </a:solidFill>
                <a:hlinkClick r:id="rId3" action="ppaction://hlinkfile"/>
              </a:rPr>
              <a:t>Learning </a:t>
            </a:r>
            <a:r>
              <a:rPr lang="en-US" sz="7200" b="1" i="1" dirty="0">
                <a:solidFill>
                  <a:srgbClr val="0000FF"/>
                </a:solidFill>
                <a:hlinkClick r:id="rId3" action="ppaction://hlinkfile"/>
              </a:rPr>
              <a:t>Support (</a:t>
            </a:r>
            <a:r>
              <a:rPr lang="en-US" sz="7200" b="1" i="1" dirty="0" err="1">
                <a:solidFill>
                  <a:srgbClr val="0000FF"/>
                </a:solidFill>
                <a:hlinkClick r:id="rId3" action="ppaction://hlinkfile"/>
              </a:rPr>
              <a:t>SpLD</a:t>
            </a:r>
            <a:r>
              <a:rPr lang="en-US" sz="7200" b="1" i="1" dirty="0">
                <a:solidFill>
                  <a:srgbClr val="0000FF"/>
                </a:solidFill>
                <a:hlinkClick r:id="rId3" action="ppaction://hlinkfile"/>
              </a:rPr>
              <a:t>)</a:t>
            </a:r>
            <a:r>
              <a:rPr lang="en-US" sz="7200" b="1" i="1" dirty="0">
                <a:solidFill>
                  <a:srgbClr val="0000FF"/>
                </a:solidFill>
              </a:rPr>
              <a:t> </a:t>
            </a:r>
            <a:r>
              <a:rPr lang="en-US" sz="7200" i="1" dirty="0"/>
              <a:t/>
            </a:r>
            <a:br>
              <a:rPr lang="en-US" sz="7200" i="1" dirty="0"/>
            </a:br>
            <a:r>
              <a:rPr lang="en-US" sz="7200" i="1" dirty="0"/>
              <a:t>Support available for students who have Specific Learning Difficulties (</a:t>
            </a:r>
            <a:r>
              <a:rPr lang="en-US" sz="7200" i="1" dirty="0" err="1"/>
              <a:t>SpLD</a:t>
            </a:r>
            <a:r>
              <a:rPr lang="en-US" sz="7200" i="1" dirty="0"/>
              <a:t>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7200" b="1" i="1" dirty="0">
                <a:solidFill>
                  <a:srgbClr val="0000FF"/>
                </a:solidFill>
                <a:hlinkClick r:id="rId4" action="ppaction://hlinkfile"/>
              </a:rPr>
              <a:t>Study Skills Support</a:t>
            </a:r>
            <a:r>
              <a:rPr lang="en-US" sz="7200" b="1" i="1" dirty="0">
                <a:solidFill>
                  <a:srgbClr val="0000FF"/>
                </a:solidFill>
              </a:rPr>
              <a:t> </a:t>
            </a:r>
            <a:r>
              <a:rPr lang="en-US" sz="7200" b="1" i="1" dirty="0"/>
              <a:t/>
            </a:r>
            <a:br>
              <a:rPr lang="en-US" sz="7200" b="1" i="1" dirty="0"/>
            </a:br>
            <a:r>
              <a:rPr lang="en-US" sz="7200" i="1" dirty="0"/>
              <a:t>Timetables and information on study skill support available for both the Carmarthen and Lampeter campuses and distance learners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7200" b="1" i="1" dirty="0">
                <a:hlinkClick r:id="rId5" action="ppaction://hlinkfile"/>
              </a:rPr>
              <a:t>Distance Learners</a:t>
            </a:r>
            <a:r>
              <a:rPr lang="en-US" sz="7200" i="1" dirty="0"/>
              <a:t/>
            </a:r>
            <a:br>
              <a:rPr lang="en-US" sz="7200" i="1" dirty="0"/>
            </a:br>
            <a:r>
              <a:rPr lang="en-US" sz="7200" i="1" dirty="0"/>
              <a:t>Advice and guidance to help distance learners access Learning Support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152400"/>
            <a:ext cx="1323433" cy="134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67544" y="1071851"/>
            <a:ext cx="39604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Darllenwch</a:t>
            </a:r>
            <a:r>
              <a:rPr lang="en-GB" sz="2000" b="1" dirty="0" smtClean="0"/>
              <a:t>:</a:t>
            </a:r>
          </a:p>
          <a:p>
            <a:r>
              <a:rPr lang="en-GB" sz="2000" i="1" dirty="0" err="1" smtClean="0"/>
              <a:t>Llawlyfr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Cyfeirnodi</a:t>
            </a:r>
            <a:endParaRPr lang="en-GB" sz="2000" i="1" dirty="0" smtClean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Dysgu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ddysgwyr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anhawsterau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Sgiliau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Astudio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amserlen</a:t>
            </a:r>
            <a:r>
              <a:rPr lang="en-GB" dirty="0" smtClean="0"/>
              <a:t> a </a:t>
            </a:r>
            <a:r>
              <a:rPr lang="en-GB" dirty="0" err="1" smtClean="0"/>
              <a:t>gwybodeth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campysau</a:t>
            </a:r>
            <a:r>
              <a:rPr lang="en-GB" dirty="0" smtClean="0"/>
              <a:t> </a:t>
            </a:r>
            <a:r>
              <a:rPr lang="en-GB" dirty="0" err="1" smtClean="0"/>
              <a:t>Caerfyrddin</a:t>
            </a:r>
            <a:r>
              <a:rPr lang="en-GB" dirty="0" smtClean="0"/>
              <a:t> a </a:t>
            </a:r>
            <a:r>
              <a:rPr lang="en-GB" dirty="0" err="1" smtClean="0"/>
              <a:t>Llambed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bell.</a:t>
            </a:r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Dysgwyr</a:t>
            </a:r>
            <a:r>
              <a:rPr lang="en-GB" b="1" u="sng" dirty="0" smtClean="0">
                <a:solidFill>
                  <a:srgbClr val="0000FF"/>
                </a:solidFill>
              </a:rPr>
              <a:t> o bell</a:t>
            </a:r>
          </a:p>
          <a:p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cyngor</a:t>
            </a:r>
            <a:r>
              <a:rPr lang="en-GB" dirty="0" smtClean="0"/>
              <a:t> a </a:t>
            </a:r>
            <a:r>
              <a:rPr lang="en-GB" dirty="0" err="1" smtClean="0"/>
              <a:t>chyfarwyddyd</a:t>
            </a:r>
            <a:r>
              <a:rPr lang="en-GB" dirty="0" smtClean="0"/>
              <a:t> I </a:t>
            </a:r>
            <a:r>
              <a:rPr lang="en-GB" dirty="0" err="1" smtClean="0"/>
              <a:t>gynorthwyo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fyned</a:t>
            </a:r>
            <a:r>
              <a:rPr lang="en-GB" dirty="0" smtClean="0"/>
              <a:t> I </a:t>
            </a:r>
            <a:r>
              <a:rPr lang="en-GB" dirty="0" err="1" smtClean="0"/>
              <a:t>adran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65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74</TotalTime>
  <Words>967</Words>
  <Application>Microsoft Office PowerPoint</Application>
  <PresentationFormat>On-screen Show (4:3)</PresentationFormat>
  <Paragraphs>123</Paragraphs>
  <Slides>12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Cyfeirnodi Llyfrau Referencing Books</vt:lpstr>
      <vt:lpstr>Cyfeirnodi Erthyglau mewn Cyfnodolion Referencing Journal Articles</vt:lpstr>
      <vt:lpstr>Cyfeirnodi Gwefannau Referencing Websites</vt:lpstr>
      <vt:lpstr>Cyfeirnodi Papurau Newydd Referencing Newspapers</vt:lpstr>
      <vt:lpstr>Cyfeirnod eilaidd Secondary References</vt:lpstr>
      <vt:lpstr>Help 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7</cp:revision>
  <dcterms:created xsi:type="dcterms:W3CDTF">2015-04-14T15:21:28Z</dcterms:created>
  <dcterms:modified xsi:type="dcterms:W3CDTF">2016-05-18T12:38:44Z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