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5" r:id="rId2"/>
    <p:sldMasterId id="2147483698" r:id="rId3"/>
  </p:sldMasterIdLst>
  <p:notesMasterIdLst>
    <p:notesMasterId r:id="rId16"/>
  </p:notesMasterIdLst>
  <p:sldIdLst>
    <p:sldId id="351" r:id="rId4"/>
    <p:sldId id="301" r:id="rId5"/>
    <p:sldId id="258" r:id="rId6"/>
    <p:sldId id="259" r:id="rId7"/>
    <p:sldId id="293" r:id="rId8"/>
    <p:sldId id="294" r:id="rId9"/>
    <p:sldId id="295" r:id="rId10"/>
    <p:sldId id="296" r:id="rId11"/>
    <p:sldId id="297" r:id="rId12"/>
    <p:sldId id="292" r:id="rId13"/>
    <p:sldId id="274" r:id="rId14"/>
    <p:sldId id="30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353" autoAdjust="0"/>
  </p:normalViewPr>
  <p:slideViewPr>
    <p:cSldViewPr snapToGrid="0">
      <p:cViewPr varScale="1">
        <p:scale>
          <a:sx n="120" d="100"/>
          <a:sy n="120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2695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565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C4134CC3-80E6-4853-8340-9A1626D255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D400BBAA-80E1-4A4C-AFE4-B015A54BE4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20148AEC-839C-4755-9C93-7BE8634159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CC141A-24FF-4198-9A8C-3DF0AD17DE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4686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247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851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444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2658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64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928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7076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681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9080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318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425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9488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6333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0819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6046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925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03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848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4790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4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BMSK4014 </a:t>
            </a:r>
            <a:br>
              <a:rPr lang="en-GB" altLang="en-US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Blended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6</a:t>
            </a:r>
            <a:r>
              <a:rPr lang="en-GB" sz="4400" b="0" i="0" u="none" strike="noStrike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D90C9-E443-40DD-8DAC-A5E71C3FC66B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261F-CA3E-435C-A4C3-0889DCABF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87826"/>
            <a:ext cx="10972800" cy="3529406"/>
          </a:xfrm>
        </p:spPr>
        <p:txBody>
          <a:bodyPr/>
          <a:lstStyle/>
          <a:p>
            <a:r>
              <a:rPr lang="en-GB" altLang="en-US" dirty="0">
                <a:latin typeface="Arial" charset="0"/>
                <a:cs typeface="Arial" charset="0"/>
              </a:rPr>
              <a:t>Financial evaluation of options</a:t>
            </a:r>
          </a:p>
          <a:p>
            <a:r>
              <a:rPr lang="en-GB" altLang="en-US" dirty="0">
                <a:latin typeface="Arial" charset="0"/>
                <a:cs typeface="Arial" charset="0"/>
              </a:rPr>
              <a:t>Cost Benefit Analysis</a:t>
            </a:r>
          </a:p>
          <a:p>
            <a:r>
              <a:rPr lang="en-GB" altLang="en-US" dirty="0">
                <a:latin typeface="Arial" charset="0"/>
                <a:cs typeface="Arial" charset="0"/>
              </a:rPr>
              <a:t>Gantt chart</a:t>
            </a:r>
          </a:p>
          <a:p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2FC4176-547A-495B-B058-4A7B2C87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97620" y="1054469"/>
            <a:ext cx="11275280" cy="39659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sz="1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D90C9-E443-40DD-8DAC-A5E71C3FC66B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90A8987-56C9-45DB-855B-839C6BA65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265113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Aims &amp; Objectives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CB3B5AB-4FA6-43BC-A5D2-CC111913C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0707" y="1399749"/>
            <a:ext cx="112315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800" b="1" dirty="0">
                <a:latin typeface="Corbel" pitchFamily="34" charset="0"/>
              </a:rPr>
              <a:t>AIM: </a:t>
            </a:r>
            <a:r>
              <a:rPr lang="en-GB" altLang="en-US" sz="2800" i="1" dirty="0">
                <a:latin typeface="Corbel" pitchFamily="34" charset="0"/>
              </a:rPr>
              <a:t>To enable learners to make effective decisions to solve complex problems in the workplace</a:t>
            </a:r>
            <a:r>
              <a:rPr lang="en-GB" altLang="en-US" sz="2800" dirty="0">
                <a:latin typeface="Garamond" pitchFamily="18" charset="0"/>
              </a:rPr>
              <a:t>.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A004F461-24CE-474A-AF89-A0C24CAC7B95}"/>
              </a:ext>
            </a:extLst>
          </p:cNvPr>
          <p:cNvSpPr txBox="1">
            <a:spLocks/>
          </p:cNvSpPr>
          <p:nvPr/>
        </p:nvSpPr>
        <p:spPr>
          <a:xfrm>
            <a:off x="118534" y="2593790"/>
            <a:ext cx="11683674" cy="36195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9062" indent="0">
              <a:buFont typeface="Arial" charset="0"/>
              <a:buNone/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- At the end of this module the learner will:</a:t>
            </a:r>
          </a:p>
          <a:p>
            <a:pPr marL="119062" indent="0">
              <a:buFont typeface="Arial" charset="0"/>
              <a:buNone/>
              <a:defRPr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able to financially evaluate potential options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able to plan how you will implement the solution</a:t>
            </a:r>
          </a:p>
          <a:p>
            <a:pPr marL="0" indent="0">
              <a:buFont typeface="Arial" charset="0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06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ja-JP" b="1" dirty="0">
                <a:ea typeface="MS PGothic" panose="020B0600070205080204" pitchFamily="34" charset="-128"/>
              </a:rPr>
              <a:t>Cost/Benefit Analysis</a:t>
            </a:r>
            <a:r>
              <a:rPr lang="en-GB" altLang="ja-JP" dirty="0">
                <a:ea typeface="MS PGothic" panose="020B0600070205080204" pitchFamily="34" charset="-128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0F1D2-2897-4DE8-9921-D1DD2F8DD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Cost Benefit Analysis is a technique for comparing the costs of taking a particular course of action against the benefits achievable from the outcome. </a:t>
            </a:r>
          </a:p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It is a method of assessing the viability of the course of action in monetary terms. </a:t>
            </a: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03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D17ABFFD-C3B1-4949-A6C8-38CC1573F3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91968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4000" b="1" dirty="0"/>
              <a:t>How it's done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5E08C52B-8049-41CE-8CFC-A4AC72011A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9513" y="1194318"/>
            <a:ext cx="11982616" cy="4460033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dirty="0"/>
              <a:t>1.</a:t>
            </a:r>
            <a:r>
              <a:rPr lang="en-GB" altLang="en-US" sz="2800" dirty="0"/>
              <a:t>Decide on the period over which the Cost Benefit Analysis will be performed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2.Identify all of the factors involved which will incur costs or provide benefits.                      	Brainstorming can be used at this stage.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3.Separate the factors into those that incur cost and those that produce  monetary benefit.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	Be sure to identify hidden costs such as parallel running, maintenance, 	additional training.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4.Assess each of the factors and estimate a monetary value.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5.Add the total costs and the total benefits.</a:t>
            </a:r>
          </a:p>
        </p:txBody>
      </p:sp>
    </p:spTree>
    <p:extLst>
      <p:ext uri="{BB962C8B-B14F-4D97-AF65-F5344CB8AC3E}">
        <p14:creationId xmlns:p14="http://schemas.microsoft.com/office/powerpoint/2010/main" val="15756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8564E2F8-E9EF-4441-BE63-7911A42103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282" y="274638"/>
            <a:ext cx="11405118" cy="821710"/>
          </a:xfrm>
        </p:spPr>
        <p:txBody>
          <a:bodyPr/>
          <a:lstStyle/>
          <a:p>
            <a:pPr eaLnBrk="1" hangingPunct="1"/>
            <a:r>
              <a:rPr lang="en-GB" altLang="en-US" sz="3400" b="1" i="1" dirty="0"/>
              <a:t>Example: purchase of a small computer</a:t>
            </a:r>
          </a:p>
        </p:txBody>
      </p:sp>
      <p:graphicFrame>
        <p:nvGraphicFramePr>
          <p:cNvPr id="107939" name="Group 1443">
            <a:extLst>
              <a:ext uri="{FF2B5EF4-FFF2-40B4-BE49-F238E27FC236}">
                <a16:creationId xmlns:a16="http://schemas.microsoft.com/office/drawing/2014/main" id="{86AE3962-E4EF-461D-A9FD-55C7245F9D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522895"/>
              </p:ext>
            </p:extLst>
          </p:nvPr>
        </p:nvGraphicFramePr>
        <p:xfrm>
          <a:off x="2703443" y="1031034"/>
          <a:ext cx="8962933" cy="4614388"/>
        </p:xfrm>
        <a:graphic>
          <a:graphicData uri="http://schemas.openxmlformats.org/drawingml/2006/table">
            <a:tbl>
              <a:tblPr/>
              <a:tblGrid>
                <a:gridCol w="2773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04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21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321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3219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3046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3218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9312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                                                                                     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Year </a:t>
                      </a:r>
                      <a:endParaRPr kumimoji="0" lang="en-GB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Cost (£) Total</a:t>
                      </a:r>
                      <a:endParaRPr kumimoji="0" lang="en-GB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Purchase of equipment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Less trade in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9951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Net cost of purchase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9951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Maintenance contract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Training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Software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Total costs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2900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0557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4" name="Rectangle 2">
            <a:extLst>
              <a:ext uri="{FF2B5EF4-FFF2-40B4-BE49-F238E27FC236}">
                <a16:creationId xmlns:a16="http://schemas.microsoft.com/office/drawing/2014/main" id="{9EA32B8E-C63C-464A-88F1-ED35750BC343}"/>
              </a:ext>
            </a:extLst>
          </p:cNvPr>
          <p:cNvSpPr txBox="1">
            <a:spLocks noChangeArrowheads="1"/>
          </p:cNvSpPr>
          <p:nvPr/>
        </p:nvSpPr>
        <p:spPr>
          <a:xfrm>
            <a:off x="177282" y="1096348"/>
            <a:ext cx="2160401" cy="15116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2900" b="1" i="1" dirty="0"/>
              <a:t>Table 1.</a:t>
            </a:r>
          </a:p>
          <a:p>
            <a:pPr algn="l"/>
            <a:r>
              <a:rPr lang="en-GB" altLang="en-US" sz="2900" b="1" i="1" dirty="0"/>
              <a:t>List all the costs</a:t>
            </a:r>
          </a:p>
        </p:txBody>
      </p:sp>
    </p:spTree>
    <p:extLst>
      <p:ext uri="{BB962C8B-B14F-4D97-AF65-F5344CB8AC3E}">
        <p14:creationId xmlns:p14="http://schemas.microsoft.com/office/powerpoint/2010/main" val="3184613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66">
            <a:extLst>
              <a:ext uri="{FF2B5EF4-FFF2-40B4-BE49-F238E27FC236}">
                <a16:creationId xmlns:a16="http://schemas.microsoft.com/office/drawing/2014/main" id="{DF272239-8322-4A2E-B6A3-443317188A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959" y="274638"/>
            <a:ext cx="3088433" cy="2039354"/>
          </a:xfrm>
        </p:spPr>
        <p:txBody>
          <a:bodyPr>
            <a:normAutofit/>
          </a:bodyPr>
          <a:lstStyle/>
          <a:p>
            <a:pPr algn="l"/>
            <a:br>
              <a:rPr lang="en-GB" altLang="en-US" sz="3600" b="1" i="1" dirty="0"/>
            </a:br>
            <a:br>
              <a:rPr lang="en-GB" altLang="en-US" b="1" i="1" dirty="0"/>
            </a:br>
            <a:endParaRPr lang="en-GB" altLang="en-US" b="1" dirty="0"/>
          </a:p>
        </p:txBody>
      </p:sp>
      <p:graphicFrame>
        <p:nvGraphicFramePr>
          <p:cNvPr id="109833" name="Group 265">
            <a:extLst>
              <a:ext uri="{FF2B5EF4-FFF2-40B4-BE49-F238E27FC236}">
                <a16:creationId xmlns:a16="http://schemas.microsoft.com/office/drawing/2014/main" id="{EFF2BA4A-436E-4C89-A801-994D57CAD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5442854"/>
              </p:ext>
            </p:extLst>
          </p:nvPr>
        </p:nvGraphicFramePr>
        <p:xfrm>
          <a:off x="2752531" y="858417"/>
          <a:ext cx="8829867" cy="4730619"/>
        </p:xfrm>
        <a:graphic>
          <a:graphicData uri="http://schemas.openxmlformats.org/drawingml/2006/table">
            <a:tbl>
              <a:tblPr/>
              <a:tblGrid>
                <a:gridCol w="27320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51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68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6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686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51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1686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57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Benefits (£)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Year</a:t>
                      </a: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Total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7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7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7496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Staff savings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12800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58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Reduced consumables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3600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479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Total benefits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16400</a:t>
                      </a:r>
                      <a:endParaRPr kumimoji="0" lang="en-GB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Rectangle 2">
            <a:extLst>
              <a:ext uri="{FF2B5EF4-FFF2-40B4-BE49-F238E27FC236}">
                <a16:creationId xmlns:a16="http://schemas.microsoft.com/office/drawing/2014/main" id="{8A007D21-F4F9-44B8-91EE-3DD8C4CB9B4C}"/>
              </a:ext>
            </a:extLst>
          </p:cNvPr>
          <p:cNvSpPr txBox="1">
            <a:spLocks noChangeArrowheads="1"/>
          </p:cNvSpPr>
          <p:nvPr/>
        </p:nvSpPr>
        <p:spPr>
          <a:xfrm>
            <a:off x="177282" y="1096348"/>
            <a:ext cx="2537926" cy="1152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3400" b="1" i="1" dirty="0"/>
              <a:t>Table 2.</a:t>
            </a:r>
          </a:p>
          <a:p>
            <a:pPr algn="l"/>
            <a:r>
              <a:rPr lang="en-GB" altLang="en-US" sz="3400" b="1" i="1" dirty="0"/>
              <a:t>List all the benefits</a:t>
            </a:r>
          </a:p>
        </p:txBody>
      </p:sp>
    </p:spTree>
    <p:extLst>
      <p:ext uri="{BB962C8B-B14F-4D97-AF65-F5344CB8AC3E}">
        <p14:creationId xmlns:p14="http://schemas.microsoft.com/office/powerpoint/2010/main" val="2466645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583B339D-E6D5-4D32-B45C-544B495C3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929011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400" b="1" dirty="0"/>
              <a:t>Analysis</a:t>
            </a:r>
            <a:br>
              <a:rPr lang="en-GB" altLang="en-US" sz="3400" b="1" dirty="0"/>
            </a:br>
            <a:endParaRPr lang="en-GB" altLang="en-US" sz="3400" b="1" dirty="0"/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209861BC-7E5D-43AD-9F6F-26F4FB0381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11019" y="1203649"/>
            <a:ext cx="11378217" cy="4376771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400" dirty="0"/>
              <a:t>Benefit to cost ratio = </a:t>
            </a:r>
            <a:r>
              <a:rPr lang="en-GB" altLang="en-US" sz="2400" u="sng" dirty="0"/>
              <a:t>Total benefits</a:t>
            </a:r>
            <a:r>
              <a:rPr lang="en-GB" altLang="en-US" sz="2400" dirty="0"/>
              <a:t> = </a:t>
            </a:r>
            <a:r>
              <a:rPr lang="en-GB" altLang="en-US" sz="2400" u="sng" dirty="0"/>
              <a:t>16400</a:t>
            </a:r>
            <a:r>
              <a:rPr lang="en-GB" altLang="en-US" sz="2400" dirty="0"/>
              <a:t> = 5.6:1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			                   Total costs	 2900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Net annual benefit = annual benefit – annual cost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       (First year)	  = 2400-1700		= £700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Total annual benefit = </a:t>
            </a:r>
            <a:r>
              <a:rPr lang="en-GB" altLang="en-US" sz="2400" u="sng" dirty="0"/>
              <a:t>total benefits – total costs  </a:t>
            </a:r>
            <a:r>
              <a:rPr lang="en-GB" altLang="en-US" sz="2400" dirty="0"/>
              <a:t>  = </a:t>
            </a:r>
            <a:r>
              <a:rPr lang="en-GB" altLang="en-US" sz="2400" u="sng" dirty="0"/>
              <a:t>16400-2900</a:t>
            </a:r>
            <a:r>
              <a:rPr lang="en-GB" altLang="en-US" sz="2400" dirty="0"/>
              <a:t>		 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                                                         5                                         5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                                 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                                                                                       =£2700</a:t>
            </a:r>
          </a:p>
        </p:txBody>
      </p:sp>
    </p:spTree>
    <p:extLst>
      <p:ext uri="{BB962C8B-B14F-4D97-AF65-F5344CB8AC3E}">
        <p14:creationId xmlns:p14="http://schemas.microsoft.com/office/powerpoint/2010/main" val="1589138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3737675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/>
              <a:t>References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362521" y="1716323"/>
            <a:ext cx="11466958" cy="3308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1400" dirty="0"/>
              <a:t>Clegg, B., Birch, P. (2007). Instant Creativity: Simple Techniques to Ignite Innovation &amp; Problem Solving. Kogan Page Ltd.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Higgins, J. M. (1994). 101 Creative Problem Solving Techniques: The Handbook of New Ideas for Business. New Management Pub. Co.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Kepner, C. H., </a:t>
            </a:r>
            <a:r>
              <a:rPr lang="en-GB" altLang="en-US" sz="1400" dirty="0" err="1"/>
              <a:t>Tregoe</a:t>
            </a:r>
            <a:r>
              <a:rPr lang="en-GB" altLang="en-US" sz="1400" dirty="0"/>
              <a:t>, B.B., (1967). The Rational Manager. McGraw-Hill.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Proctor, T. (2005). Creative Problem Solving for Managers: Developing Skills for Decision Making and Innovation. 2nd ed. Routledge.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Williams, K. (2006). Introducing Management a Development Guide. 3rd ed. Butterworth-Heinemann.</a:t>
            </a:r>
          </a:p>
          <a:p>
            <a:pPr marL="0" indent="0">
              <a:buNone/>
            </a:pPr>
            <a:endParaRPr lang="en-GB" alt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0B9FD0-59BC-4EDD-A9FD-B3BA5D175BD6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608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6710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F5984-1ADB-4ED5-A333-5F5B7E88E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740" y="274638"/>
            <a:ext cx="8839200" cy="966333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482C34-22C9-47C8-BBB9-86C6BCD46C08}"/>
              </a:ext>
            </a:extLst>
          </p:cNvPr>
          <p:cNvSpPr/>
          <p:nvPr/>
        </p:nvSpPr>
        <p:spPr>
          <a:xfrm>
            <a:off x="84666" y="2285771"/>
            <a:ext cx="1202266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Use the solution identified by the weighted Grid analysis that you constructed after the last session,</a:t>
            </a:r>
          </a:p>
          <a:p>
            <a:endParaRPr lang="en-GB" sz="2800" dirty="0"/>
          </a:p>
          <a:p>
            <a:r>
              <a:rPr lang="en-GB" sz="2800" dirty="0"/>
              <a:t>and take that solution through the Cost Benefit Analysis. </a:t>
            </a:r>
          </a:p>
          <a:p>
            <a:endParaRPr lang="en-GB" sz="2800" dirty="0"/>
          </a:p>
          <a:p>
            <a:r>
              <a:rPr lang="en-GB" altLang="en-US" sz="2800" dirty="0">
                <a:latin typeface="Arial" charset="0"/>
                <a:cs typeface="Arial" charset="0"/>
              </a:rPr>
              <a:t>     </a:t>
            </a:r>
          </a:p>
          <a:p>
            <a:r>
              <a:rPr lang="en-GB" altLang="en-US" sz="2800" dirty="0">
                <a:latin typeface="Arial" charset="0"/>
                <a:cs typeface="Arial" charset="0"/>
              </a:rPr>
              <a:t>      </a:t>
            </a:r>
          </a:p>
          <a:p>
            <a:endParaRPr lang="en-GB" altLang="en-US" sz="2800" dirty="0">
              <a:latin typeface="Arial" charset="0"/>
              <a:cs typeface="Arial" charset="0"/>
            </a:endParaRPr>
          </a:p>
          <a:p>
            <a:endParaRPr lang="en-GB" altLang="en-US" sz="2800" dirty="0">
              <a:latin typeface="Arial" charset="0"/>
              <a:cs typeface="Arial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40070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C22B4-281F-4A8A-9854-7839C837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4204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5C468-54D0-45B6-A8B7-B7D4E371A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99143"/>
            <a:ext cx="10972800" cy="3418089"/>
          </a:xfrm>
        </p:spPr>
        <p:txBody>
          <a:bodyPr/>
          <a:lstStyle/>
          <a:p>
            <a:r>
              <a:rPr lang="en-GB" dirty="0"/>
              <a:t>Please take a few minutes to review the session and complete your learning log</a:t>
            </a:r>
          </a:p>
        </p:txBody>
      </p:sp>
    </p:spTree>
    <p:extLst>
      <p:ext uri="{BB962C8B-B14F-4D97-AF65-F5344CB8AC3E}">
        <p14:creationId xmlns:p14="http://schemas.microsoft.com/office/powerpoint/2010/main" val="38932225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651</Words>
  <Application>Microsoft Office PowerPoint</Application>
  <PresentationFormat>Widescreen</PresentationFormat>
  <Paragraphs>207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Myriad Pro</vt:lpstr>
      <vt:lpstr>Arial</vt:lpstr>
      <vt:lpstr>Arial Rounded MT Bold</vt:lpstr>
      <vt:lpstr>Calibri</vt:lpstr>
      <vt:lpstr>Calibri Light</vt:lpstr>
      <vt:lpstr>Corbel</vt:lpstr>
      <vt:lpstr>Garamond</vt:lpstr>
      <vt:lpstr>Times New Roman</vt:lpstr>
      <vt:lpstr>Wingdings</vt:lpstr>
      <vt:lpstr>20140311PresentationUWTSDTemplate</vt:lpstr>
      <vt:lpstr>3_Title Slide 1</vt:lpstr>
      <vt:lpstr>ALAMO Theme</vt:lpstr>
      <vt:lpstr>CertHE Applied Leadership and Management in the Workplace    Module: BMSK4014  Problem Solving and Decision Making   </vt:lpstr>
      <vt:lpstr>PowerPoint Presentation</vt:lpstr>
      <vt:lpstr>Today’s Session</vt:lpstr>
      <vt:lpstr>Aims &amp; Objectives</vt:lpstr>
      <vt:lpstr>Cost/Benefit Analysis </vt:lpstr>
      <vt:lpstr>How it's done</vt:lpstr>
      <vt:lpstr>Example: purchase of a small computer</vt:lpstr>
      <vt:lpstr>  </vt:lpstr>
      <vt:lpstr>Analysis </vt:lpstr>
      <vt:lpstr>References</vt:lpstr>
      <vt:lpstr>Further research</vt:lpstr>
      <vt:lpstr>Reflect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28</cp:revision>
  <dcterms:created xsi:type="dcterms:W3CDTF">2017-12-11T18:00:04Z</dcterms:created>
  <dcterms:modified xsi:type="dcterms:W3CDTF">2022-09-20T09:54:12Z</dcterms:modified>
</cp:coreProperties>
</file>