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956" autoAdjust="0"/>
    <p:restoredTop sz="94660"/>
  </p:normalViewPr>
  <p:slideViewPr>
    <p:cSldViewPr snapToGrid="0">
      <p:cViewPr>
        <p:scale>
          <a:sx n="100" d="100"/>
          <a:sy n="100" d="100"/>
        </p:scale>
        <p:origin x="43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8B0AE80B-6D61-4C63-9F8C-CCE3352E985B}"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1818882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B0AE80B-6D61-4C63-9F8C-CCE3352E985B}"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1999973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B0AE80B-6D61-4C63-9F8C-CCE3352E985B}"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4074416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8B0AE80B-6D61-4C63-9F8C-CCE3352E985B}"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710006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8B0AE80B-6D61-4C63-9F8C-CCE3352E985B}"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1225465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8B0AE80B-6D61-4C63-9F8C-CCE3352E985B}" type="datetimeFigureOut">
              <a:rPr lang="en-IN" smtClean="0"/>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390900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0AE80B-6D61-4C63-9F8C-CCE3352E985B}" type="datetimeFigureOut">
              <a:rPr lang="en-IN" smtClean="0"/>
              <a:t>28-07-2026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3306765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0AE80B-6D61-4C63-9F8C-CCE3352E985B}"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124104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B0AE80B-6D61-4C63-9F8C-CCE3352E985B}"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1637649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B0AE80B-6D61-4C63-9F8C-CCE3352E985B}"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3515110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8B0AE80B-6D61-4C63-9F8C-CCE3352E985B}"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1D79CBC-96D1-4FDA-9445-CD4F49135877}" type="slidenum">
              <a:rPr lang="en-IN" smtClean="0"/>
              <a:t>‹#›</a:t>
            </a:fld>
            <a:endParaRPr lang="en-IN"/>
          </a:p>
        </p:txBody>
      </p:sp>
    </p:spTree>
    <p:extLst>
      <p:ext uri="{BB962C8B-B14F-4D97-AF65-F5344CB8AC3E}">
        <p14:creationId xmlns:p14="http://schemas.microsoft.com/office/powerpoint/2010/main" val="36353535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0AE80B-6D61-4C63-9F8C-CCE3352E985B}" type="datetimeFigureOut">
              <a:rPr lang="en-IN" smtClean="0"/>
              <a:t>28-07-2026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D79CBC-96D1-4FDA-9445-CD4F49135877}" type="slidenum">
              <a:rPr lang="en-IN" smtClean="0"/>
              <a:t>‹#›</a:t>
            </a:fld>
            <a:endParaRPr lang="en-IN"/>
          </a:p>
        </p:txBody>
      </p:sp>
    </p:spTree>
    <p:extLst>
      <p:ext uri="{BB962C8B-B14F-4D97-AF65-F5344CB8AC3E}">
        <p14:creationId xmlns:p14="http://schemas.microsoft.com/office/powerpoint/2010/main" val="23687740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8401" y="859088"/>
            <a:ext cx="1987549" cy="1692771"/>
          </a:xfrm>
          <a:prstGeom prst="rect">
            <a:avLst/>
          </a:prstGeom>
          <a:solidFill>
            <a:schemeClr val="bg1">
              <a:lumMod val="95000"/>
            </a:schemeClr>
          </a:solidFill>
        </p:spPr>
        <p:txBody>
          <a:bodyPr wrap="square" rtlCol="0">
            <a:spAutoFit/>
          </a:bodyPr>
          <a:lstStyle/>
          <a:p>
            <a:pPr lvl="0" algn="just"/>
            <a:r>
              <a:rPr lang="en-US" sz="700" b="1" i="1" dirty="0">
                <a:solidFill>
                  <a:prstClr val="black"/>
                </a:solidFill>
                <a:latin typeface="Times New Roman" panose="02020603050405020304" pitchFamily="18" charset="0"/>
                <a:cs typeface="Times New Roman" panose="02020603050405020304" pitchFamily="18" charset="0"/>
              </a:rPr>
              <a:t>Description of the scale of the public health problem and why an intervention is necessary</a:t>
            </a:r>
          </a:p>
          <a:p>
            <a:pPr lvl="0" algn="just"/>
            <a:r>
              <a:rPr lang="en-US" sz="500" dirty="0">
                <a:solidFill>
                  <a:prstClr val="black"/>
                </a:solidFill>
                <a:latin typeface="Times New Roman" panose="02020603050405020304" pitchFamily="18" charset="0"/>
                <a:cs typeface="Times New Roman" panose="02020603050405020304" pitchFamily="18" charset="0"/>
              </a:rPr>
              <a:t>● Parkinson’s disease (PD) is one of the prevailing challenges across the world, which is known as the fastest-growing neurological disorder and represents a significant public health challenge (Chaudhary et al., 2025).</a:t>
            </a:r>
          </a:p>
          <a:p>
            <a:pPr lvl="0" algn="just"/>
            <a:r>
              <a:rPr lang="en-US" sz="500" dirty="0">
                <a:solidFill>
                  <a:prstClr val="black"/>
                </a:solidFill>
                <a:latin typeface="Times New Roman" panose="02020603050405020304" pitchFamily="18" charset="0"/>
                <a:cs typeface="Times New Roman" panose="02020603050405020304" pitchFamily="18" charset="0"/>
              </a:rPr>
              <a:t>● Across the world, 11.8 million people are suffering from PD, which is driven by an increasing ageing population, and it is ultimately anticipated to grow by 25 million by 2050 (World Health Organisation, 2023</a:t>
            </a:r>
            <a:endParaRPr lang="en-US" dirty="0">
              <a:solidFill>
                <a:prstClr val="black"/>
              </a:solidFill>
            </a:endParaRPr>
          </a:p>
          <a:p>
            <a:pPr lvl="0" algn="just"/>
            <a:r>
              <a:rPr lang="en-US" sz="500" dirty="0">
                <a:solidFill>
                  <a:prstClr val="black"/>
                </a:solidFill>
                <a:latin typeface="Times New Roman" panose="02020603050405020304" pitchFamily="18" charset="0"/>
                <a:cs typeface="Times New Roman" panose="02020603050405020304" pitchFamily="18" charset="0"/>
              </a:rPr>
              <a:t>● In the UK, around 166,000 people are diagnosed with PD, which is expected to reach 173,000 by 2030 (Parkinson’s, 2026); hence, an intervention is required.</a:t>
            </a:r>
          </a:p>
          <a:p>
            <a:pPr lvl="0" algn="just"/>
            <a:r>
              <a:rPr lang="en-US" sz="500" dirty="0">
                <a:solidFill>
                  <a:prstClr val="black"/>
                </a:solidFill>
                <a:latin typeface="Times New Roman" panose="02020603050405020304" pitchFamily="18" charset="0"/>
                <a:cs typeface="Times New Roman" panose="02020603050405020304" pitchFamily="18" charset="0"/>
              </a:rPr>
              <a:t>● Mostly, men are affected by the disease; approximately 59% of men are affected by the disease (Parkinson’s, 2026).</a:t>
            </a:r>
          </a:p>
          <a:p>
            <a:pPr lvl="0" algn="just"/>
            <a:r>
              <a:rPr lang="en-US" sz="500" dirty="0">
                <a:solidFill>
                  <a:prstClr val="black"/>
                </a:solidFill>
                <a:latin typeface="Times New Roman" panose="02020603050405020304" pitchFamily="18" charset="0"/>
                <a:cs typeface="Times New Roman" panose="02020603050405020304" pitchFamily="18" charset="0"/>
              </a:rPr>
              <a:t>● Even though this motor problem is non-curable, interventions, medicines and therapies can reduce its symptoms such as painful muscles, tremors and difficulty speaking (Salari et al., 2025).</a:t>
            </a:r>
          </a:p>
          <a:p>
            <a:pPr lvl="0" algn="just"/>
            <a:r>
              <a:rPr lang="en-US" sz="500" dirty="0">
                <a:solidFill>
                  <a:prstClr val="black"/>
                </a:solidFill>
                <a:latin typeface="Times New Roman" panose="02020603050405020304" pitchFamily="18" charset="0"/>
                <a:cs typeface="Times New Roman" panose="02020603050405020304" pitchFamily="18" charset="0"/>
              </a:rPr>
              <a:t>● This intervention is important to slow symptom progression, maximise functional independence and improve quality of life.</a:t>
            </a:r>
          </a:p>
        </p:txBody>
      </p:sp>
      <p:sp>
        <p:nvSpPr>
          <p:cNvPr id="5" name="TextBox 4"/>
          <p:cNvSpPr txBox="1"/>
          <p:nvPr/>
        </p:nvSpPr>
        <p:spPr>
          <a:xfrm>
            <a:off x="168634" y="3649433"/>
            <a:ext cx="1981200" cy="1461939"/>
          </a:xfrm>
          <a:prstGeom prst="rect">
            <a:avLst/>
          </a:prstGeom>
          <a:solidFill>
            <a:schemeClr val="accent3">
              <a:lumMod val="20000"/>
              <a:lumOff val="80000"/>
            </a:schemeClr>
          </a:solidFill>
        </p:spPr>
        <p:txBody>
          <a:bodyPr wrap="square" rtlCol="0">
            <a:spAutoFit/>
          </a:bodyPr>
          <a:lstStyle/>
          <a:p>
            <a:pPr lvl="0" algn="just"/>
            <a:r>
              <a:rPr lang="en-US" sz="700" b="1" i="1" dirty="0">
                <a:solidFill>
                  <a:prstClr val="black"/>
                </a:solidFill>
                <a:latin typeface="Times New Roman" panose="02020603050405020304" pitchFamily="18" charset="0"/>
                <a:cs typeface="Times New Roman" panose="02020603050405020304" pitchFamily="18" charset="0"/>
              </a:rPr>
              <a:t>Examples of previous public health interventions</a:t>
            </a:r>
          </a:p>
          <a:p>
            <a:pPr lvl="0" algn="just"/>
            <a:r>
              <a:rPr lang="en-US" sz="500" dirty="0">
                <a:solidFill>
                  <a:prstClr val="black"/>
                </a:solidFill>
                <a:latin typeface="Times New Roman" panose="02020603050405020304" pitchFamily="18" charset="0"/>
                <a:cs typeface="Times New Roman" panose="02020603050405020304" pitchFamily="18" charset="0"/>
              </a:rPr>
              <a:t>● Non-digital interventions such as speech therapy, physical activity and occupational therapy are available for Parkinson’s disease, which strengthen daily life changes safely (Bai et al., 2025).</a:t>
            </a:r>
          </a:p>
          <a:p>
            <a:pPr lvl="0" algn="just"/>
            <a:r>
              <a:rPr lang="en-US" sz="500" dirty="0">
                <a:solidFill>
                  <a:prstClr val="black"/>
                </a:solidFill>
                <a:latin typeface="Times New Roman" panose="02020603050405020304" pitchFamily="18" charset="0"/>
                <a:cs typeface="Times New Roman" panose="02020603050405020304" pitchFamily="18" charset="0"/>
              </a:rPr>
              <a:t>● Existing digital interventions include wearable sensors (watch), telemedicine, smartphone</a:t>
            </a:r>
          </a:p>
          <a:p>
            <a:pPr lvl="0" algn="just"/>
            <a:r>
              <a:rPr lang="en-US" sz="500" dirty="0">
                <a:solidFill>
                  <a:prstClr val="black"/>
                </a:solidFill>
                <a:latin typeface="Times New Roman" panose="02020603050405020304" pitchFamily="18" charset="0"/>
                <a:cs typeface="Times New Roman" panose="02020603050405020304" pitchFamily="18" charset="0"/>
              </a:rPr>
              <a:t>applications, and Parkinson’s KinetiGraph (PKG) (Poplawska-Domaszewicz et al., 2024).</a:t>
            </a:r>
          </a:p>
          <a:p>
            <a:pPr lvl="0" algn="just"/>
            <a:r>
              <a:rPr lang="en-US" sz="500" dirty="0">
                <a:solidFill>
                  <a:prstClr val="black"/>
                </a:solidFill>
                <a:latin typeface="Times New Roman" panose="02020603050405020304" pitchFamily="18" charset="0"/>
                <a:cs typeface="Times New Roman" panose="02020603050405020304" pitchFamily="18" charset="0"/>
              </a:rPr>
              <a:t>● These are constantly monitoring motor symptoms by using wrist-worn accelerometers along with machine learning algorithms.</a:t>
            </a:r>
          </a:p>
          <a:p>
            <a:pPr lvl="0" algn="just"/>
            <a:r>
              <a:rPr lang="en-US" sz="500" dirty="0">
                <a:solidFill>
                  <a:prstClr val="black"/>
                </a:solidFill>
                <a:latin typeface="Times New Roman" panose="02020603050405020304" pitchFamily="18" charset="0"/>
                <a:cs typeface="Times New Roman" panose="02020603050405020304" pitchFamily="18" charset="0"/>
              </a:rPr>
              <a:t>● However, these interventions are unable to provide personalised self-management support, lack predictive capabilities and medication adherence functions.</a:t>
            </a:r>
          </a:p>
          <a:p>
            <a:pPr lvl="0" algn="just"/>
            <a:r>
              <a:rPr lang="en-US" sz="500" dirty="0">
                <a:solidFill>
                  <a:prstClr val="black"/>
                </a:solidFill>
                <a:latin typeface="Times New Roman" panose="02020603050405020304" pitchFamily="18" charset="0"/>
                <a:cs typeface="Times New Roman" panose="02020603050405020304" pitchFamily="18" charset="0"/>
              </a:rPr>
              <a:t>● Limitations of existing interventions highlight the need for an improved version of interventions, which can address these limitations.</a:t>
            </a:r>
          </a:p>
        </p:txBody>
      </p:sp>
      <p:sp>
        <p:nvSpPr>
          <p:cNvPr id="6" name="TextBox 5"/>
          <p:cNvSpPr txBox="1"/>
          <p:nvPr/>
        </p:nvSpPr>
        <p:spPr>
          <a:xfrm>
            <a:off x="168634" y="2576498"/>
            <a:ext cx="1987549" cy="1046440"/>
          </a:xfrm>
          <a:prstGeom prst="rect">
            <a:avLst/>
          </a:prstGeom>
          <a:solidFill>
            <a:schemeClr val="accent1">
              <a:lumMod val="20000"/>
              <a:lumOff val="80000"/>
            </a:schemeClr>
          </a:solidFill>
        </p:spPr>
        <p:txBody>
          <a:bodyPr wrap="square" rtlCol="0">
            <a:spAutoFit/>
          </a:bodyPr>
          <a:lstStyle/>
          <a:p>
            <a:pPr lvl="0" algn="just"/>
            <a:r>
              <a:rPr lang="en-US" sz="700" b="1" i="1" dirty="0">
                <a:solidFill>
                  <a:prstClr val="black"/>
                </a:solidFill>
                <a:latin typeface="Times New Roman" panose="02020603050405020304" pitchFamily="18" charset="0"/>
                <a:cs typeface="Times New Roman" panose="02020603050405020304" pitchFamily="18" charset="0"/>
              </a:rPr>
              <a:t>Chosen digital health intervention</a:t>
            </a:r>
          </a:p>
          <a:p>
            <a:pPr lvl="0" algn="just"/>
            <a:r>
              <a:rPr lang="en-US" sz="500" dirty="0">
                <a:solidFill>
                  <a:prstClr val="black"/>
                </a:solidFill>
                <a:latin typeface="Times New Roman" panose="02020603050405020304" pitchFamily="18" charset="0"/>
                <a:cs typeface="Times New Roman" panose="02020603050405020304" pitchFamily="18" charset="0"/>
              </a:rPr>
              <a:t>● To address existing limitations in PD interventions, the proposed intervention in component 1 will be briefly discussed in this poster: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ParkinsonAI+ is an AI-enabled wearable health promotion intervention integrating continuous symptom monitoring.</a:t>
            </a:r>
          </a:p>
          <a:p>
            <a:pPr lvl="0" algn="just"/>
            <a:r>
              <a:rPr lang="en-US" sz="500" dirty="0">
                <a:solidFill>
                  <a:prstClr val="black"/>
                </a:solidFill>
                <a:latin typeface="Times New Roman" panose="02020603050405020304" pitchFamily="18" charset="0"/>
                <a:cs typeface="Times New Roman" panose="02020603050405020304" pitchFamily="18" charset="0"/>
              </a:rPr>
              <a:t>● It will provide personalised medication reminders, predictive analytics, tailored exercise recommendations, fall detection and voice analysis.</a:t>
            </a:r>
          </a:p>
          <a:p>
            <a:pPr lvl="0" algn="just"/>
            <a:r>
              <a:rPr lang="en-US" sz="500" dirty="0">
                <a:solidFill>
                  <a:prstClr val="black"/>
                </a:solidFill>
                <a:latin typeface="Times New Roman" panose="02020603050405020304" pitchFamily="18" charset="0"/>
                <a:cs typeface="Times New Roman" panose="02020603050405020304" pitchFamily="18" charset="0"/>
              </a:rPr>
              <a:t>● This aims to promote early intervention, strengthen continuity of care, improve self- management and reduce preventable hospital admissions.</a:t>
            </a:r>
            <a:endParaRPr lang="en-IN" dirty="0"/>
          </a:p>
        </p:txBody>
      </p:sp>
      <p:sp>
        <p:nvSpPr>
          <p:cNvPr id="7" name="TextBox 6"/>
          <p:cNvSpPr txBox="1"/>
          <p:nvPr/>
        </p:nvSpPr>
        <p:spPr>
          <a:xfrm>
            <a:off x="3899505" y="599807"/>
            <a:ext cx="1970824" cy="400110"/>
          </a:xfrm>
          <a:prstGeom prst="rect">
            <a:avLst/>
          </a:prstGeom>
          <a:solidFill>
            <a:schemeClr val="accent1">
              <a:lumMod val="20000"/>
              <a:lumOff val="80000"/>
            </a:schemeClr>
          </a:solidFill>
        </p:spPr>
        <p:txBody>
          <a:bodyPr wrap="square" rtlCol="0">
            <a:spAutoFit/>
          </a:bodyPr>
          <a:lstStyle/>
          <a:p>
            <a:pPr lvl="0" algn="ctr"/>
            <a:r>
              <a:rPr lang="en-US" sz="1000" b="1" dirty="0">
                <a:solidFill>
                  <a:prstClr val="black"/>
                </a:solidFill>
                <a:latin typeface="Times New Roman" panose="02020603050405020304" pitchFamily="18" charset="0"/>
                <a:cs typeface="Times New Roman" panose="02020603050405020304" pitchFamily="18" charset="0"/>
              </a:rPr>
              <a:t> Health promotion values and principles</a:t>
            </a:r>
          </a:p>
        </p:txBody>
      </p:sp>
      <p:sp>
        <p:nvSpPr>
          <p:cNvPr id="8" name="TextBox 7"/>
          <p:cNvSpPr txBox="1"/>
          <p:nvPr/>
        </p:nvSpPr>
        <p:spPr>
          <a:xfrm>
            <a:off x="3891670" y="1029060"/>
            <a:ext cx="1970823" cy="2816156"/>
          </a:xfrm>
          <a:prstGeom prst="rect">
            <a:avLst/>
          </a:prstGeom>
          <a:solidFill>
            <a:schemeClr val="accent3">
              <a:lumMod val="20000"/>
              <a:lumOff val="80000"/>
            </a:schemeClr>
          </a:solidFill>
        </p:spPr>
        <p:txBody>
          <a:bodyPr wrap="square" rtlCol="0">
            <a:spAutoFit/>
          </a:bodyPr>
          <a:lstStyle/>
          <a:p>
            <a:pPr lvl="0" algn="just"/>
            <a:r>
              <a:rPr lang="en-US" sz="800" b="1" i="1" dirty="0">
                <a:solidFill>
                  <a:prstClr val="black"/>
                </a:solidFill>
                <a:latin typeface="Times New Roman" panose="02020603050405020304" pitchFamily="18" charset="0"/>
                <a:cs typeface="Times New Roman" panose="02020603050405020304" pitchFamily="18" charset="0"/>
              </a:rPr>
              <a:t>Health Promotion values and principles</a:t>
            </a:r>
          </a:p>
          <a:p>
            <a:pPr lvl="0" algn="just"/>
            <a:r>
              <a:rPr lang="en-US" sz="700" b="1" dirty="0">
                <a:solidFill>
                  <a:prstClr val="black"/>
                </a:solidFill>
                <a:latin typeface="Times New Roman" panose="02020603050405020304" pitchFamily="18" charset="0"/>
                <a:cs typeface="Times New Roman" panose="02020603050405020304" pitchFamily="18" charset="0"/>
              </a:rPr>
              <a:t>Health Promotion Values</a:t>
            </a:r>
          </a:p>
          <a:p>
            <a:pPr lvl="0" algn="just"/>
            <a:r>
              <a:rPr lang="en-US" sz="500" dirty="0">
                <a:solidFill>
                  <a:prstClr val="black"/>
                </a:solidFill>
                <a:latin typeface="Times New Roman" panose="02020603050405020304" pitchFamily="18" charset="0"/>
                <a:cs typeface="Times New Roman" panose="02020603050405020304" pitchFamily="18" charset="0"/>
              </a:rPr>
              <a:t>➔ Person-Cantered Autonomy: Emphasises unique preferences of individuals, focusing on generic medical checklists and values, which will be the main value of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Patient Empowerment: Educating patients to self-manage their PD symptoms at home (Jones and Ramaswamy, 2025), which will be prioritised by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Holistic Wellness: Focusing on both motoric and non-motoric tremor symptoms, including mood, digestion and sleep (Jones and Ramaswamy, 2025), which will be provided by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Equity and Accessibility: Ensure educational resources, supportive care and physical therapy are accessible for all socioeconomic groups, and ParkinsonAI+ will also integrate these values into its intervention.</a:t>
            </a:r>
          </a:p>
          <a:p>
            <a:pPr lvl="0" algn="just"/>
            <a:r>
              <a:rPr lang="en-US" sz="500" dirty="0">
                <a:solidFill>
                  <a:prstClr val="black"/>
                </a:solidFill>
                <a:latin typeface="Times New Roman" panose="02020603050405020304" pitchFamily="18" charset="0"/>
                <a:cs typeface="Times New Roman" panose="02020603050405020304" pitchFamily="18" charset="0"/>
              </a:rPr>
              <a:t>➔ However, digital inequalities remain a significant challenge because older adults constitute the majority of PD patients, which will be incorporated by ParkinsonAI+.</a:t>
            </a:r>
          </a:p>
          <a:p>
            <a:pPr lvl="0" algn="just"/>
            <a:r>
              <a:rPr lang="en-US" sz="700" b="1" dirty="0">
                <a:solidFill>
                  <a:prstClr val="black"/>
                </a:solidFill>
                <a:latin typeface="Times New Roman" panose="02020603050405020304" pitchFamily="18" charset="0"/>
                <a:cs typeface="Times New Roman" panose="02020603050405020304" pitchFamily="18" charset="0"/>
              </a:rPr>
              <a:t>Principles</a:t>
            </a:r>
          </a:p>
          <a:p>
            <a:pPr lvl="0" algn="just"/>
            <a:r>
              <a:rPr lang="en-US" sz="500" dirty="0">
                <a:solidFill>
                  <a:prstClr val="black"/>
                </a:solidFill>
                <a:latin typeface="Times New Roman" panose="02020603050405020304" pitchFamily="18" charset="0"/>
                <a:cs typeface="Times New Roman" panose="02020603050405020304" pitchFamily="18" charset="0"/>
              </a:rPr>
              <a:t>● Neuroprotection through Neuroplasticity: Physical activity encourages the brain to renovate its circuits, which is beneficial to counteract cellular degradation, fight muscle rigidity and weakness driven by PD (Haas et al., 2026). ParkinsonAI+ will also encourage patients to engage in regular exercise to avoid muscle rigidity.</a:t>
            </a:r>
          </a:p>
          <a:p>
            <a:pPr lvl="0" algn="just"/>
            <a:r>
              <a:rPr lang="en-US" sz="500" dirty="0">
                <a:solidFill>
                  <a:prstClr val="black"/>
                </a:solidFill>
                <a:latin typeface="Times New Roman" panose="02020603050405020304" pitchFamily="18" charset="0"/>
                <a:cs typeface="Times New Roman" panose="02020603050405020304" pitchFamily="18" charset="0"/>
              </a:rPr>
              <a:t>● Targeted Nutritional Support: Dietary adjustment is the main principle of PD intervention, which focuses on alleviating metabolic side effects (Parkinson, 2026a), which will be digitally strengthened by ParkinsonAI+ through personalised diet plan recommendations.</a:t>
            </a:r>
          </a:p>
          <a:p>
            <a:pPr lvl="0" algn="just"/>
            <a:r>
              <a:rPr lang="en-US" sz="500" dirty="0">
                <a:solidFill>
                  <a:prstClr val="black"/>
                </a:solidFill>
                <a:latin typeface="Times New Roman" panose="02020603050405020304" pitchFamily="18" charset="0"/>
                <a:cs typeface="Times New Roman" panose="02020603050405020304" pitchFamily="18" charset="0"/>
              </a:rPr>
              <a:t>● Interdisciplinary and Collaborative Care: Community and healthcare collectively address complex neurodegenerative diseases by providing occupational, physical and specialised speech therapies (Weise et al., 2024); similarly, ParkinsonAI+ will integrate supports from healthcare, clinicians, and community to ensure proactive speech therapy.</a:t>
            </a:r>
          </a:p>
        </p:txBody>
      </p:sp>
      <p:sp>
        <p:nvSpPr>
          <p:cNvPr id="9" name="TextBox 8"/>
          <p:cNvSpPr txBox="1"/>
          <p:nvPr/>
        </p:nvSpPr>
        <p:spPr>
          <a:xfrm>
            <a:off x="3888941" y="3874359"/>
            <a:ext cx="1975407" cy="1215717"/>
          </a:xfrm>
          <a:prstGeom prst="rect">
            <a:avLst/>
          </a:prstGeom>
          <a:solidFill>
            <a:schemeClr val="accent1">
              <a:lumMod val="20000"/>
              <a:lumOff val="80000"/>
            </a:schemeClr>
          </a:solidFill>
        </p:spPr>
        <p:txBody>
          <a:bodyPr wrap="square" rtlCol="0">
            <a:spAutoFit/>
          </a:bodyPr>
          <a:lstStyle/>
          <a:p>
            <a:pPr lvl="0" algn="just"/>
            <a:r>
              <a:rPr lang="en-US" sz="800" b="1" i="1" dirty="0">
                <a:solidFill>
                  <a:prstClr val="black"/>
                </a:solidFill>
                <a:latin typeface="Times New Roman" panose="02020603050405020304" pitchFamily="18" charset="0"/>
                <a:cs typeface="Times New Roman" panose="02020603050405020304" pitchFamily="18" charset="0"/>
              </a:rPr>
              <a:t>Digital health technology interventio</a:t>
            </a:r>
            <a:r>
              <a:rPr lang="en-US" sz="800" b="1" dirty="0">
                <a:solidFill>
                  <a:prstClr val="black"/>
                </a:solidFill>
                <a:latin typeface="Times New Roman" panose="02020603050405020304" pitchFamily="18" charset="0"/>
                <a:cs typeface="Times New Roman" panose="02020603050405020304" pitchFamily="18" charset="0"/>
              </a:rPr>
              <a:t>n</a:t>
            </a:r>
          </a:p>
          <a:p>
            <a:pPr lvl="0" algn="just"/>
            <a:r>
              <a:rPr lang="en-US" sz="500" dirty="0">
                <a:solidFill>
                  <a:prstClr val="black"/>
                </a:solidFill>
                <a:latin typeface="Times New Roman" panose="02020603050405020304" pitchFamily="18" charset="0"/>
                <a:cs typeface="Times New Roman" panose="02020603050405020304" pitchFamily="18" charset="0"/>
              </a:rPr>
              <a:t>● ParkinsonAI+ strongly aligns with these health promotion values and principles by empowering individuals to actively participate in managing their condition instead of relying solely on periodic clinical appointments.</a:t>
            </a:r>
          </a:p>
          <a:p>
            <a:pPr lvl="0" algn="just"/>
            <a:r>
              <a:rPr lang="en-US" sz="500" dirty="0">
                <a:solidFill>
                  <a:prstClr val="black"/>
                </a:solidFill>
                <a:latin typeface="Times New Roman" panose="02020603050405020304" pitchFamily="18" charset="0"/>
                <a:cs typeface="Times New Roman" panose="02020603050405020304" pitchFamily="18" charset="0"/>
              </a:rPr>
              <a:t>● It will also provide personalised support such as AI-driven exercise recommendations, medication reminders and real-time feedback.</a:t>
            </a:r>
          </a:p>
          <a:p>
            <a:pPr lvl="0" algn="just"/>
            <a:r>
              <a:rPr lang="en-US" sz="500" dirty="0">
                <a:solidFill>
                  <a:prstClr val="black"/>
                </a:solidFill>
                <a:latin typeface="Times New Roman" panose="02020603050405020304" pitchFamily="18" charset="0"/>
                <a:cs typeface="Times New Roman" panose="02020603050405020304" pitchFamily="18" charset="0"/>
              </a:rPr>
              <a:t>● This ParkinsonAI+ will encourage behavioural changes such as improved physical activity, medication adherence and symptom recognition.</a:t>
            </a:r>
          </a:p>
          <a:p>
            <a:pPr lvl="0" algn="just"/>
            <a:r>
              <a:rPr lang="en-US" sz="500" dirty="0">
                <a:solidFill>
                  <a:prstClr val="black"/>
                </a:solidFill>
                <a:latin typeface="Times New Roman" panose="02020603050405020304" pitchFamily="18" charset="0"/>
                <a:cs typeface="Times New Roman" panose="02020603050405020304" pitchFamily="18" charset="0"/>
              </a:rPr>
              <a:t>● Lastly, digital inequalities can be addressed through providing ParkinsonAI+’s digital literacy training among older adults, which ensures AI-enabled intervention is equally distributed across diverse population groups.</a:t>
            </a:r>
            <a:endParaRPr lang="en-IN" sz="500" dirty="0">
              <a:solidFill>
                <a:prstClr val="black"/>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5879513" y="2305639"/>
            <a:ext cx="3245437" cy="246221"/>
          </a:xfrm>
          <a:prstGeom prst="rect">
            <a:avLst/>
          </a:prstGeom>
          <a:solidFill>
            <a:schemeClr val="accent6">
              <a:lumMod val="40000"/>
              <a:lumOff val="60000"/>
            </a:schemeClr>
          </a:solidFill>
        </p:spPr>
        <p:txBody>
          <a:bodyPr wrap="square" rtlCol="0">
            <a:spAutoFit/>
          </a:bodyPr>
          <a:lstStyle/>
          <a:p>
            <a:pPr lvl="0" algn="ctr"/>
            <a:r>
              <a:rPr lang="en-US" sz="1000" b="1" dirty="0">
                <a:solidFill>
                  <a:prstClr val="black"/>
                </a:solidFill>
                <a:latin typeface="Times New Roman" panose="02020603050405020304" pitchFamily="18" charset="0"/>
                <a:cs typeface="Times New Roman" panose="02020603050405020304" pitchFamily="18" charset="0"/>
              </a:rPr>
              <a:t>Behavioural change theory</a:t>
            </a:r>
          </a:p>
        </p:txBody>
      </p:sp>
      <p:sp>
        <p:nvSpPr>
          <p:cNvPr id="11" name="TextBox 10"/>
          <p:cNvSpPr txBox="1"/>
          <p:nvPr/>
        </p:nvSpPr>
        <p:spPr>
          <a:xfrm>
            <a:off x="5879513" y="2582025"/>
            <a:ext cx="3250774" cy="2769989"/>
          </a:xfrm>
          <a:prstGeom prst="rect">
            <a:avLst/>
          </a:prstGeom>
          <a:solidFill>
            <a:schemeClr val="accent6">
              <a:lumMod val="20000"/>
              <a:lumOff val="80000"/>
            </a:schemeClr>
          </a:solidFill>
        </p:spPr>
        <p:txBody>
          <a:bodyPr wrap="square" rtlCol="0">
            <a:spAutoFit/>
          </a:bodyPr>
          <a:lstStyle/>
          <a:p>
            <a:pPr lvl="0" algn="just"/>
            <a:r>
              <a:rPr lang="en-US" sz="800" b="1" i="1" dirty="0">
                <a:solidFill>
                  <a:prstClr val="black"/>
                </a:solidFill>
                <a:latin typeface="Times New Roman" panose="02020603050405020304" pitchFamily="18" charset="0"/>
                <a:cs typeface="Times New Roman" panose="02020603050405020304" pitchFamily="18" charset="0"/>
              </a:rPr>
              <a:t>Chosen Behavioural change theory</a:t>
            </a:r>
          </a:p>
          <a:p>
            <a:pPr lvl="0" algn="just"/>
            <a:r>
              <a:rPr lang="en-US" sz="500" dirty="0">
                <a:solidFill>
                  <a:prstClr val="black"/>
                </a:solidFill>
                <a:latin typeface="Times New Roman" panose="02020603050405020304" pitchFamily="18" charset="0"/>
                <a:cs typeface="Times New Roman" panose="02020603050405020304" pitchFamily="18" charset="0"/>
              </a:rPr>
              <a:t>● COM-B model consists of Capability, Opportunity, Motivation- </a:t>
            </a:r>
            <a:r>
              <a:rPr lang="en-US" sz="500" dirty="0" err="1">
                <a:solidFill>
                  <a:prstClr val="black"/>
                </a:solidFill>
                <a:latin typeface="Times New Roman" panose="02020603050405020304" pitchFamily="18" charset="0"/>
                <a:cs typeface="Times New Roman" panose="02020603050405020304" pitchFamily="18" charset="0"/>
              </a:rPr>
              <a:t>Behaviour</a:t>
            </a:r>
            <a:r>
              <a:rPr lang="en-US" sz="500" dirty="0">
                <a:solidFill>
                  <a:prstClr val="black"/>
                </a:solidFill>
                <a:latin typeface="Times New Roman" panose="02020603050405020304" pitchFamily="18" charset="0"/>
                <a:cs typeface="Times New Roman" panose="02020603050405020304" pitchFamily="18" charset="0"/>
              </a:rPr>
              <a:t> (Lakshmi et al., 2023), which supports lifelong medication adherence, symptom monitoring and lifestyle modification for patients who are suffering from PD.</a:t>
            </a:r>
          </a:p>
          <a:p>
            <a:pPr lvl="0" algn="just"/>
            <a:r>
              <a:rPr lang="en-US" sz="700" b="1" dirty="0">
                <a:solidFill>
                  <a:prstClr val="black"/>
                </a:solidFill>
                <a:latin typeface="Times New Roman" panose="02020603050405020304" pitchFamily="18" charset="0"/>
                <a:cs typeface="Times New Roman" panose="02020603050405020304" pitchFamily="18" charset="0"/>
              </a:rPr>
              <a:t>Capability</a:t>
            </a:r>
          </a:p>
          <a:p>
            <a:pPr lvl="0" algn="just"/>
            <a:r>
              <a:rPr lang="en-US" sz="500" dirty="0">
                <a:solidFill>
                  <a:prstClr val="black"/>
                </a:solidFill>
                <a:latin typeface="Times New Roman" panose="02020603050405020304" pitchFamily="18" charset="0"/>
                <a:cs typeface="Times New Roman" panose="02020603050405020304" pitchFamily="18" charset="0"/>
              </a:rPr>
              <a:t>● ParkinsonAI+ has continuous AI-enabled monitoring of tremor, symptom progression and bradykinesia.</a:t>
            </a:r>
          </a:p>
          <a:p>
            <a:pPr lvl="0" algn="just"/>
            <a:r>
              <a:rPr lang="en-US" sz="500" dirty="0">
                <a:solidFill>
                  <a:prstClr val="black"/>
                </a:solidFill>
                <a:latin typeface="Times New Roman" panose="02020603050405020304" pitchFamily="18" charset="0"/>
                <a:cs typeface="Times New Roman" panose="02020603050405020304" pitchFamily="18" charset="0"/>
              </a:rPr>
              <a:t>● It will provide tailored exercise recommendations and educational feedback to maximize patients’ understanding regarding disease management.</a:t>
            </a:r>
          </a:p>
          <a:p>
            <a:pPr lvl="0" algn="just"/>
            <a:r>
              <a:rPr lang="en-US" sz="500" dirty="0">
                <a:solidFill>
                  <a:prstClr val="black"/>
                </a:solidFill>
                <a:latin typeface="Times New Roman" panose="02020603050405020304" pitchFamily="18" charset="0"/>
                <a:cs typeface="Times New Roman" panose="02020603050405020304" pitchFamily="18" charset="0"/>
              </a:rPr>
              <a:t>● It will also provide personalised medication reminders for patients to improve their adherence.</a:t>
            </a:r>
          </a:p>
          <a:p>
            <a:pPr lvl="0" algn="just"/>
            <a:r>
              <a:rPr lang="en-US" sz="500" dirty="0">
                <a:solidFill>
                  <a:prstClr val="black"/>
                </a:solidFill>
                <a:latin typeface="Times New Roman" panose="02020603050405020304" pitchFamily="18" charset="0"/>
                <a:cs typeface="Times New Roman" panose="02020603050405020304" pitchFamily="18" charset="0"/>
              </a:rPr>
              <a:t>● Voice analysis helps a patient identify early clinical prevention requirements (Yigamawano et al., 2026), which will also be ensured through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These functions will enhance patients’ knowledge, self-management skills and confidence.</a:t>
            </a:r>
          </a:p>
          <a:p>
            <a:pPr lvl="0" algn="just"/>
            <a:r>
              <a:rPr lang="en-US" sz="700" b="1" dirty="0">
                <a:solidFill>
                  <a:prstClr val="black"/>
                </a:solidFill>
                <a:latin typeface="Times New Roman" panose="02020603050405020304" pitchFamily="18" charset="0"/>
                <a:cs typeface="Times New Roman" panose="02020603050405020304" pitchFamily="18" charset="0"/>
              </a:rPr>
              <a:t>Opportunity</a:t>
            </a:r>
          </a:p>
          <a:p>
            <a:pPr lvl="0" algn="just"/>
            <a:r>
              <a:rPr lang="en-US" sz="500" dirty="0">
                <a:solidFill>
                  <a:prstClr val="black"/>
                </a:solidFill>
                <a:latin typeface="Times New Roman" panose="02020603050405020304" pitchFamily="18" charset="0"/>
                <a:cs typeface="Times New Roman" panose="02020603050405020304" pitchFamily="18" charset="0"/>
              </a:rPr>
              <a:t>● Patients will receive real-time detection and emergency alerts via ParkinsonAI+ wearables, enabling rapid clinical intervention.</a:t>
            </a:r>
          </a:p>
          <a:p>
            <a:pPr lvl="0" algn="just"/>
            <a:r>
              <a:rPr lang="en-US" sz="500" dirty="0">
                <a:solidFill>
                  <a:prstClr val="black"/>
                </a:solidFill>
                <a:latin typeface="Times New Roman" panose="02020603050405020304" pitchFamily="18" charset="0"/>
                <a:cs typeface="Times New Roman" panose="02020603050405020304" pitchFamily="18" charset="0"/>
              </a:rPr>
              <a:t>● Remote monitoring provides opportunities for patients to get access to personalized health suggestions from clinicians and caregivers.</a:t>
            </a:r>
          </a:p>
          <a:p>
            <a:pPr lvl="0" algn="just"/>
            <a:r>
              <a:rPr lang="en-US" sz="500" dirty="0">
                <a:solidFill>
                  <a:prstClr val="black"/>
                </a:solidFill>
                <a:latin typeface="Times New Roman" panose="02020603050405020304" pitchFamily="18" charset="0"/>
                <a:cs typeface="Times New Roman" panose="02020603050405020304" pitchFamily="18" charset="0"/>
              </a:rPr>
              <a:t>● Reducing hospital visits decreases economic and physical burdens (Lores et al., 2021), which will be supported by ParkinsonAI+, where patients will have access to home-based monitoring.</a:t>
            </a:r>
          </a:p>
          <a:p>
            <a:pPr lvl="0" algn="just"/>
            <a:r>
              <a:rPr lang="en-US" sz="500" dirty="0">
                <a:solidFill>
                  <a:prstClr val="black"/>
                </a:solidFill>
                <a:latin typeface="Times New Roman" panose="02020603050405020304" pitchFamily="18" charset="0"/>
                <a:cs typeface="Times New Roman" panose="02020603050405020304" pitchFamily="18" charset="0"/>
              </a:rPr>
              <a:t>● Conversely, through the lens of the model’s limitation older adults may experience barriers related to limited technological confidence, which will be solved by integrating caregiver support to maximise long-term behavioural change opportunities.</a:t>
            </a:r>
          </a:p>
          <a:p>
            <a:pPr lvl="0" algn="just"/>
            <a:r>
              <a:rPr lang="en-US" sz="500" dirty="0">
                <a:solidFill>
                  <a:prstClr val="black"/>
                </a:solidFill>
                <a:latin typeface="Times New Roman" panose="02020603050405020304" pitchFamily="18" charset="0"/>
                <a:cs typeface="Times New Roman" panose="02020603050405020304" pitchFamily="18" charset="0"/>
              </a:rPr>
              <a:t>● Enhanced specialist care access for individuals who are living with PD and from underserved or rural communities.</a:t>
            </a:r>
          </a:p>
          <a:p>
            <a:pPr lvl="0" algn="just"/>
            <a:r>
              <a:rPr lang="en-US" sz="500" dirty="0">
                <a:solidFill>
                  <a:prstClr val="black"/>
                </a:solidFill>
                <a:latin typeface="Times New Roman" panose="02020603050405020304" pitchFamily="18" charset="0"/>
                <a:cs typeface="Times New Roman" panose="02020603050405020304" pitchFamily="18" charset="0"/>
              </a:rPr>
              <a:t>● Collectively, these opportunities create a supportive healthcare environment, which facilitates proactive disease management.</a:t>
            </a:r>
          </a:p>
          <a:p>
            <a:pPr lvl="0" algn="just"/>
            <a:r>
              <a:rPr lang="en-US" sz="700" b="1" dirty="0">
                <a:solidFill>
                  <a:prstClr val="black"/>
                </a:solidFill>
                <a:latin typeface="Times New Roman" panose="02020603050405020304" pitchFamily="18" charset="0"/>
                <a:cs typeface="Times New Roman" panose="02020603050405020304" pitchFamily="18" charset="0"/>
              </a:rPr>
              <a:t>Motivation</a:t>
            </a:r>
          </a:p>
          <a:p>
            <a:pPr lvl="0" algn="just"/>
            <a:r>
              <a:rPr lang="en-US" sz="500" dirty="0">
                <a:solidFill>
                  <a:prstClr val="black"/>
                </a:solidFill>
                <a:latin typeface="Times New Roman" panose="02020603050405020304" pitchFamily="18" charset="0"/>
                <a:cs typeface="Times New Roman" panose="02020603050405020304" pitchFamily="18" charset="0"/>
              </a:rPr>
              <a:t>● ParkinsonAI+ not only strengthens automatic motivation but also ensures reflective motivations.</a:t>
            </a:r>
          </a:p>
          <a:p>
            <a:pPr lvl="0" algn="just"/>
            <a:r>
              <a:rPr lang="en-US" sz="500" dirty="0">
                <a:solidFill>
                  <a:prstClr val="black"/>
                </a:solidFill>
                <a:latin typeface="Times New Roman" panose="02020603050405020304" pitchFamily="18" charset="0"/>
                <a:cs typeface="Times New Roman" panose="02020603050405020304" pitchFamily="18" charset="0"/>
              </a:rPr>
              <a:t>● It will deliver personalised feedback to patients based on their symptom control and movement.</a:t>
            </a:r>
          </a:p>
          <a:p>
            <a:pPr lvl="0" algn="just"/>
            <a:r>
              <a:rPr lang="en-US" sz="500" dirty="0">
                <a:solidFill>
                  <a:prstClr val="black"/>
                </a:solidFill>
                <a:latin typeface="Times New Roman" panose="02020603050405020304" pitchFamily="18" charset="0"/>
                <a:cs typeface="Times New Roman" panose="02020603050405020304" pitchFamily="18" charset="0"/>
              </a:rPr>
              <a:t>● Providing personalised feedback helps in sustaining patient engagement with a session (Kobson et al. 2026); hence, ParkinsonAI+ will encourage patients to stay engaged and consistent for their PD management.</a:t>
            </a:r>
          </a:p>
          <a:p>
            <a:pPr lvl="0" algn="just"/>
            <a:r>
              <a:rPr lang="en-US" sz="500" dirty="0">
                <a:solidFill>
                  <a:prstClr val="black"/>
                </a:solidFill>
                <a:latin typeface="Times New Roman" panose="02020603050405020304" pitchFamily="18" charset="0"/>
                <a:cs typeface="Times New Roman" panose="02020603050405020304" pitchFamily="18" charset="0"/>
              </a:rPr>
              <a:t>● Ultimately, it will boost patients’ confidence by enabling them to self-detect early intervention requirements before severe complications develop.</a:t>
            </a:r>
          </a:p>
          <a:p>
            <a:pPr lvl="0" algn="just"/>
            <a:r>
              <a:rPr lang="en-US" sz="500" dirty="0">
                <a:solidFill>
                  <a:prstClr val="black"/>
                </a:solidFill>
                <a:latin typeface="Times New Roman" panose="02020603050405020304" pitchFamily="18" charset="0"/>
                <a:cs typeface="Times New Roman" panose="02020603050405020304" pitchFamily="18" charset="0"/>
              </a:rPr>
              <a:t>● Collectively, these features will promote long-term adherence to self-management behaviours of PD patients across the world.</a:t>
            </a:r>
            <a:endParaRPr lang="en-IN" sz="500" dirty="0">
              <a:solidFill>
                <a:prstClr val="black"/>
              </a:solidFill>
              <a:latin typeface="Times New Roman" panose="02020603050405020304" pitchFamily="18" charset="0"/>
              <a:cs typeface="Times New Roman" panose="02020603050405020304" pitchFamily="18" charset="0"/>
            </a:endParaRPr>
          </a:p>
        </p:txBody>
      </p:sp>
      <p:sp>
        <p:nvSpPr>
          <p:cNvPr id="12" name="TextBox 11"/>
          <p:cNvSpPr txBox="1"/>
          <p:nvPr/>
        </p:nvSpPr>
        <p:spPr>
          <a:xfrm>
            <a:off x="9163598" y="622284"/>
            <a:ext cx="2805207" cy="246221"/>
          </a:xfrm>
          <a:prstGeom prst="rect">
            <a:avLst/>
          </a:prstGeom>
          <a:solidFill>
            <a:schemeClr val="accent6">
              <a:lumMod val="40000"/>
              <a:lumOff val="60000"/>
            </a:schemeClr>
          </a:solidFill>
        </p:spPr>
        <p:txBody>
          <a:bodyPr wrap="square" rtlCol="0">
            <a:spAutoFit/>
          </a:bodyPr>
          <a:lstStyle/>
          <a:p>
            <a:pPr lvl="0" algn="ctr"/>
            <a:r>
              <a:rPr lang="en-US" sz="1000" b="1" dirty="0">
                <a:solidFill>
                  <a:prstClr val="black"/>
                </a:solidFill>
                <a:latin typeface="Times New Roman" panose="02020603050405020304" pitchFamily="18" charset="0"/>
                <a:cs typeface="Times New Roman" panose="02020603050405020304" pitchFamily="18" charset="0"/>
              </a:rPr>
              <a:t>Expected outcome</a:t>
            </a:r>
          </a:p>
        </p:txBody>
      </p:sp>
      <p:sp>
        <p:nvSpPr>
          <p:cNvPr id="13" name="TextBox 12"/>
          <p:cNvSpPr txBox="1"/>
          <p:nvPr/>
        </p:nvSpPr>
        <p:spPr>
          <a:xfrm>
            <a:off x="9163598" y="889866"/>
            <a:ext cx="2812502" cy="1661993"/>
          </a:xfrm>
          <a:prstGeom prst="rect">
            <a:avLst/>
          </a:prstGeom>
          <a:solidFill>
            <a:schemeClr val="accent6">
              <a:lumMod val="20000"/>
              <a:lumOff val="80000"/>
            </a:schemeClr>
          </a:solidFill>
        </p:spPr>
        <p:txBody>
          <a:bodyPr wrap="square" rtlCol="0">
            <a:spAutoFit/>
          </a:bodyPr>
          <a:lstStyle/>
          <a:p>
            <a:pPr lvl="0" algn="just"/>
            <a:r>
              <a:rPr lang="en-US" sz="800" b="1" i="1" dirty="0">
                <a:solidFill>
                  <a:prstClr val="black"/>
                </a:solidFill>
                <a:latin typeface="Times New Roman" panose="02020603050405020304" pitchFamily="18" charset="0"/>
                <a:cs typeface="Times New Roman" panose="02020603050405020304" pitchFamily="18" charset="0"/>
              </a:rPr>
              <a:t>Outcome expected as a result of using behavioural change theory</a:t>
            </a:r>
          </a:p>
          <a:p>
            <a:pPr lvl="0" algn="just"/>
            <a:r>
              <a:rPr lang="en-US" sz="700" b="1" dirty="0">
                <a:solidFill>
                  <a:prstClr val="black"/>
                </a:solidFill>
                <a:latin typeface="Times New Roman" panose="02020603050405020304" pitchFamily="18" charset="0"/>
                <a:cs typeface="Times New Roman" panose="02020603050405020304" pitchFamily="18" charset="0"/>
              </a:rPr>
              <a:t>Capability</a:t>
            </a:r>
          </a:p>
          <a:p>
            <a:pPr lvl="0" algn="just"/>
            <a:r>
              <a:rPr lang="en-US" sz="500" dirty="0">
                <a:solidFill>
                  <a:prstClr val="black"/>
                </a:solidFill>
                <a:latin typeface="Times New Roman" panose="02020603050405020304" pitchFamily="18" charset="0"/>
                <a:cs typeface="Times New Roman" panose="02020603050405020304" pitchFamily="18" charset="0"/>
              </a:rPr>
              <a:t>● It is expected that personalised medication reminders can enhance self-management and treatment adherence of PD patients.</a:t>
            </a:r>
          </a:p>
          <a:p>
            <a:pPr lvl="0" algn="just"/>
            <a:r>
              <a:rPr lang="en-US" sz="500" dirty="0">
                <a:solidFill>
                  <a:prstClr val="black"/>
                </a:solidFill>
                <a:latin typeface="Times New Roman" panose="02020603050405020304" pitchFamily="18" charset="0"/>
                <a:cs typeface="Times New Roman" panose="02020603050405020304" pitchFamily="18" charset="0"/>
              </a:rPr>
              <a:t>● Helathcare professionals can identify patients&amp;#39; understanding regarding disease progression, which can be improved through voice analytics and AI-powered symptoms monitoring.</a:t>
            </a:r>
          </a:p>
          <a:p>
            <a:pPr lvl="0" algn="just"/>
            <a:r>
              <a:rPr lang="en-US" sz="700" b="1" dirty="0">
                <a:solidFill>
                  <a:prstClr val="black"/>
                </a:solidFill>
                <a:latin typeface="Times New Roman" panose="02020603050405020304" pitchFamily="18" charset="0"/>
                <a:cs typeface="Times New Roman" panose="02020603050405020304" pitchFamily="18" charset="0"/>
              </a:rPr>
              <a:t>Opportunity</a:t>
            </a:r>
          </a:p>
          <a:p>
            <a:pPr lvl="0" algn="just"/>
            <a:r>
              <a:rPr lang="en-US" sz="500" dirty="0">
                <a:solidFill>
                  <a:prstClr val="black"/>
                </a:solidFill>
                <a:latin typeface="Times New Roman" panose="02020603050405020304" pitchFamily="18" charset="0"/>
                <a:cs typeface="Times New Roman" panose="02020603050405020304" pitchFamily="18" charset="0"/>
              </a:rPr>
              <a:t>● Remote monitoring can improve coordination among patients and clinicians.</a:t>
            </a:r>
          </a:p>
          <a:p>
            <a:pPr lvl="0" algn="just"/>
            <a:r>
              <a:rPr lang="en-US" sz="500" dirty="0">
                <a:solidFill>
                  <a:prstClr val="black"/>
                </a:solidFill>
                <a:latin typeface="Times New Roman" panose="02020603050405020304" pitchFamily="18" charset="0"/>
                <a:cs typeface="Times New Roman" panose="02020603050405020304" pitchFamily="18" charset="0"/>
              </a:rPr>
              <a:t>● Currently, its effectiveness relies on digital literacy and cognitive impairment, which are strengthened by digital skill training and accessible technology to maximise the opportunity of this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Home-based monitoring and emergency alerts can ensure timely access to care while minimising unnecessary hospital admissions.</a:t>
            </a:r>
          </a:p>
          <a:p>
            <a:pPr lvl="0" algn="just"/>
            <a:r>
              <a:rPr lang="en-US" sz="700" dirty="0">
                <a:solidFill>
                  <a:prstClr val="black"/>
                </a:solidFill>
                <a:latin typeface="Times New Roman" panose="02020603050405020304" pitchFamily="18" charset="0"/>
                <a:cs typeface="Times New Roman" panose="02020603050405020304" pitchFamily="18" charset="0"/>
              </a:rPr>
              <a:t>Motivation</a:t>
            </a:r>
          </a:p>
          <a:p>
            <a:pPr lvl="0" algn="just"/>
            <a:r>
              <a:rPr lang="en-US" sz="500" dirty="0">
                <a:solidFill>
                  <a:prstClr val="black"/>
                </a:solidFill>
                <a:latin typeface="Times New Roman" panose="02020603050405020304" pitchFamily="18" charset="0"/>
                <a:cs typeface="Times New Roman" panose="02020603050405020304" pitchFamily="18" charset="0"/>
              </a:rPr>
              <a:t>● Progress reports through feedback can reinforce positive health behaviours of PD patients.</a:t>
            </a:r>
          </a:p>
          <a:p>
            <a:pPr lvl="0" algn="just"/>
            <a:r>
              <a:rPr lang="en-US" sz="500" dirty="0">
                <a:solidFill>
                  <a:prstClr val="black"/>
                </a:solidFill>
                <a:latin typeface="Times New Roman" panose="02020603050405020304" pitchFamily="18" charset="0"/>
                <a:cs typeface="Times New Roman" panose="02020603050405020304" pitchFamily="18" charset="0"/>
              </a:rPr>
              <a:t>● Lastly, early disease detection increases patient confidence and boosts long-term engagement with self-management programmes</a:t>
            </a:r>
            <a:endParaRPr lang="en-IN" dirty="0"/>
          </a:p>
        </p:txBody>
      </p:sp>
      <p:sp>
        <p:nvSpPr>
          <p:cNvPr id="14" name="TextBox 13"/>
          <p:cNvSpPr txBox="1"/>
          <p:nvPr/>
        </p:nvSpPr>
        <p:spPr>
          <a:xfrm>
            <a:off x="168634" y="587362"/>
            <a:ext cx="1990366" cy="245231"/>
          </a:xfrm>
          <a:prstGeom prst="rect">
            <a:avLst/>
          </a:prstGeom>
          <a:solidFill>
            <a:schemeClr val="accent1">
              <a:lumMod val="20000"/>
              <a:lumOff val="80000"/>
            </a:schemeClr>
          </a:solidFill>
        </p:spPr>
        <p:txBody>
          <a:bodyPr wrap="square" rtlCol="0">
            <a:spAutoFit/>
          </a:bodyPr>
          <a:lstStyle/>
          <a:p>
            <a:pPr lvl="0" algn="ctr"/>
            <a:r>
              <a:rPr lang="en-US" sz="1000" b="1" dirty="0">
                <a:solidFill>
                  <a:prstClr val="black"/>
                </a:solidFill>
                <a:latin typeface="Times New Roman" panose="02020603050405020304" pitchFamily="18" charset="0"/>
                <a:cs typeface="Times New Roman" panose="02020603050405020304" pitchFamily="18" charset="0"/>
              </a:rPr>
              <a:t> Background</a:t>
            </a:r>
          </a:p>
        </p:txBody>
      </p:sp>
      <p:sp>
        <p:nvSpPr>
          <p:cNvPr id="15" name="TextBox 14"/>
          <p:cNvSpPr txBox="1"/>
          <p:nvPr/>
        </p:nvSpPr>
        <p:spPr>
          <a:xfrm>
            <a:off x="9170893" y="4736956"/>
            <a:ext cx="2751979" cy="246221"/>
          </a:xfrm>
          <a:prstGeom prst="rect">
            <a:avLst/>
          </a:prstGeom>
          <a:solidFill>
            <a:schemeClr val="accent6">
              <a:lumMod val="40000"/>
              <a:lumOff val="60000"/>
            </a:schemeClr>
          </a:solidFill>
        </p:spPr>
        <p:txBody>
          <a:bodyPr wrap="square" rtlCol="0">
            <a:spAutoFit/>
          </a:bodyPr>
          <a:lstStyle/>
          <a:p>
            <a:pPr lvl="0" algn="ctr"/>
            <a:r>
              <a:rPr lang="en-US" sz="1000" b="1" dirty="0">
                <a:solidFill>
                  <a:prstClr val="black"/>
                </a:solidFill>
                <a:latin typeface="Times New Roman" panose="02020603050405020304" pitchFamily="18" charset="0"/>
                <a:cs typeface="Times New Roman" panose="02020603050405020304" pitchFamily="18" charset="0"/>
              </a:rPr>
              <a:t> Conclusion</a:t>
            </a:r>
          </a:p>
        </p:txBody>
      </p:sp>
      <p:sp>
        <p:nvSpPr>
          <p:cNvPr id="16" name="TextBox 15"/>
          <p:cNvSpPr txBox="1"/>
          <p:nvPr/>
        </p:nvSpPr>
        <p:spPr>
          <a:xfrm>
            <a:off x="9170893" y="5029177"/>
            <a:ext cx="2751978" cy="1738938"/>
          </a:xfrm>
          <a:prstGeom prst="rect">
            <a:avLst/>
          </a:prstGeom>
          <a:solidFill>
            <a:schemeClr val="accent6">
              <a:lumMod val="20000"/>
              <a:lumOff val="80000"/>
            </a:schemeClr>
          </a:solidFill>
        </p:spPr>
        <p:txBody>
          <a:bodyPr wrap="square" rtlCol="0">
            <a:spAutoFit/>
          </a:bodyPr>
          <a:lstStyle/>
          <a:p>
            <a:pPr lvl="0" algn="just"/>
            <a:r>
              <a:rPr lang="en-US" sz="800" b="1" i="1" dirty="0">
                <a:solidFill>
                  <a:prstClr val="black"/>
                </a:solidFill>
                <a:latin typeface="Times New Roman" panose="02020603050405020304" pitchFamily="18" charset="0"/>
                <a:cs typeface="Times New Roman" panose="02020603050405020304" pitchFamily="18" charset="0"/>
              </a:rPr>
              <a:t>Implications of digital technology intervention on policies, education and research</a:t>
            </a:r>
          </a:p>
          <a:p>
            <a:pPr lvl="0" algn="just"/>
            <a:r>
              <a:rPr lang="en-US" sz="700" b="1" dirty="0">
                <a:solidFill>
                  <a:prstClr val="black"/>
                </a:solidFill>
                <a:latin typeface="Times New Roman" panose="02020603050405020304" pitchFamily="18" charset="0"/>
                <a:cs typeface="Times New Roman" panose="02020603050405020304" pitchFamily="18" charset="0"/>
              </a:rPr>
              <a:t>Policy</a:t>
            </a:r>
          </a:p>
          <a:p>
            <a:pPr lvl="0" algn="just"/>
            <a:r>
              <a:rPr lang="en-US" sz="500" dirty="0">
                <a:solidFill>
                  <a:prstClr val="black"/>
                </a:solidFill>
                <a:latin typeface="Times New Roman" panose="02020603050405020304" pitchFamily="18" charset="0"/>
                <a:cs typeface="Times New Roman" panose="02020603050405020304" pitchFamily="18" charset="0"/>
              </a:rPr>
              <a:t>● ParkinsonAI+ concentrated on the NHS Long Term Plan through fostering preventative, personalised and digitally enabled care for PD patients.</a:t>
            </a:r>
          </a:p>
          <a:p>
            <a:pPr lvl="0" algn="just"/>
            <a:r>
              <a:rPr lang="en-US" sz="500" dirty="0">
                <a:solidFill>
                  <a:prstClr val="black"/>
                </a:solidFill>
                <a:latin typeface="Times New Roman" panose="02020603050405020304" pitchFamily="18" charset="0"/>
                <a:cs typeface="Times New Roman" panose="02020603050405020304" pitchFamily="18" charset="0"/>
              </a:rPr>
              <a:t>● Policymakers should invest in digital technologies and infrastructure to integrate these AI-enabled wearable technologies into routine neurological care, which smooths the surface to handle PD treatment.</a:t>
            </a:r>
          </a:p>
          <a:p>
            <a:pPr lvl="0" algn="just"/>
            <a:r>
              <a:rPr lang="en-US" sz="700" b="1" dirty="0">
                <a:solidFill>
                  <a:prstClr val="black"/>
                </a:solidFill>
                <a:latin typeface="Times New Roman" panose="02020603050405020304" pitchFamily="18" charset="0"/>
                <a:cs typeface="Times New Roman" panose="02020603050405020304" pitchFamily="18" charset="0"/>
              </a:rPr>
              <a:t>Education</a:t>
            </a:r>
          </a:p>
          <a:p>
            <a:pPr lvl="0" algn="just"/>
            <a:r>
              <a:rPr lang="en-US" sz="500" dirty="0">
                <a:solidFill>
                  <a:prstClr val="black"/>
                </a:solidFill>
                <a:latin typeface="Times New Roman" panose="02020603050405020304" pitchFamily="18" charset="0"/>
                <a:cs typeface="Times New Roman" panose="02020603050405020304" pitchFamily="18" charset="0"/>
              </a:rPr>
              <a:t>● Healthcare professionals should focus on digital training in AI-assisted clinical decision-making for promoting PD patient education regarding digital health technologies.</a:t>
            </a:r>
          </a:p>
          <a:p>
            <a:pPr lvl="0" algn="just"/>
            <a:r>
              <a:rPr lang="en-US" sz="500" dirty="0">
                <a:solidFill>
                  <a:prstClr val="black"/>
                </a:solidFill>
                <a:latin typeface="Times New Roman" panose="02020603050405020304" pitchFamily="18" charset="0"/>
                <a:cs typeface="Times New Roman" panose="02020603050405020304" pitchFamily="18" charset="0"/>
              </a:rPr>
              <a:t>● Interdisciplinary education is also prioritised to improve collaboration between data scientists, clinicians and digital health specialists to provide tailored digital health interventions for PD patients.</a:t>
            </a:r>
          </a:p>
          <a:p>
            <a:pPr lvl="0" algn="just"/>
            <a:r>
              <a:rPr lang="en-US" sz="700" b="1" dirty="0">
                <a:solidFill>
                  <a:prstClr val="black"/>
                </a:solidFill>
                <a:latin typeface="Times New Roman" panose="02020603050405020304" pitchFamily="18" charset="0"/>
                <a:cs typeface="Times New Roman" panose="02020603050405020304" pitchFamily="18" charset="0"/>
              </a:rPr>
              <a:t>Research</a:t>
            </a:r>
          </a:p>
          <a:p>
            <a:pPr lvl="0" algn="just"/>
            <a:r>
              <a:rPr lang="en-US" sz="500" dirty="0">
                <a:solidFill>
                  <a:prstClr val="black"/>
                </a:solidFill>
                <a:latin typeface="Times New Roman" panose="02020603050405020304" pitchFamily="18" charset="0"/>
                <a:cs typeface="Times New Roman" panose="02020603050405020304" pitchFamily="18" charset="0"/>
              </a:rPr>
              <a:t>● Future research needs to evaluate the long-term clinical effectiveness, patient adherence and cost-effectiveness of ParkinsonAI+.</a:t>
            </a:r>
          </a:p>
          <a:p>
            <a:pPr lvl="0" algn="just"/>
            <a:r>
              <a:rPr lang="en-US" sz="500" dirty="0">
                <a:solidFill>
                  <a:prstClr val="black"/>
                </a:solidFill>
                <a:latin typeface="Times New Roman" panose="02020603050405020304" pitchFamily="18" charset="0"/>
                <a:cs typeface="Times New Roman" panose="02020603050405020304" pitchFamily="18" charset="0"/>
              </a:rPr>
              <a:t>● Further Research should also explore various strategies to overcome digital exclusion of older adults and deprived area patients to ensure AI-enabled healthcare will be equitablefor all.</a:t>
            </a:r>
            <a:endParaRPr lang="en-IN" sz="500" dirty="0">
              <a:solidFill>
                <a:prstClr val="black"/>
              </a:solidFill>
              <a:latin typeface="Times New Roman" panose="02020603050405020304" pitchFamily="18" charset="0"/>
              <a:cs typeface="Times New Roman" panose="02020603050405020304" pitchFamily="18" charset="0"/>
            </a:endParaRPr>
          </a:p>
        </p:txBody>
      </p:sp>
      <p:pic>
        <p:nvPicPr>
          <p:cNvPr id="18" name="Picture 17"/>
          <p:cNvPicPr>
            <a:picLocks noChangeAspect="1"/>
          </p:cNvPicPr>
          <p:nvPr/>
        </p:nvPicPr>
        <p:blipFill>
          <a:blip r:embed="rId2"/>
          <a:stretch>
            <a:fillRect/>
          </a:stretch>
        </p:blipFill>
        <p:spPr>
          <a:xfrm>
            <a:off x="2230579" y="622284"/>
            <a:ext cx="1630439" cy="1185755"/>
          </a:xfrm>
          <a:prstGeom prst="rect">
            <a:avLst/>
          </a:prstGeom>
          <a:ln w="28575">
            <a:solidFill>
              <a:schemeClr val="accent6">
                <a:lumMod val="75000"/>
              </a:schemeClr>
            </a:solidFill>
          </a:ln>
        </p:spPr>
      </p:pic>
      <p:pic>
        <p:nvPicPr>
          <p:cNvPr id="20" name="Picture 19"/>
          <p:cNvPicPr>
            <a:picLocks noChangeAspect="1"/>
          </p:cNvPicPr>
          <p:nvPr/>
        </p:nvPicPr>
        <p:blipFill>
          <a:blip r:embed="rId3"/>
          <a:stretch>
            <a:fillRect/>
          </a:stretch>
        </p:blipFill>
        <p:spPr>
          <a:xfrm>
            <a:off x="2225321" y="2244815"/>
            <a:ext cx="1630439" cy="2539173"/>
          </a:xfrm>
          <a:prstGeom prst="rect">
            <a:avLst/>
          </a:prstGeom>
          <a:ln w="28575">
            <a:solidFill>
              <a:schemeClr val="accent6">
                <a:lumMod val="75000"/>
              </a:schemeClr>
            </a:solidFill>
          </a:ln>
        </p:spPr>
      </p:pic>
      <p:pic>
        <p:nvPicPr>
          <p:cNvPr id="21" name="Picture 20"/>
          <p:cNvPicPr>
            <a:picLocks noChangeAspect="1"/>
          </p:cNvPicPr>
          <p:nvPr/>
        </p:nvPicPr>
        <p:blipFill>
          <a:blip r:embed="rId4"/>
          <a:stretch>
            <a:fillRect/>
          </a:stretch>
        </p:blipFill>
        <p:spPr>
          <a:xfrm>
            <a:off x="5939467" y="647091"/>
            <a:ext cx="1383525" cy="1252313"/>
          </a:xfrm>
          <a:prstGeom prst="rect">
            <a:avLst/>
          </a:prstGeom>
          <a:ln w="28575">
            <a:solidFill>
              <a:schemeClr val="accent6">
                <a:lumMod val="75000"/>
              </a:schemeClr>
            </a:solidFill>
          </a:ln>
        </p:spPr>
      </p:pic>
      <p:pic>
        <p:nvPicPr>
          <p:cNvPr id="22" name="Picture 21"/>
          <p:cNvPicPr>
            <a:picLocks noChangeAspect="1"/>
          </p:cNvPicPr>
          <p:nvPr/>
        </p:nvPicPr>
        <p:blipFill>
          <a:blip r:embed="rId5"/>
          <a:stretch>
            <a:fillRect/>
          </a:stretch>
        </p:blipFill>
        <p:spPr>
          <a:xfrm>
            <a:off x="7535770" y="647091"/>
            <a:ext cx="1558690" cy="1258694"/>
          </a:xfrm>
          <a:prstGeom prst="rect">
            <a:avLst/>
          </a:prstGeom>
          <a:ln w="28575">
            <a:solidFill>
              <a:schemeClr val="accent6">
                <a:lumMod val="75000"/>
              </a:schemeClr>
            </a:solidFill>
          </a:ln>
        </p:spPr>
      </p:pic>
      <p:sp>
        <p:nvSpPr>
          <p:cNvPr id="23" name="TextBox 22"/>
          <p:cNvSpPr txBox="1"/>
          <p:nvPr/>
        </p:nvSpPr>
        <p:spPr>
          <a:xfrm>
            <a:off x="158401" y="5367732"/>
            <a:ext cx="8968023" cy="1477328"/>
          </a:xfrm>
          <a:prstGeom prst="rect">
            <a:avLst/>
          </a:prstGeom>
          <a:solidFill>
            <a:schemeClr val="accent1">
              <a:lumMod val="20000"/>
              <a:lumOff val="80000"/>
            </a:schemeClr>
          </a:solidFill>
        </p:spPr>
        <p:txBody>
          <a:bodyPr wrap="square" rtlCol="0">
            <a:spAutoFit/>
          </a:bodyPr>
          <a:lstStyle/>
          <a:p>
            <a:pPr lvl="0" algn="just"/>
            <a:r>
              <a:rPr lang="en-IN" sz="500" dirty="0">
                <a:solidFill>
                  <a:prstClr val="black"/>
                </a:solidFill>
                <a:latin typeface="Times New Roman" panose="02020603050405020304" pitchFamily="18" charset="0"/>
                <a:cs typeface="Times New Roman" panose="02020603050405020304" pitchFamily="18" charset="0"/>
              </a:rPr>
              <a:t>Bai, H., Ma, W., Zhu, L., Lu, Y., Fan, J., Chen, M. and Huang, C. (2025) ‘Updates on Parkinson’s disease’. Neuropsychiatric Disease and Treatment, pp.1945-1953. Available at: https://doi.org/10.3233/JPD-249009</a:t>
            </a:r>
          </a:p>
          <a:p>
            <a:pPr lvl="0" algn="just"/>
            <a:r>
              <a:rPr lang="en-IN" sz="500" dirty="0">
                <a:solidFill>
                  <a:prstClr val="black"/>
                </a:solidFill>
                <a:latin typeface="Times New Roman" panose="02020603050405020304" pitchFamily="18" charset="0"/>
                <a:cs typeface="Times New Roman" panose="02020603050405020304" pitchFamily="18" charset="0"/>
              </a:rPr>
              <a:t>Chaudhary, S.A., Chaudhary, S. and Rawat, S. (2025) ‘Understanding Parkinson’s disease: current trends and its multifaceted complications’. Frontiers in Ageing Neuroscience, 17, p.1617106. Available at: https://doi.org/10.3389/fnagi.2025.1617106</a:t>
            </a:r>
          </a:p>
          <a:p>
            <a:pPr lvl="0" algn="just"/>
            <a:r>
              <a:rPr lang="en-IN" sz="500" dirty="0">
                <a:solidFill>
                  <a:prstClr val="black"/>
                </a:solidFill>
                <a:latin typeface="Times New Roman" panose="02020603050405020304" pitchFamily="18" charset="0"/>
                <a:cs typeface="Times New Roman" panose="02020603050405020304" pitchFamily="18" charset="0"/>
              </a:rPr>
              <a:t>Haas, J., Rogge, A., Otto, B., Michel, N., Berg, D. and Schaeffer, E. (2026) ‘Preventive measures for Parkinson’s disease: insights into motivation and barriers from the patients’ perspective’. BMC neurology, 26(1), p.134. Available at: https://doi.org/10.1186/s12883-026-04703-0</a:t>
            </a:r>
          </a:p>
          <a:p>
            <a:pPr lvl="0" algn="just"/>
            <a:r>
              <a:rPr lang="en-IN" sz="500" dirty="0">
                <a:solidFill>
                  <a:prstClr val="black"/>
                </a:solidFill>
                <a:latin typeface="Times New Roman" panose="02020603050405020304" pitchFamily="18" charset="0"/>
                <a:cs typeface="Times New Roman" panose="02020603050405020304" pitchFamily="18" charset="0"/>
              </a:rPr>
              <a:t>Jones, J. and Ramaswamy, B. (2025) ‘Empowering People with Parkinson’s: Reframing Self- Management in Parkinson’s—A Critical Reflection of Current Practice’. In Healthcare (Vol. 13, No. 21, p. 2673). MDPI. Available at: https://doi.org/10.3390/healthcare13212673</a:t>
            </a:r>
          </a:p>
          <a:p>
            <a:pPr lvl="0" algn="just"/>
            <a:r>
              <a:rPr lang="en-IN" sz="500" dirty="0">
                <a:solidFill>
                  <a:prstClr val="black"/>
                </a:solidFill>
                <a:latin typeface="Times New Roman" panose="02020603050405020304" pitchFamily="18" charset="0"/>
                <a:cs typeface="Times New Roman" panose="02020603050405020304" pitchFamily="18" charset="0"/>
              </a:rPr>
              <a:t>Kings College London (2026) The Use of Wearable in Parkinsons Disease Research. Available at: https://www.kcl.ac.uk/the-use-of-wearable-in-parkinsons-disease-research [Accessed: 21 July 2026]</a:t>
            </a:r>
          </a:p>
          <a:p>
            <a:pPr lvl="0" algn="just"/>
            <a:r>
              <a:rPr lang="en-IN" sz="500" dirty="0" err="1">
                <a:solidFill>
                  <a:prstClr val="black"/>
                </a:solidFill>
                <a:latin typeface="Times New Roman" panose="02020603050405020304" pitchFamily="18" charset="0"/>
                <a:cs typeface="Times New Roman" panose="02020603050405020304" pitchFamily="18" charset="0"/>
              </a:rPr>
              <a:t>Kobson</a:t>
            </a:r>
            <a:r>
              <a:rPr lang="en-IN" sz="500" dirty="0">
                <a:solidFill>
                  <a:prstClr val="black"/>
                </a:solidFill>
                <a:latin typeface="Times New Roman" panose="02020603050405020304" pitchFamily="18" charset="0"/>
                <a:cs typeface="Times New Roman" panose="02020603050405020304" pitchFamily="18" charset="0"/>
              </a:rPr>
              <a:t>, B., Hanley, J., </a:t>
            </a:r>
            <a:r>
              <a:rPr lang="en-IN" sz="500" dirty="0" err="1">
                <a:solidFill>
                  <a:prstClr val="black"/>
                </a:solidFill>
                <a:latin typeface="Times New Roman" panose="02020603050405020304" pitchFamily="18" charset="0"/>
                <a:cs typeface="Times New Roman" panose="02020603050405020304" pitchFamily="18" charset="0"/>
              </a:rPr>
              <a:t>Mair</a:t>
            </a:r>
            <a:r>
              <a:rPr lang="en-IN" sz="500" dirty="0">
                <a:solidFill>
                  <a:prstClr val="black"/>
                </a:solidFill>
                <a:latin typeface="Times New Roman" panose="02020603050405020304" pitchFamily="18" charset="0"/>
                <a:cs typeface="Times New Roman" panose="02020603050405020304" pitchFamily="18" charset="0"/>
              </a:rPr>
              <a:t>, A., Dima, A.L., Rea, N. and Paterson, R.E. (2026) ‘Patients’ perspectives on medication adherence feedback interventions for managing long-term medications: a systematic review of qualitative evidence’. International Journal of Clinical Pharmacy, 48(1), pp.1-16. Available at: https://doi.org/10.1007/s11096-025-01958-4</a:t>
            </a:r>
          </a:p>
          <a:p>
            <a:pPr lvl="0" algn="just"/>
            <a:r>
              <a:rPr lang="en-IN" sz="500" dirty="0">
                <a:solidFill>
                  <a:prstClr val="black"/>
                </a:solidFill>
                <a:latin typeface="Times New Roman" panose="02020603050405020304" pitchFamily="18" charset="0"/>
                <a:cs typeface="Times New Roman" panose="02020603050405020304" pitchFamily="18" charset="0"/>
              </a:rPr>
              <a:t>Lakshmi, R., Romate, J., Rajkumar, E., George, A.J. and </a:t>
            </a:r>
            <a:r>
              <a:rPr lang="en-IN" sz="500" dirty="0" err="1">
                <a:solidFill>
                  <a:prstClr val="black"/>
                </a:solidFill>
                <a:latin typeface="Times New Roman" panose="02020603050405020304" pitchFamily="18" charset="0"/>
                <a:cs typeface="Times New Roman" panose="02020603050405020304" pitchFamily="18" charset="0"/>
              </a:rPr>
              <a:t>Wajid</a:t>
            </a:r>
            <a:r>
              <a:rPr lang="en-IN" sz="500" dirty="0">
                <a:solidFill>
                  <a:prstClr val="black"/>
                </a:solidFill>
                <a:latin typeface="Times New Roman" panose="02020603050405020304" pitchFamily="18" charset="0"/>
                <a:cs typeface="Times New Roman" panose="02020603050405020304" pitchFamily="18" charset="0"/>
              </a:rPr>
              <a:t>, M. (2023) ‘Factors influencing tobacco use behaviour initiation–From the perspective of the Capability, Opportunity, Motivation-Behaviour (COM-B) Model’. </a:t>
            </a:r>
            <a:r>
              <a:rPr lang="en-IN" sz="500" dirty="0" err="1">
                <a:solidFill>
                  <a:prstClr val="black"/>
                </a:solidFill>
                <a:latin typeface="Times New Roman" panose="02020603050405020304" pitchFamily="18" charset="0"/>
                <a:cs typeface="Times New Roman" panose="02020603050405020304" pitchFamily="18" charset="0"/>
              </a:rPr>
              <a:t>Heliyon</a:t>
            </a:r>
            <a:r>
              <a:rPr lang="en-IN" sz="500" dirty="0">
                <a:solidFill>
                  <a:prstClr val="black"/>
                </a:solidFill>
                <a:latin typeface="Times New Roman" panose="02020603050405020304" pitchFamily="18" charset="0"/>
                <a:cs typeface="Times New Roman" panose="02020603050405020304" pitchFamily="18" charset="0"/>
              </a:rPr>
              <a:t>, 9(6). Available at: https://doi.org/10.1016/j.heliyon.2023.e16385</a:t>
            </a:r>
          </a:p>
          <a:p>
            <a:pPr lvl="0" algn="just"/>
            <a:r>
              <a:rPr lang="en-IN" sz="500" dirty="0" err="1">
                <a:solidFill>
                  <a:prstClr val="black"/>
                </a:solidFill>
                <a:latin typeface="Times New Roman" panose="02020603050405020304" pitchFamily="18" charset="0"/>
                <a:cs typeface="Times New Roman" panose="02020603050405020304" pitchFamily="18" charset="0"/>
              </a:rPr>
              <a:t>Lores</a:t>
            </a:r>
            <a:r>
              <a:rPr lang="en-IN" sz="500" dirty="0">
                <a:solidFill>
                  <a:prstClr val="black"/>
                </a:solidFill>
                <a:latin typeface="Times New Roman" panose="02020603050405020304" pitchFamily="18" charset="0"/>
                <a:cs typeface="Times New Roman" panose="02020603050405020304" pitchFamily="18" charset="0"/>
              </a:rPr>
              <a:t>, T., </a:t>
            </a:r>
            <a:r>
              <a:rPr lang="en-IN" sz="500" dirty="0" err="1">
                <a:solidFill>
                  <a:prstClr val="black"/>
                </a:solidFill>
                <a:latin typeface="Times New Roman" panose="02020603050405020304" pitchFamily="18" charset="0"/>
                <a:cs typeface="Times New Roman" panose="02020603050405020304" pitchFamily="18" charset="0"/>
              </a:rPr>
              <a:t>Goess</a:t>
            </a:r>
            <a:r>
              <a:rPr lang="en-IN" sz="500" dirty="0">
                <a:solidFill>
                  <a:prstClr val="black"/>
                </a:solidFill>
                <a:latin typeface="Times New Roman" panose="02020603050405020304" pitchFamily="18" charset="0"/>
                <a:cs typeface="Times New Roman" panose="02020603050405020304" pitchFamily="18" charset="0"/>
              </a:rPr>
              <a:t>, C., </a:t>
            </a:r>
            <a:r>
              <a:rPr lang="en-IN" sz="500" dirty="0" err="1">
                <a:solidFill>
                  <a:prstClr val="black"/>
                </a:solidFill>
                <a:latin typeface="Times New Roman" panose="02020603050405020304" pitchFamily="18" charset="0"/>
                <a:cs typeface="Times New Roman" panose="02020603050405020304" pitchFamily="18" charset="0"/>
              </a:rPr>
              <a:t>Mikocka-Walus</a:t>
            </a:r>
            <a:r>
              <a:rPr lang="en-IN" sz="500" dirty="0">
                <a:solidFill>
                  <a:prstClr val="black"/>
                </a:solidFill>
                <a:latin typeface="Times New Roman" panose="02020603050405020304" pitchFamily="18" charset="0"/>
                <a:cs typeface="Times New Roman" panose="02020603050405020304" pitchFamily="18" charset="0"/>
              </a:rPr>
              <a:t>, A., Collins, K.L., Burke, A.L., Chur-Hansen, A., </a:t>
            </a:r>
            <a:r>
              <a:rPr lang="en-IN" sz="500" dirty="0" err="1">
                <a:solidFill>
                  <a:prstClr val="black"/>
                </a:solidFill>
                <a:latin typeface="Times New Roman" panose="02020603050405020304" pitchFamily="18" charset="0"/>
                <a:cs typeface="Times New Roman" panose="02020603050405020304" pitchFamily="18" charset="0"/>
              </a:rPr>
              <a:t>Delfabbro</a:t>
            </a:r>
            <a:r>
              <a:rPr lang="en-IN" sz="500" dirty="0">
                <a:solidFill>
                  <a:prstClr val="black"/>
                </a:solidFill>
                <a:latin typeface="Times New Roman" panose="02020603050405020304" pitchFamily="18" charset="0"/>
                <a:cs typeface="Times New Roman" panose="02020603050405020304" pitchFamily="18" charset="0"/>
              </a:rPr>
              <a:t>, P. and Andrews, J.M. (2021) ‘Integrated psychological care reduces health care costs at a hospital-based inflammatory bowel disease service’. Clinical Gastroenterology and </a:t>
            </a:r>
            <a:r>
              <a:rPr lang="en-IN" sz="500" dirty="0" err="1">
                <a:solidFill>
                  <a:prstClr val="black"/>
                </a:solidFill>
                <a:latin typeface="Times New Roman" panose="02020603050405020304" pitchFamily="18" charset="0"/>
                <a:cs typeface="Times New Roman" panose="02020603050405020304" pitchFamily="18" charset="0"/>
              </a:rPr>
              <a:t>Hepatology</a:t>
            </a:r>
            <a:r>
              <a:rPr lang="en-IN" sz="500" dirty="0">
                <a:solidFill>
                  <a:prstClr val="black"/>
                </a:solidFill>
                <a:latin typeface="Times New Roman" panose="02020603050405020304" pitchFamily="18" charset="0"/>
                <a:cs typeface="Times New Roman" panose="02020603050405020304" pitchFamily="18" charset="0"/>
              </a:rPr>
              <a:t>, 19(1), pp.96-103. Available at: https://doi.org/10.1016/j.cgh.2020.01.030</a:t>
            </a:r>
          </a:p>
          <a:p>
            <a:pPr algn="just"/>
            <a:r>
              <a:rPr lang="en-GB" sz="500" dirty="0" err="1">
                <a:latin typeface="Times New Roman" panose="02020603050405020304" pitchFamily="18" charset="0"/>
                <a:cs typeface="Times New Roman" panose="02020603050405020304" pitchFamily="18" charset="0"/>
              </a:rPr>
              <a:t>Neuphysio</a:t>
            </a:r>
            <a:r>
              <a:rPr lang="en-GB" sz="500" dirty="0">
                <a:latin typeface="Times New Roman" panose="02020603050405020304" pitchFamily="18" charset="0"/>
                <a:cs typeface="Times New Roman" panose="02020603050405020304" pitchFamily="18" charset="0"/>
              </a:rPr>
              <a:t>. (2026) </a:t>
            </a:r>
            <a:r>
              <a:rPr lang="en-GB" sz="500" i="1" dirty="0">
                <a:latin typeface="Times New Roman" panose="02020603050405020304" pitchFamily="18" charset="0"/>
                <a:cs typeface="Times New Roman" panose="02020603050405020304" pitchFamily="18" charset="0"/>
              </a:rPr>
              <a:t>Parkinson’s Disease</a:t>
            </a:r>
            <a:r>
              <a:rPr lang="en-GB" sz="500" dirty="0">
                <a:latin typeface="Times New Roman" panose="02020603050405020304" pitchFamily="18" charset="0"/>
                <a:cs typeface="Times New Roman" panose="02020603050405020304" pitchFamily="18" charset="0"/>
              </a:rPr>
              <a:t>. Available at: </a:t>
            </a:r>
            <a:r>
              <a:rPr lang="en-GB" sz="500" u="sng" dirty="0">
                <a:latin typeface="Times New Roman" panose="02020603050405020304" pitchFamily="18" charset="0"/>
                <a:cs typeface="Times New Roman" panose="02020603050405020304" pitchFamily="18" charset="0"/>
              </a:rPr>
              <a:t>https://www.neuphysio.com/parkinsons-disease/</a:t>
            </a:r>
            <a:r>
              <a:rPr lang="en-GB" sz="500" dirty="0">
                <a:latin typeface="Times New Roman" panose="02020603050405020304" pitchFamily="18" charset="0"/>
                <a:cs typeface="Times New Roman" panose="02020603050405020304" pitchFamily="18" charset="0"/>
              </a:rPr>
              <a:t> [Accessed: 25 July 2026]</a:t>
            </a:r>
            <a:endParaRPr lang="en-IN" sz="500" dirty="0">
              <a:latin typeface="Times New Roman" panose="02020603050405020304" pitchFamily="18" charset="0"/>
              <a:cs typeface="Times New Roman" panose="02020603050405020304" pitchFamily="18" charset="0"/>
            </a:endParaRPr>
          </a:p>
          <a:p>
            <a:pPr lvl="0" algn="just"/>
            <a:r>
              <a:rPr lang="en-IN" sz="500" dirty="0">
                <a:solidFill>
                  <a:prstClr val="black"/>
                </a:solidFill>
                <a:latin typeface="Times New Roman" panose="02020603050405020304" pitchFamily="18" charset="0"/>
                <a:cs typeface="Times New Roman" panose="02020603050405020304" pitchFamily="18" charset="0"/>
              </a:rPr>
              <a:t>Parkinson (2026a) Diet &amp; Nutrition. Available at: https://www.parkinson.org/living-with-parkinsons/management/diet-nutrition [Accessed: 21 July 2026]</a:t>
            </a:r>
          </a:p>
          <a:p>
            <a:pPr lvl="0" algn="just"/>
            <a:r>
              <a:rPr lang="en-IN" sz="500" dirty="0">
                <a:solidFill>
                  <a:prstClr val="black"/>
                </a:solidFill>
                <a:latin typeface="Times New Roman" panose="02020603050405020304" pitchFamily="18" charset="0"/>
                <a:cs typeface="Times New Roman" panose="02020603050405020304" pitchFamily="18" charset="0"/>
              </a:rPr>
              <a:t>Parkinson’s (2026) Parkinson’s statistics. Available at: https://www.parkinsons.org.uk/information/about-parkinsons/statistics [Accessed: 21 July 2026]</a:t>
            </a:r>
          </a:p>
          <a:p>
            <a:pPr lvl="0" algn="just"/>
            <a:r>
              <a:rPr lang="en-IN" sz="500" dirty="0" err="1">
                <a:solidFill>
                  <a:prstClr val="black"/>
                </a:solidFill>
                <a:latin typeface="Times New Roman" panose="02020603050405020304" pitchFamily="18" charset="0"/>
                <a:cs typeface="Times New Roman" panose="02020603050405020304" pitchFamily="18" charset="0"/>
              </a:rPr>
              <a:t>Poplawska-Domaszewicz</a:t>
            </a:r>
            <a:r>
              <a:rPr lang="en-IN" sz="500" dirty="0">
                <a:solidFill>
                  <a:prstClr val="black"/>
                </a:solidFill>
                <a:latin typeface="Times New Roman" panose="02020603050405020304" pitchFamily="18" charset="0"/>
                <a:cs typeface="Times New Roman" panose="02020603050405020304" pitchFamily="18" charset="0"/>
              </a:rPr>
              <a:t>, K., </a:t>
            </a:r>
            <a:r>
              <a:rPr lang="en-IN" sz="500" dirty="0" err="1">
                <a:solidFill>
                  <a:prstClr val="black"/>
                </a:solidFill>
                <a:latin typeface="Times New Roman" panose="02020603050405020304" pitchFamily="18" charset="0"/>
                <a:cs typeface="Times New Roman" panose="02020603050405020304" pitchFamily="18" charset="0"/>
              </a:rPr>
              <a:t>Limbachiya</a:t>
            </a:r>
            <a:r>
              <a:rPr lang="en-IN" sz="500" dirty="0">
                <a:solidFill>
                  <a:prstClr val="black"/>
                </a:solidFill>
                <a:latin typeface="Times New Roman" panose="02020603050405020304" pitchFamily="18" charset="0"/>
                <a:cs typeface="Times New Roman" panose="02020603050405020304" pitchFamily="18" charset="0"/>
              </a:rPr>
              <a:t>, N., Lau, Y.H. and Chaudhuri, K.R. (2024) Parkinson’s </a:t>
            </a:r>
            <a:r>
              <a:rPr lang="en-IN" sz="500" dirty="0" err="1">
                <a:solidFill>
                  <a:prstClr val="black"/>
                </a:solidFill>
                <a:latin typeface="Times New Roman" panose="02020603050405020304" pitchFamily="18" charset="0"/>
                <a:cs typeface="Times New Roman" panose="02020603050405020304" pitchFamily="18" charset="0"/>
              </a:rPr>
              <a:t>Kinetigraph</a:t>
            </a:r>
            <a:r>
              <a:rPr lang="en-IN" sz="500" dirty="0">
                <a:solidFill>
                  <a:prstClr val="black"/>
                </a:solidFill>
                <a:latin typeface="Times New Roman" panose="02020603050405020304" pitchFamily="18" charset="0"/>
                <a:cs typeface="Times New Roman" panose="02020603050405020304" pitchFamily="18" charset="0"/>
              </a:rPr>
              <a:t> for wearable sensor detection of clinically unrecognised early-morning akinesia in Parkinson’s disease: a case report-based observation. Sensors’, 24(10), p.3045. Available at: https://doi.org/10.1007/s00702-024-02873-0</a:t>
            </a:r>
          </a:p>
          <a:p>
            <a:pPr lvl="0" algn="just"/>
            <a:r>
              <a:rPr lang="en-IN" sz="500" dirty="0" err="1">
                <a:solidFill>
                  <a:prstClr val="black"/>
                </a:solidFill>
                <a:latin typeface="Times New Roman" panose="02020603050405020304" pitchFamily="18" charset="0"/>
                <a:cs typeface="Times New Roman" panose="02020603050405020304" pitchFamily="18" charset="0"/>
              </a:rPr>
              <a:t>Salari</a:t>
            </a:r>
            <a:r>
              <a:rPr lang="en-IN" sz="500" dirty="0">
                <a:solidFill>
                  <a:prstClr val="black"/>
                </a:solidFill>
                <a:latin typeface="Times New Roman" panose="02020603050405020304" pitchFamily="18" charset="0"/>
                <a:cs typeface="Times New Roman" panose="02020603050405020304" pitchFamily="18" charset="0"/>
              </a:rPr>
              <a:t>, V., </a:t>
            </a:r>
            <a:r>
              <a:rPr lang="en-IN" sz="500" dirty="0" err="1">
                <a:solidFill>
                  <a:prstClr val="black"/>
                </a:solidFill>
                <a:latin typeface="Times New Roman" panose="02020603050405020304" pitchFamily="18" charset="0"/>
                <a:cs typeface="Times New Roman" panose="02020603050405020304" pitchFamily="18" charset="0"/>
              </a:rPr>
              <a:t>Parrella</a:t>
            </a:r>
            <a:r>
              <a:rPr lang="en-IN" sz="500" dirty="0">
                <a:solidFill>
                  <a:prstClr val="black"/>
                </a:solidFill>
                <a:latin typeface="Times New Roman" panose="02020603050405020304" pitchFamily="18" charset="0"/>
                <a:cs typeface="Times New Roman" panose="02020603050405020304" pitchFamily="18" charset="0"/>
              </a:rPr>
              <a:t>, E., </a:t>
            </a:r>
            <a:r>
              <a:rPr lang="en-IN" sz="500" dirty="0" err="1">
                <a:solidFill>
                  <a:prstClr val="black"/>
                </a:solidFill>
                <a:latin typeface="Times New Roman" panose="02020603050405020304" pitchFamily="18" charset="0"/>
                <a:cs typeface="Times New Roman" panose="02020603050405020304" pitchFamily="18" charset="0"/>
              </a:rPr>
              <a:t>Mengoni</a:t>
            </a:r>
            <a:r>
              <a:rPr lang="en-IN" sz="500" dirty="0">
                <a:solidFill>
                  <a:prstClr val="black"/>
                </a:solidFill>
                <a:latin typeface="Times New Roman" panose="02020603050405020304" pitchFamily="18" charset="0"/>
                <a:cs typeface="Times New Roman" panose="02020603050405020304" pitchFamily="18" charset="0"/>
              </a:rPr>
              <a:t>, F., </a:t>
            </a:r>
            <a:r>
              <a:rPr lang="en-IN" sz="500" dirty="0" err="1">
                <a:solidFill>
                  <a:prstClr val="black"/>
                </a:solidFill>
                <a:latin typeface="Times New Roman" panose="02020603050405020304" pitchFamily="18" charset="0"/>
                <a:cs typeface="Times New Roman" panose="02020603050405020304" pitchFamily="18" charset="0"/>
              </a:rPr>
              <a:t>Cintra</a:t>
            </a:r>
            <a:r>
              <a:rPr lang="en-IN" sz="500" dirty="0">
                <a:solidFill>
                  <a:prstClr val="black"/>
                </a:solidFill>
                <a:latin typeface="Times New Roman" panose="02020603050405020304" pitchFamily="18" charset="0"/>
                <a:cs typeface="Times New Roman" panose="02020603050405020304" pitchFamily="18" charset="0"/>
              </a:rPr>
              <a:t>, L., Bertini, G. and </a:t>
            </a:r>
            <a:r>
              <a:rPr lang="en-IN" sz="500" dirty="0" err="1">
                <a:solidFill>
                  <a:prstClr val="black"/>
                </a:solidFill>
                <a:latin typeface="Times New Roman" panose="02020603050405020304" pitchFamily="18" charset="0"/>
                <a:cs typeface="Times New Roman" panose="02020603050405020304" pitchFamily="18" charset="0"/>
              </a:rPr>
              <a:t>Fabene</a:t>
            </a:r>
            <a:r>
              <a:rPr lang="en-IN" sz="500" dirty="0">
                <a:solidFill>
                  <a:prstClr val="black"/>
                </a:solidFill>
                <a:latin typeface="Times New Roman" panose="02020603050405020304" pitchFamily="18" charset="0"/>
                <a:cs typeface="Times New Roman" panose="02020603050405020304" pitchFamily="18" charset="0"/>
              </a:rPr>
              <a:t>, P.F. (2025) ‘Phage-Microbiota Crosstalk: Implications for Central Nervous System Disorders’. International Journal of Molecular Sciences, 26(13), p.6183. Available at: https://doi.org/10.3390/ijms26136183</a:t>
            </a:r>
          </a:p>
          <a:p>
            <a:pPr lvl="0" algn="just"/>
            <a:r>
              <a:rPr lang="en-IN" sz="500" dirty="0">
                <a:solidFill>
                  <a:prstClr val="black"/>
                </a:solidFill>
                <a:latin typeface="Times New Roman" panose="02020603050405020304" pitchFamily="18" charset="0"/>
                <a:cs typeface="Times New Roman" panose="02020603050405020304" pitchFamily="18" charset="0"/>
              </a:rPr>
              <a:t>Weise, D., Claus, I., </a:t>
            </a:r>
            <a:r>
              <a:rPr lang="en-IN" sz="500" dirty="0" err="1">
                <a:solidFill>
                  <a:prstClr val="black"/>
                </a:solidFill>
                <a:latin typeface="Times New Roman" panose="02020603050405020304" pitchFamily="18" charset="0"/>
                <a:cs typeface="Times New Roman" panose="02020603050405020304" pitchFamily="18" charset="0"/>
              </a:rPr>
              <a:t>Dresel</a:t>
            </a:r>
            <a:r>
              <a:rPr lang="en-IN" sz="500" dirty="0">
                <a:solidFill>
                  <a:prstClr val="black"/>
                </a:solidFill>
                <a:latin typeface="Times New Roman" panose="02020603050405020304" pitchFamily="18" charset="0"/>
                <a:cs typeface="Times New Roman" panose="02020603050405020304" pitchFamily="18" charset="0"/>
              </a:rPr>
              <a:t>, C., Kalbe, E., Liepelt-Scarfone, I., Lorenzl, S., Redecker, C. and Urban, P.P. (2024) ‘Multidisciplinary care in Parkinson’s disease’. Journal of Neural Transmission, 131(10), pp.1217-1227. Available at: https://doi.org/10.1007/s00702-024-02807-w</a:t>
            </a:r>
          </a:p>
          <a:p>
            <a:pPr lvl="0" algn="just"/>
            <a:r>
              <a:rPr lang="en-IN" sz="500" dirty="0">
                <a:solidFill>
                  <a:prstClr val="black"/>
                </a:solidFill>
                <a:latin typeface="Times New Roman" panose="02020603050405020304" pitchFamily="18" charset="0"/>
                <a:cs typeface="Times New Roman" panose="02020603050405020304" pitchFamily="18" charset="0"/>
              </a:rPr>
              <a:t>World Health Organisation (2023) Parkinson disease. Available at: https://www.who.int/news-room/fact-sheets/detail/parkinson-disease [Accessed: 21 July 2026]</a:t>
            </a:r>
          </a:p>
          <a:p>
            <a:pPr lvl="0" algn="just"/>
            <a:r>
              <a:rPr lang="en-IN" sz="500" dirty="0" err="1">
                <a:solidFill>
                  <a:prstClr val="black"/>
                </a:solidFill>
                <a:latin typeface="Times New Roman" panose="02020603050405020304" pitchFamily="18" charset="0"/>
                <a:cs typeface="Times New Roman" panose="02020603050405020304" pitchFamily="18" charset="0"/>
              </a:rPr>
              <a:t>Yigamawano</a:t>
            </a:r>
            <a:r>
              <a:rPr lang="en-IN" sz="500" dirty="0">
                <a:solidFill>
                  <a:prstClr val="black"/>
                </a:solidFill>
                <a:latin typeface="Times New Roman" panose="02020603050405020304" pitchFamily="18" charset="0"/>
                <a:cs typeface="Times New Roman" panose="02020603050405020304" pitchFamily="18" charset="0"/>
              </a:rPr>
              <a:t>, F.K., Odom, A.R., </a:t>
            </a:r>
            <a:r>
              <a:rPr lang="en-IN" sz="500" dirty="0" err="1">
                <a:solidFill>
                  <a:prstClr val="black"/>
                </a:solidFill>
                <a:latin typeface="Times New Roman" panose="02020603050405020304" pitchFamily="18" charset="0"/>
                <a:cs typeface="Times New Roman" panose="02020603050405020304" pitchFamily="18" charset="0"/>
              </a:rPr>
              <a:t>Xue</a:t>
            </a:r>
            <a:r>
              <a:rPr lang="en-IN" sz="500" dirty="0">
                <a:solidFill>
                  <a:prstClr val="black"/>
                </a:solidFill>
                <a:latin typeface="Times New Roman" panose="02020603050405020304" pitchFamily="18" charset="0"/>
                <a:cs typeface="Times New Roman" panose="02020603050405020304" pitchFamily="18" charset="0"/>
              </a:rPr>
              <a:t>, C., Pandey, H.K. and </a:t>
            </a:r>
            <a:r>
              <a:rPr lang="en-IN" sz="500" dirty="0" err="1">
                <a:solidFill>
                  <a:prstClr val="black"/>
                </a:solidFill>
                <a:latin typeface="Times New Roman" panose="02020603050405020304" pitchFamily="18" charset="0"/>
                <a:cs typeface="Times New Roman" panose="02020603050405020304" pitchFamily="18" charset="0"/>
              </a:rPr>
              <a:t>Kolachalama</a:t>
            </a:r>
            <a:r>
              <a:rPr lang="en-IN" sz="500" dirty="0">
                <a:solidFill>
                  <a:prstClr val="black"/>
                </a:solidFill>
                <a:latin typeface="Times New Roman" panose="02020603050405020304" pitchFamily="18" charset="0"/>
                <a:cs typeface="Times New Roman" panose="02020603050405020304" pitchFamily="18" charset="0"/>
              </a:rPr>
              <a:t>, V.B. (2026) ‘AI-augmented frameworks for enhancing Alzheimer’s disease clinical trials: A memory clinic perspective’. The Journal of Prevention of Alzheimer&amp;#39;s Disease, 13(1), p.100396. Available at: https://doi.org/10.1016/j.tjpad.2025.100396</a:t>
            </a:r>
          </a:p>
        </p:txBody>
      </p:sp>
      <p:sp>
        <p:nvSpPr>
          <p:cNvPr id="24" name="TextBox 23"/>
          <p:cNvSpPr txBox="1"/>
          <p:nvPr/>
        </p:nvSpPr>
        <p:spPr>
          <a:xfrm>
            <a:off x="158401" y="5121511"/>
            <a:ext cx="5730515" cy="246221"/>
          </a:xfrm>
          <a:prstGeom prst="rect">
            <a:avLst/>
          </a:prstGeom>
          <a:solidFill>
            <a:schemeClr val="bg1"/>
          </a:solidFill>
        </p:spPr>
        <p:txBody>
          <a:bodyPr wrap="square" rtlCol="0">
            <a:spAutoFit/>
          </a:bodyPr>
          <a:lstStyle/>
          <a:p>
            <a:pPr lvl="0" algn="just"/>
            <a:r>
              <a:rPr lang="en-IN" sz="1000" dirty="0">
                <a:solidFill>
                  <a:prstClr val="black"/>
                </a:solidFill>
                <a:latin typeface="Times New Roman" panose="02020603050405020304" pitchFamily="18" charset="0"/>
                <a:cs typeface="Times New Roman" panose="02020603050405020304" pitchFamily="18" charset="0"/>
              </a:rPr>
              <a:t>References</a:t>
            </a:r>
          </a:p>
        </p:txBody>
      </p:sp>
      <p:sp>
        <p:nvSpPr>
          <p:cNvPr id="25" name="TextBox 24"/>
          <p:cNvSpPr txBox="1"/>
          <p:nvPr/>
        </p:nvSpPr>
        <p:spPr>
          <a:xfrm>
            <a:off x="2268213" y="1881723"/>
            <a:ext cx="1428750" cy="246221"/>
          </a:xfrm>
          <a:prstGeom prst="rect">
            <a:avLst/>
          </a:prstGeom>
          <a:noFill/>
        </p:spPr>
        <p:txBody>
          <a:bodyPr wrap="square" rtlCol="0">
            <a:spAutoFit/>
          </a:bodyPr>
          <a:lstStyle/>
          <a:p>
            <a:pPr lvl="0" algn="ctr"/>
            <a:r>
              <a:rPr lang="en-US" sz="500" dirty="0">
                <a:solidFill>
                  <a:prstClr val="black"/>
                </a:solidFill>
                <a:latin typeface="Times New Roman" panose="02020603050405020304" pitchFamily="18" charset="0"/>
                <a:cs typeface="Times New Roman" panose="02020603050405020304" pitchFamily="18" charset="0"/>
              </a:rPr>
              <a:t>Figure: Parkinson’s disease in England</a:t>
            </a:r>
          </a:p>
          <a:p>
            <a:pPr lvl="0" algn="ctr"/>
            <a:r>
              <a:rPr lang="en-US" sz="500" dirty="0">
                <a:solidFill>
                  <a:prstClr val="black"/>
                </a:solidFill>
                <a:latin typeface="Times New Roman" panose="02020603050405020304" pitchFamily="18" charset="0"/>
                <a:cs typeface="Times New Roman" panose="02020603050405020304" pitchFamily="18" charset="0"/>
              </a:rPr>
              <a:t>(Source: Parkinson’s, 2026) </a:t>
            </a:r>
            <a:endParaRPr lang="en-IN" sz="500" dirty="0">
              <a:solidFill>
                <a:prstClr val="black"/>
              </a:solidFill>
              <a:latin typeface="Times New Roman" panose="02020603050405020304" pitchFamily="18" charset="0"/>
              <a:cs typeface="Times New Roman" panose="02020603050405020304" pitchFamily="18" charset="0"/>
            </a:endParaRPr>
          </a:p>
        </p:txBody>
      </p:sp>
      <p:sp>
        <p:nvSpPr>
          <p:cNvPr id="26" name="TextBox 25"/>
          <p:cNvSpPr txBox="1"/>
          <p:nvPr/>
        </p:nvSpPr>
        <p:spPr>
          <a:xfrm>
            <a:off x="2361362" y="4839570"/>
            <a:ext cx="1309688" cy="323165"/>
          </a:xfrm>
          <a:prstGeom prst="rect">
            <a:avLst/>
          </a:prstGeom>
          <a:noFill/>
        </p:spPr>
        <p:txBody>
          <a:bodyPr wrap="square" rtlCol="0">
            <a:spAutoFit/>
          </a:bodyPr>
          <a:lstStyle/>
          <a:p>
            <a:pPr lvl="0" algn="ctr"/>
            <a:r>
              <a:rPr lang="en-US" sz="500" dirty="0">
                <a:solidFill>
                  <a:prstClr val="black"/>
                </a:solidFill>
                <a:latin typeface="Times New Roman" panose="02020603050405020304" pitchFamily="18" charset="0"/>
                <a:cs typeface="Times New Roman" panose="02020603050405020304" pitchFamily="18" charset="0"/>
              </a:rPr>
              <a:t>Figure: The older population mostly faces this PD</a:t>
            </a:r>
          </a:p>
          <a:p>
            <a:pPr lvl="0" algn="ctr"/>
            <a:r>
              <a:rPr lang="en-US" sz="500" dirty="0">
                <a:solidFill>
                  <a:prstClr val="black"/>
                </a:solidFill>
                <a:latin typeface="Times New Roman" panose="02020603050405020304" pitchFamily="18" charset="0"/>
                <a:cs typeface="Times New Roman" panose="02020603050405020304" pitchFamily="18" charset="0"/>
              </a:rPr>
              <a:t>(Source: Parkinson’s, 2026)</a:t>
            </a:r>
            <a:endParaRPr lang="en-IN" sz="500" dirty="0">
              <a:solidFill>
                <a:prstClr val="black"/>
              </a:solidFill>
              <a:latin typeface="Times New Roman" panose="02020603050405020304" pitchFamily="18" charset="0"/>
              <a:cs typeface="Times New Roman" panose="02020603050405020304" pitchFamily="18" charset="0"/>
            </a:endParaRPr>
          </a:p>
        </p:txBody>
      </p:sp>
      <p:sp>
        <p:nvSpPr>
          <p:cNvPr id="27" name="TextBox 26"/>
          <p:cNvSpPr txBox="1"/>
          <p:nvPr/>
        </p:nvSpPr>
        <p:spPr>
          <a:xfrm>
            <a:off x="5888916" y="1921650"/>
            <a:ext cx="1496383" cy="323165"/>
          </a:xfrm>
          <a:prstGeom prst="rect">
            <a:avLst/>
          </a:prstGeom>
          <a:noFill/>
        </p:spPr>
        <p:txBody>
          <a:bodyPr wrap="square" rtlCol="0">
            <a:spAutoFit/>
          </a:bodyPr>
          <a:lstStyle/>
          <a:p>
            <a:pPr lvl="0" algn="ctr"/>
            <a:r>
              <a:rPr lang="en-US" sz="500">
                <a:solidFill>
                  <a:prstClr val="black"/>
                </a:solidFill>
                <a:latin typeface="Times New Roman" panose="02020603050405020304" pitchFamily="18" charset="0"/>
                <a:cs typeface="Times New Roman" panose="02020603050405020304" pitchFamily="18" charset="0"/>
              </a:rPr>
              <a:t>Figure: Dietary balances required to slow metabolic side effects on PD</a:t>
            </a:r>
          </a:p>
          <a:p>
            <a:pPr lvl="0" algn="ctr"/>
            <a:r>
              <a:rPr lang="en-US" sz="500">
                <a:solidFill>
                  <a:prstClr val="black"/>
                </a:solidFill>
                <a:latin typeface="Times New Roman" panose="02020603050405020304" pitchFamily="18" charset="0"/>
                <a:cs typeface="Times New Roman" panose="02020603050405020304" pitchFamily="18" charset="0"/>
              </a:rPr>
              <a:t>(Source: Parkinson, 2026a).</a:t>
            </a:r>
            <a:endParaRPr lang="en-IN" sz="500" dirty="0">
              <a:solidFill>
                <a:prstClr val="black"/>
              </a:solidFill>
              <a:latin typeface="Times New Roman" panose="02020603050405020304" pitchFamily="18" charset="0"/>
              <a:cs typeface="Times New Roman" panose="02020603050405020304" pitchFamily="18" charset="0"/>
            </a:endParaRPr>
          </a:p>
        </p:txBody>
      </p:sp>
      <p:sp>
        <p:nvSpPr>
          <p:cNvPr id="28" name="TextBox 27"/>
          <p:cNvSpPr txBox="1"/>
          <p:nvPr/>
        </p:nvSpPr>
        <p:spPr>
          <a:xfrm>
            <a:off x="7514646" y="1927179"/>
            <a:ext cx="1451166" cy="246221"/>
          </a:xfrm>
          <a:prstGeom prst="rect">
            <a:avLst/>
          </a:prstGeom>
          <a:noFill/>
        </p:spPr>
        <p:txBody>
          <a:bodyPr wrap="square" rtlCol="0">
            <a:spAutoFit/>
          </a:bodyPr>
          <a:lstStyle/>
          <a:p>
            <a:pPr lvl="0" algn="ctr"/>
            <a:r>
              <a:rPr lang="en-US" sz="500" dirty="0">
                <a:solidFill>
                  <a:prstClr val="black"/>
                </a:solidFill>
                <a:latin typeface="Times New Roman" panose="02020603050405020304" pitchFamily="18" charset="0"/>
                <a:cs typeface="Times New Roman" panose="02020603050405020304" pitchFamily="18" charset="0"/>
              </a:rPr>
              <a:t>Figure: Parkinson’s KinetiGraph (PKG) Device</a:t>
            </a:r>
          </a:p>
          <a:p>
            <a:pPr lvl="0" algn="ctr"/>
            <a:r>
              <a:rPr lang="en-US" sz="500" dirty="0">
                <a:solidFill>
                  <a:prstClr val="black"/>
                </a:solidFill>
                <a:latin typeface="Times New Roman" panose="02020603050405020304" pitchFamily="18" charset="0"/>
                <a:cs typeface="Times New Roman" panose="02020603050405020304" pitchFamily="18" charset="0"/>
              </a:rPr>
              <a:t>(Source: King’s College London, 2026)</a:t>
            </a:r>
            <a:endParaRPr lang="en-IN" sz="500" dirty="0">
              <a:solidFill>
                <a:prstClr val="black"/>
              </a:solidFill>
              <a:latin typeface="Times New Roman" panose="02020603050405020304" pitchFamily="18" charset="0"/>
              <a:cs typeface="Times New Roman" panose="02020603050405020304" pitchFamily="18" charset="0"/>
            </a:endParaRPr>
          </a:p>
        </p:txBody>
      </p:sp>
      <p:pic>
        <p:nvPicPr>
          <p:cNvPr id="3074" name="Picture 2" descr="https://www.neuphysio.com/wp-content/uploads/2021/08/Parkinsons.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01809" y="2597859"/>
            <a:ext cx="2728783" cy="1821608"/>
          </a:xfrm>
          <a:prstGeom prst="rect">
            <a:avLst/>
          </a:prstGeom>
          <a:noFill/>
          <a:ln w="28575">
            <a:solidFill>
              <a:schemeClr val="accent6">
                <a:lumMod val="75000"/>
              </a:schemeClr>
            </a:solidFill>
          </a:ln>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9319260" y="4482217"/>
            <a:ext cx="2225040" cy="323165"/>
          </a:xfrm>
          <a:prstGeom prst="rect">
            <a:avLst/>
          </a:prstGeom>
          <a:noFill/>
        </p:spPr>
        <p:txBody>
          <a:bodyPr wrap="square" rtlCol="0">
            <a:spAutoFit/>
          </a:bodyPr>
          <a:lstStyle/>
          <a:p>
            <a:pPr algn="ctr"/>
            <a:r>
              <a:rPr lang="en-GB" sz="500" dirty="0">
                <a:latin typeface="Times New Roman" panose="02020603050405020304" pitchFamily="18" charset="0"/>
                <a:cs typeface="Times New Roman" panose="02020603050405020304" pitchFamily="18" charset="0"/>
              </a:rPr>
              <a:t>Figure: Symptoms of Parkinson’s disease</a:t>
            </a:r>
            <a:endParaRPr lang="en-IN" sz="500" dirty="0">
              <a:latin typeface="Times New Roman" panose="02020603050405020304" pitchFamily="18" charset="0"/>
              <a:cs typeface="Times New Roman" panose="02020603050405020304" pitchFamily="18" charset="0"/>
            </a:endParaRPr>
          </a:p>
          <a:p>
            <a:pPr algn="ctr"/>
            <a:r>
              <a:rPr lang="en-GB" sz="500" dirty="0">
                <a:latin typeface="Times New Roman" panose="02020603050405020304" pitchFamily="18" charset="0"/>
                <a:cs typeface="Times New Roman" panose="02020603050405020304" pitchFamily="18" charset="0"/>
              </a:rPr>
              <a:t>(Source: </a:t>
            </a:r>
            <a:r>
              <a:rPr lang="en-GB" sz="500" dirty="0" err="1">
                <a:latin typeface="Times New Roman" panose="02020603050405020304" pitchFamily="18" charset="0"/>
                <a:cs typeface="Times New Roman" panose="02020603050405020304" pitchFamily="18" charset="0"/>
              </a:rPr>
              <a:t>Neuphysio</a:t>
            </a:r>
            <a:r>
              <a:rPr lang="en-GB" sz="500" dirty="0">
                <a:latin typeface="Times New Roman" panose="02020603050405020304" pitchFamily="18" charset="0"/>
                <a:cs typeface="Times New Roman" panose="02020603050405020304" pitchFamily="18" charset="0"/>
              </a:rPr>
              <a:t>, 2026)</a:t>
            </a:r>
            <a:endParaRPr lang="en-IN" sz="500" dirty="0">
              <a:latin typeface="Times New Roman" panose="02020603050405020304" pitchFamily="18" charset="0"/>
              <a:cs typeface="Times New Roman" panose="02020603050405020304" pitchFamily="18" charset="0"/>
            </a:endParaRPr>
          </a:p>
          <a:p>
            <a:endParaRPr lang="en-IN" sz="500" dirty="0">
              <a:latin typeface="Times New Roman" panose="02020603050405020304" pitchFamily="18" charset="0"/>
              <a:cs typeface="Times New Roman" panose="02020603050405020304" pitchFamily="18" charset="0"/>
            </a:endParaRPr>
          </a:p>
        </p:txBody>
      </p:sp>
      <p:sp>
        <p:nvSpPr>
          <p:cNvPr id="33" name="Rectangle 32"/>
          <p:cNvSpPr/>
          <p:nvPr/>
        </p:nvSpPr>
        <p:spPr>
          <a:xfrm>
            <a:off x="3323923" y="16088"/>
            <a:ext cx="7353490" cy="53625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ln w="0"/>
                <a:solidFill>
                  <a:schemeClr val="accent5">
                    <a:lumMod val="50000"/>
                  </a:schemeClr>
                </a:solidFill>
                <a:latin typeface="Times New Roman" panose="02020603050405020304" pitchFamily="18" charset="0"/>
                <a:ea typeface="Times New Roman" panose="02020603050405020304" pitchFamily="18" charset="0"/>
              </a:rPr>
              <a:t>ParkinsonAI+: Transforming patient care in the new digital era</a:t>
            </a:r>
            <a:endParaRPr lang="en-IN" sz="1600" b="1" dirty="0">
              <a:ln w="0"/>
              <a:solidFill>
                <a:schemeClr val="accent5">
                  <a:lumMod val="50000"/>
                </a:schemeClr>
              </a:solidFill>
              <a:latin typeface="Times New Roman" panose="02020603050405020304" pitchFamily="18" charset="0"/>
              <a:ea typeface="Times New Roman" panose="02020603050405020304" pitchFamily="18" charset="0"/>
            </a:endParaRPr>
          </a:p>
        </p:txBody>
      </p:sp>
      <p:sp>
        <p:nvSpPr>
          <p:cNvPr id="34" name="Rectangle 33"/>
          <p:cNvSpPr/>
          <p:nvPr/>
        </p:nvSpPr>
        <p:spPr>
          <a:xfrm>
            <a:off x="168634" y="24474"/>
            <a:ext cx="3965216" cy="5195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IN" sz="1050" dirty="0">
              <a:solidFill>
                <a:schemeClr val="tx1">
                  <a:lumMod val="75000"/>
                  <a:lumOff val="25000"/>
                </a:schemeClr>
              </a:solidFill>
            </a:endParaRPr>
          </a:p>
          <a:p>
            <a:endParaRPr lang="en-IN" sz="1050" dirty="0">
              <a:solidFill>
                <a:schemeClr val="tx1">
                  <a:lumMod val="75000"/>
                  <a:lumOff val="25000"/>
                </a:schemeClr>
              </a:solidFill>
            </a:endParaRPr>
          </a:p>
          <a:p>
            <a:endParaRPr lang="en-IN" sz="1050" dirty="0">
              <a:solidFill>
                <a:schemeClr val="tx1">
                  <a:lumMod val="75000"/>
                  <a:lumOff val="25000"/>
                </a:schemeClr>
              </a:solidFill>
            </a:endParaRPr>
          </a:p>
          <a:p>
            <a:pPr>
              <a:spcAft>
                <a:spcPts val="300"/>
              </a:spcAft>
            </a:pPr>
            <a:r>
              <a:rPr lang="en-GB" sz="500" b="1" dirty="0">
                <a:solidFill>
                  <a:schemeClr val="tx1"/>
                </a:solidFill>
                <a:latin typeface="Times New Roman" panose="02020603050405020304" pitchFamily="18" charset="0"/>
                <a:ea typeface="Times New Roman" panose="02020603050405020304" pitchFamily="18" charset="0"/>
              </a:rPr>
              <a:t>Programme: MSc Public Health and Social Care in Practice	             Student Name: Pokal Mitesh  </a:t>
            </a:r>
            <a:endParaRPr lang="en-IN" sz="500" b="1" dirty="0">
              <a:solidFill>
                <a:schemeClr val="tx1"/>
              </a:solidFill>
              <a:latin typeface="Times New Roman" panose="02020603050405020304" pitchFamily="18" charset="0"/>
              <a:ea typeface="Times New Roman" panose="02020603050405020304" pitchFamily="18" charset="0"/>
            </a:endParaRPr>
          </a:p>
          <a:p>
            <a:pPr>
              <a:spcAft>
                <a:spcPts val="300"/>
              </a:spcAft>
            </a:pPr>
            <a:r>
              <a:rPr lang="en-GB" sz="500" b="1" dirty="0">
                <a:solidFill>
                  <a:schemeClr val="tx1"/>
                </a:solidFill>
                <a:latin typeface="Times New Roman" panose="02020603050405020304" pitchFamily="18" charset="0"/>
                <a:ea typeface="Times New Roman" panose="02020603050405020304" pitchFamily="18" charset="0"/>
              </a:rPr>
              <a:t>Module: Population Health and Digital Health Promotion                               Student ID: 2528089</a:t>
            </a:r>
            <a:endParaRPr lang="en-IN" sz="500" b="1" dirty="0">
              <a:solidFill>
                <a:schemeClr val="tx1"/>
              </a:solidFill>
              <a:latin typeface="Times New Roman" panose="02020603050405020304" pitchFamily="18" charset="0"/>
              <a:ea typeface="Times New Roman" panose="02020603050405020304" pitchFamily="18" charset="0"/>
            </a:endParaRPr>
          </a:p>
          <a:p>
            <a:pPr>
              <a:spcAft>
                <a:spcPts val="300"/>
              </a:spcAft>
            </a:pPr>
            <a:r>
              <a:rPr lang="en-GB" sz="500" b="1" dirty="0">
                <a:solidFill>
                  <a:schemeClr val="tx1"/>
                </a:solidFill>
                <a:latin typeface="Times New Roman" panose="02020603050405020304" pitchFamily="18" charset="0"/>
                <a:ea typeface="Times New Roman" panose="02020603050405020304" pitchFamily="18" charset="0"/>
              </a:rPr>
              <a:t>Module code: LCHS7009                                                                                      Lecturer: Diola </a:t>
            </a:r>
            <a:r>
              <a:rPr lang="en-GB" sz="500" b="1" dirty="0" err="1">
                <a:solidFill>
                  <a:schemeClr val="tx1"/>
                </a:solidFill>
                <a:latin typeface="Times New Roman" panose="02020603050405020304" pitchFamily="18" charset="0"/>
                <a:ea typeface="Times New Roman" panose="02020603050405020304" pitchFamily="18" charset="0"/>
              </a:rPr>
              <a:t>Bijlhout</a:t>
            </a:r>
            <a:endParaRPr lang="en-IN" sz="500" b="1" dirty="0">
              <a:solidFill>
                <a:schemeClr val="tx1"/>
              </a:solidFill>
              <a:latin typeface="Times New Roman" panose="02020603050405020304" pitchFamily="18" charset="0"/>
              <a:ea typeface="Times New Roman" panose="02020603050405020304" pitchFamily="18" charset="0"/>
            </a:endParaRPr>
          </a:p>
          <a:p>
            <a:pPr>
              <a:spcAft>
                <a:spcPts val="300"/>
              </a:spcAft>
            </a:pPr>
            <a:r>
              <a:rPr lang="en-GB" sz="500" b="1" dirty="0">
                <a:solidFill>
                  <a:schemeClr val="tx1"/>
                </a:solidFill>
                <a:latin typeface="Times New Roman" panose="02020603050405020304" pitchFamily="18" charset="0"/>
                <a:ea typeface="Times New Roman" panose="02020603050405020304" pitchFamily="18" charset="0"/>
              </a:rPr>
              <a:t>Assignment Title: Component 2 Poster</a:t>
            </a:r>
          </a:p>
          <a:p>
            <a:br>
              <a:rPr lang="en-IN" dirty="0">
                <a:solidFill>
                  <a:schemeClr val="tx1">
                    <a:lumMod val="75000"/>
                    <a:lumOff val="25000"/>
                  </a:schemeClr>
                </a:solidFill>
              </a:rPr>
            </a:br>
            <a:endParaRPr lang="en-IN" b="1" dirty="0">
              <a:ln>
                <a:solidFill>
                  <a:schemeClr val="bg1"/>
                </a:solidFill>
              </a:ln>
              <a:solidFill>
                <a:schemeClr val="tx1">
                  <a:lumMod val="75000"/>
                  <a:lumOff val="25000"/>
                </a:schemeClr>
              </a:solidFill>
            </a:endParaRPr>
          </a:p>
        </p:txBody>
      </p:sp>
      <p:pic>
        <p:nvPicPr>
          <p:cNvPr id="36" name="Picture 35"/>
          <p:cNvPicPr>
            <a:picLocks noChangeAspect="1"/>
          </p:cNvPicPr>
          <p:nvPr/>
        </p:nvPicPr>
        <p:blipFill>
          <a:blip r:embed="rId7"/>
          <a:stretch>
            <a:fillRect/>
          </a:stretch>
        </p:blipFill>
        <p:spPr>
          <a:xfrm>
            <a:off x="10385846" y="12574"/>
            <a:ext cx="1537025" cy="547905"/>
          </a:xfrm>
          <a:prstGeom prst="rect">
            <a:avLst/>
          </a:prstGeom>
        </p:spPr>
      </p:pic>
    </p:spTree>
    <p:extLst>
      <p:ext uri="{BB962C8B-B14F-4D97-AF65-F5344CB8AC3E}">
        <p14:creationId xmlns:p14="http://schemas.microsoft.com/office/powerpoint/2010/main" val="2471054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384</TotalTime>
  <Words>2574</Words>
  <Application>Microsoft Office PowerPoint</Application>
  <PresentationFormat>Widescreen</PresentationFormat>
  <Paragraphs>118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dc:creator>
  <cp:lastModifiedBy>Yash Solanki</cp:lastModifiedBy>
  <cp:revision>1</cp:revision>
  <dcterms:created xsi:type="dcterms:W3CDTF">2026-07-25T04:55:35Z</dcterms:created>
  <dcterms:modified xsi:type="dcterms:W3CDTF">2026-07-28T10:35:56Z</dcterms:modified>
</cp:coreProperties>
</file>