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5.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tags/tag31.xml" ContentType="application/vnd.openxmlformats-officedocument.presentationml.tags+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4"/>
  </p:notesMasterIdLst>
  <p:sldIdLst>
    <p:sldId id="256" r:id="rId2"/>
    <p:sldId id="456" r:id="rId3"/>
    <p:sldId id="419" r:id="rId4"/>
    <p:sldId id="421" r:id="rId5"/>
    <p:sldId id="422" r:id="rId6"/>
    <p:sldId id="457" r:id="rId7"/>
    <p:sldId id="452" r:id="rId8"/>
    <p:sldId id="430" r:id="rId9"/>
    <p:sldId id="276" r:id="rId10"/>
    <p:sldId id="432" r:id="rId11"/>
    <p:sldId id="458" r:id="rId12"/>
    <p:sldId id="267" r:id="rId13"/>
    <p:sldId id="333" r:id="rId14"/>
    <p:sldId id="462" r:id="rId15"/>
    <p:sldId id="269" r:id="rId16"/>
    <p:sldId id="270" r:id="rId17"/>
    <p:sldId id="272" r:id="rId18"/>
    <p:sldId id="279" r:id="rId19"/>
    <p:sldId id="630" r:id="rId20"/>
    <p:sldId id="536" r:id="rId21"/>
    <p:sldId id="647" r:id="rId22"/>
    <p:sldId id="320" r:id="rId23"/>
    <p:sldId id="645" r:id="rId24"/>
    <p:sldId id="648" r:id="rId25"/>
    <p:sldId id="599" r:id="rId26"/>
    <p:sldId id="601" r:id="rId27"/>
    <p:sldId id="602" r:id="rId28"/>
    <p:sldId id="384" r:id="rId29"/>
    <p:sldId id="385" r:id="rId30"/>
    <p:sldId id="392" r:id="rId31"/>
    <p:sldId id="393" r:id="rId32"/>
    <p:sldId id="649" r:id="rId33"/>
    <p:sldId id="313" r:id="rId34"/>
    <p:sldId id="593" r:id="rId35"/>
    <p:sldId id="330" r:id="rId36"/>
    <p:sldId id="329" r:id="rId37"/>
    <p:sldId id="315" r:id="rId38"/>
    <p:sldId id="358" r:id="rId39"/>
    <p:sldId id="339" r:id="rId40"/>
    <p:sldId id="349" r:id="rId41"/>
    <p:sldId id="365" r:id="rId42"/>
    <p:sldId id="366" r:id="rId43"/>
    <p:sldId id="344" r:id="rId44"/>
    <p:sldId id="369" r:id="rId45"/>
    <p:sldId id="370" r:id="rId46"/>
    <p:sldId id="371" r:id="rId47"/>
    <p:sldId id="372" r:id="rId48"/>
    <p:sldId id="373" r:id="rId49"/>
    <p:sldId id="376" r:id="rId50"/>
    <p:sldId id="377" r:id="rId51"/>
    <p:sldId id="348" r:id="rId52"/>
    <p:sldId id="354" r:id="rId53"/>
    <p:sldId id="360" r:id="rId54"/>
    <p:sldId id="650" r:id="rId55"/>
    <p:sldId id="323" r:id="rId56"/>
    <p:sldId id="597" r:id="rId57"/>
    <p:sldId id="268" r:id="rId58"/>
    <p:sldId id="287" r:id="rId59"/>
    <p:sldId id="596" r:id="rId60"/>
    <p:sldId id="321" r:id="rId61"/>
    <p:sldId id="294" r:id="rId62"/>
    <p:sldId id="661" r:id="rId63"/>
    <p:sldId id="652" r:id="rId64"/>
    <p:sldId id="651" r:id="rId65"/>
    <p:sldId id="654" r:id="rId66"/>
    <p:sldId id="653" r:id="rId67"/>
    <p:sldId id="655" r:id="rId68"/>
    <p:sldId id="656" r:id="rId69"/>
    <p:sldId id="318" r:id="rId70"/>
    <p:sldId id="657" r:id="rId71"/>
    <p:sldId id="297" r:id="rId72"/>
    <p:sldId id="658" r:id="rId73"/>
    <p:sldId id="598" r:id="rId74"/>
    <p:sldId id="600" r:id="rId75"/>
    <p:sldId id="295" r:id="rId76"/>
    <p:sldId id="389" r:id="rId77"/>
    <p:sldId id="390" r:id="rId78"/>
    <p:sldId id="285" r:id="rId79"/>
    <p:sldId id="659" r:id="rId80"/>
    <p:sldId id="660" r:id="rId81"/>
    <p:sldId id="305" r:id="rId82"/>
    <p:sldId id="406"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Y1wPsxZgUys0ugW/Wsf5A==" hashData="luyCaUHcPZkLdtmTT6JVWxVzszYsc5ccBUGPmIuHU+qGJOhp1T02q0Jpz2MKUDzpRDHaeVBNAO1LC5oFMyV+R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72"/>
    <p:restoredTop sz="94694"/>
  </p:normalViewPr>
  <p:slideViewPr>
    <p:cSldViewPr snapToGrid="0">
      <p:cViewPr varScale="1">
        <p:scale>
          <a:sx n="81" d="100"/>
          <a:sy n="81" d="100"/>
        </p:scale>
        <p:origin x="56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diagrams/_rels/data5.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sv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diagrams/_rels/data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sv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diagrams/_rels/drawing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png"/></Relationships>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EF1226-F3B6-4E98-9A95-F2242AFA3914}" type="doc">
      <dgm:prSet loTypeId="urn:microsoft.com/office/officeart/2005/8/layout/cycle3" loCatId="cycle" qsTypeId="urn:microsoft.com/office/officeart/2005/8/quickstyle/simple1#5" qsCatId="simple" csTypeId="urn:microsoft.com/office/officeart/2005/8/colors/accent1_2#5" csCatId="accent1" phldr="1"/>
      <dgm:spPr/>
      <dgm:t>
        <a:bodyPr/>
        <a:lstStyle/>
        <a:p>
          <a:endParaRPr lang="en-GB"/>
        </a:p>
      </dgm:t>
    </dgm:pt>
    <dgm:pt modelId="{9EEE9CAF-958D-4DD8-BE8E-B84D5F5C311F}">
      <dgm:prSet phldrT="[Text]" custT="1"/>
      <dgm:spPr>
        <a:solidFill>
          <a:srgbClr val="FFB7B7"/>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a:bevelT/>
        </a:sp3d>
      </dgm:spPr>
      <dgm:t>
        <a:bodyPr/>
        <a:lstStyle/>
        <a:p>
          <a:endParaRPr lang="en-GB" altLang="en-US" sz="2800" dirty="0">
            <a:solidFill>
              <a:schemeClr val="tx1"/>
            </a:solidFill>
          </a:endParaRPr>
        </a:p>
        <a:p>
          <a:r>
            <a:rPr lang="en-GB" altLang="en-US" sz="2800" dirty="0">
              <a:solidFill>
                <a:schemeClr val="tx1"/>
              </a:solidFill>
            </a:rPr>
            <a:t>Gather Information &amp; Intelligence</a:t>
          </a:r>
        </a:p>
        <a:p>
          <a:endParaRPr lang="en-GB" sz="2000" b="1" dirty="0">
            <a:solidFill>
              <a:schemeClr val="tx1"/>
            </a:solidFill>
            <a:latin typeface="Arial" pitchFamily="34" charset="0"/>
            <a:cs typeface="Arial" pitchFamily="34" charset="0"/>
          </a:endParaRPr>
        </a:p>
      </dgm:t>
    </dgm:pt>
    <dgm:pt modelId="{064E245F-6330-4A18-9EAF-5CF446277526}" type="parTrans" cxnId="{8AC9AB80-0070-44D2-B441-EBF411B613D8}">
      <dgm:prSet/>
      <dgm:spPr/>
      <dgm:t>
        <a:bodyPr/>
        <a:lstStyle/>
        <a:p>
          <a:endParaRPr lang="en-GB" sz="1700"/>
        </a:p>
      </dgm:t>
    </dgm:pt>
    <dgm:pt modelId="{5C1275D2-B90B-471A-8D4B-1CB19C137444}" type="sibTrans" cxnId="{8AC9AB80-0070-44D2-B441-EBF411B613D8}">
      <dgm:prSet custT="1"/>
      <dgm:spPr>
        <a:solidFill>
          <a:srgbClr val="0000FF"/>
        </a:solidFill>
        <a:effectLst>
          <a:outerShdw blurRad="50800" dist="38100" dir="2700000" algn="tl" rotWithShape="0">
            <a:prstClr val="black">
              <a:alpha val="40000"/>
            </a:prstClr>
          </a:outerShdw>
        </a:effectLst>
      </dgm:spPr>
      <dgm:t>
        <a:bodyPr/>
        <a:lstStyle/>
        <a:p>
          <a:endParaRPr lang="en-GB" sz="1700"/>
        </a:p>
      </dgm:t>
    </dgm:pt>
    <dgm:pt modelId="{060C0E5E-1E11-4C4E-BA29-FC7C49ACD6E6}">
      <dgm:prSet phldrT="[Text]" custT="1"/>
      <dgm:spPr>
        <a:solidFill>
          <a:srgbClr val="FFCC99"/>
        </a:solidFill>
        <a:ln w="12700">
          <a:solidFill>
            <a:schemeClr val="tx1"/>
          </a:solidFill>
        </a:ln>
        <a:effectLst>
          <a:outerShdw blurRad="50800" dist="38100" dir="2700000" algn="tl" rotWithShape="0">
            <a:prstClr val="black">
              <a:alpha val="40000"/>
            </a:prstClr>
          </a:outerShdw>
        </a:effectLst>
        <a:scene3d>
          <a:camera prst="orthographicFront"/>
          <a:lightRig rig="threePt" dir="t"/>
        </a:scene3d>
        <a:sp3d>
          <a:bevelT/>
        </a:sp3d>
      </dgm:spPr>
      <dgm:t>
        <a:bodyPr/>
        <a:lstStyle/>
        <a:p>
          <a:r>
            <a:rPr lang="en-GB" altLang="en-US" sz="2400" dirty="0">
              <a:solidFill>
                <a:schemeClr val="tx1"/>
              </a:solidFill>
            </a:rPr>
            <a:t>Assess Threat &amp; Risk and Develop a Working Strategy</a:t>
          </a:r>
          <a:endParaRPr lang="en-GB" sz="2400" b="1" dirty="0">
            <a:solidFill>
              <a:schemeClr val="tx1"/>
            </a:solidFill>
            <a:latin typeface="Arial" pitchFamily="34" charset="0"/>
            <a:cs typeface="Arial" pitchFamily="34" charset="0"/>
          </a:endParaRPr>
        </a:p>
      </dgm:t>
    </dgm:pt>
    <dgm:pt modelId="{BA7D9D98-6843-4034-90B7-567E853A7E93}" type="parTrans" cxnId="{3661EC94-6595-4830-A46E-CC611C31FCE5}">
      <dgm:prSet/>
      <dgm:spPr/>
      <dgm:t>
        <a:bodyPr/>
        <a:lstStyle/>
        <a:p>
          <a:endParaRPr lang="en-GB" sz="1700"/>
        </a:p>
      </dgm:t>
    </dgm:pt>
    <dgm:pt modelId="{FFBC227C-B027-4DC3-93D8-5BD48D36A68D}" type="sibTrans" cxnId="{3661EC94-6595-4830-A46E-CC611C31FCE5}">
      <dgm:prSet custT="1"/>
      <dgm:spPr>
        <a:solidFill>
          <a:srgbClr val="0000FF"/>
        </a:solidFill>
      </dgm:spPr>
      <dgm:t>
        <a:bodyPr/>
        <a:lstStyle/>
        <a:p>
          <a:endParaRPr lang="en-GB" sz="1700"/>
        </a:p>
      </dgm:t>
    </dgm:pt>
    <dgm:pt modelId="{9EBAB4D7-6EB4-4A69-9A73-BC9E8B95A650}">
      <dgm:prSet phldrT="[Text]" custT="1"/>
      <dgm:spPr>
        <a:solidFill>
          <a:srgbClr val="33CCFF"/>
        </a:solidFill>
        <a:ln w="12700">
          <a:solidFill>
            <a:schemeClr val="tx1"/>
          </a:solidFill>
        </a:ln>
        <a:effectLst>
          <a:outerShdw blurRad="50800" dist="38100" dir="2700000" algn="tl" rotWithShape="0">
            <a:prstClr val="black">
              <a:alpha val="40000"/>
            </a:prstClr>
          </a:outerShdw>
        </a:effectLst>
        <a:scene3d>
          <a:camera prst="orthographicFront"/>
          <a:lightRig rig="threePt" dir="t"/>
        </a:scene3d>
        <a:sp3d>
          <a:bevelT/>
        </a:sp3d>
      </dgm:spPr>
      <dgm:t>
        <a:bodyPr/>
        <a:lstStyle/>
        <a:p>
          <a:r>
            <a:rPr lang="en-GB" altLang="en-US" sz="2800" dirty="0">
              <a:solidFill>
                <a:schemeClr val="tx1"/>
              </a:solidFill>
            </a:rPr>
            <a:t>Consider</a:t>
          </a:r>
        </a:p>
        <a:p>
          <a:r>
            <a:rPr lang="en-GB" altLang="en-US" sz="2800" dirty="0">
              <a:solidFill>
                <a:schemeClr val="tx1"/>
              </a:solidFill>
            </a:rPr>
            <a:t>Powers and Policy</a:t>
          </a:r>
          <a:endParaRPr lang="en-GB" sz="2800" b="1" dirty="0">
            <a:solidFill>
              <a:schemeClr val="tx1"/>
            </a:solidFill>
            <a:latin typeface="Arial" pitchFamily="34" charset="0"/>
            <a:cs typeface="Arial" pitchFamily="34" charset="0"/>
          </a:endParaRPr>
        </a:p>
      </dgm:t>
    </dgm:pt>
    <dgm:pt modelId="{82832543-BD89-486B-AAC4-E66F864F248C}" type="parTrans" cxnId="{A3D9F9B4-98EA-4956-9930-C1B5EFB9B1DB}">
      <dgm:prSet/>
      <dgm:spPr/>
      <dgm:t>
        <a:bodyPr/>
        <a:lstStyle/>
        <a:p>
          <a:endParaRPr lang="en-GB" sz="1700"/>
        </a:p>
      </dgm:t>
    </dgm:pt>
    <dgm:pt modelId="{7B2D6C8F-E125-4306-A115-A519A8BE7DE9}" type="sibTrans" cxnId="{A3D9F9B4-98EA-4956-9930-C1B5EFB9B1DB}">
      <dgm:prSet custT="1"/>
      <dgm:spPr>
        <a:solidFill>
          <a:srgbClr val="0000FF"/>
        </a:solidFill>
      </dgm:spPr>
      <dgm:t>
        <a:bodyPr/>
        <a:lstStyle/>
        <a:p>
          <a:endParaRPr lang="en-GB" sz="1700"/>
        </a:p>
      </dgm:t>
    </dgm:pt>
    <dgm:pt modelId="{7CECE615-EF6A-4711-BA49-DA623ECA3278}">
      <dgm:prSet phldrT="[Text]" custT="1"/>
      <dgm:spPr>
        <a:solidFill>
          <a:srgbClr val="66FFFF"/>
        </a:solidFill>
        <a:ln w="12700">
          <a:solidFill>
            <a:schemeClr val="tx1"/>
          </a:solidFill>
        </a:ln>
        <a:effectLst>
          <a:outerShdw blurRad="50800" dist="38100" dir="2700000" algn="tl" rotWithShape="0">
            <a:prstClr val="black">
              <a:alpha val="40000"/>
            </a:prstClr>
          </a:outerShdw>
        </a:effectLst>
        <a:scene3d>
          <a:camera prst="orthographicFront"/>
          <a:lightRig rig="threePt" dir="t"/>
        </a:scene3d>
        <a:sp3d>
          <a:bevelT/>
        </a:sp3d>
      </dgm:spPr>
      <dgm:t>
        <a:bodyPr/>
        <a:lstStyle/>
        <a:p>
          <a:pPr algn="ctr"/>
          <a:r>
            <a:rPr lang="en-GB" altLang="en-US" sz="2800" dirty="0">
              <a:solidFill>
                <a:schemeClr val="tx1"/>
              </a:solidFill>
            </a:rPr>
            <a:t>Identify Options &amp; Contingencies</a:t>
          </a:r>
          <a:endParaRPr lang="en-GB" sz="2800" b="1" dirty="0">
            <a:solidFill>
              <a:schemeClr val="tx1"/>
            </a:solidFill>
            <a:latin typeface="Arial" pitchFamily="34" charset="0"/>
            <a:cs typeface="Arial" pitchFamily="34" charset="0"/>
          </a:endParaRPr>
        </a:p>
      </dgm:t>
    </dgm:pt>
    <dgm:pt modelId="{5DF75EB7-BB93-476F-BCD9-87F752623128}" type="parTrans" cxnId="{6AAA96DC-A960-466E-AC59-F70381E15C63}">
      <dgm:prSet/>
      <dgm:spPr/>
      <dgm:t>
        <a:bodyPr/>
        <a:lstStyle/>
        <a:p>
          <a:endParaRPr lang="en-GB" sz="1700"/>
        </a:p>
      </dgm:t>
    </dgm:pt>
    <dgm:pt modelId="{E76E0780-5CFB-4E68-809C-96639DBB2BBF}" type="sibTrans" cxnId="{6AAA96DC-A960-466E-AC59-F70381E15C63}">
      <dgm:prSet custT="1"/>
      <dgm:spPr>
        <a:solidFill>
          <a:srgbClr val="0000FF"/>
        </a:solidFill>
      </dgm:spPr>
      <dgm:t>
        <a:bodyPr/>
        <a:lstStyle/>
        <a:p>
          <a:endParaRPr lang="en-GB" sz="1700"/>
        </a:p>
      </dgm:t>
    </dgm:pt>
    <dgm:pt modelId="{36AB0AC8-BB95-47C8-AC05-78647EB5A9A5}">
      <dgm:prSet phldrT="[Text]" custT="1"/>
      <dgm:spPr>
        <a:solidFill>
          <a:schemeClr val="bg2">
            <a:lumMod val="60000"/>
            <a:lumOff val="40000"/>
          </a:schemeClr>
        </a:solidFill>
        <a:ln w="12700">
          <a:solidFill>
            <a:schemeClr val="tx1"/>
          </a:solidFill>
        </a:ln>
        <a:effectLst>
          <a:outerShdw blurRad="50800" dist="38100" dir="2700000" algn="tl" rotWithShape="0">
            <a:prstClr val="black">
              <a:alpha val="40000"/>
            </a:prstClr>
          </a:outerShdw>
        </a:effectLst>
        <a:scene3d>
          <a:camera prst="orthographicFront"/>
          <a:lightRig rig="threePt" dir="t"/>
        </a:scene3d>
        <a:sp3d>
          <a:bevelT/>
        </a:sp3d>
      </dgm:spPr>
      <dgm:t>
        <a:bodyPr/>
        <a:lstStyle/>
        <a:p>
          <a:r>
            <a:rPr lang="en-GB" altLang="en-US" sz="2800" dirty="0">
              <a:solidFill>
                <a:schemeClr val="tx1"/>
              </a:solidFill>
            </a:rPr>
            <a:t>Take Action and Review What Happened</a:t>
          </a:r>
          <a:endParaRPr lang="en-GB" sz="2800" b="1" dirty="0">
            <a:solidFill>
              <a:schemeClr val="tx1"/>
            </a:solidFill>
            <a:latin typeface="Arial" pitchFamily="34" charset="0"/>
            <a:cs typeface="Arial" pitchFamily="34" charset="0"/>
          </a:endParaRPr>
        </a:p>
      </dgm:t>
    </dgm:pt>
    <dgm:pt modelId="{8863EA6D-65E3-4217-B0D3-6A10F00401B6}" type="parTrans" cxnId="{A294CB3C-BB04-486A-8C9B-27A2E6D43101}">
      <dgm:prSet/>
      <dgm:spPr/>
      <dgm:t>
        <a:bodyPr/>
        <a:lstStyle/>
        <a:p>
          <a:endParaRPr lang="en-GB" sz="1700"/>
        </a:p>
      </dgm:t>
    </dgm:pt>
    <dgm:pt modelId="{ADDCCD53-59AC-4E1C-BAEA-A8EEB827D2B8}" type="sibTrans" cxnId="{A294CB3C-BB04-486A-8C9B-27A2E6D43101}">
      <dgm:prSet custT="1"/>
      <dgm:spPr>
        <a:solidFill>
          <a:srgbClr val="0000FF"/>
        </a:solidFill>
      </dgm:spPr>
      <dgm:t>
        <a:bodyPr/>
        <a:lstStyle/>
        <a:p>
          <a:endParaRPr lang="en-GB" sz="1700"/>
        </a:p>
      </dgm:t>
    </dgm:pt>
    <dgm:pt modelId="{9BEE7EF6-CC98-4BD5-BDDD-998D35969F3F}" type="pres">
      <dgm:prSet presAssocID="{1FEF1226-F3B6-4E98-9A95-F2242AFA3914}" presName="Name0" presStyleCnt="0">
        <dgm:presLayoutVars>
          <dgm:dir/>
          <dgm:resizeHandles val="exact"/>
        </dgm:presLayoutVars>
      </dgm:prSet>
      <dgm:spPr/>
    </dgm:pt>
    <dgm:pt modelId="{B82AE0C6-0CA4-4A0D-908E-5815A01C53C2}" type="pres">
      <dgm:prSet presAssocID="{1FEF1226-F3B6-4E98-9A95-F2242AFA3914}" presName="cycle" presStyleCnt="0"/>
      <dgm:spPr/>
    </dgm:pt>
    <dgm:pt modelId="{1DCF4C0A-8F69-4F12-B3CE-C885DE67E84E}" type="pres">
      <dgm:prSet presAssocID="{9EEE9CAF-958D-4DD8-BE8E-B84D5F5C311F}" presName="nodeFirstNode" presStyleLbl="node1" presStyleIdx="0" presStyleCnt="5" custRadScaleRad="99068" custRadScaleInc="883">
        <dgm:presLayoutVars>
          <dgm:bulletEnabled val="1"/>
        </dgm:presLayoutVars>
      </dgm:prSet>
      <dgm:spPr/>
    </dgm:pt>
    <dgm:pt modelId="{73ACF9E0-F9DA-4B64-AA87-6720EDB6451F}" type="pres">
      <dgm:prSet presAssocID="{5C1275D2-B90B-471A-8D4B-1CB19C137444}" presName="sibTransFirstNode" presStyleLbl="bgShp" presStyleIdx="0" presStyleCnt="1"/>
      <dgm:spPr/>
    </dgm:pt>
    <dgm:pt modelId="{C35A7D6C-EF7E-4761-BF5F-4543A92D3ADF}" type="pres">
      <dgm:prSet presAssocID="{060C0E5E-1E11-4C4E-BA29-FC7C49ACD6E6}" presName="nodeFollowingNodes" presStyleLbl="node1" presStyleIdx="1" presStyleCnt="5" custRadScaleRad="105544" custRadScaleInc="891">
        <dgm:presLayoutVars>
          <dgm:bulletEnabled val="1"/>
        </dgm:presLayoutVars>
      </dgm:prSet>
      <dgm:spPr/>
    </dgm:pt>
    <dgm:pt modelId="{78FECD65-625B-4ED6-ADFE-40DE2573B68E}" type="pres">
      <dgm:prSet presAssocID="{9EBAB4D7-6EB4-4A69-9A73-BC9E8B95A650}" presName="nodeFollowingNodes" presStyleLbl="node1" presStyleIdx="2" presStyleCnt="5">
        <dgm:presLayoutVars>
          <dgm:bulletEnabled val="1"/>
        </dgm:presLayoutVars>
      </dgm:prSet>
      <dgm:spPr/>
    </dgm:pt>
    <dgm:pt modelId="{448ADC9A-CA89-42FB-A638-AE26AF7260B1}" type="pres">
      <dgm:prSet presAssocID="{7CECE615-EF6A-4711-BA49-DA623ECA3278}" presName="nodeFollowingNodes" presStyleLbl="node1" presStyleIdx="3" presStyleCnt="5">
        <dgm:presLayoutVars>
          <dgm:bulletEnabled val="1"/>
        </dgm:presLayoutVars>
      </dgm:prSet>
      <dgm:spPr/>
    </dgm:pt>
    <dgm:pt modelId="{FA93263F-0F8C-4D6D-B681-780359C8D77A}" type="pres">
      <dgm:prSet presAssocID="{36AB0AC8-BB95-47C8-AC05-78647EB5A9A5}" presName="nodeFollowingNodes" presStyleLbl="node1" presStyleIdx="4" presStyleCnt="5" custScaleY="109254" custRadScaleRad="105176" custRadScaleInc="-3480">
        <dgm:presLayoutVars>
          <dgm:bulletEnabled val="1"/>
        </dgm:presLayoutVars>
      </dgm:prSet>
      <dgm:spPr/>
    </dgm:pt>
  </dgm:ptLst>
  <dgm:cxnLst>
    <dgm:cxn modelId="{E5175A0E-F7EE-471A-94B8-05E15487DF27}" type="presOf" srcId="{7CECE615-EF6A-4711-BA49-DA623ECA3278}" destId="{448ADC9A-CA89-42FB-A638-AE26AF7260B1}" srcOrd="0" destOrd="0" presId="urn:microsoft.com/office/officeart/2005/8/layout/cycle3"/>
    <dgm:cxn modelId="{CBCA4621-1F92-4CC2-BB00-6B50E9485CCC}" type="presOf" srcId="{36AB0AC8-BB95-47C8-AC05-78647EB5A9A5}" destId="{FA93263F-0F8C-4D6D-B681-780359C8D77A}" srcOrd="0" destOrd="0" presId="urn:microsoft.com/office/officeart/2005/8/layout/cycle3"/>
    <dgm:cxn modelId="{F9E17230-EB1E-494F-A330-737B1E2845D3}" type="presOf" srcId="{1FEF1226-F3B6-4E98-9A95-F2242AFA3914}" destId="{9BEE7EF6-CC98-4BD5-BDDD-998D35969F3F}" srcOrd="0" destOrd="0" presId="urn:microsoft.com/office/officeart/2005/8/layout/cycle3"/>
    <dgm:cxn modelId="{A294CB3C-BB04-486A-8C9B-27A2E6D43101}" srcId="{1FEF1226-F3B6-4E98-9A95-F2242AFA3914}" destId="{36AB0AC8-BB95-47C8-AC05-78647EB5A9A5}" srcOrd="4" destOrd="0" parTransId="{8863EA6D-65E3-4217-B0D3-6A10F00401B6}" sibTransId="{ADDCCD53-59AC-4E1C-BAEA-A8EEB827D2B8}"/>
    <dgm:cxn modelId="{42D69844-5470-41E8-A4A0-45E6CEA48DEA}" type="presOf" srcId="{9EBAB4D7-6EB4-4A69-9A73-BC9E8B95A650}" destId="{78FECD65-625B-4ED6-ADFE-40DE2573B68E}" srcOrd="0" destOrd="0" presId="urn:microsoft.com/office/officeart/2005/8/layout/cycle3"/>
    <dgm:cxn modelId="{A2D0AD53-71DE-4293-B7FF-E381F85E578C}" type="presOf" srcId="{5C1275D2-B90B-471A-8D4B-1CB19C137444}" destId="{73ACF9E0-F9DA-4B64-AA87-6720EDB6451F}" srcOrd="0" destOrd="0" presId="urn:microsoft.com/office/officeart/2005/8/layout/cycle3"/>
    <dgm:cxn modelId="{8AC9AB80-0070-44D2-B441-EBF411B613D8}" srcId="{1FEF1226-F3B6-4E98-9A95-F2242AFA3914}" destId="{9EEE9CAF-958D-4DD8-BE8E-B84D5F5C311F}" srcOrd="0" destOrd="0" parTransId="{064E245F-6330-4A18-9EAF-5CF446277526}" sibTransId="{5C1275D2-B90B-471A-8D4B-1CB19C137444}"/>
    <dgm:cxn modelId="{A427548D-FBF9-4036-9CA2-1CDA06411ABF}" type="presOf" srcId="{9EEE9CAF-958D-4DD8-BE8E-B84D5F5C311F}" destId="{1DCF4C0A-8F69-4F12-B3CE-C885DE67E84E}" srcOrd="0" destOrd="0" presId="urn:microsoft.com/office/officeart/2005/8/layout/cycle3"/>
    <dgm:cxn modelId="{3661EC94-6595-4830-A46E-CC611C31FCE5}" srcId="{1FEF1226-F3B6-4E98-9A95-F2242AFA3914}" destId="{060C0E5E-1E11-4C4E-BA29-FC7C49ACD6E6}" srcOrd="1" destOrd="0" parTransId="{BA7D9D98-6843-4034-90B7-567E853A7E93}" sibTransId="{FFBC227C-B027-4DC3-93D8-5BD48D36A68D}"/>
    <dgm:cxn modelId="{371EE2AE-939C-4E19-94B8-9BE43A4A8B51}" type="presOf" srcId="{060C0E5E-1E11-4C4E-BA29-FC7C49ACD6E6}" destId="{C35A7D6C-EF7E-4761-BF5F-4543A92D3ADF}" srcOrd="0" destOrd="0" presId="urn:microsoft.com/office/officeart/2005/8/layout/cycle3"/>
    <dgm:cxn modelId="{A3D9F9B4-98EA-4956-9930-C1B5EFB9B1DB}" srcId="{1FEF1226-F3B6-4E98-9A95-F2242AFA3914}" destId="{9EBAB4D7-6EB4-4A69-9A73-BC9E8B95A650}" srcOrd="2" destOrd="0" parTransId="{82832543-BD89-486B-AAC4-E66F864F248C}" sibTransId="{7B2D6C8F-E125-4306-A115-A519A8BE7DE9}"/>
    <dgm:cxn modelId="{6AAA96DC-A960-466E-AC59-F70381E15C63}" srcId="{1FEF1226-F3B6-4E98-9A95-F2242AFA3914}" destId="{7CECE615-EF6A-4711-BA49-DA623ECA3278}" srcOrd="3" destOrd="0" parTransId="{5DF75EB7-BB93-476F-BCD9-87F752623128}" sibTransId="{E76E0780-5CFB-4E68-809C-96639DBB2BBF}"/>
    <dgm:cxn modelId="{68209949-524F-4189-92A3-DD1A0878B92C}" type="presParOf" srcId="{9BEE7EF6-CC98-4BD5-BDDD-998D35969F3F}" destId="{B82AE0C6-0CA4-4A0D-908E-5815A01C53C2}" srcOrd="0" destOrd="0" presId="urn:microsoft.com/office/officeart/2005/8/layout/cycle3"/>
    <dgm:cxn modelId="{74967601-080E-47B3-AE61-AD942D44AE00}" type="presParOf" srcId="{B82AE0C6-0CA4-4A0D-908E-5815A01C53C2}" destId="{1DCF4C0A-8F69-4F12-B3CE-C885DE67E84E}" srcOrd="0" destOrd="0" presId="urn:microsoft.com/office/officeart/2005/8/layout/cycle3"/>
    <dgm:cxn modelId="{09B42DF5-F9B0-4A21-85FC-2260F3F4EE98}" type="presParOf" srcId="{B82AE0C6-0CA4-4A0D-908E-5815A01C53C2}" destId="{73ACF9E0-F9DA-4B64-AA87-6720EDB6451F}" srcOrd="1" destOrd="0" presId="urn:microsoft.com/office/officeart/2005/8/layout/cycle3"/>
    <dgm:cxn modelId="{81BDC4FC-FC6D-4C0A-9474-61669EA49F7B}" type="presParOf" srcId="{B82AE0C6-0CA4-4A0D-908E-5815A01C53C2}" destId="{C35A7D6C-EF7E-4761-BF5F-4543A92D3ADF}" srcOrd="2" destOrd="0" presId="urn:microsoft.com/office/officeart/2005/8/layout/cycle3"/>
    <dgm:cxn modelId="{AE82DA4E-380F-4B1E-A533-1E878373C8E6}" type="presParOf" srcId="{B82AE0C6-0CA4-4A0D-908E-5815A01C53C2}" destId="{78FECD65-625B-4ED6-ADFE-40DE2573B68E}" srcOrd="3" destOrd="0" presId="urn:microsoft.com/office/officeart/2005/8/layout/cycle3"/>
    <dgm:cxn modelId="{54C4C076-09C8-4C2C-90F2-B991DC50D2D4}" type="presParOf" srcId="{B82AE0C6-0CA4-4A0D-908E-5815A01C53C2}" destId="{448ADC9A-CA89-42FB-A638-AE26AF7260B1}" srcOrd="4" destOrd="0" presId="urn:microsoft.com/office/officeart/2005/8/layout/cycle3"/>
    <dgm:cxn modelId="{EB7B1004-6611-426C-AC6E-F1DDD4C9F8A8}" type="presParOf" srcId="{B82AE0C6-0CA4-4A0D-908E-5815A01C53C2}" destId="{FA93263F-0F8C-4D6D-B681-780359C8D77A}" srcOrd="5" destOrd="0" presId="urn:microsoft.com/office/officeart/2005/8/layout/cycle3"/>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E61912-E3DA-4DD4-8C58-612ADE632270}" type="doc">
      <dgm:prSet loTypeId="urn:microsoft.com/office/officeart/2005/8/layout/pList2" loCatId="list" qsTypeId="urn:microsoft.com/office/officeart/2005/8/quickstyle/3d4" qsCatId="3D" csTypeId="urn:microsoft.com/office/officeart/2005/8/colors/accent6_4" csCatId="accent6" phldr="1"/>
      <dgm:spPr/>
      <dgm:t>
        <a:bodyPr/>
        <a:lstStyle/>
        <a:p>
          <a:endParaRPr lang="en-US"/>
        </a:p>
      </dgm:t>
    </dgm:pt>
    <dgm:pt modelId="{14BD8464-D239-49C1-9B12-C475B563CEC1}">
      <dgm:prSet phldrT="[Text]" custT="1"/>
      <dgm:spPr/>
      <dgm:t>
        <a:bodyPr/>
        <a:lstStyle/>
        <a:p>
          <a:r>
            <a:rPr lang="en-US" sz="2000" dirty="0"/>
            <a:t>A Constable may search any person who has been arrested at a place </a:t>
          </a:r>
          <a:r>
            <a:rPr lang="en-US" sz="2000" b="1" i="1" u="sng" dirty="0"/>
            <a:t>other than a police station</a:t>
          </a:r>
          <a:endParaRPr lang="en-US" sz="1600" dirty="0"/>
        </a:p>
      </dgm:t>
    </dgm:pt>
    <dgm:pt modelId="{8936AB2C-CB3F-41FC-BC11-EBEFEBEE0E18}" type="parTrans" cxnId="{956DEA16-8056-4291-AD19-2164492B04B0}">
      <dgm:prSet/>
      <dgm:spPr/>
      <dgm:t>
        <a:bodyPr/>
        <a:lstStyle/>
        <a:p>
          <a:endParaRPr lang="en-US"/>
        </a:p>
      </dgm:t>
    </dgm:pt>
    <dgm:pt modelId="{991B1F0B-6174-4A48-AEAF-51DC45231BEF}" type="sibTrans" cxnId="{956DEA16-8056-4291-AD19-2164492B04B0}">
      <dgm:prSet/>
      <dgm:spPr/>
      <dgm:t>
        <a:bodyPr/>
        <a:lstStyle/>
        <a:p>
          <a:endParaRPr lang="en-US"/>
        </a:p>
      </dgm:t>
    </dgm:pt>
    <dgm:pt modelId="{B4F88BD8-C5AE-46D4-85CC-416CAEEF616A}">
      <dgm:prSet phldrT="[Text]" custT="1"/>
      <dgm:spPr/>
      <dgm:t>
        <a:bodyPr/>
        <a:lstStyle/>
        <a:p>
          <a:r>
            <a:rPr lang="en-US" sz="2000" dirty="0"/>
            <a:t>If</a:t>
          </a:r>
          <a:r>
            <a:rPr lang="en-US" sz="2000" baseline="0" dirty="0"/>
            <a:t> they have </a:t>
          </a:r>
          <a:r>
            <a:rPr lang="en-US" sz="2000" b="1" i="1" u="sng" baseline="0" dirty="0"/>
            <a:t>reasonable grounds for believing </a:t>
          </a:r>
          <a:r>
            <a:rPr lang="en-US" sz="2000" baseline="0" dirty="0"/>
            <a:t>that the arrested person may present </a:t>
          </a:r>
          <a:endParaRPr lang="en-US" sz="1600" dirty="0"/>
        </a:p>
      </dgm:t>
    </dgm:pt>
    <dgm:pt modelId="{D29FB539-D47D-4B7B-88F6-B7898A537D97}" type="parTrans" cxnId="{73706F20-D2AC-4792-BA9C-B0A8C8C7C98E}">
      <dgm:prSet/>
      <dgm:spPr/>
      <dgm:t>
        <a:bodyPr/>
        <a:lstStyle/>
        <a:p>
          <a:endParaRPr lang="en-US"/>
        </a:p>
      </dgm:t>
    </dgm:pt>
    <dgm:pt modelId="{543EB865-75BD-4D51-955A-C1E9AEC177E5}" type="sibTrans" cxnId="{73706F20-D2AC-4792-BA9C-B0A8C8C7C98E}">
      <dgm:prSet/>
      <dgm:spPr/>
      <dgm:t>
        <a:bodyPr/>
        <a:lstStyle/>
        <a:p>
          <a:endParaRPr lang="en-US"/>
        </a:p>
      </dgm:t>
    </dgm:pt>
    <dgm:pt modelId="{91859BDC-FEB4-4345-A038-F5ECA309CB4B}">
      <dgm:prSet phldrT="[Text]" custT="1"/>
      <dgm:spPr/>
      <dgm:t>
        <a:bodyPr/>
        <a:lstStyle/>
        <a:p>
          <a:r>
            <a:rPr lang="en-US" sz="1800" b="1" i="1" u="sng" dirty="0">
              <a:solidFill>
                <a:schemeClr val="accent1"/>
              </a:solidFill>
            </a:rPr>
            <a:t>D</a:t>
          </a:r>
          <a:r>
            <a:rPr lang="en-US" sz="1800" dirty="0">
              <a:solidFill>
                <a:srgbClr val="FF0000"/>
              </a:solidFill>
            </a:rPr>
            <a:t>anger to himself or others</a:t>
          </a:r>
        </a:p>
        <a:p>
          <a:r>
            <a:rPr lang="en-US" sz="1800" b="1" i="1" u="sng" dirty="0">
              <a:solidFill>
                <a:schemeClr val="accent1"/>
              </a:solidFill>
            </a:rPr>
            <a:t>I</a:t>
          </a:r>
          <a:r>
            <a:rPr lang="en-US" sz="1800" dirty="0">
              <a:solidFill>
                <a:srgbClr val="FF0000"/>
              </a:solidFill>
            </a:rPr>
            <a:t>mplement which he might use to escape</a:t>
          </a:r>
        </a:p>
        <a:p>
          <a:r>
            <a:rPr lang="en-US" sz="1800" b="1" i="1" u="sng" dirty="0">
              <a:solidFill>
                <a:schemeClr val="accent1"/>
              </a:solidFill>
            </a:rPr>
            <a:t>E</a:t>
          </a:r>
          <a:r>
            <a:rPr lang="en-US" sz="1800" dirty="0">
              <a:solidFill>
                <a:srgbClr val="FF0000"/>
              </a:solidFill>
            </a:rPr>
            <a:t>vidence relating to an offence</a:t>
          </a:r>
        </a:p>
        <a:p>
          <a:endParaRPr lang="en-US" sz="2400" dirty="0"/>
        </a:p>
        <a:p>
          <a:endParaRPr lang="en-US" dirty="0"/>
        </a:p>
      </dgm:t>
    </dgm:pt>
    <dgm:pt modelId="{6683C52D-4F0A-4B57-96BE-5E5A965E2BBC}" type="parTrans" cxnId="{EB4A04F6-745B-4432-A713-FDC38C603A84}">
      <dgm:prSet/>
      <dgm:spPr/>
      <dgm:t>
        <a:bodyPr/>
        <a:lstStyle/>
        <a:p>
          <a:endParaRPr lang="en-US"/>
        </a:p>
      </dgm:t>
    </dgm:pt>
    <dgm:pt modelId="{9D838CAC-77A3-46B5-8714-0A604F128195}" type="sibTrans" cxnId="{EB4A04F6-745B-4432-A713-FDC38C603A84}">
      <dgm:prSet/>
      <dgm:spPr/>
      <dgm:t>
        <a:bodyPr/>
        <a:lstStyle/>
        <a:p>
          <a:endParaRPr lang="en-US"/>
        </a:p>
      </dgm:t>
    </dgm:pt>
    <dgm:pt modelId="{B7C63DD3-FAD5-8E48-BFBB-1FFA581568EC}" type="pres">
      <dgm:prSet presAssocID="{7DE61912-E3DA-4DD4-8C58-612ADE632270}" presName="Name0" presStyleCnt="0">
        <dgm:presLayoutVars>
          <dgm:dir/>
          <dgm:resizeHandles val="exact"/>
        </dgm:presLayoutVars>
      </dgm:prSet>
      <dgm:spPr/>
    </dgm:pt>
    <dgm:pt modelId="{F3D3EDF2-1F4E-C94F-AED7-53688AE49854}" type="pres">
      <dgm:prSet presAssocID="{7DE61912-E3DA-4DD4-8C58-612ADE632270}" presName="bkgdShp" presStyleLbl="alignAccFollowNode1" presStyleIdx="0" presStyleCnt="1"/>
      <dgm:spPr/>
    </dgm:pt>
    <dgm:pt modelId="{408E96D8-4235-964E-A757-968451FB22F7}" type="pres">
      <dgm:prSet presAssocID="{7DE61912-E3DA-4DD4-8C58-612ADE632270}" presName="linComp" presStyleCnt="0"/>
      <dgm:spPr/>
    </dgm:pt>
    <dgm:pt modelId="{B71EAEEF-ABDB-1A4E-92F6-06FAD6A17DFA}" type="pres">
      <dgm:prSet presAssocID="{14BD8464-D239-49C1-9B12-C475B563CEC1}" presName="compNode" presStyleCnt="0"/>
      <dgm:spPr/>
    </dgm:pt>
    <dgm:pt modelId="{0C862660-18A0-3849-B3FA-AFDB01D061CA}" type="pres">
      <dgm:prSet presAssocID="{14BD8464-D239-49C1-9B12-C475B563CEC1}" presName="node" presStyleLbl="node1" presStyleIdx="0" presStyleCnt="3">
        <dgm:presLayoutVars>
          <dgm:bulletEnabled val="1"/>
        </dgm:presLayoutVars>
      </dgm:prSet>
      <dgm:spPr/>
    </dgm:pt>
    <dgm:pt modelId="{4EF7A226-1322-0648-BA27-08E9BB2B3E6B}" type="pres">
      <dgm:prSet presAssocID="{14BD8464-D239-49C1-9B12-C475B563CEC1}" presName="invisiNode" presStyleLbl="node1" presStyleIdx="0" presStyleCnt="3"/>
      <dgm:spPr/>
    </dgm:pt>
    <dgm:pt modelId="{87A56C42-79C9-3140-9802-BA27B56265A1}" type="pres">
      <dgm:prSet presAssocID="{14BD8464-D239-49C1-9B12-C475B563CEC1}" presName="imagNode" presStyleLbl="fgImgPlace1" presStyleIdx="0" presStyleCnt="3"/>
      <dgm:spPr/>
    </dgm:pt>
    <dgm:pt modelId="{8D4D5023-D6FF-C343-86DA-F8A60A874E47}" type="pres">
      <dgm:prSet presAssocID="{991B1F0B-6174-4A48-AEAF-51DC45231BEF}" presName="sibTrans" presStyleLbl="sibTrans2D1" presStyleIdx="0" presStyleCnt="0"/>
      <dgm:spPr/>
    </dgm:pt>
    <dgm:pt modelId="{62D4262A-AEE7-0B46-BD74-703BA66EA350}" type="pres">
      <dgm:prSet presAssocID="{B4F88BD8-C5AE-46D4-85CC-416CAEEF616A}" presName="compNode" presStyleCnt="0"/>
      <dgm:spPr/>
    </dgm:pt>
    <dgm:pt modelId="{0839DAD4-70FE-3143-BBD2-7F708AA200A9}" type="pres">
      <dgm:prSet presAssocID="{B4F88BD8-C5AE-46D4-85CC-416CAEEF616A}" presName="node" presStyleLbl="node1" presStyleIdx="1" presStyleCnt="3">
        <dgm:presLayoutVars>
          <dgm:bulletEnabled val="1"/>
        </dgm:presLayoutVars>
      </dgm:prSet>
      <dgm:spPr/>
    </dgm:pt>
    <dgm:pt modelId="{5E4B449C-3CD9-DC4C-A009-691DDEA7EEFB}" type="pres">
      <dgm:prSet presAssocID="{B4F88BD8-C5AE-46D4-85CC-416CAEEF616A}" presName="invisiNode" presStyleLbl="node1" presStyleIdx="1" presStyleCnt="3"/>
      <dgm:spPr/>
    </dgm:pt>
    <dgm:pt modelId="{06AA997E-BB7D-1245-8E50-026CE972AADA}" type="pres">
      <dgm:prSet presAssocID="{B4F88BD8-C5AE-46D4-85CC-416CAEEF616A}" presName="imagNode" presStyleLbl="fgImgPlace1" presStyleIdx="1" presStyleCnt="3" custLinFactNeighborX="-5430" custLinFactNeighborY="-1491"/>
      <dgm:spPr/>
    </dgm:pt>
    <dgm:pt modelId="{1F4C7379-542A-FB4E-8211-540C9989D691}" type="pres">
      <dgm:prSet presAssocID="{543EB865-75BD-4D51-955A-C1E9AEC177E5}" presName="sibTrans" presStyleLbl="sibTrans2D1" presStyleIdx="0" presStyleCnt="0"/>
      <dgm:spPr/>
    </dgm:pt>
    <dgm:pt modelId="{66B795FE-1B95-8C43-860E-702BB4B7FC93}" type="pres">
      <dgm:prSet presAssocID="{91859BDC-FEB4-4345-A038-F5ECA309CB4B}" presName="compNode" presStyleCnt="0"/>
      <dgm:spPr/>
    </dgm:pt>
    <dgm:pt modelId="{75126D14-D80F-8545-9A94-53000B726E6A}" type="pres">
      <dgm:prSet presAssocID="{91859BDC-FEB4-4345-A038-F5ECA309CB4B}" presName="node" presStyleLbl="node1" presStyleIdx="2" presStyleCnt="3" custScaleY="101602">
        <dgm:presLayoutVars>
          <dgm:bulletEnabled val="1"/>
        </dgm:presLayoutVars>
      </dgm:prSet>
      <dgm:spPr/>
    </dgm:pt>
    <dgm:pt modelId="{A9A20FD4-F22C-D64F-BCDA-66F50090D348}" type="pres">
      <dgm:prSet presAssocID="{91859BDC-FEB4-4345-A038-F5ECA309CB4B}" presName="invisiNode" presStyleLbl="node1" presStyleIdx="2" presStyleCnt="3"/>
      <dgm:spPr/>
    </dgm:pt>
    <dgm:pt modelId="{CB271E6F-1313-D54B-AA63-21D5EB24E4FD}" type="pres">
      <dgm:prSet presAssocID="{91859BDC-FEB4-4345-A038-F5ECA309CB4B}" presName="imagNode" presStyleLbl="fgImgPlace1" presStyleIdx="2" presStyleCnt="3"/>
      <dgm:spPr/>
    </dgm:pt>
  </dgm:ptLst>
  <dgm:cxnLst>
    <dgm:cxn modelId="{956DEA16-8056-4291-AD19-2164492B04B0}" srcId="{7DE61912-E3DA-4DD4-8C58-612ADE632270}" destId="{14BD8464-D239-49C1-9B12-C475B563CEC1}" srcOrd="0" destOrd="0" parTransId="{8936AB2C-CB3F-41FC-BC11-EBEFEBEE0E18}" sibTransId="{991B1F0B-6174-4A48-AEAF-51DC45231BEF}"/>
    <dgm:cxn modelId="{73706F20-D2AC-4792-BA9C-B0A8C8C7C98E}" srcId="{7DE61912-E3DA-4DD4-8C58-612ADE632270}" destId="{B4F88BD8-C5AE-46D4-85CC-416CAEEF616A}" srcOrd="1" destOrd="0" parTransId="{D29FB539-D47D-4B7B-88F6-B7898A537D97}" sibTransId="{543EB865-75BD-4D51-955A-C1E9AEC177E5}"/>
    <dgm:cxn modelId="{DDC04545-D1E9-7444-947F-1A580886E8CA}" type="presOf" srcId="{991B1F0B-6174-4A48-AEAF-51DC45231BEF}" destId="{8D4D5023-D6FF-C343-86DA-F8A60A874E47}" srcOrd="0" destOrd="0" presId="urn:microsoft.com/office/officeart/2005/8/layout/pList2"/>
    <dgm:cxn modelId="{0A5E8E6A-55DF-8D42-B577-89F4E7E09B78}" type="presOf" srcId="{14BD8464-D239-49C1-9B12-C475B563CEC1}" destId="{0C862660-18A0-3849-B3FA-AFDB01D061CA}" srcOrd="0" destOrd="0" presId="urn:microsoft.com/office/officeart/2005/8/layout/pList2"/>
    <dgm:cxn modelId="{D1F8A09D-7E4C-1349-AA43-03D697BAC84F}" type="presOf" srcId="{543EB865-75BD-4D51-955A-C1E9AEC177E5}" destId="{1F4C7379-542A-FB4E-8211-540C9989D691}" srcOrd="0" destOrd="0" presId="urn:microsoft.com/office/officeart/2005/8/layout/pList2"/>
    <dgm:cxn modelId="{3F8CB39D-ABB7-744C-A531-79CB7FC702E1}" type="presOf" srcId="{91859BDC-FEB4-4345-A038-F5ECA309CB4B}" destId="{75126D14-D80F-8545-9A94-53000B726E6A}" srcOrd="0" destOrd="0" presId="urn:microsoft.com/office/officeart/2005/8/layout/pList2"/>
    <dgm:cxn modelId="{D8CAF8A3-2CCA-0344-9A26-35C72CC55758}" type="presOf" srcId="{B4F88BD8-C5AE-46D4-85CC-416CAEEF616A}" destId="{0839DAD4-70FE-3143-BBD2-7F708AA200A9}" srcOrd="0" destOrd="0" presId="urn:microsoft.com/office/officeart/2005/8/layout/pList2"/>
    <dgm:cxn modelId="{C63A89A4-F7E1-7D45-A972-275A187A5A37}" type="presOf" srcId="{7DE61912-E3DA-4DD4-8C58-612ADE632270}" destId="{B7C63DD3-FAD5-8E48-BFBB-1FFA581568EC}" srcOrd="0" destOrd="0" presId="urn:microsoft.com/office/officeart/2005/8/layout/pList2"/>
    <dgm:cxn modelId="{EB4A04F6-745B-4432-A713-FDC38C603A84}" srcId="{7DE61912-E3DA-4DD4-8C58-612ADE632270}" destId="{91859BDC-FEB4-4345-A038-F5ECA309CB4B}" srcOrd="2" destOrd="0" parTransId="{6683C52D-4F0A-4B57-96BE-5E5A965E2BBC}" sibTransId="{9D838CAC-77A3-46B5-8714-0A604F128195}"/>
    <dgm:cxn modelId="{91A5304B-FC39-5742-B8C1-4DAC31822CC1}" type="presParOf" srcId="{B7C63DD3-FAD5-8E48-BFBB-1FFA581568EC}" destId="{F3D3EDF2-1F4E-C94F-AED7-53688AE49854}" srcOrd="0" destOrd="0" presId="urn:microsoft.com/office/officeart/2005/8/layout/pList2"/>
    <dgm:cxn modelId="{FFAF9506-602E-1646-B98E-364C7979BB50}" type="presParOf" srcId="{B7C63DD3-FAD5-8E48-BFBB-1FFA581568EC}" destId="{408E96D8-4235-964E-A757-968451FB22F7}" srcOrd="1" destOrd="0" presId="urn:microsoft.com/office/officeart/2005/8/layout/pList2"/>
    <dgm:cxn modelId="{BE41B8B0-BD25-F94B-AFA2-B606C6DEB1B5}" type="presParOf" srcId="{408E96D8-4235-964E-A757-968451FB22F7}" destId="{B71EAEEF-ABDB-1A4E-92F6-06FAD6A17DFA}" srcOrd="0" destOrd="0" presId="urn:microsoft.com/office/officeart/2005/8/layout/pList2"/>
    <dgm:cxn modelId="{0E97B60C-38FC-444C-AA58-5FA3CBCE155C}" type="presParOf" srcId="{B71EAEEF-ABDB-1A4E-92F6-06FAD6A17DFA}" destId="{0C862660-18A0-3849-B3FA-AFDB01D061CA}" srcOrd="0" destOrd="0" presId="urn:microsoft.com/office/officeart/2005/8/layout/pList2"/>
    <dgm:cxn modelId="{DAC94EB9-503E-324C-BBC5-896EC0E527EA}" type="presParOf" srcId="{B71EAEEF-ABDB-1A4E-92F6-06FAD6A17DFA}" destId="{4EF7A226-1322-0648-BA27-08E9BB2B3E6B}" srcOrd="1" destOrd="0" presId="urn:microsoft.com/office/officeart/2005/8/layout/pList2"/>
    <dgm:cxn modelId="{56CC2EF7-24B1-7D4B-B3B4-D950BC5B5DB1}" type="presParOf" srcId="{B71EAEEF-ABDB-1A4E-92F6-06FAD6A17DFA}" destId="{87A56C42-79C9-3140-9802-BA27B56265A1}" srcOrd="2" destOrd="0" presId="urn:microsoft.com/office/officeart/2005/8/layout/pList2"/>
    <dgm:cxn modelId="{2614CD0A-585F-8047-ACA7-ECCDE822655A}" type="presParOf" srcId="{408E96D8-4235-964E-A757-968451FB22F7}" destId="{8D4D5023-D6FF-C343-86DA-F8A60A874E47}" srcOrd="1" destOrd="0" presId="urn:microsoft.com/office/officeart/2005/8/layout/pList2"/>
    <dgm:cxn modelId="{C3BDC155-5E85-D44B-BF12-770D46CC90C6}" type="presParOf" srcId="{408E96D8-4235-964E-A757-968451FB22F7}" destId="{62D4262A-AEE7-0B46-BD74-703BA66EA350}" srcOrd="2" destOrd="0" presId="urn:microsoft.com/office/officeart/2005/8/layout/pList2"/>
    <dgm:cxn modelId="{B439B03E-17D7-7B40-AECA-ABCAAB8CFA9B}" type="presParOf" srcId="{62D4262A-AEE7-0B46-BD74-703BA66EA350}" destId="{0839DAD4-70FE-3143-BBD2-7F708AA200A9}" srcOrd="0" destOrd="0" presId="urn:microsoft.com/office/officeart/2005/8/layout/pList2"/>
    <dgm:cxn modelId="{3366CDCC-ACC1-5C4F-BFD9-FAA77C85B919}" type="presParOf" srcId="{62D4262A-AEE7-0B46-BD74-703BA66EA350}" destId="{5E4B449C-3CD9-DC4C-A009-691DDEA7EEFB}" srcOrd="1" destOrd="0" presId="urn:microsoft.com/office/officeart/2005/8/layout/pList2"/>
    <dgm:cxn modelId="{7333C3FF-C617-B94B-8FE3-15905297048D}" type="presParOf" srcId="{62D4262A-AEE7-0B46-BD74-703BA66EA350}" destId="{06AA997E-BB7D-1245-8E50-026CE972AADA}" srcOrd="2" destOrd="0" presId="urn:microsoft.com/office/officeart/2005/8/layout/pList2"/>
    <dgm:cxn modelId="{8A98F55F-F765-F24C-9565-5987A2391566}" type="presParOf" srcId="{408E96D8-4235-964E-A757-968451FB22F7}" destId="{1F4C7379-542A-FB4E-8211-540C9989D691}" srcOrd="3" destOrd="0" presId="urn:microsoft.com/office/officeart/2005/8/layout/pList2"/>
    <dgm:cxn modelId="{0B943323-FB08-034A-8C46-07B19D3FF897}" type="presParOf" srcId="{408E96D8-4235-964E-A757-968451FB22F7}" destId="{66B795FE-1B95-8C43-860E-702BB4B7FC93}" srcOrd="4" destOrd="0" presId="urn:microsoft.com/office/officeart/2005/8/layout/pList2"/>
    <dgm:cxn modelId="{23EAC3AA-946B-4240-A65D-F8EED566AF78}" type="presParOf" srcId="{66B795FE-1B95-8C43-860E-702BB4B7FC93}" destId="{75126D14-D80F-8545-9A94-53000B726E6A}" srcOrd="0" destOrd="0" presId="urn:microsoft.com/office/officeart/2005/8/layout/pList2"/>
    <dgm:cxn modelId="{250AFD0E-76FE-D046-B239-91AAE511ECD0}" type="presParOf" srcId="{66B795FE-1B95-8C43-860E-702BB4B7FC93}" destId="{A9A20FD4-F22C-D64F-BCDA-66F50090D348}" srcOrd="1" destOrd="0" presId="urn:microsoft.com/office/officeart/2005/8/layout/pList2"/>
    <dgm:cxn modelId="{1B35550B-A166-6B44-92CD-5B884DC756E4}" type="presParOf" srcId="{66B795FE-1B95-8C43-860E-702BB4B7FC93}" destId="{CB271E6F-1313-D54B-AA63-21D5EB24E4F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F3C7A5-21FB-40CA-8E4E-C4BAE72CC5D6}"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ED9ABC59-F486-455C-B883-ADDDEEC7CD83}">
      <dgm:prSet phldrT="[Text]" custT="1"/>
      <dgm:spPr>
        <a:solidFill>
          <a:schemeClr val="accent2">
            <a:lumMod val="20000"/>
            <a:lumOff val="80000"/>
          </a:schemeClr>
        </a:solidFill>
        <a:ln>
          <a:solidFill>
            <a:schemeClr val="tx1"/>
          </a:solidFill>
        </a:ln>
      </dgm:spPr>
      <dgm:t>
        <a:bodyPr/>
        <a:lstStyle/>
        <a:p>
          <a:r>
            <a:rPr lang="en-US" sz="2300" dirty="0">
              <a:solidFill>
                <a:schemeClr val="tx1"/>
              </a:solidFill>
            </a:rPr>
            <a:t>A </a:t>
          </a:r>
          <a:r>
            <a:rPr lang="en-US" sz="2300" b="1" i="1" u="sng" dirty="0">
              <a:solidFill>
                <a:schemeClr val="tx1"/>
              </a:solidFill>
            </a:rPr>
            <a:t>police constable </a:t>
          </a:r>
          <a:r>
            <a:rPr lang="en-US" sz="2300" dirty="0">
              <a:solidFill>
                <a:schemeClr val="tx1"/>
              </a:solidFill>
            </a:rPr>
            <a:t>may </a:t>
          </a:r>
          <a:r>
            <a:rPr lang="en-US" sz="2300" b="1" i="1" u="sng" dirty="0">
              <a:solidFill>
                <a:schemeClr val="tx1"/>
              </a:solidFill>
            </a:rPr>
            <a:t>detain</a:t>
          </a:r>
          <a:r>
            <a:rPr lang="en-US" sz="2300" dirty="0">
              <a:solidFill>
                <a:schemeClr val="tx1"/>
              </a:solidFill>
            </a:rPr>
            <a:t> </a:t>
          </a:r>
          <a:r>
            <a:rPr lang="en-US" sz="2300" b="1" i="1" u="sng" dirty="0">
              <a:solidFill>
                <a:schemeClr val="tx1"/>
              </a:solidFill>
            </a:rPr>
            <a:t>any person </a:t>
          </a:r>
          <a:r>
            <a:rPr lang="en-US" sz="2300" dirty="0">
              <a:solidFill>
                <a:schemeClr val="tx1"/>
              </a:solidFill>
            </a:rPr>
            <a:t>or </a:t>
          </a:r>
          <a:r>
            <a:rPr lang="en-US" sz="2300" b="1" i="1" u="sng" dirty="0">
              <a:solidFill>
                <a:schemeClr val="tx1"/>
              </a:solidFill>
            </a:rPr>
            <a:t>vehicle</a:t>
          </a:r>
          <a:r>
            <a:rPr lang="en-US" sz="2300" dirty="0">
              <a:solidFill>
                <a:schemeClr val="tx1"/>
              </a:solidFill>
            </a:rPr>
            <a:t> or anything which is in or on a vehicle, in any place to which the public has access</a:t>
          </a:r>
        </a:p>
      </dgm:t>
    </dgm:pt>
    <dgm:pt modelId="{B7591C2D-AE49-4101-B666-F0A91D138012}" type="parTrans" cxnId="{4892503C-FED1-4B66-A304-2373DFEEA33D}">
      <dgm:prSet/>
      <dgm:spPr/>
      <dgm:t>
        <a:bodyPr/>
        <a:lstStyle/>
        <a:p>
          <a:endParaRPr lang="en-US"/>
        </a:p>
      </dgm:t>
    </dgm:pt>
    <dgm:pt modelId="{2EAF76D2-03CB-40BB-9944-2A8B43314A98}" type="sibTrans" cxnId="{4892503C-FED1-4B66-A304-2373DFEEA33D}">
      <dgm:prSet/>
      <dgm:spPr>
        <a:solidFill>
          <a:schemeClr val="accent2">
            <a:lumMod val="75000"/>
            <a:alpha val="90000"/>
          </a:schemeClr>
        </a:solidFill>
        <a:ln>
          <a:solidFill>
            <a:schemeClr val="tx1">
              <a:alpha val="90000"/>
            </a:schemeClr>
          </a:solidFill>
        </a:ln>
      </dgm:spPr>
      <dgm:t>
        <a:bodyPr/>
        <a:lstStyle/>
        <a:p>
          <a:endParaRPr lang="en-US"/>
        </a:p>
      </dgm:t>
    </dgm:pt>
    <dgm:pt modelId="{82F4358C-EF5D-4D5F-B622-AA096C9855AE}">
      <dgm:prSet phldrT="[Text]" custT="1"/>
      <dgm:spPr>
        <a:solidFill>
          <a:schemeClr val="accent2">
            <a:lumMod val="40000"/>
            <a:lumOff val="60000"/>
          </a:schemeClr>
        </a:solidFill>
        <a:ln>
          <a:solidFill>
            <a:schemeClr val="tx1"/>
          </a:solidFill>
        </a:ln>
      </dgm:spPr>
      <dgm:t>
        <a:bodyPr/>
        <a:lstStyle/>
        <a:p>
          <a:r>
            <a:rPr lang="en-US" sz="2300" dirty="0">
              <a:solidFill>
                <a:schemeClr val="tx1"/>
              </a:solidFill>
            </a:rPr>
            <a:t>If he or she </a:t>
          </a:r>
          <a:r>
            <a:rPr lang="en-US" sz="2300" b="1" i="1" u="sng" dirty="0">
              <a:solidFill>
                <a:schemeClr val="tx1"/>
              </a:solidFill>
            </a:rPr>
            <a:t>has reasonable grounds for suspecting</a:t>
          </a:r>
          <a:r>
            <a:rPr lang="en-US" sz="2300" dirty="0">
              <a:solidFill>
                <a:schemeClr val="tx1"/>
              </a:solidFill>
            </a:rPr>
            <a:t> that </a:t>
          </a:r>
          <a:r>
            <a:rPr lang="en-US" sz="2300" b="1" i="1" u="sng" dirty="0">
              <a:solidFill>
                <a:schemeClr val="tx1"/>
              </a:solidFill>
            </a:rPr>
            <a:t>stolen</a:t>
          </a:r>
          <a:r>
            <a:rPr lang="en-US" sz="2300" dirty="0">
              <a:solidFill>
                <a:schemeClr val="tx1"/>
              </a:solidFill>
            </a:rPr>
            <a:t> or </a:t>
          </a:r>
          <a:r>
            <a:rPr lang="en-US" sz="2300" b="1" i="1" u="sng" dirty="0">
              <a:solidFill>
                <a:schemeClr val="tx1"/>
              </a:solidFill>
            </a:rPr>
            <a:t>prohibited articles, prohibited fireworks </a:t>
          </a:r>
          <a:r>
            <a:rPr lang="en-US" sz="2300" dirty="0">
              <a:solidFill>
                <a:schemeClr val="tx1"/>
              </a:solidFill>
            </a:rPr>
            <a:t>or </a:t>
          </a:r>
          <a:r>
            <a:rPr lang="en-US" sz="2300" b="1" i="1" u="sng" dirty="0">
              <a:solidFill>
                <a:schemeClr val="tx1"/>
              </a:solidFill>
            </a:rPr>
            <a:t>bladed or sharply pointed articles</a:t>
          </a:r>
          <a:r>
            <a:rPr lang="en-US" sz="2300" dirty="0">
              <a:solidFill>
                <a:schemeClr val="tx1"/>
              </a:solidFill>
            </a:rPr>
            <a:t> will be found</a:t>
          </a:r>
        </a:p>
      </dgm:t>
    </dgm:pt>
    <dgm:pt modelId="{844EC100-E7AB-4770-845B-3775E055657E}" type="parTrans" cxnId="{B99309AF-3D61-4E26-BFEB-73501C768132}">
      <dgm:prSet/>
      <dgm:spPr/>
      <dgm:t>
        <a:bodyPr/>
        <a:lstStyle/>
        <a:p>
          <a:endParaRPr lang="en-US"/>
        </a:p>
      </dgm:t>
    </dgm:pt>
    <dgm:pt modelId="{48496B41-DC19-4AF2-88F0-85DB72A5BF40}" type="sibTrans" cxnId="{B99309AF-3D61-4E26-BFEB-73501C768132}">
      <dgm:prSet/>
      <dgm:spPr>
        <a:solidFill>
          <a:schemeClr val="accent2">
            <a:lumMod val="75000"/>
            <a:alpha val="90000"/>
          </a:schemeClr>
        </a:solidFill>
        <a:ln>
          <a:solidFill>
            <a:schemeClr val="tx1">
              <a:alpha val="90000"/>
            </a:schemeClr>
          </a:solidFill>
        </a:ln>
      </dgm:spPr>
      <dgm:t>
        <a:bodyPr/>
        <a:lstStyle/>
        <a:p>
          <a:endParaRPr lang="en-US"/>
        </a:p>
      </dgm:t>
    </dgm:pt>
    <dgm:pt modelId="{8C67A14F-EAD2-4621-A92E-48CBF376F18F}">
      <dgm:prSet phldrT="[Text]" custT="1"/>
      <dgm:spPr>
        <a:solidFill>
          <a:schemeClr val="accent2">
            <a:lumMod val="60000"/>
            <a:lumOff val="40000"/>
          </a:schemeClr>
        </a:solidFill>
        <a:ln>
          <a:solidFill>
            <a:schemeClr val="tx1"/>
          </a:solidFill>
        </a:ln>
      </dgm:spPr>
      <dgm:t>
        <a:bodyPr/>
        <a:lstStyle/>
        <a:p>
          <a:r>
            <a:rPr lang="en-US" sz="2300" dirty="0">
              <a:solidFill>
                <a:schemeClr val="tx1"/>
              </a:solidFill>
            </a:rPr>
            <a:t>Any such article found during a search may be seized</a:t>
          </a:r>
        </a:p>
      </dgm:t>
    </dgm:pt>
    <dgm:pt modelId="{CBD4D101-18FD-4F6D-B21E-672FA29AABCE}" type="parTrans" cxnId="{749B90FB-FF81-48F6-A6CF-4233C0399351}">
      <dgm:prSet/>
      <dgm:spPr/>
      <dgm:t>
        <a:bodyPr/>
        <a:lstStyle/>
        <a:p>
          <a:endParaRPr lang="en-US"/>
        </a:p>
      </dgm:t>
    </dgm:pt>
    <dgm:pt modelId="{E58CDC8B-8293-4C0F-9EF1-525AB2647736}" type="sibTrans" cxnId="{749B90FB-FF81-48F6-A6CF-4233C0399351}">
      <dgm:prSet/>
      <dgm:spPr/>
      <dgm:t>
        <a:bodyPr/>
        <a:lstStyle/>
        <a:p>
          <a:endParaRPr lang="en-US"/>
        </a:p>
      </dgm:t>
    </dgm:pt>
    <dgm:pt modelId="{312586A4-0A5B-C747-B293-10C409827542}" type="pres">
      <dgm:prSet presAssocID="{56F3C7A5-21FB-40CA-8E4E-C4BAE72CC5D6}" presName="linearFlow" presStyleCnt="0">
        <dgm:presLayoutVars>
          <dgm:resizeHandles val="exact"/>
        </dgm:presLayoutVars>
      </dgm:prSet>
      <dgm:spPr/>
    </dgm:pt>
    <dgm:pt modelId="{BE6F6C9D-6858-EB44-99C0-3911CC852D56}" type="pres">
      <dgm:prSet presAssocID="{ED9ABC59-F486-455C-B883-ADDDEEC7CD83}" presName="node" presStyleLbl="node1" presStyleIdx="0" presStyleCnt="3" custScaleX="142429">
        <dgm:presLayoutVars>
          <dgm:bulletEnabled val="1"/>
        </dgm:presLayoutVars>
      </dgm:prSet>
      <dgm:spPr/>
    </dgm:pt>
    <dgm:pt modelId="{19B1B738-6BE3-824E-884B-E829FCA7A43D}" type="pres">
      <dgm:prSet presAssocID="{2EAF76D2-03CB-40BB-9944-2A8B43314A98}" presName="sibTrans" presStyleLbl="sibTrans2D1" presStyleIdx="0" presStyleCnt="2"/>
      <dgm:spPr/>
    </dgm:pt>
    <dgm:pt modelId="{42F6CE40-7E30-3C41-94C9-0DC12477CF73}" type="pres">
      <dgm:prSet presAssocID="{2EAF76D2-03CB-40BB-9944-2A8B43314A98}" presName="connectorText" presStyleLbl="sibTrans2D1" presStyleIdx="0" presStyleCnt="2"/>
      <dgm:spPr/>
    </dgm:pt>
    <dgm:pt modelId="{7BB447FF-E54B-CD49-A06C-1DB31A5D4FF3}" type="pres">
      <dgm:prSet presAssocID="{82F4358C-EF5D-4D5F-B622-AA096C9855AE}" presName="node" presStyleLbl="node1" presStyleIdx="1" presStyleCnt="3" custScaleX="142953">
        <dgm:presLayoutVars>
          <dgm:bulletEnabled val="1"/>
        </dgm:presLayoutVars>
      </dgm:prSet>
      <dgm:spPr/>
    </dgm:pt>
    <dgm:pt modelId="{2285B069-DBC3-4040-A16C-B49ADAD0C9F2}" type="pres">
      <dgm:prSet presAssocID="{48496B41-DC19-4AF2-88F0-85DB72A5BF40}" presName="sibTrans" presStyleLbl="sibTrans2D1" presStyleIdx="1" presStyleCnt="2"/>
      <dgm:spPr/>
    </dgm:pt>
    <dgm:pt modelId="{AB1BF96F-7490-C641-AD37-EF77853DF92B}" type="pres">
      <dgm:prSet presAssocID="{48496B41-DC19-4AF2-88F0-85DB72A5BF40}" presName="connectorText" presStyleLbl="sibTrans2D1" presStyleIdx="1" presStyleCnt="2"/>
      <dgm:spPr/>
    </dgm:pt>
    <dgm:pt modelId="{40F1F6E5-1061-5C42-B348-B09BD63F97AE}" type="pres">
      <dgm:prSet presAssocID="{8C67A14F-EAD2-4621-A92E-48CBF376F18F}" presName="node" presStyleLbl="node1" presStyleIdx="2" presStyleCnt="3" custScaleX="142429">
        <dgm:presLayoutVars>
          <dgm:bulletEnabled val="1"/>
        </dgm:presLayoutVars>
      </dgm:prSet>
      <dgm:spPr/>
    </dgm:pt>
  </dgm:ptLst>
  <dgm:cxnLst>
    <dgm:cxn modelId="{5C9F3810-6EC7-CB4F-AA37-3B66424E78AF}" type="presOf" srcId="{82F4358C-EF5D-4D5F-B622-AA096C9855AE}" destId="{7BB447FF-E54B-CD49-A06C-1DB31A5D4FF3}" srcOrd="0" destOrd="0" presId="urn:microsoft.com/office/officeart/2005/8/layout/process2"/>
    <dgm:cxn modelId="{5C62FF11-DCA2-2041-A6FA-14840215A577}" type="presOf" srcId="{56F3C7A5-21FB-40CA-8E4E-C4BAE72CC5D6}" destId="{312586A4-0A5B-C747-B293-10C409827542}" srcOrd="0" destOrd="0" presId="urn:microsoft.com/office/officeart/2005/8/layout/process2"/>
    <dgm:cxn modelId="{86AD5F29-262D-724B-A73E-E1497712DF6E}" type="presOf" srcId="{8C67A14F-EAD2-4621-A92E-48CBF376F18F}" destId="{40F1F6E5-1061-5C42-B348-B09BD63F97AE}" srcOrd="0" destOrd="0" presId="urn:microsoft.com/office/officeart/2005/8/layout/process2"/>
    <dgm:cxn modelId="{4892503C-FED1-4B66-A304-2373DFEEA33D}" srcId="{56F3C7A5-21FB-40CA-8E4E-C4BAE72CC5D6}" destId="{ED9ABC59-F486-455C-B883-ADDDEEC7CD83}" srcOrd="0" destOrd="0" parTransId="{B7591C2D-AE49-4101-B666-F0A91D138012}" sibTransId="{2EAF76D2-03CB-40BB-9944-2A8B43314A98}"/>
    <dgm:cxn modelId="{50E00762-973E-B949-9DA8-D4ED9CF271EB}" type="presOf" srcId="{48496B41-DC19-4AF2-88F0-85DB72A5BF40}" destId="{AB1BF96F-7490-C641-AD37-EF77853DF92B}" srcOrd="1" destOrd="0" presId="urn:microsoft.com/office/officeart/2005/8/layout/process2"/>
    <dgm:cxn modelId="{B99309AF-3D61-4E26-BFEB-73501C768132}" srcId="{56F3C7A5-21FB-40CA-8E4E-C4BAE72CC5D6}" destId="{82F4358C-EF5D-4D5F-B622-AA096C9855AE}" srcOrd="1" destOrd="0" parTransId="{844EC100-E7AB-4770-845B-3775E055657E}" sibTransId="{48496B41-DC19-4AF2-88F0-85DB72A5BF40}"/>
    <dgm:cxn modelId="{6BDB1AB6-2B68-D141-88F6-2297273728D7}" type="presOf" srcId="{ED9ABC59-F486-455C-B883-ADDDEEC7CD83}" destId="{BE6F6C9D-6858-EB44-99C0-3911CC852D56}" srcOrd="0" destOrd="0" presId="urn:microsoft.com/office/officeart/2005/8/layout/process2"/>
    <dgm:cxn modelId="{273200E0-47F7-1D4C-BEA4-2A6B7D8D3A4F}" type="presOf" srcId="{2EAF76D2-03CB-40BB-9944-2A8B43314A98}" destId="{42F6CE40-7E30-3C41-94C9-0DC12477CF73}" srcOrd="1" destOrd="0" presId="urn:microsoft.com/office/officeart/2005/8/layout/process2"/>
    <dgm:cxn modelId="{386258E6-FC34-A04C-9B44-CD37064F4C44}" type="presOf" srcId="{2EAF76D2-03CB-40BB-9944-2A8B43314A98}" destId="{19B1B738-6BE3-824E-884B-E829FCA7A43D}" srcOrd="0" destOrd="0" presId="urn:microsoft.com/office/officeart/2005/8/layout/process2"/>
    <dgm:cxn modelId="{5D613EF0-8331-EA42-994B-DD878D11BEC1}" type="presOf" srcId="{48496B41-DC19-4AF2-88F0-85DB72A5BF40}" destId="{2285B069-DBC3-4040-A16C-B49ADAD0C9F2}" srcOrd="0" destOrd="0" presId="urn:microsoft.com/office/officeart/2005/8/layout/process2"/>
    <dgm:cxn modelId="{749B90FB-FF81-48F6-A6CF-4233C0399351}" srcId="{56F3C7A5-21FB-40CA-8E4E-C4BAE72CC5D6}" destId="{8C67A14F-EAD2-4621-A92E-48CBF376F18F}" srcOrd="2" destOrd="0" parTransId="{CBD4D101-18FD-4F6D-B21E-672FA29AABCE}" sibTransId="{E58CDC8B-8293-4C0F-9EF1-525AB2647736}"/>
    <dgm:cxn modelId="{FDBAB78A-E952-2B4D-B46F-43B2F1F84C73}" type="presParOf" srcId="{312586A4-0A5B-C747-B293-10C409827542}" destId="{BE6F6C9D-6858-EB44-99C0-3911CC852D56}" srcOrd="0" destOrd="0" presId="urn:microsoft.com/office/officeart/2005/8/layout/process2"/>
    <dgm:cxn modelId="{BDC35DFE-B303-3140-8B05-3A1D60AF3710}" type="presParOf" srcId="{312586A4-0A5B-C747-B293-10C409827542}" destId="{19B1B738-6BE3-824E-884B-E829FCA7A43D}" srcOrd="1" destOrd="0" presId="urn:microsoft.com/office/officeart/2005/8/layout/process2"/>
    <dgm:cxn modelId="{9ADE871C-0DBC-3C44-A76C-82E133CE89FB}" type="presParOf" srcId="{19B1B738-6BE3-824E-884B-E829FCA7A43D}" destId="{42F6CE40-7E30-3C41-94C9-0DC12477CF73}" srcOrd="0" destOrd="0" presId="urn:microsoft.com/office/officeart/2005/8/layout/process2"/>
    <dgm:cxn modelId="{DFE423C8-ED90-3F49-876B-31311DB93BBE}" type="presParOf" srcId="{312586A4-0A5B-C747-B293-10C409827542}" destId="{7BB447FF-E54B-CD49-A06C-1DB31A5D4FF3}" srcOrd="2" destOrd="0" presId="urn:microsoft.com/office/officeart/2005/8/layout/process2"/>
    <dgm:cxn modelId="{F5BBA754-3CD8-F340-B80B-95438BE58FE5}" type="presParOf" srcId="{312586A4-0A5B-C747-B293-10C409827542}" destId="{2285B069-DBC3-4040-A16C-B49ADAD0C9F2}" srcOrd="3" destOrd="0" presId="urn:microsoft.com/office/officeart/2005/8/layout/process2"/>
    <dgm:cxn modelId="{841E7B4E-6CA2-C44C-B669-B9BB969FA255}" type="presParOf" srcId="{2285B069-DBC3-4040-A16C-B49ADAD0C9F2}" destId="{AB1BF96F-7490-C641-AD37-EF77853DF92B}" srcOrd="0" destOrd="0" presId="urn:microsoft.com/office/officeart/2005/8/layout/process2"/>
    <dgm:cxn modelId="{F18A461A-A951-C043-A2BA-3FB66018A8F9}" type="presParOf" srcId="{312586A4-0A5B-C747-B293-10C409827542}" destId="{40F1F6E5-1061-5C42-B348-B09BD63F97AE}"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52B348-242A-4817-A10F-AA39B0CCC3EA}"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AB3D4681-0002-49E7-BC50-2CE1DD2096C9}">
      <dgm:prSet/>
      <dgm:spPr/>
      <dgm:t>
        <a:bodyPr/>
        <a:lstStyle/>
        <a:p>
          <a:r>
            <a:rPr lang="en-US" baseline="0" dirty="0"/>
            <a:t>What does NOT constitute grounds for suspicion?</a:t>
          </a:r>
          <a:endParaRPr lang="en-US" dirty="0"/>
        </a:p>
      </dgm:t>
    </dgm:pt>
    <dgm:pt modelId="{9131ED45-0632-4189-BC06-9298CF272AD2}" type="parTrans" cxnId="{628C6CD3-DA79-40D0-8A9B-0E4EC8E72263}">
      <dgm:prSet/>
      <dgm:spPr/>
      <dgm:t>
        <a:bodyPr/>
        <a:lstStyle/>
        <a:p>
          <a:endParaRPr lang="en-US"/>
        </a:p>
      </dgm:t>
    </dgm:pt>
    <dgm:pt modelId="{5A9B7B1D-0D16-4F5C-8E2F-02B8F90AE022}" type="sibTrans" cxnId="{628C6CD3-DA79-40D0-8A9B-0E4EC8E72263}">
      <dgm:prSet/>
      <dgm:spPr/>
      <dgm:t>
        <a:bodyPr/>
        <a:lstStyle/>
        <a:p>
          <a:endParaRPr lang="en-US"/>
        </a:p>
      </dgm:t>
    </dgm:pt>
    <dgm:pt modelId="{1A84A1DC-5ED3-451B-A40A-1271669820AD}">
      <dgm:prSet/>
      <dgm:spPr/>
      <dgm:t>
        <a:bodyPr/>
        <a:lstStyle/>
        <a:p>
          <a:r>
            <a:rPr lang="en-US" i="0"/>
            <a:t>Their</a:t>
          </a:r>
          <a:r>
            <a:rPr lang="en-US" i="0" baseline="0"/>
            <a:t> </a:t>
          </a:r>
          <a:r>
            <a:rPr lang="en-US" i="0"/>
            <a:t>p</a:t>
          </a:r>
          <a:r>
            <a:rPr lang="en-US"/>
            <a:t>hysical appearance</a:t>
          </a:r>
        </a:p>
      </dgm:t>
    </dgm:pt>
    <dgm:pt modelId="{6072FF9E-44AE-43EB-8574-B53E8F244B1C}" type="parTrans" cxnId="{E0D9F7D8-9862-41FE-9159-34443D717F25}">
      <dgm:prSet/>
      <dgm:spPr/>
      <dgm:t>
        <a:bodyPr/>
        <a:lstStyle/>
        <a:p>
          <a:endParaRPr lang="en-US"/>
        </a:p>
      </dgm:t>
    </dgm:pt>
    <dgm:pt modelId="{C46D8687-9CEC-4294-829F-6F4B60F6CF6B}" type="sibTrans" cxnId="{E0D9F7D8-9862-41FE-9159-34443D717F25}">
      <dgm:prSet/>
      <dgm:spPr/>
      <dgm:t>
        <a:bodyPr/>
        <a:lstStyle/>
        <a:p>
          <a:endParaRPr lang="en-US"/>
        </a:p>
      </dgm:t>
    </dgm:pt>
    <dgm:pt modelId="{C78CD37E-7399-4464-93B6-36689BC5F2DA}">
      <dgm:prSet/>
      <dgm:spPr/>
      <dgm:t>
        <a:bodyPr/>
        <a:lstStyle/>
        <a:p>
          <a:r>
            <a:rPr lang="en-US"/>
            <a:t>Apparent race</a:t>
          </a:r>
        </a:p>
      </dgm:t>
    </dgm:pt>
    <dgm:pt modelId="{39E9CC85-4F63-43A3-AE27-AE8D7D88BCD5}" type="parTrans" cxnId="{39CE6D77-D2FC-499F-AE0F-9322284902C4}">
      <dgm:prSet/>
      <dgm:spPr/>
      <dgm:t>
        <a:bodyPr/>
        <a:lstStyle/>
        <a:p>
          <a:endParaRPr lang="en-US"/>
        </a:p>
      </dgm:t>
    </dgm:pt>
    <dgm:pt modelId="{EAE1CD50-80DB-4965-BA72-46EDF2DF5108}" type="sibTrans" cxnId="{39CE6D77-D2FC-499F-AE0F-9322284902C4}">
      <dgm:prSet/>
      <dgm:spPr/>
      <dgm:t>
        <a:bodyPr/>
        <a:lstStyle/>
        <a:p>
          <a:endParaRPr lang="en-US"/>
        </a:p>
      </dgm:t>
    </dgm:pt>
    <dgm:pt modelId="{7857ACBB-8F36-4DFE-84A7-52CEA66DBED9}">
      <dgm:prSet/>
      <dgm:spPr/>
      <dgm:t>
        <a:bodyPr/>
        <a:lstStyle/>
        <a:p>
          <a:r>
            <a:rPr lang="en-US"/>
            <a:t>Ethnicity</a:t>
          </a:r>
        </a:p>
      </dgm:t>
    </dgm:pt>
    <dgm:pt modelId="{B37145DA-0079-4FAC-93FD-BD037678980F}" type="parTrans" cxnId="{A99B4C9C-2287-4FC5-9BF9-F4BA2C87D032}">
      <dgm:prSet/>
      <dgm:spPr/>
      <dgm:t>
        <a:bodyPr/>
        <a:lstStyle/>
        <a:p>
          <a:endParaRPr lang="en-US"/>
        </a:p>
      </dgm:t>
    </dgm:pt>
    <dgm:pt modelId="{D247C501-C3D9-4D8D-8659-34A6DD88F4A7}" type="sibTrans" cxnId="{A99B4C9C-2287-4FC5-9BF9-F4BA2C87D032}">
      <dgm:prSet/>
      <dgm:spPr/>
      <dgm:t>
        <a:bodyPr/>
        <a:lstStyle/>
        <a:p>
          <a:endParaRPr lang="en-US"/>
        </a:p>
      </dgm:t>
    </dgm:pt>
    <dgm:pt modelId="{9EBFF6C4-0851-49BD-9D96-AC70D9F42529}">
      <dgm:prSet/>
      <dgm:spPr/>
      <dgm:t>
        <a:bodyPr/>
        <a:lstStyle/>
        <a:p>
          <a:r>
            <a:rPr lang="en-US"/>
            <a:t>Religion</a:t>
          </a:r>
        </a:p>
      </dgm:t>
    </dgm:pt>
    <dgm:pt modelId="{8952C7A7-5448-4BB9-A3AB-92F90EE290DC}" type="parTrans" cxnId="{8E65969B-F74F-4537-876C-31F39F9B69FF}">
      <dgm:prSet/>
      <dgm:spPr/>
      <dgm:t>
        <a:bodyPr/>
        <a:lstStyle/>
        <a:p>
          <a:endParaRPr lang="en-US"/>
        </a:p>
      </dgm:t>
    </dgm:pt>
    <dgm:pt modelId="{760305D7-8E35-4E25-80B2-40CDE4988279}" type="sibTrans" cxnId="{8E65969B-F74F-4537-876C-31F39F9B69FF}">
      <dgm:prSet/>
      <dgm:spPr/>
      <dgm:t>
        <a:bodyPr/>
        <a:lstStyle/>
        <a:p>
          <a:endParaRPr lang="en-US"/>
        </a:p>
      </dgm:t>
    </dgm:pt>
    <dgm:pt modelId="{7C592FDC-0C71-4513-B413-FF00CC0EBA22}">
      <dgm:prSet/>
      <dgm:spPr/>
      <dgm:t>
        <a:bodyPr/>
        <a:lstStyle/>
        <a:p>
          <a:r>
            <a:rPr lang="en-US"/>
            <a:t>Gender</a:t>
          </a:r>
        </a:p>
      </dgm:t>
    </dgm:pt>
    <dgm:pt modelId="{7115CC1E-89A3-4158-A535-6C109E614C9C}" type="parTrans" cxnId="{CC12BB4D-E8C9-4DFF-A405-AE914F8883BB}">
      <dgm:prSet/>
      <dgm:spPr/>
      <dgm:t>
        <a:bodyPr/>
        <a:lstStyle/>
        <a:p>
          <a:endParaRPr lang="en-US"/>
        </a:p>
      </dgm:t>
    </dgm:pt>
    <dgm:pt modelId="{152F0514-5D91-40E5-894B-456603DAAD46}" type="sibTrans" cxnId="{CC12BB4D-E8C9-4DFF-A405-AE914F8883BB}">
      <dgm:prSet/>
      <dgm:spPr/>
      <dgm:t>
        <a:bodyPr/>
        <a:lstStyle/>
        <a:p>
          <a:endParaRPr lang="en-US"/>
        </a:p>
      </dgm:t>
    </dgm:pt>
    <dgm:pt modelId="{38495332-95C5-4158-A573-913A9E8C8C6B}">
      <dgm:prSet/>
      <dgm:spPr/>
      <dgm:t>
        <a:bodyPr/>
        <a:lstStyle/>
        <a:p>
          <a:r>
            <a:rPr lang="en-US"/>
            <a:t>Age</a:t>
          </a:r>
        </a:p>
      </dgm:t>
    </dgm:pt>
    <dgm:pt modelId="{C49551A0-183C-483C-8365-540E2D894251}" type="parTrans" cxnId="{EA49AF19-532A-43C6-AF17-F3BFA1E37A67}">
      <dgm:prSet/>
      <dgm:spPr/>
      <dgm:t>
        <a:bodyPr/>
        <a:lstStyle/>
        <a:p>
          <a:endParaRPr lang="en-US"/>
        </a:p>
      </dgm:t>
    </dgm:pt>
    <dgm:pt modelId="{82D61C8C-080A-4AD7-934A-C44C28D0901C}" type="sibTrans" cxnId="{EA49AF19-532A-43C6-AF17-F3BFA1E37A67}">
      <dgm:prSet/>
      <dgm:spPr/>
      <dgm:t>
        <a:bodyPr/>
        <a:lstStyle/>
        <a:p>
          <a:endParaRPr lang="en-US"/>
        </a:p>
      </dgm:t>
    </dgm:pt>
    <dgm:pt modelId="{15E38E99-2733-4DD8-959A-404369A38B16}">
      <dgm:prSet/>
      <dgm:spPr/>
      <dgm:t>
        <a:bodyPr/>
        <a:lstStyle/>
        <a:p>
          <a:r>
            <a:rPr lang="en-US"/>
            <a:t>Social standing</a:t>
          </a:r>
        </a:p>
      </dgm:t>
    </dgm:pt>
    <dgm:pt modelId="{CD689D66-3F04-49AB-A8AF-4388CF0C2C5E}" type="parTrans" cxnId="{3D530975-A8BD-4BB5-B10E-47E354018968}">
      <dgm:prSet/>
      <dgm:spPr/>
      <dgm:t>
        <a:bodyPr/>
        <a:lstStyle/>
        <a:p>
          <a:endParaRPr lang="en-US"/>
        </a:p>
      </dgm:t>
    </dgm:pt>
    <dgm:pt modelId="{B3EE5346-082D-4344-8A4C-62964E95EFE9}" type="sibTrans" cxnId="{3D530975-A8BD-4BB5-B10E-47E354018968}">
      <dgm:prSet/>
      <dgm:spPr/>
      <dgm:t>
        <a:bodyPr/>
        <a:lstStyle/>
        <a:p>
          <a:endParaRPr lang="en-US"/>
        </a:p>
      </dgm:t>
    </dgm:pt>
    <dgm:pt modelId="{84D2F3CE-074D-4A21-BEE4-A60B1008BB7C}">
      <dgm:prSet/>
      <dgm:spPr/>
      <dgm:t>
        <a:bodyPr/>
        <a:lstStyle/>
        <a:p>
          <a:r>
            <a:rPr lang="en-US"/>
            <a:t>Previous convictions or the fact they are ‘known’</a:t>
          </a:r>
        </a:p>
      </dgm:t>
    </dgm:pt>
    <dgm:pt modelId="{6153D40E-E91E-4C17-9F9C-F1D45E004AC5}" type="parTrans" cxnId="{2C70333D-7BA6-46F7-A3F4-39F866360F7C}">
      <dgm:prSet/>
      <dgm:spPr/>
      <dgm:t>
        <a:bodyPr/>
        <a:lstStyle/>
        <a:p>
          <a:endParaRPr lang="en-US"/>
        </a:p>
      </dgm:t>
    </dgm:pt>
    <dgm:pt modelId="{20ABD59E-AF95-4584-8ED4-FEBDF696C963}" type="sibTrans" cxnId="{2C70333D-7BA6-46F7-A3F4-39F866360F7C}">
      <dgm:prSet/>
      <dgm:spPr/>
      <dgm:t>
        <a:bodyPr/>
        <a:lstStyle/>
        <a:p>
          <a:endParaRPr lang="en-US"/>
        </a:p>
      </dgm:t>
    </dgm:pt>
    <dgm:pt modelId="{6758EFEC-123B-4E32-88EC-A08A911AA439}">
      <dgm:prSet/>
      <dgm:spPr/>
      <dgm:t>
        <a:bodyPr/>
        <a:lstStyle/>
        <a:p>
          <a:r>
            <a:rPr lang="en-US"/>
            <a:t>Presence in a ‘high crime area’ </a:t>
          </a:r>
        </a:p>
      </dgm:t>
    </dgm:pt>
    <dgm:pt modelId="{714F6528-8525-49DC-9AB6-842F17436682}" type="parTrans" cxnId="{14208878-67A6-4F83-A0D3-6874A20D26C7}">
      <dgm:prSet/>
      <dgm:spPr/>
      <dgm:t>
        <a:bodyPr/>
        <a:lstStyle/>
        <a:p>
          <a:endParaRPr lang="en-US"/>
        </a:p>
      </dgm:t>
    </dgm:pt>
    <dgm:pt modelId="{78A89157-760A-4345-90AE-19F8DCF4D441}" type="sibTrans" cxnId="{14208878-67A6-4F83-A0D3-6874A20D26C7}">
      <dgm:prSet/>
      <dgm:spPr/>
      <dgm:t>
        <a:bodyPr/>
        <a:lstStyle/>
        <a:p>
          <a:endParaRPr lang="en-US"/>
        </a:p>
      </dgm:t>
    </dgm:pt>
    <dgm:pt modelId="{C6734B98-2FDB-4388-9BCB-FB320E43892B}">
      <dgm:prSet/>
      <dgm:spPr/>
      <dgm:t>
        <a:bodyPr/>
        <a:lstStyle/>
        <a:p>
          <a:r>
            <a:rPr lang="en-US"/>
            <a:t>Associates (even if there are reasonable grounds for searching one of them)</a:t>
          </a:r>
        </a:p>
      </dgm:t>
    </dgm:pt>
    <dgm:pt modelId="{29D42440-32D0-402D-9FD4-B8AF87940173}" type="parTrans" cxnId="{8536C463-4952-4BDC-8EA1-31EEF251BD46}">
      <dgm:prSet/>
      <dgm:spPr/>
      <dgm:t>
        <a:bodyPr/>
        <a:lstStyle/>
        <a:p>
          <a:endParaRPr lang="en-US"/>
        </a:p>
      </dgm:t>
    </dgm:pt>
    <dgm:pt modelId="{B528E821-5F6B-4889-B5DC-E3918D07277A}" type="sibTrans" cxnId="{8536C463-4952-4BDC-8EA1-31EEF251BD46}">
      <dgm:prSet/>
      <dgm:spPr/>
      <dgm:t>
        <a:bodyPr/>
        <a:lstStyle/>
        <a:p>
          <a:endParaRPr lang="en-US"/>
        </a:p>
      </dgm:t>
    </dgm:pt>
    <dgm:pt modelId="{EF575685-4AE8-45AA-A2F8-914482F2680F}">
      <dgm:prSet/>
      <dgm:spPr/>
      <dgm:t>
        <a:bodyPr/>
        <a:lstStyle/>
        <a:p>
          <a:r>
            <a:rPr lang="en-US"/>
            <a:t>Furtive movements.</a:t>
          </a:r>
        </a:p>
      </dgm:t>
    </dgm:pt>
    <dgm:pt modelId="{D72A3DC1-DC27-4C93-B8B5-DC0F8606097C}" type="parTrans" cxnId="{EF867E53-7526-4B8E-8D78-13CC71ED39B6}">
      <dgm:prSet/>
      <dgm:spPr/>
      <dgm:t>
        <a:bodyPr/>
        <a:lstStyle/>
        <a:p>
          <a:endParaRPr lang="en-US"/>
        </a:p>
      </dgm:t>
    </dgm:pt>
    <dgm:pt modelId="{963D3C17-A4EB-45CA-95F5-EFAA394242C1}" type="sibTrans" cxnId="{EF867E53-7526-4B8E-8D78-13CC71ED39B6}">
      <dgm:prSet/>
      <dgm:spPr/>
      <dgm:t>
        <a:bodyPr/>
        <a:lstStyle/>
        <a:p>
          <a:endParaRPr lang="en-US"/>
        </a:p>
      </dgm:t>
    </dgm:pt>
    <dgm:pt modelId="{2B5C641E-29EC-4A1C-886D-A3630D547317}">
      <dgm:prSet/>
      <dgm:spPr/>
      <dgm:t>
        <a:bodyPr/>
        <a:lstStyle/>
        <a:p>
          <a:r>
            <a:rPr lang="en-GB" i="0" dirty="0"/>
            <a:t>There must be something about their manner, deportment, conversations and the surrounding circumstances which afford that suspicion</a:t>
          </a:r>
          <a:endParaRPr lang="en-US" dirty="0"/>
        </a:p>
      </dgm:t>
    </dgm:pt>
    <dgm:pt modelId="{F9F6BE23-3D17-47AB-B077-714D68E03E2B}" type="parTrans" cxnId="{79EA4C7F-A0CF-4065-87A6-D7B8A357952C}">
      <dgm:prSet/>
      <dgm:spPr/>
      <dgm:t>
        <a:bodyPr/>
        <a:lstStyle/>
        <a:p>
          <a:endParaRPr lang="en-US"/>
        </a:p>
      </dgm:t>
    </dgm:pt>
    <dgm:pt modelId="{0CC16B30-2475-4C47-81A2-7920218BF985}" type="sibTrans" cxnId="{79EA4C7F-A0CF-4065-87A6-D7B8A357952C}">
      <dgm:prSet/>
      <dgm:spPr/>
      <dgm:t>
        <a:bodyPr/>
        <a:lstStyle/>
        <a:p>
          <a:endParaRPr lang="en-US"/>
        </a:p>
      </dgm:t>
    </dgm:pt>
    <dgm:pt modelId="{DB79B7C2-F580-B74C-A1BA-7BD054773BEE}" type="pres">
      <dgm:prSet presAssocID="{2652B348-242A-4817-A10F-AA39B0CCC3EA}" presName="diagram" presStyleCnt="0">
        <dgm:presLayoutVars>
          <dgm:dir/>
          <dgm:resizeHandles val="exact"/>
        </dgm:presLayoutVars>
      </dgm:prSet>
      <dgm:spPr/>
    </dgm:pt>
    <dgm:pt modelId="{41A3F99A-4B12-4948-A539-9E9D91CBD9B2}" type="pres">
      <dgm:prSet presAssocID="{AB3D4681-0002-49E7-BC50-2CE1DD2096C9}" presName="node" presStyleLbl="node1" presStyleIdx="0" presStyleCnt="13">
        <dgm:presLayoutVars>
          <dgm:bulletEnabled val="1"/>
        </dgm:presLayoutVars>
      </dgm:prSet>
      <dgm:spPr/>
    </dgm:pt>
    <dgm:pt modelId="{45405226-22E2-B440-B815-92E33C3056FA}" type="pres">
      <dgm:prSet presAssocID="{5A9B7B1D-0D16-4F5C-8E2F-02B8F90AE022}" presName="sibTrans" presStyleCnt="0"/>
      <dgm:spPr/>
    </dgm:pt>
    <dgm:pt modelId="{FB0C6FCF-29EE-364C-90B6-199A0D3AA439}" type="pres">
      <dgm:prSet presAssocID="{1A84A1DC-5ED3-451B-A40A-1271669820AD}" presName="node" presStyleLbl="node1" presStyleIdx="1" presStyleCnt="13">
        <dgm:presLayoutVars>
          <dgm:bulletEnabled val="1"/>
        </dgm:presLayoutVars>
      </dgm:prSet>
      <dgm:spPr/>
    </dgm:pt>
    <dgm:pt modelId="{6F52D100-AD27-984D-854A-885DB951E46B}" type="pres">
      <dgm:prSet presAssocID="{C46D8687-9CEC-4294-829F-6F4B60F6CF6B}" presName="sibTrans" presStyleCnt="0"/>
      <dgm:spPr/>
    </dgm:pt>
    <dgm:pt modelId="{16672258-98FB-9040-90DE-0875F2023BDE}" type="pres">
      <dgm:prSet presAssocID="{C78CD37E-7399-4464-93B6-36689BC5F2DA}" presName="node" presStyleLbl="node1" presStyleIdx="2" presStyleCnt="13">
        <dgm:presLayoutVars>
          <dgm:bulletEnabled val="1"/>
        </dgm:presLayoutVars>
      </dgm:prSet>
      <dgm:spPr/>
    </dgm:pt>
    <dgm:pt modelId="{8CB292A0-00D7-BD4B-903E-857674B4ACE6}" type="pres">
      <dgm:prSet presAssocID="{EAE1CD50-80DB-4965-BA72-46EDF2DF5108}" presName="sibTrans" presStyleCnt="0"/>
      <dgm:spPr/>
    </dgm:pt>
    <dgm:pt modelId="{BFB949BD-4017-E54F-8ABF-3EEDBE3734ED}" type="pres">
      <dgm:prSet presAssocID="{7857ACBB-8F36-4DFE-84A7-52CEA66DBED9}" presName="node" presStyleLbl="node1" presStyleIdx="3" presStyleCnt="13">
        <dgm:presLayoutVars>
          <dgm:bulletEnabled val="1"/>
        </dgm:presLayoutVars>
      </dgm:prSet>
      <dgm:spPr/>
    </dgm:pt>
    <dgm:pt modelId="{E679B658-E00B-304F-B021-BCB629E2F179}" type="pres">
      <dgm:prSet presAssocID="{D247C501-C3D9-4D8D-8659-34A6DD88F4A7}" presName="sibTrans" presStyleCnt="0"/>
      <dgm:spPr/>
    </dgm:pt>
    <dgm:pt modelId="{DF1B7E2E-4F38-FD40-8D77-901466FA6BA9}" type="pres">
      <dgm:prSet presAssocID="{9EBFF6C4-0851-49BD-9D96-AC70D9F42529}" presName="node" presStyleLbl="node1" presStyleIdx="4" presStyleCnt="13">
        <dgm:presLayoutVars>
          <dgm:bulletEnabled val="1"/>
        </dgm:presLayoutVars>
      </dgm:prSet>
      <dgm:spPr/>
    </dgm:pt>
    <dgm:pt modelId="{121E0CC6-6EDF-494A-988F-4BAF008B2B4A}" type="pres">
      <dgm:prSet presAssocID="{760305D7-8E35-4E25-80B2-40CDE4988279}" presName="sibTrans" presStyleCnt="0"/>
      <dgm:spPr/>
    </dgm:pt>
    <dgm:pt modelId="{85289F9F-EEF9-4B4F-8CA0-CE7DF543A8F6}" type="pres">
      <dgm:prSet presAssocID="{7C592FDC-0C71-4513-B413-FF00CC0EBA22}" presName="node" presStyleLbl="node1" presStyleIdx="5" presStyleCnt="13">
        <dgm:presLayoutVars>
          <dgm:bulletEnabled val="1"/>
        </dgm:presLayoutVars>
      </dgm:prSet>
      <dgm:spPr/>
    </dgm:pt>
    <dgm:pt modelId="{2B322BC2-3462-2F49-88A6-388D925BBF2D}" type="pres">
      <dgm:prSet presAssocID="{152F0514-5D91-40E5-894B-456603DAAD46}" presName="sibTrans" presStyleCnt="0"/>
      <dgm:spPr/>
    </dgm:pt>
    <dgm:pt modelId="{9F857F55-1AD5-6C4F-B9B8-31A3B4D30BB2}" type="pres">
      <dgm:prSet presAssocID="{38495332-95C5-4158-A573-913A9E8C8C6B}" presName="node" presStyleLbl="node1" presStyleIdx="6" presStyleCnt="13">
        <dgm:presLayoutVars>
          <dgm:bulletEnabled val="1"/>
        </dgm:presLayoutVars>
      </dgm:prSet>
      <dgm:spPr/>
    </dgm:pt>
    <dgm:pt modelId="{D8C05E27-291F-8644-90B3-C9CE7A72CA33}" type="pres">
      <dgm:prSet presAssocID="{82D61C8C-080A-4AD7-934A-C44C28D0901C}" presName="sibTrans" presStyleCnt="0"/>
      <dgm:spPr/>
    </dgm:pt>
    <dgm:pt modelId="{D448F9BC-9336-1C41-979C-D47968D3D9F9}" type="pres">
      <dgm:prSet presAssocID="{15E38E99-2733-4DD8-959A-404369A38B16}" presName="node" presStyleLbl="node1" presStyleIdx="7" presStyleCnt="13">
        <dgm:presLayoutVars>
          <dgm:bulletEnabled val="1"/>
        </dgm:presLayoutVars>
      </dgm:prSet>
      <dgm:spPr/>
    </dgm:pt>
    <dgm:pt modelId="{EE30B4F1-0C58-FF44-803D-B2558154BF9C}" type="pres">
      <dgm:prSet presAssocID="{B3EE5346-082D-4344-8A4C-62964E95EFE9}" presName="sibTrans" presStyleCnt="0"/>
      <dgm:spPr/>
    </dgm:pt>
    <dgm:pt modelId="{FF0D0EBF-EEFC-0F43-8208-5339F0FA4387}" type="pres">
      <dgm:prSet presAssocID="{84D2F3CE-074D-4A21-BEE4-A60B1008BB7C}" presName="node" presStyleLbl="node1" presStyleIdx="8" presStyleCnt="13">
        <dgm:presLayoutVars>
          <dgm:bulletEnabled val="1"/>
        </dgm:presLayoutVars>
      </dgm:prSet>
      <dgm:spPr/>
    </dgm:pt>
    <dgm:pt modelId="{3AED9DF8-A544-9D4F-A675-10AC2B6533F9}" type="pres">
      <dgm:prSet presAssocID="{20ABD59E-AF95-4584-8ED4-FEBDF696C963}" presName="sibTrans" presStyleCnt="0"/>
      <dgm:spPr/>
    </dgm:pt>
    <dgm:pt modelId="{038ECF4B-7D73-C64A-A82A-EE528C57D21B}" type="pres">
      <dgm:prSet presAssocID="{6758EFEC-123B-4E32-88EC-A08A911AA439}" presName="node" presStyleLbl="node1" presStyleIdx="9" presStyleCnt="13">
        <dgm:presLayoutVars>
          <dgm:bulletEnabled val="1"/>
        </dgm:presLayoutVars>
      </dgm:prSet>
      <dgm:spPr/>
    </dgm:pt>
    <dgm:pt modelId="{0087C744-B0A9-ED41-B762-70ED21F9FAD0}" type="pres">
      <dgm:prSet presAssocID="{78A89157-760A-4345-90AE-19F8DCF4D441}" presName="sibTrans" presStyleCnt="0"/>
      <dgm:spPr/>
    </dgm:pt>
    <dgm:pt modelId="{ECCF9702-A13D-B542-A0D0-FD0CDF44CBBE}" type="pres">
      <dgm:prSet presAssocID="{C6734B98-2FDB-4388-9BCB-FB320E43892B}" presName="node" presStyleLbl="node1" presStyleIdx="10" presStyleCnt="13">
        <dgm:presLayoutVars>
          <dgm:bulletEnabled val="1"/>
        </dgm:presLayoutVars>
      </dgm:prSet>
      <dgm:spPr/>
    </dgm:pt>
    <dgm:pt modelId="{E7829821-C6B3-EB47-9106-54AB5A4526AD}" type="pres">
      <dgm:prSet presAssocID="{B528E821-5F6B-4889-B5DC-E3918D07277A}" presName="sibTrans" presStyleCnt="0"/>
      <dgm:spPr/>
    </dgm:pt>
    <dgm:pt modelId="{382DD0C6-67A0-4843-992C-0FFA79902742}" type="pres">
      <dgm:prSet presAssocID="{EF575685-4AE8-45AA-A2F8-914482F2680F}" presName="node" presStyleLbl="node1" presStyleIdx="11" presStyleCnt="13">
        <dgm:presLayoutVars>
          <dgm:bulletEnabled val="1"/>
        </dgm:presLayoutVars>
      </dgm:prSet>
      <dgm:spPr/>
    </dgm:pt>
    <dgm:pt modelId="{80E9A06C-735E-874A-B0D9-FC18E8975AE0}" type="pres">
      <dgm:prSet presAssocID="{963D3C17-A4EB-45CA-95F5-EFAA394242C1}" presName="sibTrans" presStyleCnt="0"/>
      <dgm:spPr/>
    </dgm:pt>
    <dgm:pt modelId="{07521ECB-C7A3-944A-B62B-E39287657E45}" type="pres">
      <dgm:prSet presAssocID="{2B5C641E-29EC-4A1C-886D-A3630D547317}" presName="node" presStyleLbl="node1" presStyleIdx="12" presStyleCnt="13">
        <dgm:presLayoutVars>
          <dgm:bulletEnabled val="1"/>
        </dgm:presLayoutVars>
      </dgm:prSet>
      <dgm:spPr/>
    </dgm:pt>
  </dgm:ptLst>
  <dgm:cxnLst>
    <dgm:cxn modelId="{CB3C6A0F-DD93-4E4A-9837-83A380BD40E3}" type="presOf" srcId="{38495332-95C5-4158-A573-913A9E8C8C6B}" destId="{9F857F55-1AD5-6C4F-B9B8-31A3B4D30BB2}" srcOrd="0" destOrd="0" presId="urn:microsoft.com/office/officeart/2005/8/layout/default"/>
    <dgm:cxn modelId="{EA49AF19-532A-43C6-AF17-F3BFA1E37A67}" srcId="{2652B348-242A-4817-A10F-AA39B0CCC3EA}" destId="{38495332-95C5-4158-A573-913A9E8C8C6B}" srcOrd="6" destOrd="0" parTransId="{C49551A0-183C-483C-8365-540E2D894251}" sibTransId="{82D61C8C-080A-4AD7-934A-C44C28D0901C}"/>
    <dgm:cxn modelId="{2C70333D-7BA6-46F7-A3F4-39F866360F7C}" srcId="{2652B348-242A-4817-A10F-AA39B0CCC3EA}" destId="{84D2F3CE-074D-4A21-BEE4-A60B1008BB7C}" srcOrd="8" destOrd="0" parTransId="{6153D40E-E91E-4C17-9F9C-F1D45E004AC5}" sibTransId="{20ABD59E-AF95-4584-8ED4-FEBDF696C963}"/>
    <dgm:cxn modelId="{B4D7765E-437A-6047-824A-8005001FFB27}" type="presOf" srcId="{2652B348-242A-4817-A10F-AA39B0CCC3EA}" destId="{DB79B7C2-F580-B74C-A1BA-7BD054773BEE}" srcOrd="0" destOrd="0" presId="urn:microsoft.com/office/officeart/2005/8/layout/default"/>
    <dgm:cxn modelId="{8536C463-4952-4BDC-8EA1-31EEF251BD46}" srcId="{2652B348-242A-4817-A10F-AA39B0CCC3EA}" destId="{C6734B98-2FDB-4388-9BCB-FB320E43892B}" srcOrd="10" destOrd="0" parTransId="{29D42440-32D0-402D-9FD4-B8AF87940173}" sibTransId="{B528E821-5F6B-4889-B5DC-E3918D07277A}"/>
    <dgm:cxn modelId="{CC12BB4D-E8C9-4DFF-A405-AE914F8883BB}" srcId="{2652B348-242A-4817-A10F-AA39B0CCC3EA}" destId="{7C592FDC-0C71-4513-B413-FF00CC0EBA22}" srcOrd="5" destOrd="0" parTransId="{7115CC1E-89A3-4158-A535-6C109E614C9C}" sibTransId="{152F0514-5D91-40E5-894B-456603DAAD46}"/>
    <dgm:cxn modelId="{A60D1873-F7FE-3D4E-9EF2-D8EED03C0F6D}" type="presOf" srcId="{AB3D4681-0002-49E7-BC50-2CE1DD2096C9}" destId="{41A3F99A-4B12-4948-A539-9E9D91CBD9B2}" srcOrd="0" destOrd="0" presId="urn:microsoft.com/office/officeart/2005/8/layout/default"/>
    <dgm:cxn modelId="{EF867E53-7526-4B8E-8D78-13CC71ED39B6}" srcId="{2652B348-242A-4817-A10F-AA39B0CCC3EA}" destId="{EF575685-4AE8-45AA-A2F8-914482F2680F}" srcOrd="11" destOrd="0" parTransId="{D72A3DC1-DC27-4C93-B8B5-DC0F8606097C}" sibTransId="{963D3C17-A4EB-45CA-95F5-EFAA394242C1}"/>
    <dgm:cxn modelId="{3D530975-A8BD-4BB5-B10E-47E354018968}" srcId="{2652B348-242A-4817-A10F-AA39B0CCC3EA}" destId="{15E38E99-2733-4DD8-959A-404369A38B16}" srcOrd="7" destOrd="0" parTransId="{CD689D66-3F04-49AB-A8AF-4388CF0C2C5E}" sibTransId="{B3EE5346-082D-4344-8A4C-62964E95EFE9}"/>
    <dgm:cxn modelId="{F0743076-C3BE-4A43-BBA7-BF1675131430}" type="presOf" srcId="{2B5C641E-29EC-4A1C-886D-A3630D547317}" destId="{07521ECB-C7A3-944A-B62B-E39287657E45}" srcOrd="0" destOrd="0" presId="urn:microsoft.com/office/officeart/2005/8/layout/default"/>
    <dgm:cxn modelId="{39CE6D77-D2FC-499F-AE0F-9322284902C4}" srcId="{2652B348-242A-4817-A10F-AA39B0CCC3EA}" destId="{C78CD37E-7399-4464-93B6-36689BC5F2DA}" srcOrd="2" destOrd="0" parTransId="{39E9CC85-4F63-43A3-AE27-AE8D7D88BCD5}" sibTransId="{EAE1CD50-80DB-4965-BA72-46EDF2DF5108}"/>
    <dgm:cxn modelId="{14208878-67A6-4F83-A0D3-6874A20D26C7}" srcId="{2652B348-242A-4817-A10F-AA39B0CCC3EA}" destId="{6758EFEC-123B-4E32-88EC-A08A911AA439}" srcOrd="9" destOrd="0" parTransId="{714F6528-8525-49DC-9AB6-842F17436682}" sibTransId="{78A89157-760A-4345-90AE-19F8DCF4D441}"/>
    <dgm:cxn modelId="{4AFCE059-B35E-F74B-95CE-BA198ECDE1CA}" type="presOf" srcId="{6758EFEC-123B-4E32-88EC-A08A911AA439}" destId="{038ECF4B-7D73-C64A-A82A-EE528C57D21B}" srcOrd="0" destOrd="0" presId="urn:microsoft.com/office/officeart/2005/8/layout/default"/>
    <dgm:cxn modelId="{06EEE879-B176-E94E-892E-422AE23EB024}" type="presOf" srcId="{9EBFF6C4-0851-49BD-9D96-AC70D9F42529}" destId="{DF1B7E2E-4F38-FD40-8D77-901466FA6BA9}" srcOrd="0" destOrd="0" presId="urn:microsoft.com/office/officeart/2005/8/layout/default"/>
    <dgm:cxn modelId="{D7AB9E5A-F729-0A41-AF7C-0196E6A29207}" type="presOf" srcId="{C6734B98-2FDB-4388-9BCB-FB320E43892B}" destId="{ECCF9702-A13D-B542-A0D0-FD0CDF44CBBE}" srcOrd="0" destOrd="0" presId="urn:microsoft.com/office/officeart/2005/8/layout/default"/>
    <dgm:cxn modelId="{9D2ADE5A-AE51-1E40-AA4A-EBF3C23A7263}" type="presOf" srcId="{7857ACBB-8F36-4DFE-84A7-52CEA66DBED9}" destId="{BFB949BD-4017-E54F-8ABF-3EEDBE3734ED}" srcOrd="0" destOrd="0" presId="urn:microsoft.com/office/officeart/2005/8/layout/default"/>
    <dgm:cxn modelId="{79EA4C7F-A0CF-4065-87A6-D7B8A357952C}" srcId="{2652B348-242A-4817-A10F-AA39B0CCC3EA}" destId="{2B5C641E-29EC-4A1C-886D-A3630D547317}" srcOrd="12" destOrd="0" parTransId="{F9F6BE23-3D17-47AB-B077-714D68E03E2B}" sibTransId="{0CC16B30-2475-4C47-81A2-7920218BF985}"/>
    <dgm:cxn modelId="{8E65969B-F74F-4537-876C-31F39F9B69FF}" srcId="{2652B348-242A-4817-A10F-AA39B0CCC3EA}" destId="{9EBFF6C4-0851-49BD-9D96-AC70D9F42529}" srcOrd="4" destOrd="0" parTransId="{8952C7A7-5448-4BB9-A3AB-92F90EE290DC}" sibTransId="{760305D7-8E35-4E25-80B2-40CDE4988279}"/>
    <dgm:cxn modelId="{A99B4C9C-2287-4FC5-9BF9-F4BA2C87D032}" srcId="{2652B348-242A-4817-A10F-AA39B0CCC3EA}" destId="{7857ACBB-8F36-4DFE-84A7-52CEA66DBED9}" srcOrd="3" destOrd="0" parTransId="{B37145DA-0079-4FAC-93FD-BD037678980F}" sibTransId="{D247C501-C3D9-4D8D-8659-34A6DD88F4A7}"/>
    <dgm:cxn modelId="{8316D5BD-A0BD-B447-ADDC-05615CD3CBA3}" type="presOf" srcId="{84D2F3CE-074D-4A21-BEE4-A60B1008BB7C}" destId="{FF0D0EBF-EEFC-0F43-8208-5339F0FA4387}" srcOrd="0" destOrd="0" presId="urn:microsoft.com/office/officeart/2005/8/layout/default"/>
    <dgm:cxn modelId="{F1A0B3C8-4340-A446-B222-019D4E486D76}" type="presOf" srcId="{15E38E99-2733-4DD8-959A-404369A38B16}" destId="{D448F9BC-9336-1C41-979C-D47968D3D9F9}" srcOrd="0" destOrd="0" presId="urn:microsoft.com/office/officeart/2005/8/layout/default"/>
    <dgm:cxn modelId="{CBCF2BCB-68E6-8347-AA01-C1B40087FD0B}" type="presOf" srcId="{7C592FDC-0C71-4513-B413-FF00CC0EBA22}" destId="{85289F9F-EEF9-4B4F-8CA0-CE7DF543A8F6}" srcOrd="0" destOrd="0" presId="urn:microsoft.com/office/officeart/2005/8/layout/default"/>
    <dgm:cxn modelId="{628C6CD3-DA79-40D0-8A9B-0E4EC8E72263}" srcId="{2652B348-242A-4817-A10F-AA39B0CCC3EA}" destId="{AB3D4681-0002-49E7-BC50-2CE1DD2096C9}" srcOrd="0" destOrd="0" parTransId="{9131ED45-0632-4189-BC06-9298CF272AD2}" sibTransId="{5A9B7B1D-0D16-4F5C-8E2F-02B8F90AE022}"/>
    <dgm:cxn modelId="{E0D9F7D8-9862-41FE-9159-34443D717F25}" srcId="{2652B348-242A-4817-A10F-AA39B0CCC3EA}" destId="{1A84A1DC-5ED3-451B-A40A-1271669820AD}" srcOrd="1" destOrd="0" parTransId="{6072FF9E-44AE-43EB-8574-B53E8F244B1C}" sibTransId="{C46D8687-9CEC-4294-829F-6F4B60F6CF6B}"/>
    <dgm:cxn modelId="{BCEC4AEA-0155-144D-BCB3-29BFA3F255F2}" type="presOf" srcId="{EF575685-4AE8-45AA-A2F8-914482F2680F}" destId="{382DD0C6-67A0-4843-992C-0FFA79902742}" srcOrd="0" destOrd="0" presId="urn:microsoft.com/office/officeart/2005/8/layout/default"/>
    <dgm:cxn modelId="{B4B6B5F3-4235-8446-BB84-F5849A22A473}" type="presOf" srcId="{C78CD37E-7399-4464-93B6-36689BC5F2DA}" destId="{16672258-98FB-9040-90DE-0875F2023BDE}" srcOrd="0" destOrd="0" presId="urn:microsoft.com/office/officeart/2005/8/layout/default"/>
    <dgm:cxn modelId="{75CB5BF6-7B1E-FD45-9AD2-42926B27A584}" type="presOf" srcId="{1A84A1DC-5ED3-451B-A40A-1271669820AD}" destId="{FB0C6FCF-29EE-364C-90B6-199A0D3AA439}" srcOrd="0" destOrd="0" presId="urn:microsoft.com/office/officeart/2005/8/layout/default"/>
    <dgm:cxn modelId="{991EEE52-995A-BF4C-9EAA-263808EBA89E}" type="presParOf" srcId="{DB79B7C2-F580-B74C-A1BA-7BD054773BEE}" destId="{41A3F99A-4B12-4948-A539-9E9D91CBD9B2}" srcOrd="0" destOrd="0" presId="urn:microsoft.com/office/officeart/2005/8/layout/default"/>
    <dgm:cxn modelId="{1A04D4DD-A35E-5647-B4AC-DEDAA6CCE0C5}" type="presParOf" srcId="{DB79B7C2-F580-B74C-A1BA-7BD054773BEE}" destId="{45405226-22E2-B440-B815-92E33C3056FA}" srcOrd="1" destOrd="0" presId="urn:microsoft.com/office/officeart/2005/8/layout/default"/>
    <dgm:cxn modelId="{0F1E1B8A-EDD0-1245-99D7-8628D1727DAD}" type="presParOf" srcId="{DB79B7C2-F580-B74C-A1BA-7BD054773BEE}" destId="{FB0C6FCF-29EE-364C-90B6-199A0D3AA439}" srcOrd="2" destOrd="0" presId="urn:microsoft.com/office/officeart/2005/8/layout/default"/>
    <dgm:cxn modelId="{8D7F31F0-675A-D14A-A3E5-DFC42B488291}" type="presParOf" srcId="{DB79B7C2-F580-B74C-A1BA-7BD054773BEE}" destId="{6F52D100-AD27-984D-854A-885DB951E46B}" srcOrd="3" destOrd="0" presId="urn:microsoft.com/office/officeart/2005/8/layout/default"/>
    <dgm:cxn modelId="{B4DE32E7-48C1-5848-8BBC-086E01CD81E8}" type="presParOf" srcId="{DB79B7C2-F580-B74C-A1BA-7BD054773BEE}" destId="{16672258-98FB-9040-90DE-0875F2023BDE}" srcOrd="4" destOrd="0" presId="urn:microsoft.com/office/officeart/2005/8/layout/default"/>
    <dgm:cxn modelId="{932575C9-9EA8-F041-80CF-9AF5CFEBBD57}" type="presParOf" srcId="{DB79B7C2-F580-B74C-A1BA-7BD054773BEE}" destId="{8CB292A0-00D7-BD4B-903E-857674B4ACE6}" srcOrd="5" destOrd="0" presId="urn:microsoft.com/office/officeart/2005/8/layout/default"/>
    <dgm:cxn modelId="{B9961E03-91F0-834D-8F49-4D6895F46B77}" type="presParOf" srcId="{DB79B7C2-F580-B74C-A1BA-7BD054773BEE}" destId="{BFB949BD-4017-E54F-8ABF-3EEDBE3734ED}" srcOrd="6" destOrd="0" presId="urn:microsoft.com/office/officeart/2005/8/layout/default"/>
    <dgm:cxn modelId="{DFA60891-9E5A-CE45-81FF-D00617E597C4}" type="presParOf" srcId="{DB79B7C2-F580-B74C-A1BA-7BD054773BEE}" destId="{E679B658-E00B-304F-B021-BCB629E2F179}" srcOrd="7" destOrd="0" presId="urn:microsoft.com/office/officeart/2005/8/layout/default"/>
    <dgm:cxn modelId="{5BD272F8-12BF-AF46-9192-CF7212F1B1EB}" type="presParOf" srcId="{DB79B7C2-F580-B74C-A1BA-7BD054773BEE}" destId="{DF1B7E2E-4F38-FD40-8D77-901466FA6BA9}" srcOrd="8" destOrd="0" presId="urn:microsoft.com/office/officeart/2005/8/layout/default"/>
    <dgm:cxn modelId="{26118B13-AC17-D042-A363-E6D8DA5DAC2E}" type="presParOf" srcId="{DB79B7C2-F580-B74C-A1BA-7BD054773BEE}" destId="{121E0CC6-6EDF-494A-988F-4BAF008B2B4A}" srcOrd="9" destOrd="0" presId="urn:microsoft.com/office/officeart/2005/8/layout/default"/>
    <dgm:cxn modelId="{239E89FF-F231-9A4B-A81A-01956C4B4B75}" type="presParOf" srcId="{DB79B7C2-F580-B74C-A1BA-7BD054773BEE}" destId="{85289F9F-EEF9-4B4F-8CA0-CE7DF543A8F6}" srcOrd="10" destOrd="0" presId="urn:microsoft.com/office/officeart/2005/8/layout/default"/>
    <dgm:cxn modelId="{100CF944-57C9-934C-A714-92F4AEE9A170}" type="presParOf" srcId="{DB79B7C2-F580-B74C-A1BA-7BD054773BEE}" destId="{2B322BC2-3462-2F49-88A6-388D925BBF2D}" srcOrd="11" destOrd="0" presId="urn:microsoft.com/office/officeart/2005/8/layout/default"/>
    <dgm:cxn modelId="{F780B6B6-E97B-5F46-90F8-A45057663E18}" type="presParOf" srcId="{DB79B7C2-F580-B74C-A1BA-7BD054773BEE}" destId="{9F857F55-1AD5-6C4F-B9B8-31A3B4D30BB2}" srcOrd="12" destOrd="0" presId="urn:microsoft.com/office/officeart/2005/8/layout/default"/>
    <dgm:cxn modelId="{80AB4873-7E22-9B4E-B9FE-12410489E905}" type="presParOf" srcId="{DB79B7C2-F580-B74C-A1BA-7BD054773BEE}" destId="{D8C05E27-291F-8644-90B3-C9CE7A72CA33}" srcOrd="13" destOrd="0" presId="urn:microsoft.com/office/officeart/2005/8/layout/default"/>
    <dgm:cxn modelId="{4BB90EE9-9F9F-8F46-A8E4-46DDA3D1CFE4}" type="presParOf" srcId="{DB79B7C2-F580-B74C-A1BA-7BD054773BEE}" destId="{D448F9BC-9336-1C41-979C-D47968D3D9F9}" srcOrd="14" destOrd="0" presId="urn:microsoft.com/office/officeart/2005/8/layout/default"/>
    <dgm:cxn modelId="{0B5250A8-639B-7D49-A624-0678B3676A37}" type="presParOf" srcId="{DB79B7C2-F580-B74C-A1BA-7BD054773BEE}" destId="{EE30B4F1-0C58-FF44-803D-B2558154BF9C}" srcOrd="15" destOrd="0" presId="urn:microsoft.com/office/officeart/2005/8/layout/default"/>
    <dgm:cxn modelId="{71E4BBD1-A140-0941-AF95-E83CAFD9270C}" type="presParOf" srcId="{DB79B7C2-F580-B74C-A1BA-7BD054773BEE}" destId="{FF0D0EBF-EEFC-0F43-8208-5339F0FA4387}" srcOrd="16" destOrd="0" presId="urn:microsoft.com/office/officeart/2005/8/layout/default"/>
    <dgm:cxn modelId="{54F9A5A0-8919-5948-A72E-CC96369A87B9}" type="presParOf" srcId="{DB79B7C2-F580-B74C-A1BA-7BD054773BEE}" destId="{3AED9DF8-A544-9D4F-A675-10AC2B6533F9}" srcOrd="17" destOrd="0" presId="urn:microsoft.com/office/officeart/2005/8/layout/default"/>
    <dgm:cxn modelId="{EE8D814C-0771-AA43-B601-B642BF42C24A}" type="presParOf" srcId="{DB79B7C2-F580-B74C-A1BA-7BD054773BEE}" destId="{038ECF4B-7D73-C64A-A82A-EE528C57D21B}" srcOrd="18" destOrd="0" presId="urn:microsoft.com/office/officeart/2005/8/layout/default"/>
    <dgm:cxn modelId="{3358535D-8B8D-0646-9E90-9AB890C7EADE}" type="presParOf" srcId="{DB79B7C2-F580-B74C-A1BA-7BD054773BEE}" destId="{0087C744-B0A9-ED41-B762-70ED21F9FAD0}" srcOrd="19" destOrd="0" presId="urn:microsoft.com/office/officeart/2005/8/layout/default"/>
    <dgm:cxn modelId="{D4E24F00-01C2-4346-A8C0-B74C8BD777FF}" type="presParOf" srcId="{DB79B7C2-F580-B74C-A1BA-7BD054773BEE}" destId="{ECCF9702-A13D-B542-A0D0-FD0CDF44CBBE}" srcOrd="20" destOrd="0" presId="urn:microsoft.com/office/officeart/2005/8/layout/default"/>
    <dgm:cxn modelId="{B926A55D-3472-1D49-B317-CED74F75FCAC}" type="presParOf" srcId="{DB79B7C2-F580-B74C-A1BA-7BD054773BEE}" destId="{E7829821-C6B3-EB47-9106-54AB5A4526AD}" srcOrd="21" destOrd="0" presId="urn:microsoft.com/office/officeart/2005/8/layout/default"/>
    <dgm:cxn modelId="{1515FAE0-B4F3-7440-A11D-7BCA65879D34}" type="presParOf" srcId="{DB79B7C2-F580-B74C-A1BA-7BD054773BEE}" destId="{382DD0C6-67A0-4843-992C-0FFA79902742}" srcOrd="22" destOrd="0" presId="urn:microsoft.com/office/officeart/2005/8/layout/default"/>
    <dgm:cxn modelId="{BB5E8072-6796-5B4E-B8AE-67EE15059C50}" type="presParOf" srcId="{DB79B7C2-F580-B74C-A1BA-7BD054773BEE}" destId="{80E9A06C-735E-874A-B0D9-FC18E8975AE0}" srcOrd="23" destOrd="0" presId="urn:microsoft.com/office/officeart/2005/8/layout/default"/>
    <dgm:cxn modelId="{C5E71681-385C-D44D-8614-B63F1281D91E}" type="presParOf" srcId="{DB79B7C2-F580-B74C-A1BA-7BD054773BEE}" destId="{07521ECB-C7A3-944A-B62B-E39287657E45}" srcOrd="2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166779-2031-40E0-BDD6-E0FE3A8CA981}" type="doc">
      <dgm:prSet loTypeId="urn:microsoft.com/office/officeart/2018/2/layout/IconCircleList" loCatId="icon" qsTypeId="urn:microsoft.com/office/officeart/2005/8/quickstyle/simple1" qsCatId="simple" csTypeId="urn:microsoft.com/office/officeart/2018/5/colors/Iconchunking_neutralbg_accent3_2" csCatId="accent3" phldr="1"/>
      <dgm:spPr/>
      <dgm:t>
        <a:bodyPr/>
        <a:lstStyle/>
        <a:p>
          <a:endParaRPr lang="en-US"/>
        </a:p>
      </dgm:t>
    </dgm:pt>
    <dgm:pt modelId="{B16C6B06-DD52-4BBD-B2D2-79D0480C21C9}">
      <dgm:prSet/>
      <dgm:spPr/>
      <dgm:t>
        <a:bodyPr/>
        <a:lstStyle/>
        <a:p>
          <a:pPr>
            <a:lnSpc>
              <a:spcPct val="100000"/>
            </a:lnSpc>
          </a:pPr>
          <a:r>
            <a:rPr lang="en-GB" i="1" u="sng" baseline="0"/>
            <a:t>S</a:t>
          </a:r>
          <a:r>
            <a:rPr lang="en-GB" b="0" i="0" baseline="0"/>
            <a:t>een</a:t>
          </a:r>
          <a:endParaRPr lang="en-US"/>
        </a:p>
      </dgm:t>
    </dgm:pt>
    <dgm:pt modelId="{39B1EC10-0DE6-4B22-AEE1-56B774D007F2}" type="parTrans" cxnId="{FFEEE1A8-C263-4D68-BF90-63B8350CDF6B}">
      <dgm:prSet/>
      <dgm:spPr/>
      <dgm:t>
        <a:bodyPr/>
        <a:lstStyle/>
        <a:p>
          <a:endParaRPr lang="en-US"/>
        </a:p>
      </dgm:t>
    </dgm:pt>
    <dgm:pt modelId="{38C91F10-F323-4C48-A7C9-F6D08454C882}" type="sibTrans" cxnId="{FFEEE1A8-C263-4D68-BF90-63B8350CDF6B}">
      <dgm:prSet/>
      <dgm:spPr/>
      <dgm:t>
        <a:bodyPr/>
        <a:lstStyle/>
        <a:p>
          <a:pPr>
            <a:lnSpc>
              <a:spcPct val="100000"/>
            </a:lnSpc>
          </a:pPr>
          <a:endParaRPr lang="en-US"/>
        </a:p>
      </dgm:t>
    </dgm:pt>
    <dgm:pt modelId="{9551526B-5A26-442D-9302-69E76A3A806D}">
      <dgm:prSet/>
      <dgm:spPr/>
      <dgm:t>
        <a:bodyPr/>
        <a:lstStyle/>
        <a:p>
          <a:pPr>
            <a:lnSpc>
              <a:spcPct val="100000"/>
            </a:lnSpc>
          </a:pPr>
          <a:r>
            <a:rPr lang="en-GB" i="1" u="sng" baseline="0"/>
            <a:t>H</a:t>
          </a:r>
          <a:r>
            <a:rPr lang="en-GB" b="0" i="0" baseline="0"/>
            <a:t>eard</a:t>
          </a:r>
          <a:endParaRPr lang="en-US"/>
        </a:p>
      </dgm:t>
    </dgm:pt>
    <dgm:pt modelId="{13B046BD-DC87-41C4-9EC5-43824B76BFA5}" type="parTrans" cxnId="{0F78B47B-060B-4AAA-BB52-E69C526039C1}">
      <dgm:prSet/>
      <dgm:spPr/>
      <dgm:t>
        <a:bodyPr/>
        <a:lstStyle/>
        <a:p>
          <a:endParaRPr lang="en-US"/>
        </a:p>
      </dgm:t>
    </dgm:pt>
    <dgm:pt modelId="{8F705F38-D9D1-4C5E-9E53-34955B96BF85}" type="sibTrans" cxnId="{0F78B47B-060B-4AAA-BB52-E69C526039C1}">
      <dgm:prSet/>
      <dgm:spPr/>
      <dgm:t>
        <a:bodyPr/>
        <a:lstStyle/>
        <a:p>
          <a:pPr>
            <a:lnSpc>
              <a:spcPct val="100000"/>
            </a:lnSpc>
          </a:pPr>
          <a:endParaRPr lang="en-US"/>
        </a:p>
      </dgm:t>
    </dgm:pt>
    <dgm:pt modelId="{64A5972A-3E02-4571-AF7D-A2A097EB81DB}">
      <dgm:prSet/>
      <dgm:spPr/>
      <dgm:t>
        <a:bodyPr/>
        <a:lstStyle/>
        <a:p>
          <a:pPr>
            <a:lnSpc>
              <a:spcPct val="100000"/>
            </a:lnSpc>
          </a:pPr>
          <a:r>
            <a:rPr lang="en-GB" i="1" u="sng" baseline="0"/>
            <a:t>A</a:t>
          </a:r>
          <a:r>
            <a:rPr lang="en-GB" b="0" i="0" baseline="0"/>
            <a:t>ctions</a:t>
          </a:r>
          <a:endParaRPr lang="en-US"/>
        </a:p>
      </dgm:t>
    </dgm:pt>
    <dgm:pt modelId="{EEC47E92-FF9C-4FEB-906C-BF9CB689AE69}" type="parTrans" cxnId="{89CBFC95-B0DE-4615-8ADA-BD5A2DDE833C}">
      <dgm:prSet/>
      <dgm:spPr/>
      <dgm:t>
        <a:bodyPr/>
        <a:lstStyle/>
        <a:p>
          <a:endParaRPr lang="en-US"/>
        </a:p>
      </dgm:t>
    </dgm:pt>
    <dgm:pt modelId="{CEBB499A-7646-4CC6-83B6-72FCC667DAAD}" type="sibTrans" cxnId="{89CBFC95-B0DE-4615-8ADA-BD5A2DDE833C}">
      <dgm:prSet/>
      <dgm:spPr/>
      <dgm:t>
        <a:bodyPr/>
        <a:lstStyle/>
        <a:p>
          <a:pPr>
            <a:lnSpc>
              <a:spcPct val="100000"/>
            </a:lnSpc>
          </a:pPr>
          <a:endParaRPr lang="en-US"/>
        </a:p>
      </dgm:t>
    </dgm:pt>
    <dgm:pt modelId="{70507D03-F166-4A6A-9070-E127E3439AFB}">
      <dgm:prSet/>
      <dgm:spPr/>
      <dgm:t>
        <a:bodyPr/>
        <a:lstStyle/>
        <a:p>
          <a:pPr>
            <a:lnSpc>
              <a:spcPct val="100000"/>
            </a:lnSpc>
          </a:pPr>
          <a:r>
            <a:rPr lang="en-GB" i="1" u="sng" baseline="0"/>
            <a:t>C</a:t>
          </a:r>
          <a:r>
            <a:rPr lang="en-GB" b="0" i="0" baseline="0"/>
            <a:t>onversations</a:t>
          </a:r>
          <a:endParaRPr lang="en-US"/>
        </a:p>
      </dgm:t>
    </dgm:pt>
    <dgm:pt modelId="{331E78CF-5107-4691-BB72-72EEE50A7737}" type="parTrans" cxnId="{8FD94A8A-27DA-4EC2-9FA1-6C8E8F454CDC}">
      <dgm:prSet/>
      <dgm:spPr/>
      <dgm:t>
        <a:bodyPr/>
        <a:lstStyle/>
        <a:p>
          <a:endParaRPr lang="en-US"/>
        </a:p>
      </dgm:t>
    </dgm:pt>
    <dgm:pt modelId="{4AE0BEC5-3297-4EC7-A0F1-E11E8269011A}" type="sibTrans" cxnId="{8FD94A8A-27DA-4EC2-9FA1-6C8E8F454CDC}">
      <dgm:prSet/>
      <dgm:spPr/>
      <dgm:t>
        <a:bodyPr/>
        <a:lstStyle/>
        <a:p>
          <a:pPr>
            <a:lnSpc>
              <a:spcPct val="100000"/>
            </a:lnSpc>
          </a:pPr>
          <a:endParaRPr lang="en-US"/>
        </a:p>
      </dgm:t>
    </dgm:pt>
    <dgm:pt modelId="{81B1761C-B29C-4ECA-AFBC-279852B9D8C0}">
      <dgm:prSet/>
      <dgm:spPr/>
      <dgm:t>
        <a:bodyPr/>
        <a:lstStyle/>
        <a:p>
          <a:pPr>
            <a:lnSpc>
              <a:spcPct val="100000"/>
            </a:lnSpc>
          </a:pPr>
          <a:r>
            <a:rPr lang="en-GB" i="1" u="sng" baseline="0"/>
            <a:t>K</a:t>
          </a:r>
          <a:r>
            <a:rPr lang="en-GB" b="0" i="0" baseline="0"/>
            <a:t>nowledge</a:t>
          </a:r>
          <a:endParaRPr lang="en-US"/>
        </a:p>
      </dgm:t>
    </dgm:pt>
    <dgm:pt modelId="{FAB65542-A428-4FEE-A3D9-29851709C74C}" type="parTrans" cxnId="{11D37414-F529-45DA-920C-B292481390A5}">
      <dgm:prSet/>
      <dgm:spPr/>
      <dgm:t>
        <a:bodyPr/>
        <a:lstStyle/>
        <a:p>
          <a:endParaRPr lang="en-US"/>
        </a:p>
      </dgm:t>
    </dgm:pt>
    <dgm:pt modelId="{0A703548-54CA-41ED-9AAE-DF5020B12009}" type="sibTrans" cxnId="{11D37414-F529-45DA-920C-B292481390A5}">
      <dgm:prSet/>
      <dgm:spPr/>
      <dgm:t>
        <a:bodyPr/>
        <a:lstStyle/>
        <a:p>
          <a:pPr>
            <a:lnSpc>
              <a:spcPct val="100000"/>
            </a:lnSpc>
          </a:pPr>
          <a:endParaRPr lang="en-US"/>
        </a:p>
      </dgm:t>
    </dgm:pt>
    <dgm:pt modelId="{435ABF5C-0B28-4E02-B761-87B7797B209D}">
      <dgm:prSet/>
      <dgm:spPr/>
      <dgm:t>
        <a:bodyPr/>
        <a:lstStyle/>
        <a:p>
          <a:pPr>
            <a:lnSpc>
              <a:spcPct val="100000"/>
            </a:lnSpc>
          </a:pPr>
          <a:r>
            <a:rPr lang="en-GB" i="1" u="sng" baseline="0"/>
            <a:t>S</a:t>
          </a:r>
          <a:r>
            <a:rPr lang="en-GB" b="0" i="0" baseline="0"/>
            <a:t>mell</a:t>
          </a:r>
          <a:endParaRPr lang="en-US"/>
        </a:p>
      </dgm:t>
    </dgm:pt>
    <dgm:pt modelId="{6BB9668F-7B4D-460C-AA79-4B3353F5DEAF}" type="parTrans" cxnId="{487262CD-31D0-4B71-8EA4-171C41C97D73}">
      <dgm:prSet/>
      <dgm:spPr/>
      <dgm:t>
        <a:bodyPr/>
        <a:lstStyle/>
        <a:p>
          <a:endParaRPr lang="en-US"/>
        </a:p>
      </dgm:t>
    </dgm:pt>
    <dgm:pt modelId="{B514655F-EBB7-428D-8CFA-C6F40BB65B0D}" type="sibTrans" cxnId="{487262CD-31D0-4B71-8EA4-171C41C97D73}">
      <dgm:prSet/>
      <dgm:spPr/>
      <dgm:t>
        <a:bodyPr/>
        <a:lstStyle/>
        <a:p>
          <a:endParaRPr lang="en-US"/>
        </a:p>
      </dgm:t>
    </dgm:pt>
    <dgm:pt modelId="{B423ECD3-4758-4CBA-AA04-5872AB765C20}" type="pres">
      <dgm:prSet presAssocID="{EC166779-2031-40E0-BDD6-E0FE3A8CA981}" presName="root" presStyleCnt="0">
        <dgm:presLayoutVars>
          <dgm:dir/>
          <dgm:resizeHandles val="exact"/>
        </dgm:presLayoutVars>
      </dgm:prSet>
      <dgm:spPr/>
    </dgm:pt>
    <dgm:pt modelId="{B78E545F-F520-4DA3-B383-4FE1F8697326}" type="pres">
      <dgm:prSet presAssocID="{EC166779-2031-40E0-BDD6-E0FE3A8CA981}" presName="container" presStyleCnt="0">
        <dgm:presLayoutVars>
          <dgm:dir/>
          <dgm:resizeHandles val="exact"/>
        </dgm:presLayoutVars>
      </dgm:prSet>
      <dgm:spPr/>
    </dgm:pt>
    <dgm:pt modelId="{F9567B29-29C6-437A-AC64-EDAFE50DB941}" type="pres">
      <dgm:prSet presAssocID="{B16C6B06-DD52-4BBD-B2D2-79D0480C21C9}" presName="compNode" presStyleCnt="0"/>
      <dgm:spPr/>
    </dgm:pt>
    <dgm:pt modelId="{6C256B7C-8459-4DE7-AA2D-B5093F97A279}" type="pres">
      <dgm:prSet presAssocID="{B16C6B06-DD52-4BBD-B2D2-79D0480C21C9}" presName="iconBgRect" presStyleLbl="bgShp" presStyleIdx="0" presStyleCnt="6"/>
      <dgm:spPr/>
    </dgm:pt>
    <dgm:pt modelId="{0DA6D66F-8B11-4908-ABB8-0A4C589BAC17}" type="pres">
      <dgm:prSet presAssocID="{B16C6B06-DD52-4BBD-B2D2-79D0480C21C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s"/>
        </a:ext>
      </dgm:extLst>
    </dgm:pt>
    <dgm:pt modelId="{B85D0D7B-0F03-4ED7-A61D-54ABAD9A584B}" type="pres">
      <dgm:prSet presAssocID="{B16C6B06-DD52-4BBD-B2D2-79D0480C21C9}" presName="spaceRect" presStyleCnt="0"/>
      <dgm:spPr/>
    </dgm:pt>
    <dgm:pt modelId="{2BA277D0-EA97-4A30-B01F-EC928A0A2E4E}" type="pres">
      <dgm:prSet presAssocID="{B16C6B06-DD52-4BBD-B2D2-79D0480C21C9}" presName="textRect" presStyleLbl="revTx" presStyleIdx="0" presStyleCnt="6">
        <dgm:presLayoutVars>
          <dgm:chMax val="1"/>
          <dgm:chPref val="1"/>
        </dgm:presLayoutVars>
      </dgm:prSet>
      <dgm:spPr/>
    </dgm:pt>
    <dgm:pt modelId="{15F6C82E-BBED-4F51-924D-27A978095212}" type="pres">
      <dgm:prSet presAssocID="{38C91F10-F323-4C48-A7C9-F6D08454C882}" presName="sibTrans" presStyleLbl="sibTrans2D1" presStyleIdx="0" presStyleCnt="0"/>
      <dgm:spPr/>
    </dgm:pt>
    <dgm:pt modelId="{36026882-5D37-4E0B-A504-DAE3EB926A82}" type="pres">
      <dgm:prSet presAssocID="{9551526B-5A26-442D-9302-69E76A3A806D}" presName="compNode" presStyleCnt="0"/>
      <dgm:spPr/>
    </dgm:pt>
    <dgm:pt modelId="{07531CE3-1A70-4F7C-AF22-30902FC25D6E}" type="pres">
      <dgm:prSet presAssocID="{9551526B-5A26-442D-9302-69E76A3A806D}" presName="iconBgRect" presStyleLbl="bgShp" presStyleIdx="1" presStyleCnt="6"/>
      <dgm:spPr/>
    </dgm:pt>
    <dgm:pt modelId="{FDC6B4B5-921C-40D4-8468-D6725D123C2A}" type="pres">
      <dgm:prSet presAssocID="{9551526B-5A26-442D-9302-69E76A3A806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af"/>
        </a:ext>
      </dgm:extLst>
    </dgm:pt>
    <dgm:pt modelId="{C99E07A3-EECC-4B38-91CD-7504D6A58133}" type="pres">
      <dgm:prSet presAssocID="{9551526B-5A26-442D-9302-69E76A3A806D}" presName="spaceRect" presStyleCnt="0"/>
      <dgm:spPr/>
    </dgm:pt>
    <dgm:pt modelId="{ED89B5DA-9552-491B-9343-F173E7A3C243}" type="pres">
      <dgm:prSet presAssocID="{9551526B-5A26-442D-9302-69E76A3A806D}" presName="textRect" presStyleLbl="revTx" presStyleIdx="1" presStyleCnt="6">
        <dgm:presLayoutVars>
          <dgm:chMax val="1"/>
          <dgm:chPref val="1"/>
        </dgm:presLayoutVars>
      </dgm:prSet>
      <dgm:spPr/>
    </dgm:pt>
    <dgm:pt modelId="{7E97016D-9C06-43C1-A5E7-4D5D5110F4E2}" type="pres">
      <dgm:prSet presAssocID="{8F705F38-D9D1-4C5E-9E53-34955B96BF85}" presName="sibTrans" presStyleLbl="sibTrans2D1" presStyleIdx="0" presStyleCnt="0"/>
      <dgm:spPr/>
    </dgm:pt>
    <dgm:pt modelId="{9DE101E1-7C3B-450B-808B-2AC303BA462C}" type="pres">
      <dgm:prSet presAssocID="{64A5972A-3E02-4571-AF7D-A2A097EB81DB}" presName="compNode" presStyleCnt="0"/>
      <dgm:spPr/>
    </dgm:pt>
    <dgm:pt modelId="{C57B044C-AF31-4A13-B437-AFF95C7EF1EF}" type="pres">
      <dgm:prSet presAssocID="{64A5972A-3E02-4571-AF7D-A2A097EB81DB}" presName="iconBgRect" presStyleLbl="bgShp" presStyleIdx="2" presStyleCnt="6"/>
      <dgm:spPr/>
    </dgm:pt>
    <dgm:pt modelId="{51FD679B-F353-4E77-8913-70CE5B097C97}" type="pres">
      <dgm:prSet presAssocID="{64A5972A-3E02-4571-AF7D-A2A097EB81D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ick"/>
        </a:ext>
      </dgm:extLst>
    </dgm:pt>
    <dgm:pt modelId="{A29AF571-30E2-49F3-ACEB-DF56DDC1CFB6}" type="pres">
      <dgm:prSet presAssocID="{64A5972A-3E02-4571-AF7D-A2A097EB81DB}" presName="spaceRect" presStyleCnt="0"/>
      <dgm:spPr/>
    </dgm:pt>
    <dgm:pt modelId="{A839BE78-7172-40C5-A238-5F8D8192364A}" type="pres">
      <dgm:prSet presAssocID="{64A5972A-3E02-4571-AF7D-A2A097EB81DB}" presName="textRect" presStyleLbl="revTx" presStyleIdx="2" presStyleCnt="6">
        <dgm:presLayoutVars>
          <dgm:chMax val="1"/>
          <dgm:chPref val="1"/>
        </dgm:presLayoutVars>
      </dgm:prSet>
      <dgm:spPr/>
    </dgm:pt>
    <dgm:pt modelId="{09A2B5A8-D3C4-4ABD-B046-978ACDC9F812}" type="pres">
      <dgm:prSet presAssocID="{CEBB499A-7646-4CC6-83B6-72FCC667DAAD}" presName="sibTrans" presStyleLbl="sibTrans2D1" presStyleIdx="0" presStyleCnt="0"/>
      <dgm:spPr/>
    </dgm:pt>
    <dgm:pt modelId="{B974AFDB-F9F0-418C-8349-DD18F365B652}" type="pres">
      <dgm:prSet presAssocID="{70507D03-F166-4A6A-9070-E127E3439AFB}" presName="compNode" presStyleCnt="0"/>
      <dgm:spPr/>
    </dgm:pt>
    <dgm:pt modelId="{71F09B24-BB14-460C-AD00-B081C70060DF}" type="pres">
      <dgm:prSet presAssocID="{70507D03-F166-4A6A-9070-E127E3439AFB}" presName="iconBgRect" presStyleLbl="bgShp" presStyleIdx="3" presStyleCnt="6"/>
      <dgm:spPr/>
    </dgm:pt>
    <dgm:pt modelId="{1BED0E7B-1716-48B0-88DE-F375758535B3}" type="pres">
      <dgm:prSet presAssocID="{70507D03-F166-4A6A-9070-E127E3439AFB}"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505D82DD-BDD7-4A38-A075-C4BFFD6BEE21}" type="pres">
      <dgm:prSet presAssocID="{70507D03-F166-4A6A-9070-E127E3439AFB}" presName="spaceRect" presStyleCnt="0"/>
      <dgm:spPr/>
    </dgm:pt>
    <dgm:pt modelId="{2676B599-D584-4150-9B97-3810D8D00D2E}" type="pres">
      <dgm:prSet presAssocID="{70507D03-F166-4A6A-9070-E127E3439AFB}" presName="textRect" presStyleLbl="revTx" presStyleIdx="3" presStyleCnt="6">
        <dgm:presLayoutVars>
          <dgm:chMax val="1"/>
          <dgm:chPref val="1"/>
        </dgm:presLayoutVars>
      </dgm:prSet>
      <dgm:spPr/>
    </dgm:pt>
    <dgm:pt modelId="{033C2DE0-24A7-4058-88D8-78B8237AD5A0}" type="pres">
      <dgm:prSet presAssocID="{4AE0BEC5-3297-4EC7-A0F1-E11E8269011A}" presName="sibTrans" presStyleLbl="sibTrans2D1" presStyleIdx="0" presStyleCnt="0"/>
      <dgm:spPr/>
    </dgm:pt>
    <dgm:pt modelId="{03225B85-1757-4701-A2FC-74CAA7FA9D09}" type="pres">
      <dgm:prSet presAssocID="{81B1761C-B29C-4ECA-AFBC-279852B9D8C0}" presName="compNode" presStyleCnt="0"/>
      <dgm:spPr/>
    </dgm:pt>
    <dgm:pt modelId="{77378CA9-19DB-4677-940F-9C5840EC4EF0}" type="pres">
      <dgm:prSet presAssocID="{81B1761C-B29C-4ECA-AFBC-279852B9D8C0}" presName="iconBgRect" presStyleLbl="bgShp" presStyleIdx="4" presStyleCnt="6"/>
      <dgm:spPr/>
    </dgm:pt>
    <dgm:pt modelId="{4285C8FC-D03C-4A91-AA20-B96EC65410B3}" type="pres">
      <dgm:prSet presAssocID="{81B1761C-B29C-4ECA-AFBC-279852B9D8C0}"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erson with Idea"/>
        </a:ext>
      </dgm:extLst>
    </dgm:pt>
    <dgm:pt modelId="{52206DE3-2D3F-48DB-8689-4A5144BE2EBE}" type="pres">
      <dgm:prSet presAssocID="{81B1761C-B29C-4ECA-AFBC-279852B9D8C0}" presName="spaceRect" presStyleCnt="0"/>
      <dgm:spPr/>
    </dgm:pt>
    <dgm:pt modelId="{F822E93B-A339-4FB5-AE9D-7D79A2E4BF2C}" type="pres">
      <dgm:prSet presAssocID="{81B1761C-B29C-4ECA-AFBC-279852B9D8C0}" presName="textRect" presStyleLbl="revTx" presStyleIdx="4" presStyleCnt="6">
        <dgm:presLayoutVars>
          <dgm:chMax val="1"/>
          <dgm:chPref val="1"/>
        </dgm:presLayoutVars>
      </dgm:prSet>
      <dgm:spPr/>
    </dgm:pt>
    <dgm:pt modelId="{6D73638F-E7C2-4C05-AFCE-F6E6821F7C3B}" type="pres">
      <dgm:prSet presAssocID="{0A703548-54CA-41ED-9AAE-DF5020B12009}" presName="sibTrans" presStyleLbl="sibTrans2D1" presStyleIdx="0" presStyleCnt="0"/>
      <dgm:spPr/>
    </dgm:pt>
    <dgm:pt modelId="{39358EC8-8AB7-4A20-AF52-4F11993AE4A8}" type="pres">
      <dgm:prSet presAssocID="{435ABF5C-0B28-4E02-B761-87B7797B209D}" presName="compNode" presStyleCnt="0"/>
      <dgm:spPr/>
    </dgm:pt>
    <dgm:pt modelId="{A5E7CBBB-0F8C-4E87-A73B-BF23173EBCE0}" type="pres">
      <dgm:prSet presAssocID="{435ABF5C-0B28-4E02-B761-87B7797B209D}" presName="iconBgRect" presStyleLbl="bgShp" presStyleIdx="5" presStyleCnt="6"/>
      <dgm:spPr/>
    </dgm:pt>
    <dgm:pt modelId="{DCF848CC-2C45-4E59-BCD2-B510228272C9}" type="pres">
      <dgm:prSet presAssocID="{435ABF5C-0B28-4E02-B761-87B7797B209D}"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Nose"/>
        </a:ext>
      </dgm:extLst>
    </dgm:pt>
    <dgm:pt modelId="{AF4AEFD3-1F26-405E-8403-9B8B08217D6E}" type="pres">
      <dgm:prSet presAssocID="{435ABF5C-0B28-4E02-B761-87B7797B209D}" presName="spaceRect" presStyleCnt="0"/>
      <dgm:spPr/>
    </dgm:pt>
    <dgm:pt modelId="{38BB5893-4448-4695-9EC1-85E5C3AB87B4}" type="pres">
      <dgm:prSet presAssocID="{435ABF5C-0B28-4E02-B761-87B7797B209D}" presName="textRect" presStyleLbl="revTx" presStyleIdx="5" presStyleCnt="6">
        <dgm:presLayoutVars>
          <dgm:chMax val="1"/>
          <dgm:chPref val="1"/>
        </dgm:presLayoutVars>
      </dgm:prSet>
      <dgm:spPr/>
    </dgm:pt>
  </dgm:ptLst>
  <dgm:cxnLst>
    <dgm:cxn modelId="{CFEA7906-2058-C741-94A7-21141335A4F4}" type="presOf" srcId="{64A5972A-3E02-4571-AF7D-A2A097EB81DB}" destId="{A839BE78-7172-40C5-A238-5F8D8192364A}" srcOrd="0" destOrd="0" presId="urn:microsoft.com/office/officeart/2018/2/layout/IconCircleList"/>
    <dgm:cxn modelId="{11D37414-F529-45DA-920C-B292481390A5}" srcId="{EC166779-2031-40E0-BDD6-E0FE3A8CA981}" destId="{81B1761C-B29C-4ECA-AFBC-279852B9D8C0}" srcOrd="4" destOrd="0" parTransId="{FAB65542-A428-4FEE-A3D9-29851709C74C}" sibTransId="{0A703548-54CA-41ED-9AAE-DF5020B12009}"/>
    <dgm:cxn modelId="{2A337422-D72D-6241-BC3C-68B823A2E5DA}" type="presOf" srcId="{CEBB499A-7646-4CC6-83B6-72FCC667DAAD}" destId="{09A2B5A8-D3C4-4ABD-B046-978ACDC9F812}" srcOrd="0" destOrd="0" presId="urn:microsoft.com/office/officeart/2018/2/layout/IconCircleList"/>
    <dgm:cxn modelId="{70FEA63A-4AB3-AA4C-B9B0-0DB1450906D6}" type="presOf" srcId="{B16C6B06-DD52-4BBD-B2D2-79D0480C21C9}" destId="{2BA277D0-EA97-4A30-B01F-EC928A0A2E4E}" srcOrd="0" destOrd="0" presId="urn:microsoft.com/office/officeart/2018/2/layout/IconCircleList"/>
    <dgm:cxn modelId="{0F78B47B-060B-4AAA-BB52-E69C526039C1}" srcId="{EC166779-2031-40E0-BDD6-E0FE3A8CA981}" destId="{9551526B-5A26-442D-9302-69E76A3A806D}" srcOrd="1" destOrd="0" parTransId="{13B046BD-DC87-41C4-9EC5-43824B76BFA5}" sibTransId="{8F705F38-D9D1-4C5E-9E53-34955B96BF85}"/>
    <dgm:cxn modelId="{1004E57B-A155-644E-A5F5-DB6197A662D0}" type="presOf" srcId="{81B1761C-B29C-4ECA-AFBC-279852B9D8C0}" destId="{F822E93B-A339-4FB5-AE9D-7D79A2E4BF2C}" srcOrd="0" destOrd="0" presId="urn:microsoft.com/office/officeart/2018/2/layout/IconCircleList"/>
    <dgm:cxn modelId="{8FD94A8A-27DA-4EC2-9FA1-6C8E8F454CDC}" srcId="{EC166779-2031-40E0-BDD6-E0FE3A8CA981}" destId="{70507D03-F166-4A6A-9070-E127E3439AFB}" srcOrd="3" destOrd="0" parTransId="{331E78CF-5107-4691-BB72-72EEE50A7737}" sibTransId="{4AE0BEC5-3297-4EC7-A0F1-E11E8269011A}"/>
    <dgm:cxn modelId="{F7F47F92-CA79-3C4F-AE70-9997F9FE17CC}" type="presOf" srcId="{EC166779-2031-40E0-BDD6-E0FE3A8CA981}" destId="{B423ECD3-4758-4CBA-AA04-5872AB765C20}" srcOrd="0" destOrd="0" presId="urn:microsoft.com/office/officeart/2018/2/layout/IconCircleList"/>
    <dgm:cxn modelId="{89CBFC95-B0DE-4615-8ADA-BD5A2DDE833C}" srcId="{EC166779-2031-40E0-BDD6-E0FE3A8CA981}" destId="{64A5972A-3E02-4571-AF7D-A2A097EB81DB}" srcOrd="2" destOrd="0" parTransId="{EEC47E92-FF9C-4FEB-906C-BF9CB689AE69}" sibTransId="{CEBB499A-7646-4CC6-83B6-72FCC667DAAD}"/>
    <dgm:cxn modelId="{8C7404A6-55BE-664A-83F0-B4174A411553}" type="presOf" srcId="{70507D03-F166-4A6A-9070-E127E3439AFB}" destId="{2676B599-D584-4150-9B97-3810D8D00D2E}" srcOrd="0" destOrd="0" presId="urn:microsoft.com/office/officeart/2018/2/layout/IconCircleList"/>
    <dgm:cxn modelId="{FFEEE1A8-C263-4D68-BF90-63B8350CDF6B}" srcId="{EC166779-2031-40E0-BDD6-E0FE3A8CA981}" destId="{B16C6B06-DD52-4BBD-B2D2-79D0480C21C9}" srcOrd="0" destOrd="0" parTransId="{39B1EC10-0DE6-4B22-AEE1-56B774D007F2}" sibTransId="{38C91F10-F323-4C48-A7C9-F6D08454C882}"/>
    <dgm:cxn modelId="{EF2E84AE-B91F-D94D-8DC0-B796CC94F489}" type="presOf" srcId="{435ABF5C-0B28-4E02-B761-87B7797B209D}" destId="{38BB5893-4448-4695-9EC1-85E5C3AB87B4}" srcOrd="0" destOrd="0" presId="urn:microsoft.com/office/officeart/2018/2/layout/IconCircleList"/>
    <dgm:cxn modelId="{C99E79C0-DDD3-544E-8BF6-1CC6CFE6AAA6}" type="presOf" srcId="{8F705F38-D9D1-4C5E-9E53-34955B96BF85}" destId="{7E97016D-9C06-43C1-A5E7-4D5D5110F4E2}" srcOrd="0" destOrd="0" presId="urn:microsoft.com/office/officeart/2018/2/layout/IconCircleList"/>
    <dgm:cxn modelId="{487262CD-31D0-4B71-8EA4-171C41C97D73}" srcId="{EC166779-2031-40E0-BDD6-E0FE3A8CA981}" destId="{435ABF5C-0B28-4E02-B761-87B7797B209D}" srcOrd="5" destOrd="0" parTransId="{6BB9668F-7B4D-460C-AA79-4B3353F5DEAF}" sibTransId="{B514655F-EBB7-428D-8CFA-C6F40BB65B0D}"/>
    <dgm:cxn modelId="{0239D8E4-882C-F847-81DB-083C688CCD4B}" type="presOf" srcId="{9551526B-5A26-442D-9302-69E76A3A806D}" destId="{ED89B5DA-9552-491B-9343-F173E7A3C243}" srcOrd="0" destOrd="0" presId="urn:microsoft.com/office/officeart/2018/2/layout/IconCircleList"/>
    <dgm:cxn modelId="{380A26EF-A7C4-6A45-B742-3F349737ADA5}" type="presOf" srcId="{4AE0BEC5-3297-4EC7-A0F1-E11E8269011A}" destId="{033C2DE0-24A7-4058-88D8-78B8237AD5A0}" srcOrd="0" destOrd="0" presId="urn:microsoft.com/office/officeart/2018/2/layout/IconCircleList"/>
    <dgm:cxn modelId="{44F338EF-431E-414F-851D-446F6081C2D3}" type="presOf" srcId="{0A703548-54CA-41ED-9AAE-DF5020B12009}" destId="{6D73638F-E7C2-4C05-AFCE-F6E6821F7C3B}" srcOrd="0" destOrd="0" presId="urn:microsoft.com/office/officeart/2018/2/layout/IconCircleList"/>
    <dgm:cxn modelId="{EFEBACF4-F925-6F4E-A64A-2968B5578D8D}" type="presOf" srcId="{38C91F10-F323-4C48-A7C9-F6D08454C882}" destId="{15F6C82E-BBED-4F51-924D-27A978095212}" srcOrd="0" destOrd="0" presId="urn:microsoft.com/office/officeart/2018/2/layout/IconCircleList"/>
    <dgm:cxn modelId="{800F2D8B-81FC-E347-B5EB-7941E7C71A51}" type="presParOf" srcId="{B423ECD3-4758-4CBA-AA04-5872AB765C20}" destId="{B78E545F-F520-4DA3-B383-4FE1F8697326}" srcOrd="0" destOrd="0" presId="urn:microsoft.com/office/officeart/2018/2/layout/IconCircleList"/>
    <dgm:cxn modelId="{BC13D5A0-80C9-604E-8A83-4294C37EBD38}" type="presParOf" srcId="{B78E545F-F520-4DA3-B383-4FE1F8697326}" destId="{F9567B29-29C6-437A-AC64-EDAFE50DB941}" srcOrd="0" destOrd="0" presId="urn:microsoft.com/office/officeart/2018/2/layout/IconCircleList"/>
    <dgm:cxn modelId="{E042985C-380F-964C-A136-5D4E012A3795}" type="presParOf" srcId="{F9567B29-29C6-437A-AC64-EDAFE50DB941}" destId="{6C256B7C-8459-4DE7-AA2D-B5093F97A279}" srcOrd="0" destOrd="0" presId="urn:microsoft.com/office/officeart/2018/2/layout/IconCircleList"/>
    <dgm:cxn modelId="{38C848D6-2730-B540-8230-B65D112A2063}" type="presParOf" srcId="{F9567B29-29C6-437A-AC64-EDAFE50DB941}" destId="{0DA6D66F-8B11-4908-ABB8-0A4C589BAC17}" srcOrd="1" destOrd="0" presId="urn:microsoft.com/office/officeart/2018/2/layout/IconCircleList"/>
    <dgm:cxn modelId="{0E564C7C-267B-2545-BA88-2F9EEC28AE65}" type="presParOf" srcId="{F9567B29-29C6-437A-AC64-EDAFE50DB941}" destId="{B85D0D7B-0F03-4ED7-A61D-54ABAD9A584B}" srcOrd="2" destOrd="0" presId="urn:microsoft.com/office/officeart/2018/2/layout/IconCircleList"/>
    <dgm:cxn modelId="{668DC00A-FC8E-0345-A16E-E59C9130346E}" type="presParOf" srcId="{F9567B29-29C6-437A-AC64-EDAFE50DB941}" destId="{2BA277D0-EA97-4A30-B01F-EC928A0A2E4E}" srcOrd="3" destOrd="0" presId="urn:microsoft.com/office/officeart/2018/2/layout/IconCircleList"/>
    <dgm:cxn modelId="{00688685-595C-A94C-87B5-B3192D87646A}" type="presParOf" srcId="{B78E545F-F520-4DA3-B383-4FE1F8697326}" destId="{15F6C82E-BBED-4F51-924D-27A978095212}" srcOrd="1" destOrd="0" presId="urn:microsoft.com/office/officeart/2018/2/layout/IconCircleList"/>
    <dgm:cxn modelId="{613A2099-B7A4-5D4B-A9E4-FF1F0F702897}" type="presParOf" srcId="{B78E545F-F520-4DA3-B383-4FE1F8697326}" destId="{36026882-5D37-4E0B-A504-DAE3EB926A82}" srcOrd="2" destOrd="0" presId="urn:microsoft.com/office/officeart/2018/2/layout/IconCircleList"/>
    <dgm:cxn modelId="{4594FC15-F1D2-784B-B1FA-A74DE76BA7CC}" type="presParOf" srcId="{36026882-5D37-4E0B-A504-DAE3EB926A82}" destId="{07531CE3-1A70-4F7C-AF22-30902FC25D6E}" srcOrd="0" destOrd="0" presId="urn:microsoft.com/office/officeart/2018/2/layout/IconCircleList"/>
    <dgm:cxn modelId="{8EA891E4-05CF-CA4D-B8CC-561F1FC6C341}" type="presParOf" srcId="{36026882-5D37-4E0B-A504-DAE3EB926A82}" destId="{FDC6B4B5-921C-40D4-8468-D6725D123C2A}" srcOrd="1" destOrd="0" presId="urn:microsoft.com/office/officeart/2018/2/layout/IconCircleList"/>
    <dgm:cxn modelId="{AE5FC83E-B72C-2B47-A1DD-E7BB5B9C8370}" type="presParOf" srcId="{36026882-5D37-4E0B-A504-DAE3EB926A82}" destId="{C99E07A3-EECC-4B38-91CD-7504D6A58133}" srcOrd="2" destOrd="0" presId="urn:microsoft.com/office/officeart/2018/2/layout/IconCircleList"/>
    <dgm:cxn modelId="{BE21B1C7-1DCC-B747-94F6-4CA05B87439E}" type="presParOf" srcId="{36026882-5D37-4E0B-A504-DAE3EB926A82}" destId="{ED89B5DA-9552-491B-9343-F173E7A3C243}" srcOrd="3" destOrd="0" presId="urn:microsoft.com/office/officeart/2018/2/layout/IconCircleList"/>
    <dgm:cxn modelId="{415FAAA1-AEF8-C843-B111-6CB79F78AE68}" type="presParOf" srcId="{B78E545F-F520-4DA3-B383-4FE1F8697326}" destId="{7E97016D-9C06-43C1-A5E7-4D5D5110F4E2}" srcOrd="3" destOrd="0" presId="urn:microsoft.com/office/officeart/2018/2/layout/IconCircleList"/>
    <dgm:cxn modelId="{2B87A37D-7362-6140-946B-EBE24237F0A9}" type="presParOf" srcId="{B78E545F-F520-4DA3-B383-4FE1F8697326}" destId="{9DE101E1-7C3B-450B-808B-2AC303BA462C}" srcOrd="4" destOrd="0" presId="urn:microsoft.com/office/officeart/2018/2/layout/IconCircleList"/>
    <dgm:cxn modelId="{B44A6473-5214-DE4F-A4A7-5F2D3F6A837D}" type="presParOf" srcId="{9DE101E1-7C3B-450B-808B-2AC303BA462C}" destId="{C57B044C-AF31-4A13-B437-AFF95C7EF1EF}" srcOrd="0" destOrd="0" presId="urn:microsoft.com/office/officeart/2018/2/layout/IconCircleList"/>
    <dgm:cxn modelId="{91D3D456-C8D6-CB48-B7DE-948ACE6DFDD1}" type="presParOf" srcId="{9DE101E1-7C3B-450B-808B-2AC303BA462C}" destId="{51FD679B-F353-4E77-8913-70CE5B097C97}" srcOrd="1" destOrd="0" presId="urn:microsoft.com/office/officeart/2018/2/layout/IconCircleList"/>
    <dgm:cxn modelId="{79A97530-46C3-0F45-86C5-C9215E6CF56E}" type="presParOf" srcId="{9DE101E1-7C3B-450B-808B-2AC303BA462C}" destId="{A29AF571-30E2-49F3-ACEB-DF56DDC1CFB6}" srcOrd="2" destOrd="0" presId="urn:microsoft.com/office/officeart/2018/2/layout/IconCircleList"/>
    <dgm:cxn modelId="{D5A68AA1-0594-5F43-BF4E-CAC09BEDF825}" type="presParOf" srcId="{9DE101E1-7C3B-450B-808B-2AC303BA462C}" destId="{A839BE78-7172-40C5-A238-5F8D8192364A}" srcOrd="3" destOrd="0" presId="urn:microsoft.com/office/officeart/2018/2/layout/IconCircleList"/>
    <dgm:cxn modelId="{7CEE9E91-53FD-D044-9F86-8DEEEE864649}" type="presParOf" srcId="{B78E545F-F520-4DA3-B383-4FE1F8697326}" destId="{09A2B5A8-D3C4-4ABD-B046-978ACDC9F812}" srcOrd="5" destOrd="0" presId="urn:microsoft.com/office/officeart/2018/2/layout/IconCircleList"/>
    <dgm:cxn modelId="{02545CDF-FD51-D64D-9B05-F9BA031F6EC4}" type="presParOf" srcId="{B78E545F-F520-4DA3-B383-4FE1F8697326}" destId="{B974AFDB-F9F0-418C-8349-DD18F365B652}" srcOrd="6" destOrd="0" presId="urn:microsoft.com/office/officeart/2018/2/layout/IconCircleList"/>
    <dgm:cxn modelId="{CB7CB0F3-9CB0-C245-A235-E79545243D88}" type="presParOf" srcId="{B974AFDB-F9F0-418C-8349-DD18F365B652}" destId="{71F09B24-BB14-460C-AD00-B081C70060DF}" srcOrd="0" destOrd="0" presId="urn:microsoft.com/office/officeart/2018/2/layout/IconCircleList"/>
    <dgm:cxn modelId="{F65E628D-5DD7-9C45-8B33-1CF1713959EF}" type="presParOf" srcId="{B974AFDB-F9F0-418C-8349-DD18F365B652}" destId="{1BED0E7B-1716-48B0-88DE-F375758535B3}" srcOrd="1" destOrd="0" presId="urn:microsoft.com/office/officeart/2018/2/layout/IconCircleList"/>
    <dgm:cxn modelId="{2D7A8841-F0FB-B14E-87CA-060EE8A2E494}" type="presParOf" srcId="{B974AFDB-F9F0-418C-8349-DD18F365B652}" destId="{505D82DD-BDD7-4A38-A075-C4BFFD6BEE21}" srcOrd="2" destOrd="0" presId="urn:microsoft.com/office/officeart/2018/2/layout/IconCircleList"/>
    <dgm:cxn modelId="{BF315740-C9F7-144D-9A90-FE4BD863956A}" type="presParOf" srcId="{B974AFDB-F9F0-418C-8349-DD18F365B652}" destId="{2676B599-D584-4150-9B97-3810D8D00D2E}" srcOrd="3" destOrd="0" presId="urn:microsoft.com/office/officeart/2018/2/layout/IconCircleList"/>
    <dgm:cxn modelId="{B582EB28-A5D6-4948-8252-3921B08B4339}" type="presParOf" srcId="{B78E545F-F520-4DA3-B383-4FE1F8697326}" destId="{033C2DE0-24A7-4058-88D8-78B8237AD5A0}" srcOrd="7" destOrd="0" presId="urn:microsoft.com/office/officeart/2018/2/layout/IconCircleList"/>
    <dgm:cxn modelId="{440C2279-9B62-EF47-A222-C47882CDFA9B}" type="presParOf" srcId="{B78E545F-F520-4DA3-B383-4FE1F8697326}" destId="{03225B85-1757-4701-A2FC-74CAA7FA9D09}" srcOrd="8" destOrd="0" presId="urn:microsoft.com/office/officeart/2018/2/layout/IconCircleList"/>
    <dgm:cxn modelId="{E1BD557E-00F4-9A46-87AC-D2D10356826F}" type="presParOf" srcId="{03225B85-1757-4701-A2FC-74CAA7FA9D09}" destId="{77378CA9-19DB-4677-940F-9C5840EC4EF0}" srcOrd="0" destOrd="0" presId="urn:microsoft.com/office/officeart/2018/2/layout/IconCircleList"/>
    <dgm:cxn modelId="{CE7BE815-EE0B-1948-BE55-C119A62BDE74}" type="presParOf" srcId="{03225B85-1757-4701-A2FC-74CAA7FA9D09}" destId="{4285C8FC-D03C-4A91-AA20-B96EC65410B3}" srcOrd="1" destOrd="0" presId="urn:microsoft.com/office/officeart/2018/2/layout/IconCircleList"/>
    <dgm:cxn modelId="{A2CF9289-76F3-6D45-98E1-B08726934A99}" type="presParOf" srcId="{03225B85-1757-4701-A2FC-74CAA7FA9D09}" destId="{52206DE3-2D3F-48DB-8689-4A5144BE2EBE}" srcOrd="2" destOrd="0" presId="urn:microsoft.com/office/officeart/2018/2/layout/IconCircleList"/>
    <dgm:cxn modelId="{353648C5-DFD3-454F-BF6A-DBBC6024E06E}" type="presParOf" srcId="{03225B85-1757-4701-A2FC-74CAA7FA9D09}" destId="{F822E93B-A339-4FB5-AE9D-7D79A2E4BF2C}" srcOrd="3" destOrd="0" presId="urn:microsoft.com/office/officeart/2018/2/layout/IconCircleList"/>
    <dgm:cxn modelId="{E69F2267-7F5C-EB40-863C-2F630CFF00DE}" type="presParOf" srcId="{B78E545F-F520-4DA3-B383-4FE1F8697326}" destId="{6D73638F-E7C2-4C05-AFCE-F6E6821F7C3B}" srcOrd="9" destOrd="0" presId="urn:microsoft.com/office/officeart/2018/2/layout/IconCircleList"/>
    <dgm:cxn modelId="{70F03F3E-816A-5F41-A9FB-47B5A3B37607}" type="presParOf" srcId="{B78E545F-F520-4DA3-B383-4FE1F8697326}" destId="{39358EC8-8AB7-4A20-AF52-4F11993AE4A8}" srcOrd="10" destOrd="0" presId="urn:microsoft.com/office/officeart/2018/2/layout/IconCircleList"/>
    <dgm:cxn modelId="{176E7501-0239-6E47-91AC-715803DC38DB}" type="presParOf" srcId="{39358EC8-8AB7-4A20-AF52-4F11993AE4A8}" destId="{A5E7CBBB-0F8C-4E87-A73B-BF23173EBCE0}" srcOrd="0" destOrd="0" presId="urn:microsoft.com/office/officeart/2018/2/layout/IconCircleList"/>
    <dgm:cxn modelId="{685154C7-AB3D-674E-958F-DC4974D7FFB9}" type="presParOf" srcId="{39358EC8-8AB7-4A20-AF52-4F11993AE4A8}" destId="{DCF848CC-2C45-4E59-BCD2-B510228272C9}" srcOrd="1" destOrd="0" presId="urn:microsoft.com/office/officeart/2018/2/layout/IconCircleList"/>
    <dgm:cxn modelId="{C341AD26-C9A6-F146-B7DD-E1844B0E6F73}" type="presParOf" srcId="{39358EC8-8AB7-4A20-AF52-4F11993AE4A8}" destId="{AF4AEFD3-1F26-405E-8403-9B8B08217D6E}" srcOrd="2" destOrd="0" presId="urn:microsoft.com/office/officeart/2018/2/layout/IconCircleList"/>
    <dgm:cxn modelId="{FFC2AA46-576C-244F-A425-1BE95DBA040A}" type="presParOf" srcId="{39358EC8-8AB7-4A20-AF52-4F11993AE4A8}" destId="{38BB5893-4448-4695-9EC1-85E5C3AB87B4}"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3DA934F-7CBA-40B2-A17B-51EE18909FF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54F0DF3-984F-4141-8392-6E7735C82EA4}">
      <dgm:prSet/>
      <dgm:spPr/>
      <dgm:t>
        <a:bodyPr/>
        <a:lstStyle/>
        <a:p>
          <a:r>
            <a:rPr lang="en-GB" b="1" i="1" u="sng"/>
            <a:t>B</a:t>
          </a:r>
          <a:r>
            <a:rPr lang="en-GB" b="1" i="1"/>
            <a:t>ehaviour</a:t>
          </a:r>
          <a:r>
            <a:rPr lang="en-GB" b="0" i="1"/>
            <a:t> of the person or those with him or her</a:t>
          </a:r>
          <a:br>
            <a:rPr lang="en-GB" b="0" i="1"/>
          </a:br>
          <a:endParaRPr lang="en-US"/>
        </a:p>
      </dgm:t>
    </dgm:pt>
    <dgm:pt modelId="{5D832125-C335-4941-963B-0299A79889F8}" type="parTrans" cxnId="{35DD6E3B-B02A-4F44-9BC0-A8A73BC30D6A}">
      <dgm:prSet/>
      <dgm:spPr/>
      <dgm:t>
        <a:bodyPr/>
        <a:lstStyle/>
        <a:p>
          <a:endParaRPr lang="en-US"/>
        </a:p>
      </dgm:t>
    </dgm:pt>
    <dgm:pt modelId="{987B410E-9915-4AC8-A22E-568C89E3F335}" type="sibTrans" cxnId="{35DD6E3B-B02A-4F44-9BC0-A8A73BC30D6A}">
      <dgm:prSet/>
      <dgm:spPr/>
      <dgm:t>
        <a:bodyPr/>
        <a:lstStyle/>
        <a:p>
          <a:endParaRPr lang="en-US"/>
        </a:p>
      </dgm:t>
    </dgm:pt>
    <dgm:pt modelId="{907E85E6-4DE9-4A0B-A312-7987AD79158A}">
      <dgm:prSet/>
      <dgm:spPr/>
      <dgm:t>
        <a:bodyPr/>
        <a:lstStyle/>
        <a:p>
          <a:r>
            <a:rPr lang="en-GB" b="1" i="1" u="sng"/>
            <a:t>A</a:t>
          </a:r>
          <a:r>
            <a:rPr lang="en-GB" b="1" i="1"/>
            <a:t>rticle</a:t>
          </a:r>
          <a:r>
            <a:rPr lang="en-GB" b="0" i="1"/>
            <a:t> suspected of being carried</a:t>
          </a:r>
          <a:br>
            <a:rPr lang="en-GB" b="0" i="1"/>
          </a:br>
          <a:endParaRPr lang="en-US"/>
        </a:p>
      </dgm:t>
    </dgm:pt>
    <dgm:pt modelId="{B9CF7CAF-F452-4666-93CB-8B9E1E0825B2}" type="parTrans" cxnId="{C354B7C2-D532-464C-9390-6604F5C16D0D}">
      <dgm:prSet/>
      <dgm:spPr/>
      <dgm:t>
        <a:bodyPr/>
        <a:lstStyle/>
        <a:p>
          <a:endParaRPr lang="en-US"/>
        </a:p>
      </dgm:t>
    </dgm:pt>
    <dgm:pt modelId="{9A0D214E-034B-4328-B66D-47C266342590}" type="sibTrans" cxnId="{C354B7C2-D532-464C-9390-6604F5C16D0D}">
      <dgm:prSet/>
      <dgm:spPr/>
      <dgm:t>
        <a:bodyPr/>
        <a:lstStyle/>
        <a:p>
          <a:endParaRPr lang="en-US"/>
        </a:p>
      </dgm:t>
    </dgm:pt>
    <dgm:pt modelId="{1B9102A1-3F3A-422A-AC38-3F23FB171FEB}">
      <dgm:prSet/>
      <dgm:spPr/>
      <dgm:t>
        <a:bodyPr/>
        <a:lstStyle/>
        <a:p>
          <a:r>
            <a:rPr lang="en-GB" b="1" i="1" u="sng"/>
            <a:t>I</a:t>
          </a:r>
          <a:r>
            <a:rPr lang="en-GB" b="1" i="1"/>
            <a:t>ntelligence</a:t>
          </a:r>
          <a:r>
            <a:rPr lang="en-GB" b="1" i="1" baseline="0"/>
            <a:t> </a:t>
          </a:r>
          <a:r>
            <a:rPr lang="en-GB" b="0" i="1"/>
            <a:t>accurate &amp; current</a:t>
          </a:r>
          <a:br>
            <a:rPr lang="en-GB" b="0" i="1"/>
          </a:br>
          <a:endParaRPr lang="en-US"/>
        </a:p>
      </dgm:t>
    </dgm:pt>
    <dgm:pt modelId="{6EE49244-47F2-4616-B856-C7E058396CC8}" type="parTrans" cxnId="{09F8A34B-7811-49AD-B355-3014EDE0239E}">
      <dgm:prSet/>
      <dgm:spPr/>
      <dgm:t>
        <a:bodyPr/>
        <a:lstStyle/>
        <a:p>
          <a:endParaRPr lang="en-US"/>
        </a:p>
      </dgm:t>
    </dgm:pt>
    <dgm:pt modelId="{F5CB8FE9-FFFC-4CA2-9EB7-FA9886187612}" type="sibTrans" cxnId="{09F8A34B-7811-49AD-B355-3014EDE0239E}">
      <dgm:prSet/>
      <dgm:spPr/>
      <dgm:t>
        <a:bodyPr/>
        <a:lstStyle/>
        <a:p>
          <a:endParaRPr lang="en-US"/>
        </a:p>
      </dgm:t>
    </dgm:pt>
    <dgm:pt modelId="{78F5CD7F-5CF2-45E7-9D32-2C03F410913F}">
      <dgm:prSet/>
      <dgm:spPr/>
      <dgm:t>
        <a:bodyPr/>
        <a:lstStyle/>
        <a:p>
          <a:r>
            <a:rPr lang="en-GB" b="1" i="1" u="sng"/>
            <a:t>T</a:t>
          </a:r>
          <a:r>
            <a:rPr lang="en-GB" b="1" i="1"/>
            <a:t>ime &amp; place </a:t>
          </a:r>
          <a:r>
            <a:rPr lang="en-GB" b="0" i="1"/>
            <a:t>where the person or vehicle is</a:t>
          </a:r>
          <a:br>
            <a:rPr lang="en-GB" b="0" i="1"/>
          </a:br>
          <a:endParaRPr lang="en-US"/>
        </a:p>
      </dgm:t>
    </dgm:pt>
    <dgm:pt modelId="{F0712B13-D4E1-4F70-89BB-80F865944F8E}" type="parTrans" cxnId="{0664A30B-16F5-4762-B291-3EDC21B67F39}">
      <dgm:prSet/>
      <dgm:spPr/>
      <dgm:t>
        <a:bodyPr/>
        <a:lstStyle/>
        <a:p>
          <a:endParaRPr lang="en-US"/>
        </a:p>
      </dgm:t>
    </dgm:pt>
    <dgm:pt modelId="{8887FD31-1FAC-46BE-9DC0-4027CB960CA3}" type="sibTrans" cxnId="{0664A30B-16F5-4762-B291-3EDC21B67F39}">
      <dgm:prSet/>
      <dgm:spPr/>
      <dgm:t>
        <a:bodyPr/>
        <a:lstStyle/>
        <a:p>
          <a:endParaRPr lang="en-US"/>
        </a:p>
      </dgm:t>
    </dgm:pt>
    <dgm:pt modelId="{81D7AAC7-F40C-44BB-8288-85CAEBD5D46B}">
      <dgm:prSet/>
      <dgm:spPr/>
      <dgm:t>
        <a:bodyPr/>
        <a:lstStyle/>
        <a:p>
          <a:r>
            <a:rPr lang="en-US" b="1"/>
            <a:t>Knowledge</a:t>
          </a:r>
          <a:r>
            <a:rPr lang="en-US"/>
            <a:t> - something you have been told by someone else (police colleague – witness – or even anonymous information)</a:t>
          </a:r>
        </a:p>
      </dgm:t>
    </dgm:pt>
    <dgm:pt modelId="{677C4B34-CA81-46F3-973E-32A2ADB0349C}" type="parTrans" cxnId="{6B2EA9C9-F74E-41FE-8160-3810C62F0731}">
      <dgm:prSet/>
      <dgm:spPr/>
      <dgm:t>
        <a:bodyPr/>
        <a:lstStyle/>
        <a:p>
          <a:endParaRPr lang="en-US"/>
        </a:p>
      </dgm:t>
    </dgm:pt>
    <dgm:pt modelId="{D2DFE72B-CFC7-4BCC-8023-944ABC1BCFA5}" type="sibTrans" cxnId="{6B2EA9C9-F74E-41FE-8160-3810C62F0731}">
      <dgm:prSet/>
      <dgm:spPr/>
      <dgm:t>
        <a:bodyPr/>
        <a:lstStyle/>
        <a:p>
          <a:endParaRPr lang="en-US"/>
        </a:p>
      </dgm:t>
    </dgm:pt>
    <dgm:pt modelId="{44331797-9DB0-B946-9350-0EAE0DF3469A}" type="pres">
      <dgm:prSet presAssocID="{D3DA934F-7CBA-40B2-A17B-51EE18909FFA}" presName="linear" presStyleCnt="0">
        <dgm:presLayoutVars>
          <dgm:animLvl val="lvl"/>
          <dgm:resizeHandles val="exact"/>
        </dgm:presLayoutVars>
      </dgm:prSet>
      <dgm:spPr/>
    </dgm:pt>
    <dgm:pt modelId="{2892CBE4-AF27-7C47-AFB8-3C1E740F8EE1}" type="pres">
      <dgm:prSet presAssocID="{854F0DF3-984F-4141-8392-6E7735C82EA4}" presName="parentText" presStyleLbl="node1" presStyleIdx="0" presStyleCnt="5">
        <dgm:presLayoutVars>
          <dgm:chMax val="0"/>
          <dgm:bulletEnabled val="1"/>
        </dgm:presLayoutVars>
      </dgm:prSet>
      <dgm:spPr/>
    </dgm:pt>
    <dgm:pt modelId="{A8B1AC60-2AED-0A4D-A964-92A5FFE29A58}" type="pres">
      <dgm:prSet presAssocID="{987B410E-9915-4AC8-A22E-568C89E3F335}" presName="spacer" presStyleCnt="0"/>
      <dgm:spPr/>
    </dgm:pt>
    <dgm:pt modelId="{476A02D9-1254-0245-8D7E-D66982AAC845}" type="pres">
      <dgm:prSet presAssocID="{907E85E6-4DE9-4A0B-A312-7987AD79158A}" presName="parentText" presStyleLbl="node1" presStyleIdx="1" presStyleCnt="5">
        <dgm:presLayoutVars>
          <dgm:chMax val="0"/>
          <dgm:bulletEnabled val="1"/>
        </dgm:presLayoutVars>
      </dgm:prSet>
      <dgm:spPr/>
    </dgm:pt>
    <dgm:pt modelId="{27D9233C-DA64-934D-9DF0-D0CDDD4937D1}" type="pres">
      <dgm:prSet presAssocID="{9A0D214E-034B-4328-B66D-47C266342590}" presName="spacer" presStyleCnt="0"/>
      <dgm:spPr/>
    </dgm:pt>
    <dgm:pt modelId="{C221611E-C8AD-504A-95F6-21C50B655EE2}" type="pres">
      <dgm:prSet presAssocID="{1B9102A1-3F3A-422A-AC38-3F23FB171FEB}" presName="parentText" presStyleLbl="node1" presStyleIdx="2" presStyleCnt="5">
        <dgm:presLayoutVars>
          <dgm:chMax val="0"/>
          <dgm:bulletEnabled val="1"/>
        </dgm:presLayoutVars>
      </dgm:prSet>
      <dgm:spPr/>
    </dgm:pt>
    <dgm:pt modelId="{C6FD00BD-96E0-6E4B-BEF0-F15B4C07C8E5}" type="pres">
      <dgm:prSet presAssocID="{F5CB8FE9-FFFC-4CA2-9EB7-FA9886187612}" presName="spacer" presStyleCnt="0"/>
      <dgm:spPr/>
    </dgm:pt>
    <dgm:pt modelId="{B19663CF-592D-BB41-9A78-CDFA87E79C2B}" type="pres">
      <dgm:prSet presAssocID="{78F5CD7F-5CF2-45E7-9D32-2C03F410913F}" presName="parentText" presStyleLbl="node1" presStyleIdx="3" presStyleCnt="5">
        <dgm:presLayoutVars>
          <dgm:chMax val="0"/>
          <dgm:bulletEnabled val="1"/>
        </dgm:presLayoutVars>
      </dgm:prSet>
      <dgm:spPr/>
    </dgm:pt>
    <dgm:pt modelId="{3C600015-C905-A449-9755-28493BE222F0}" type="pres">
      <dgm:prSet presAssocID="{8887FD31-1FAC-46BE-9DC0-4027CB960CA3}" presName="spacer" presStyleCnt="0"/>
      <dgm:spPr/>
    </dgm:pt>
    <dgm:pt modelId="{7D6E1605-7968-0D4F-B55A-64889C8C0EAE}" type="pres">
      <dgm:prSet presAssocID="{81D7AAC7-F40C-44BB-8288-85CAEBD5D46B}" presName="parentText" presStyleLbl="node1" presStyleIdx="4" presStyleCnt="5">
        <dgm:presLayoutVars>
          <dgm:chMax val="0"/>
          <dgm:bulletEnabled val="1"/>
        </dgm:presLayoutVars>
      </dgm:prSet>
      <dgm:spPr/>
    </dgm:pt>
  </dgm:ptLst>
  <dgm:cxnLst>
    <dgm:cxn modelId="{0664A30B-16F5-4762-B291-3EDC21B67F39}" srcId="{D3DA934F-7CBA-40B2-A17B-51EE18909FFA}" destId="{78F5CD7F-5CF2-45E7-9D32-2C03F410913F}" srcOrd="3" destOrd="0" parTransId="{F0712B13-D4E1-4F70-89BB-80F865944F8E}" sibTransId="{8887FD31-1FAC-46BE-9DC0-4027CB960CA3}"/>
    <dgm:cxn modelId="{28536B26-3EB6-CD4C-9FD0-496406C2DE3D}" type="presOf" srcId="{81D7AAC7-F40C-44BB-8288-85CAEBD5D46B}" destId="{7D6E1605-7968-0D4F-B55A-64889C8C0EAE}" srcOrd="0" destOrd="0" presId="urn:microsoft.com/office/officeart/2005/8/layout/vList2"/>
    <dgm:cxn modelId="{7473B127-DA53-3045-A2D8-9A925E34E23B}" type="presOf" srcId="{1B9102A1-3F3A-422A-AC38-3F23FB171FEB}" destId="{C221611E-C8AD-504A-95F6-21C50B655EE2}" srcOrd="0" destOrd="0" presId="urn:microsoft.com/office/officeart/2005/8/layout/vList2"/>
    <dgm:cxn modelId="{35DD6E3B-B02A-4F44-9BC0-A8A73BC30D6A}" srcId="{D3DA934F-7CBA-40B2-A17B-51EE18909FFA}" destId="{854F0DF3-984F-4141-8392-6E7735C82EA4}" srcOrd="0" destOrd="0" parTransId="{5D832125-C335-4941-963B-0299A79889F8}" sibTransId="{987B410E-9915-4AC8-A22E-568C89E3F335}"/>
    <dgm:cxn modelId="{08FE653C-7B9F-994E-8D24-E3ADEE3B93CF}" type="presOf" srcId="{854F0DF3-984F-4141-8392-6E7735C82EA4}" destId="{2892CBE4-AF27-7C47-AFB8-3C1E740F8EE1}" srcOrd="0" destOrd="0" presId="urn:microsoft.com/office/officeart/2005/8/layout/vList2"/>
    <dgm:cxn modelId="{09F8A34B-7811-49AD-B355-3014EDE0239E}" srcId="{D3DA934F-7CBA-40B2-A17B-51EE18909FFA}" destId="{1B9102A1-3F3A-422A-AC38-3F23FB171FEB}" srcOrd="2" destOrd="0" parTransId="{6EE49244-47F2-4616-B856-C7E058396CC8}" sibTransId="{F5CB8FE9-FFFC-4CA2-9EB7-FA9886187612}"/>
    <dgm:cxn modelId="{AA5AFC76-60B8-C94A-9749-9F0753A29877}" type="presOf" srcId="{D3DA934F-7CBA-40B2-A17B-51EE18909FFA}" destId="{44331797-9DB0-B946-9350-0EAE0DF3469A}" srcOrd="0" destOrd="0" presId="urn:microsoft.com/office/officeart/2005/8/layout/vList2"/>
    <dgm:cxn modelId="{A97D2C8B-D544-B54D-B7C6-BB8A13B56A90}" type="presOf" srcId="{907E85E6-4DE9-4A0B-A312-7987AD79158A}" destId="{476A02D9-1254-0245-8D7E-D66982AAC845}" srcOrd="0" destOrd="0" presId="urn:microsoft.com/office/officeart/2005/8/layout/vList2"/>
    <dgm:cxn modelId="{A1710FB0-BBFD-4447-A57F-B8B8EF53B4B7}" type="presOf" srcId="{78F5CD7F-5CF2-45E7-9D32-2C03F410913F}" destId="{B19663CF-592D-BB41-9A78-CDFA87E79C2B}" srcOrd="0" destOrd="0" presId="urn:microsoft.com/office/officeart/2005/8/layout/vList2"/>
    <dgm:cxn modelId="{C354B7C2-D532-464C-9390-6604F5C16D0D}" srcId="{D3DA934F-7CBA-40B2-A17B-51EE18909FFA}" destId="{907E85E6-4DE9-4A0B-A312-7987AD79158A}" srcOrd="1" destOrd="0" parTransId="{B9CF7CAF-F452-4666-93CB-8B9E1E0825B2}" sibTransId="{9A0D214E-034B-4328-B66D-47C266342590}"/>
    <dgm:cxn modelId="{6B2EA9C9-F74E-41FE-8160-3810C62F0731}" srcId="{D3DA934F-7CBA-40B2-A17B-51EE18909FFA}" destId="{81D7AAC7-F40C-44BB-8288-85CAEBD5D46B}" srcOrd="4" destOrd="0" parTransId="{677C4B34-CA81-46F3-973E-32A2ADB0349C}" sibTransId="{D2DFE72B-CFC7-4BCC-8023-944ABC1BCFA5}"/>
    <dgm:cxn modelId="{24EFA56B-2CD2-C846-8F93-0325331AEC42}" type="presParOf" srcId="{44331797-9DB0-B946-9350-0EAE0DF3469A}" destId="{2892CBE4-AF27-7C47-AFB8-3C1E740F8EE1}" srcOrd="0" destOrd="0" presId="urn:microsoft.com/office/officeart/2005/8/layout/vList2"/>
    <dgm:cxn modelId="{FC6F2DB9-E663-9447-BA5D-43E13EAF3FB7}" type="presParOf" srcId="{44331797-9DB0-B946-9350-0EAE0DF3469A}" destId="{A8B1AC60-2AED-0A4D-A964-92A5FFE29A58}" srcOrd="1" destOrd="0" presId="urn:microsoft.com/office/officeart/2005/8/layout/vList2"/>
    <dgm:cxn modelId="{E83C07D4-E063-E14B-847D-DCD9077EA738}" type="presParOf" srcId="{44331797-9DB0-B946-9350-0EAE0DF3469A}" destId="{476A02D9-1254-0245-8D7E-D66982AAC845}" srcOrd="2" destOrd="0" presId="urn:microsoft.com/office/officeart/2005/8/layout/vList2"/>
    <dgm:cxn modelId="{73EE48EB-A062-934B-810F-B1303DEE2C86}" type="presParOf" srcId="{44331797-9DB0-B946-9350-0EAE0DF3469A}" destId="{27D9233C-DA64-934D-9DF0-D0CDDD4937D1}" srcOrd="3" destOrd="0" presId="urn:microsoft.com/office/officeart/2005/8/layout/vList2"/>
    <dgm:cxn modelId="{28281A0E-667C-6649-AA7B-5B711D2BB565}" type="presParOf" srcId="{44331797-9DB0-B946-9350-0EAE0DF3469A}" destId="{C221611E-C8AD-504A-95F6-21C50B655EE2}" srcOrd="4" destOrd="0" presId="urn:microsoft.com/office/officeart/2005/8/layout/vList2"/>
    <dgm:cxn modelId="{C5F6105C-C0EE-AF4D-B286-0DD228A8D219}" type="presParOf" srcId="{44331797-9DB0-B946-9350-0EAE0DF3469A}" destId="{C6FD00BD-96E0-6E4B-BEF0-F15B4C07C8E5}" srcOrd="5" destOrd="0" presId="urn:microsoft.com/office/officeart/2005/8/layout/vList2"/>
    <dgm:cxn modelId="{7BA0EB6E-541C-CE4D-8B23-B06CF6D9F2C6}" type="presParOf" srcId="{44331797-9DB0-B946-9350-0EAE0DF3469A}" destId="{B19663CF-592D-BB41-9A78-CDFA87E79C2B}" srcOrd="6" destOrd="0" presId="urn:microsoft.com/office/officeart/2005/8/layout/vList2"/>
    <dgm:cxn modelId="{4B7632E7-76DF-544A-BF55-421D46C13DC8}" type="presParOf" srcId="{44331797-9DB0-B946-9350-0EAE0DF3469A}" destId="{3C600015-C905-A449-9755-28493BE222F0}" srcOrd="7" destOrd="0" presId="urn:microsoft.com/office/officeart/2005/8/layout/vList2"/>
    <dgm:cxn modelId="{61007B11-F76B-2B44-8292-C9A80D749325}" type="presParOf" srcId="{44331797-9DB0-B946-9350-0EAE0DF3469A}" destId="{7D6E1605-7968-0D4F-B55A-64889C8C0EAE}"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57D3CF4-B91F-4770-8851-FC822C7E846B}" type="doc">
      <dgm:prSet loTypeId="urn:microsoft.com/office/officeart/2005/8/layout/pList2" loCatId="list" qsTypeId="urn:microsoft.com/office/officeart/2005/8/quickstyle/simple3" qsCatId="simple" csTypeId="urn:microsoft.com/office/officeart/2005/8/colors/colorful3" csCatId="colorful" phldr="1"/>
      <dgm:spPr/>
    </dgm:pt>
    <dgm:pt modelId="{E67B816E-C0B9-4AB9-BF5D-DB21F69D71A9}">
      <dgm:prSet phldrT="[Text]" custT="1"/>
      <dgm:spPr/>
      <dgm:t>
        <a:bodyPr/>
        <a:lstStyle/>
        <a:p>
          <a:r>
            <a:rPr lang="en-GB" sz="2400"/>
            <a:t>Those </a:t>
          </a:r>
          <a:r>
            <a:rPr lang="en-GB" sz="2400" b="1"/>
            <a:t>made</a:t>
          </a:r>
          <a:r>
            <a:rPr lang="en-GB" sz="2400"/>
            <a:t> for causing injury</a:t>
          </a:r>
          <a:endParaRPr lang="en-GB" sz="2400" dirty="0"/>
        </a:p>
      </dgm:t>
    </dgm:pt>
    <dgm:pt modelId="{25FA9016-8D82-498E-AB86-C800F6FB9386}" type="parTrans" cxnId="{EFA0C26F-5712-4031-915F-20227E0D5655}">
      <dgm:prSet/>
      <dgm:spPr/>
      <dgm:t>
        <a:bodyPr/>
        <a:lstStyle/>
        <a:p>
          <a:endParaRPr lang="en-GB"/>
        </a:p>
      </dgm:t>
    </dgm:pt>
    <dgm:pt modelId="{89298062-C09B-44E6-85A0-67B518AC5BFC}" type="sibTrans" cxnId="{EFA0C26F-5712-4031-915F-20227E0D5655}">
      <dgm:prSet/>
      <dgm:spPr/>
      <dgm:t>
        <a:bodyPr/>
        <a:lstStyle/>
        <a:p>
          <a:endParaRPr lang="en-GB"/>
        </a:p>
      </dgm:t>
    </dgm:pt>
    <dgm:pt modelId="{A9C12CD9-25EF-4877-B060-8A350C1A7DD1}">
      <dgm:prSet phldrT="[Text]" custT="1"/>
      <dgm:spPr/>
      <dgm:t>
        <a:bodyPr/>
        <a:lstStyle/>
        <a:p>
          <a:r>
            <a:rPr lang="en-GB" sz="2400">
              <a:latin typeface="+mn-lt"/>
            </a:rPr>
            <a:t>Those </a:t>
          </a:r>
          <a:r>
            <a:rPr lang="en-GB" sz="2400" b="1">
              <a:latin typeface="+mn-lt"/>
            </a:rPr>
            <a:t>adapted</a:t>
          </a:r>
          <a:r>
            <a:rPr lang="en-GB" sz="2400">
              <a:latin typeface="+mn-lt"/>
            </a:rPr>
            <a:t> for injury</a:t>
          </a:r>
          <a:endParaRPr lang="en-GB" sz="2400" dirty="0">
            <a:latin typeface="+mn-lt"/>
          </a:endParaRPr>
        </a:p>
      </dgm:t>
    </dgm:pt>
    <dgm:pt modelId="{DC3794D9-4E6A-4F49-9761-CA65F36EF70E}" type="parTrans" cxnId="{16328331-2067-4C87-B4E3-42A3FEDED1DD}">
      <dgm:prSet/>
      <dgm:spPr/>
      <dgm:t>
        <a:bodyPr/>
        <a:lstStyle/>
        <a:p>
          <a:endParaRPr lang="en-GB"/>
        </a:p>
      </dgm:t>
    </dgm:pt>
    <dgm:pt modelId="{4C34F1EA-B25D-450E-ADF2-3DF80C3AD284}" type="sibTrans" cxnId="{16328331-2067-4C87-B4E3-42A3FEDED1DD}">
      <dgm:prSet/>
      <dgm:spPr/>
      <dgm:t>
        <a:bodyPr/>
        <a:lstStyle/>
        <a:p>
          <a:endParaRPr lang="en-GB"/>
        </a:p>
      </dgm:t>
    </dgm:pt>
    <dgm:pt modelId="{D7586299-6ACC-4BCD-95FA-33A86A3A3891}">
      <dgm:prSet phldrT="[Text]" custT="1"/>
      <dgm:spPr/>
      <dgm:t>
        <a:bodyPr/>
        <a:lstStyle/>
        <a:p>
          <a:r>
            <a:rPr lang="en-GB" sz="2100"/>
            <a:t>Those </a:t>
          </a:r>
          <a:r>
            <a:rPr lang="en-GB" sz="2100" b="1"/>
            <a:t>intended </a:t>
          </a:r>
          <a:r>
            <a:rPr lang="en-GB" sz="2100"/>
            <a:t>by a person who has it for use by themselves or some other person to cause injury</a:t>
          </a:r>
          <a:endParaRPr lang="en-GB" sz="2100" dirty="0"/>
        </a:p>
      </dgm:t>
    </dgm:pt>
    <dgm:pt modelId="{FF3CE020-13A9-4605-9678-83FDA3B5C0DB}" type="parTrans" cxnId="{F5079832-FD16-4E60-9C93-155ACED225A9}">
      <dgm:prSet/>
      <dgm:spPr/>
      <dgm:t>
        <a:bodyPr/>
        <a:lstStyle/>
        <a:p>
          <a:endParaRPr lang="en-GB"/>
        </a:p>
      </dgm:t>
    </dgm:pt>
    <dgm:pt modelId="{3CCD3AF8-A11A-4276-B745-206929005D6E}" type="sibTrans" cxnId="{F5079832-FD16-4E60-9C93-155ACED225A9}">
      <dgm:prSet/>
      <dgm:spPr/>
      <dgm:t>
        <a:bodyPr/>
        <a:lstStyle/>
        <a:p>
          <a:endParaRPr lang="en-GB"/>
        </a:p>
      </dgm:t>
    </dgm:pt>
    <dgm:pt modelId="{BCFE8DEC-F34D-46A1-A03A-A8E702954999}" type="pres">
      <dgm:prSet presAssocID="{F57D3CF4-B91F-4770-8851-FC822C7E846B}" presName="Name0" presStyleCnt="0">
        <dgm:presLayoutVars>
          <dgm:dir/>
          <dgm:resizeHandles val="exact"/>
        </dgm:presLayoutVars>
      </dgm:prSet>
      <dgm:spPr/>
    </dgm:pt>
    <dgm:pt modelId="{226A3943-02E9-4971-A068-BB97151A2912}" type="pres">
      <dgm:prSet presAssocID="{F57D3CF4-B91F-4770-8851-FC822C7E846B}" presName="bkgdShp" presStyleLbl="alignAccFollowNode1" presStyleIdx="0" presStyleCnt="1" custLinFactNeighborX="2577"/>
      <dgm:spPr/>
    </dgm:pt>
    <dgm:pt modelId="{2C1C129C-6363-4AD8-BD7E-2CD644816CFE}" type="pres">
      <dgm:prSet presAssocID="{F57D3CF4-B91F-4770-8851-FC822C7E846B}" presName="linComp" presStyleCnt="0"/>
      <dgm:spPr/>
    </dgm:pt>
    <dgm:pt modelId="{277839E1-DA9A-4704-952B-72F019D8AD44}" type="pres">
      <dgm:prSet presAssocID="{E67B816E-C0B9-4AB9-BF5D-DB21F69D71A9}" presName="compNode" presStyleCnt="0"/>
      <dgm:spPr/>
    </dgm:pt>
    <dgm:pt modelId="{1FA7C296-2AF3-485F-8ED9-43A71EE732D0}" type="pres">
      <dgm:prSet presAssocID="{E67B816E-C0B9-4AB9-BF5D-DB21F69D71A9}" presName="node" presStyleLbl="node1" presStyleIdx="0" presStyleCnt="3">
        <dgm:presLayoutVars>
          <dgm:bulletEnabled val="1"/>
        </dgm:presLayoutVars>
      </dgm:prSet>
      <dgm:spPr/>
    </dgm:pt>
    <dgm:pt modelId="{19776D07-0C8A-4A55-B29C-14976C3556AE}" type="pres">
      <dgm:prSet presAssocID="{E67B816E-C0B9-4AB9-BF5D-DB21F69D71A9}" presName="invisiNode" presStyleLbl="node1" presStyleIdx="0" presStyleCnt="3"/>
      <dgm:spPr/>
    </dgm:pt>
    <dgm:pt modelId="{E6A36C3A-8473-4F27-84A9-8E624E85EA91}" type="pres">
      <dgm:prSet presAssocID="{E67B816E-C0B9-4AB9-BF5D-DB21F69D71A9}" presName="imagNode" presStyleLbl="fgImgPlace1" presStyleIdx="0" presStyleCnt="3"/>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t="-3000" b="-3000"/>
          </a:stretch>
        </a:blipFill>
      </dgm:spPr>
    </dgm:pt>
    <dgm:pt modelId="{408C89C9-B25A-472F-8784-79832FA7F1DE}" type="pres">
      <dgm:prSet presAssocID="{89298062-C09B-44E6-85A0-67B518AC5BFC}" presName="sibTrans" presStyleLbl="sibTrans2D1" presStyleIdx="0" presStyleCnt="0"/>
      <dgm:spPr/>
    </dgm:pt>
    <dgm:pt modelId="{5101953B-D054-4851-8A03-55B752F1FB6C}" type="pres">
      <dgm:prSet presAssocID="{A9C12CD9-25EF-4877-B060-8A350C1A7DD1}" presName="compNode" presStyleCnt="0"/>
      <dgm:spPr/>
    </dgm:pt>
    <dgm:pt modelId="{3AD66175-669B-469C-9E27-10B36DB92197}" type="pres">
      <dgm:prSet presAssocID="{A9C12CD9-25EF-4877-B060-8A350C1A7DD1}" presName="node" presStyleLbl="node1" presStyleIdx="1" presStyleCnt="3">
        <dgm:presLayoutVars>
          <dgm:bulletEnabled val="1"/>
        </dgm:presLayoutVars>
      </dgm:prSet>
      <dgm:spPr/>
    </dgm:pt>
    <dgm:pt modelId="{9D868C41-1D94-4B9E-B1B1-B53EBDB0857A}" type="pres">
      <dgm:prSet presAssocID="{A9C12CD9-25EF-4877-B060-8A350C1A7DD1}" presName="invisiNode" presStyleLbl="node1" presStyleIdx="1" presStyleCnt="3"/>
      <dgm:spPr/>
    </dgm:pt>
    <dgm:pt modelId="{FBEE5957-41A7-47B9-BC79-9E1DBCC4EEF1}" type="pres">
      <dgm:prSet presAssocID="{A9C12CD9-25EF-4877-B060-8A350C1A7DD1}" presName="imagNode" presStyleLbl="fgImgPlace1" presStyleIdx="1"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dgm:spPr>
    </dgm:pt>
    <dgm:pt modelId="{3FF10918-F5B2-46F9-9564-E570D97C1D08}" type="pres">
      <dgm:prSet presAssocID="{4C34F1EA-B25D-450E-ADF2-3DF80C3AD284}" presName="sibTrans" presStyleLbl="sibTrans2D1" presStyleIdx="0" presStyleCnt="0"/>
      <dgm:spPr/>
    </dgm:pt>
    <dgm:pt modelId="{6D4F92C9-7957-4E5F-8D61-DB3B9E2E99D6}" type="pres">
      <dgm:prSet presAssocID="{D7586299-6ACC-4BCD-95FA-33A86A3A3891}" presName="compNode" presStyleCnt="0"/>
      <dgm:spPr/>
    </dgm:pt>
    <dgm:pt modelId="{22EA07F4-491A-4A2B-A4BF-6A8D6E9FAB9C}" type="pres">
      <dgm:prSet presAssocID="{D7586299-6ACC-4BCD-95FA-33A86A3A3891}" presName="node" presStyleLbl="node1" presStyleIdx="2" presStyleCnt="3">
        <dgm:presLayoutVars>
          <dgm:bulletEnabled val="1"/>
        </dgm:presLayoutVars>
      </dgm:prSet>
      <dgm:spPr/>
    </dgm:pt>
    <dgm:pt modelId="{1C49B9A8-DC19-46FF-9C02-C5DE70970FDC}" type="pres">
      <dgm:prSet presAssocID="{D7586299-6ACC-4BCD-95FA-33A86A3A3891}" presName="invisiNode" presStyleLbl="node1" presStyleIdx="2" presStyleCnt="3"/>
      <dgm:spPr/>
    </dgm:pt>
    <dgm:pt modelId="{23197BFA-4B27-47B2-9E26-CEE9E6B8937E}" type="pres">
      <dgm:prSet presAssocID="{D7586299-6ACC-4BCD-95FA-33A86A3A3891}" presName="imagNode" presStyleLbl="fgImgPlac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22000" r="-22000"/>
          </a:stretch>
        </a:blipFill>
      </dgm:spPr>
    </dgm:pt>
  </dgm:ptLst>
  <dgm:cxnLst>
    <dgm:cxn modelId="{DEBF1806-AB4B-4BF0-B81E-C6407F4AEB6E}" type="presOf" srcId="{89298062-C09B-44E6-85A0-67B518AC5BFC}" destId="{408C89C9-B25A-472F-8784-79832FA7F1DE}" srcOrd="0" destOrd="0" presId="urn:microsoft.com/office/officeart/2005/8/layout/pList2"/>
    <dgm:cxn modelId="{16328331-2067-4C87-B4E3-42A3FEDED1DD}" srcId="{F57D3CF4-B91F-4770-8851-FC822C7E846B}" destId="{A9C12CD9-25EF-4877-B060-8A350C1A7DD1}" srcOrd="1" destOrd="0" parTransId="{DC3794D9-4E6A-4F49-9761-CA65F36EF70E}" sibTransId="{4C34F1EA-B25D-450E-ADF2-3DF80C3AD284}"/>
    <dgm:cxn modelId="{F5079832-FD16-4E60-9C93-155ACED225A9}" srcId="{F57D3CF4-B91F-4770-8851-FC822C7E846B}" destId="{D7586299-6ACC-4BCD-95FA-33A86A3A3891}" srcOrd="2" destOrd="0" parTransId="{FF3CE020-13A9-4605-9678-83FDA3B5C0DB}" sibTransId="{3CCD3AF8-A11A-4276-B745-206929005D6E}"/>
    <dgm:cxn modelId="{2B52DC45-1839-474B-B064-5EBB79E754B4}" type="presOf" srcId="{E67B816E-C0B9-4AB9-BF5D-DB21F69D71A9}" destId="{1FA7C296-2AF3-485F-8ED9-43A71EE732D0}" srcOrd="0" destOrd="0" presId="urn:microsoft.com/office/officeart/2005/8/layout/pList2"/>
    <dgm:cxn modelId="{26C96D66-88F1-4538-A4B0-561B7BA3D0B7}" type="presOf" srcId="{F57D3CF4-B91F-4770-8851-FC822C7E846B}" destId="{BCFE8DEC-F34D-46A1-A03A-A8E702954999}" srcOrd="0" destOrd="0" presId="urn:microsoft.com/office/officeart/2005/8/layout/pList2"/>
    <dgm:cxn modelId="{EFA0C26F-5712-4031-915F-20227E0D5655}" srcId="{F57D3CF4-B91F-4770-8851-FC822C7E846B}" destId="{E67B816E-C0B9-4AB9-BF5D-DB21F69D71A9}" srcOrd="0" destOrd="0" parTransId="{25FA9016-8D82-498E-AB86-C800F6FB9386}" sibTransId="{89298062-C09B-44E6-85A0-67B518AC5BFC}"/>
    <dgm:cxn modelId="{8FD36777-712F-4013-957B-B1F1CEBB744A}" type="presOf" srcId="{4C34F1EA-B25D-450E-ADF2-3DF80C3AD284}" destId="{3FF10918-F5B2-46F9-9564-E570D97C1D08}" srcOrd="0" destOrd="0" presId="urn:microsoft.com/office/officeart/2005/8/layout/pList2"/>
    <dgm:cxn modelId="{800CCDEE-2623-486E-8152-9D53B8ADF45E}" type="presOf" srcId="{D7586299-6ACC-4BCD-95FA-33A86A3A3891}" destId="{22EA07F4-491A-4A2B-A4BF-6A8D6E9FAB9C}" srcOrd="0" destOrd="0" presId="urn:microsoft.com/office/officeart/2005/8/layout/pList2"/>
    <dgm:cxn modelId="{71B400FF-BB45-43C0-A551-BFB639668369}" type="presOf" srcId="{A9C12CD9-25EF-4877-B060-8A350C1A7DD1}" destId="{3AD66175-669B-469C-9E27-10B36DB92197}" srcOrd="0" destOrd="0" presId="urn:microsoft.com/office/officeart/2005/8/layout/pList2"/>
    <dgm:cxn modelId="{1248C886-12A0-4480-A42C-24207F84C5D1}" type="presParOf" srcId="{BCFE8DEC-F34D-46A1-A03A-A8E702954999}" destId="{226A3943-02E9-4971-A068-BB97151A2912}" srcOrd="0" destOrd="0" presId="urn:microsoft.com/office/officeart/2005/8/layout/pList2"/>
    <dgm:cxn modelId="{AABB57A7-E1C8-43D6-98B3-9574CDFCEA38}" type="presParOf" srcId="{BCFE8DEC-F34D-46A1-A03A-A8E702954999}" destId="{2C1C129C-6363-4AD8-BD7E-2CD644816CFE}" srcOrd="1" destOrd="0" presId="urn:microsoft.com/office/officeart/2005/8/layout/pList2"/>
    <dgm:cxn modelId="{5AA542FE-64E8-4E74-855B-F44AD39F0636}" type="presParOf" srcId="{2C1C129C-6363-4AD8-BD7E-2CD644816CFE}" destId="{277839E1-DA9A-4704-952B-72F019D8AD44}" srcOrd="0" destOrd="0" presId="urn:microsoft.com/office/officeart/2005/8/layout/pList2"/>
    <dgm:cxn modelId="{D314A6C9-9ECB-4CF0-8DB3-9819C22B6607}" type="presParOf" srcId="{277839E1-DA9A-4704-952B-72F019D8AD44}" destId="{1FA7C296-2AF3-485F-8ED9-43A71EE732D0}" srcOrd="0" destOrd="0" presId="urn:microsoft.com/office/officeart/2005/8/layout/pList2"/>
    <dgm:cxn modelId="{2AFDA457-4C6C-4FAE-ADC8-1390E7F83A5A}" type="presParOf" srcId="{277839E1-DA9A-4704-952B-72F019D8AD44}" destId="{19776D07-0C8A-4A55-B29C-14976C3556AE}" srcOrd="1" destOrd="0" presId="urn:microsoft.com/office/officeart/2005/8/layout/pList2"/>
    <dgm:cxn modelId="{F154A283-6AC5-4FDD-9EE0-3D40240CB24B}" type="presParOf" srcId="{277839E1-DA9A-4704-952B-72F019D8AD44}" destId="{E6A36C3A-8473-4F27-84A9-8E624E85EA91}" srcOrd="2" destOrd="0" presId="urn:microsoft.com/office/officeart/2005/8/layout/pList2"/>
    <dgm:cxn modelId="{FAECC825-1C70-489B-9C5F-7F597E9E7E01}" type="presParOf" srcId="{2C1C129C-6363-4AD8-BD7E-2CD644816CFE}" destId="{408C89C9-B25A-472F-8784-79832FA7F1DE}" srcOrd="1" destOrd="0" presId="urn:microsoft.com/office/officeart/2005/8/layout/pList2"/>
    <dgm:cxn modelId="{78E9F4BE-7588-4ADE-AC68-30EAA1C14C78}" type="presParOf" srcId="{2C1C129C-6363-4AD8-BD7E-2CD644816CFE}" destId="{5101953B-D054-4851-8A03-55B752F1FB6C}" srcOrd="2" destOrd="0" presId="urn:microsoft.com/office/officeart/2005/8/layout/pList2"/>
    <dgm:cxn modelId="{31654A6C-CEA2-49F0-98A4-3336ED8EB001}" type="presParOf" srcId="{5101953B-D054-4851-8A03-55B752F1FB6C}" destId="{3AD66175-669B-469C-9E27-10B36DB92197}" srcOrd="0" destOrd="0" presId="urn:microsoft.com/office/officeart/2005/8/layout/pList2"/>
    <dgm:cxn modelId="{106E95B7-DADB-4047-A404-ADFBEABC98B4}" type="presParOf" srcId="{5101953B-D054-4851-8A03-55B752F1FB6C}" destId="{9D868C41-1D94-4B9E-B1B1-B53EBDB0857A}" srcOrd="1" destOrd="0" presId="urn:microsoft.com/office/officeart/2005/8/layout/pList2"/>
    <dgm:cxn modelId="{9B49EC75-EDB8-4E1C-A87F-1D994C3A04FF}" type="presParOf" srcId="{5101953B-D054-4851-8A03-55B752F1FB6C}" destId="{FBEE5957-41A7-47B9-BC79-9E1DBCC4EEF1}" srcOrd="2" destOrd="0" presId="urn:microsoft.com/office/officeart/2005/8/layout/pList2"/>
    <dgm:cxn modelId="{39947B86-AF23-448C-8DD1-A7A13BD168CE}" type="presParOf" srcId="{2C1C129C-6363-4AD8-BD7E-2CD644816CFE}" destId="{3FF10918-F5B2-46F9-9564-E570D97C1D08}" srcOrd="3" destOrd="0" presId="urn:microsoft.com/office/officeart/2005/8/layout/pList2"/>
    <dgm:cxn modelId="{B1E024B1-017A-450F-B1A2-16666E2C2F37}" type="presParOf" srcId="{2C1C129C-6363-4AD8-BD7E-2CD644816CFE}" destId="{6D4F92C9-7957-4E5F-8D61-DB3B9E2E99D6}" srcOrd="4" destOrd="0" presId="urn:microsoft.com/office/officeart/2005/8/layout/pList2"/>
    <dgm:cxn modelId="{FE7A9EBD-9151-47A5-918A-E05FC484A291}" type="presParOf" srcId="{6D4F92C9-7957-4E5F-8D61-DB3B9E2E99D6}" destId="{22EA07F4-491A-4A2B-A4BF-6A8D6E9FAB9C}" srcOrd="0" destOrd="0" presId="urn:microsoft.com/office/officeart/2005/8/layout/pList2"/>
    <dgm:cxn modelId="{27F2F98E-FBAA-4B24-83E5-0ED84A31F2A2}" type="presParOf" srcId="{6D4F92C9-7957-4E5F-8D61-DB3B9E2E99D6}" destId="{1C49B9A8-DC19-46FF-9C02-C5DE70970FDC}" srcOrd="1" destOrd="0" presId="urn:microsoft.com/office/officeart/2005/8/layout/pList2"/>
    <dgm:cxn modelId="{4E70C6A1-C0B9-484A-A3AF-BE4738443AFE}" type="presParOf" srcId="{6D4F92C9-7957-4E5F-8D61-DB3B9E2E99D6}" destId="{23197BFA-4B27-47B2-9E26-CEE9E6B8937E}"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23C9767-E55B-42EA-B986-7E24EDB845BB}" type="doc">
      <dgm:prSet loTypeId="urn:microsoft.com/office/officeart/2005/8/layout/process2" loCatId="process" qsTypeId="urn:microsoft.com/office/officeart/2005/8/quickstyle/simple1" qsCatId="simple" csTypeId="urn:microsoft.com/office/officeart/2005/8/colors/accent6_4" csCatId="accent6" phldr="1"/>
      <dgm:spPr/>
    </dgm:pt>
    <dgm:pt modelId="{24CF7FED-D461-476A-8AC6-12FD0926F54A}">
      <dgm:prSet phldrT="[Text]" custT="1"/>
      <dgm:spPr/>
      <dgm:t>
        <a:bodyPr/>
        <a:lstStyle/>
        <a:p>
          <a:r>
            <a:rPr lang="en-GB" sz="2400" b="1" dirty="0"/>
            <a:t>Section 43</a:t>
          </a:r>
        </a:p>
        <a:p>
          <a:r>
            <a:rPr lang="en-GB" sz="2400" dirty="0"/>
            <a:t>Amendment to the definition of a flick knife</a:t>
          </a:r>
        </a:p>
      </dgm:t>
    </dgm:pt>
    <dgm:pt modelId="{8837F082-DD95-4AB2-96D7-807599CF6DB3}" type="parTrans" cxnId="{6729F73B-3604-4A5F-B119-CC9677EA88D0}">
      <dgm:prSet/>
      <dgm:spPr/>
      <dgm:t>
        <a:bodyPr/>
        <a:lstStyle/>
        <a:p>
          <a:endParaRPr lang="en-GB"/>
        </a:p>
      </dgm:t>
    </dgm:pt>
    <dgm:pt modelId="{7AA3EB33-3629-4BA1-BD50-F9C637153731}" type="sibTrans" cxnId="{6729F73B-3604-4A5F-B119-CC9677EA88D0}">
      <dgm:prSet/>
      <dgm:spPr/>
      <dgm:t>
        <a:bodyPr/>
        <a:lstStyle/>
        <a:p>
          <a:endParaRPr lang="en-GB"/>
        </a:p>
      </dgm:t>
    </dgm:pt>
    <dgm:pt modelId="{1DDDB526-1578-4BF9-8A93-F4F9EE449A17}">
      <dgm:prSet phldrT="[Text]" custT="1"/>
      <dgm:spPr/>
      <dgm:t>
        <a:bodyPr/>
        <a:lstStyle/>
        <a:p>
          <a:r>
            <a:rPr lang="en-GB" sz="2400" b="1" dirty="0"/>
            <a:t>Section 46</a:t>
          </a:r>
        </a:p>
        <a:p>
          <a:r>
            <a:rPr lang="en-GB" sz="2400" dirty="0"/>
            <a:t>Prohibition on the possession of certain Offensive Weapons in private</a:t>
          </a:r>
        </a:p>
      </dgm:t>
    </dgm:pt>
    <dgm:pt modelId="{112F4E4E-E1B6-48D7-9696-A7C36D14057D}" type="parTrans" cxnId="{D6DC1975-8E6B-4B1F-BA25-F6EAD50D2F19}">
      <dgm:prSet/>
      <dgm:spPr/>
      <dgm:t>
        <a:bodyPr/>
        <a:lstStyle/>
        <a:p>
          <a:endParaRPr lang="en-GB"/>
        </a:p>
      </dgm:t>
    </dgm:pt>
    <dgm:pt modelId="{FFD613E2-4ABC-4853-8853-53976035B13C}" type="sibTrans" cxnId="{D6DC1975-8E6B-4B1F-BA25-F6EAD50D2F19}">
      <dgm:prSet/>
      <dgm:spPr/>
      <dgm:t>
        <a:bodyPr/>
        <a:lstStyle/>
        <a:p>
          <a:endParaRPr lang="en-GB"/>
        </a:p>
      </dgm:t>
    </dgm:pt>
    <dgm:pt modelId="{34EEEEED-68B8-4476-AD90-C0F5DCF0147D}">
      <dgm:prSet phldrT="[Text]" custT="1"/>
      <dgm:spPr/>
      <dgm:t>
        <a:bodyPr/>
        <a:lstStyle/>
        <a:p>
          <a:r>
            <a:rPr lang="en-GB" sz="2400" b="1" dirty="0"/>
            <a:t>Section 47</a:t>
          </a:r>
        </a:p>
        <a:p>
          <a:r>
            <a:rPr lang="en-GB" sz="2400" dirty="0"/>
            <a:t>Some new defences for some articles such as Kirpans and </a:t>
          </a:r>
          <a:r>
            <a:rPr lang="en-GB" sz="2400" dirty="0" err="1"/>
            <a:t>Katars</a:t>
          </a:r>
          <a:endParaRPr lang="en-GB" sz="2400" dirty="0"/>
        </a:p>
      </dgm:t>
    </dgm:pt>
    <dgm:pt modelId="{012B546B-2E51-4324-AF26-7E486FBD43E2}" type="parTrans" cxnId="{29BFAD2F-1A5A-4CE3-BDD9-BF08772DCEA9}">
      <dgm:prSet/>
      <dgm:spPr/>
      <dgm:t>
        <a:bodyPr/>
        <a:lstStyle/>
        <a:p>
          <a:endParaRPr lang="en-GB"/>
        </a:p>
      </dgm:t>
    </dgm:pt>
    <dgm:pt modelId="{ECCA4453-AB20-46EE-AFE7-A20953A0F7E4}" type="sibTrans" cxnId="{29BFAD2F-1A5A-4CE3-BDD9-BF08772DCEA9}">
      <dgm:prSet/>
      <dgm:spPr/>
      <dgm:t>
        <a:bodyPr/>
        <a:lstStyle/>
        <a:p>
          <a:endParaRPr lang="en-GB"/>
        </a:p>
      </dgm:t>
    </dgm:pt>
    <dgm:pt modelId="{AA72725C-EFE9-4011-8C45-F3E57BF44469}" type="pres">
      <dgm:prSet presAssocID="{123C9767-E55B-42EA-B986-7E24EDB845BB}" presName="linearFlow" presStyleCnt="0">
        <dgm:presLayoutVars>
          <dgm:resizeHandles val="exact"/>
        </dgm:presLayoutVars>
      </dgm:prSet>
      <dgm:spPr/>
    </dgm:pt>
    <dgm:pt modelId="{6EE4578C-4CFA-4D05-B454-093B70CAEC0E}" type="pres">
      <dgm:prSet presAssocID="{24CF7FED-D461-476A-8AC6-12FD0926F54A}" presName="node" presStyleLbl="node1" presStyleIdx="0" presStyleCnt="3" custScaleX="226203">
        <dgm:presLayoutVars>
          <dgm:bulletEnabled val="1"/>
        </dgm:presLayoutVars>
      </dgm:prSet>
      <dgm:spPr/>
    </dgm:pt>
    <dgm:pt modelId="{626C67D1-02F3-4D66-B034-EBE1B7D9B7DB}" type="pres">
      <dgm:prSet presAssocID="{7AA3EB33-3629-4BA1-BD50-F9C637153731}" presName="sibTrans" presStyleLbl="sibTrans2D1" presStyleIdx="0" presStyleCnt="2"/>
      <dgm:spPr/>
    </dgm:pt>
    <dgm:pt modelId="{2D8AD55C-FD79-4DC2-93CD-DFDEDEEEF228}" type="pres">
      <dgm:prSet presAssocID="{7AA3EB33-3629-4BA1-BD50-F9C637153731}" presName="connectorText" presStyleLbl="sibTrans2D1" presStyleIdx="0" presStyleCnt="2"/>
      <dgm:spPr/>
    </dgm:pt>
    <dgm:pt modelId="{FFB7275F-3908-4A96-87B4-70AD0BA4B3CC}" type="pres">
      <dgm:prSet presAssocID="{1DDDB526-1578-4BF9-8A93-F4F9EE449A17}" presName="node" presStyleLbl="node1" presStyleIdx="1" presStyleCnt="3" custScaleX="269917">
        <dgm:presLayoutVars>
          <dgm:bulletEnabled val="1"/>
        </dgm:presLayoutVars>
      </dgm:prSet>
      <dgm:spPr/>
    </dgm:pt>
    <dgm:pt modelId="{18F07736-84EA-4ABA-BDAB-A66D20AB5313}" type="pres">
      <dgm:prSet presAssocID="{FFD613E2-4ABC-4853-8853-53976035B13C}" presName="sibTrans" presStyleLbl="sibTrans2D1" presStyleIdx="1" presStyleCnt="2"/>
      <dgm:spPr/>
    </dgm:pt>
    <dgm:pt modelId="{6F3B0AC6-78AE-4649-991B-4110F900ECD7}" type="pres">
      <dgm:prSet presAssocID="{FFD613E2-4ABC-4853-8853-53976035B13C}" presName="connectorText" presStyleLbl="sibTrans2D1" presStyleIdx="1" presStyleCnt="2"/>
      <dgm:spPr/>
    </dgm:pt>
    <dgm:pt modelId="{73A2B4C3-7AD1-4B26-9B3C-8BEF33887493}" type="pres">
      <dgm:prSet presAssocID="{34EEEEED-68B8-4476-AD90-C0F5DCF0147D}" presName="node" presStyleLbl="node1" presStyleIdx="2" presStyleCnt="3" custScaleX="262536" custLinFactNeighborX="-1141" custLinFactNeighborY="-3571">
        <dgm:presLayoutVars>
          <dgm:bulletEnabled val="1"/>
        </dgm:presLayoutVars>
      </dgm:prSet>
      <dgm:spPr/>
    </dgm:pt>
  </dgm:ptLst>
  <dgm:cxnLst>
    <dgm:cxn modelId="{9F62090A-3541-4615-A200-82BF1F7ED671}" type="presOf" srcId="{24CF7FED-D461-476A-8AC6-12FD0926F54A}" destId="{6EE4578C-4CFA-4D05-B454-093B70CAEC0E}" srcOrd="0" destOrd="0" presId="urn:microsoft.com/office/officeart/2005/8/layout/process2"/>
    <dgm:cxn modelId="{29BFAD2F-1A5A-4CE3-BDD9-BF08772DCEA9}" srcId="{123C9767-E55B-42EA-B986-7E24EDB845BB}" destId="{34EEEEED-68B8-4476-AD90-C0F5DCF0147D}" srcOrd="2" destOrd="0" parTransId="{012B546B-2E51-4324-AF26-7E486FBD43E2}" sibTransId="{ECCA4453-AB20-46EE-AFE7-A20953A0F7E4}"/>
    <dgm:cxn modelId="{7614FA39-0155-4710-AE1F-7BBE655C1845}" type="presOf" srcId="{FFD613E2-4ABC-4853-8853-53976035B13C}" destId="{18F07736-84EA-4ABA-BDAB-A66D20AB5313}" srcOrd="0" destOrd="0" presId="urn:microsoft.com/office/officeart/2005/8/layout/process2"/>
    <dgm:cxn modelId="{6729F73B-3604-4A5F-B119-CC9677EA88D0}" srcId="{123C9767-E55B-42EA-B986-7E24EDB845BB}" destId="{24CF7FED-D461-476A-8AC6-12FD0926F54A}" srcOrd="0" destOrd="0" parTransId="{8837F082-DD95-4AB2-96D7-807599CF6DB3}" sibTransId="{7AA3EB33-3629-4BA1-BD50-F9C637153731}"/>
    <dgm:cxn modelId="{7BFAAA44-D636-4156-858C-4912EDA0956D}" type="presOf" srcId="{7AA3EB33-3629-4BA1-BD50-F9C637153731}" destId="{2D8AD55C-FD79-4DC2-93CD-DFDEDEEEF228}" srcOrd="1" destOrd="0" presId="urn:microsoft.com/office/officeart/2005/8/layout/process2"/>
    <dgm:cxn modelId="{B75D364C-5E91-456C-94A7-3CB3B82C5520}" type="presOf" srcId="{1DDDB526-1578-4BF9-8A93-F4F9EE449A17}" destId="{FFB7275F-3908-4A96-87B4-70AD0BA4B3CC}" srcOrd="0" destOrd="0" presId="urn:microsoft.com/office/officeart/2005/8/layout/process2"/>
    <dgm:cxn modelId="{D6DC1975-8E6B-4B1F-BA25-F6EAD50D2F19}" srcId="{123C9767-E55B-42EA-B986-7E24EDB845BB}" destId="{1DDDB526-1578-4BF9-8A93-F4F9EE449A17}" srcOrd="1" destOrd="0" parTransId="{112F4E4E-E1B6-48D7-9696-A7C36D14057D}" sibTransId="{FFD613E2-4ABC-4853-8853-53976035B13C}"/>
    <dgm:cxn modelId="{3D983DAF-5D70-4967-A788-782DC73CFC5E}" type="presOf" srcId="{123C9767-E55B-42EA-B986-7E24EDB845BB}" destId="{AA72725C-EFE9-4011-8C45-F3E57BF44469}" srcOrd="0" destOrd="0" presId="urn:microsoft.com/office/officeart/2005/8/layout/process2"/>
    <dgm:cxn modelId="{B9A66BCE-4757-4157-9BEE-04CCE1990E8F}" type="presOf" srcId="{34EEEEED-68B8-4476-AD90-C0F5DCF0147D}" destId="{73A2B4C3-7AD1-4B26-9B3C-8BEF33887493}" srcOrd="0" destOrd="0" presId="urn:microsoft.com/office/officeart/2005/8/layout/process2"/>
    <dgm:cxn modelId="{728464E8-304D-4735-9C29-4AA679C622C9}" type="presOf" srcId="{7AA3EB33-3629-4BA1-BD50-F9C637153731}" destId="{626C67D1-02F3-4D66-B034-EBE1B7D9B7DB}" srcOrd="0" destOrd="0" presId="urn:microsoft.com/office/officeart/2005/8/layout/process2"/>
    <dgm:cxn modelId="{5FF4CCFE-9DBA-46A0-B4EE-AAB51ABD44F6}" type="presOf" srcId="{FFD613E2-4ABC-4853-8853-53976035B13C}" destId="{6F3B0AC6-78AE-4649-991B-4110F900ECD7}" srcOrd="1" destOrd="0" presId="urn:microsoft.com/office/officeart/2005/8/layout/process2"/>
    <dgm:cxn modelId="{DC07ABBD-5507-4732-8105-1DEFE8E4D52C}" type="presParOf" srcId="{AA72725C-EFE9-4011-8C45-F3E57BF44469}" destId="{6EE4578C-4CFA-4D05-B454-093B70CAEC0E}" srcOrd="0" destOrd="0" presId="urn:microsoft.com/office/officeart/2005/8/layout/process2"/>
    <dgm:cxn modelId="{26E2FC4B-9BD0-4B8D-8F9C-3EE7432412DC}" type="presParOf" srcId="{AA72725C-EFE9-4011-8C45-F3E57BF44469}" destId="{626C67D1-02F3-4D66-B034-EBE1B7D9B7DB}" srcOrd="1" destOrd="0" presId="urn:microsoft.com/office/officeart/2005/8/layout/process2"/>
    <dgm:cxn modelId="{F5273CE1-A79E-4ACC-8F6E-30B935FBC181}" type="presParOf" srcId="{626C67D1-02F3-4D66-B034-EBE1B7D9B7DB}" destId="{2D8AD55C-FD79-4DC2-93CD-DFDEDEEEF228}" srcOrd="0" destOrd="0" presId="urn:microsoft.com/office/officeart/2005/8/layout/process2"/>
    <dgm:cxn modelId="{0F120268-A06B-4DE5-AF51-38A220ADFB5B}" type="presParOf" srcId="{AA72725C-EFE9-4011-8C45-F3E57BF44469}" destId="{FFB7275F-3908-4A96-87B4-70AD0BA4B3CC}" srcOrd="2" destOrd="0" presId="urn:microsoft.com/office/officeart/2005/8/layout/process2"/>
    <dgm:cxn modelId="{10D8997F-69F1-4677-86F0-23998413C007}" type="presParOf" srcId="{AA72725C-EFE9-4011-8C45-F3E57BF44469}" destId="{18F07736-84EA-4ABA-BDAB-A66D20AB5313}" srcOrd="3" destOrd="0" presId="urn:microsoft.com/office/officeart/2005/8/layout/process2"/>
    <dgm:cxn modelId="{B4B3B2EC-7F53-484C-9BBA-CFB6B41F021E}" type="presParOf" srcId="{18F07736-84EA-4ABA-BDAB-A66D20AB5313}" destId="{6F3B0AC6-78AE-4649-991B-4110F900ECD7}" srcOrd="0" destOrd="0" presId="urn:microsoft.com/office/officeart/2005/8/layout/process2"/>
    <dgm:cxn modelId="{43EDBBED-F702-4C56-BD45-39DFAAC12E9D}" type="presParOf" srcId="{AA72725C-EFE9-4011-8C45-F3E57BF44469}" destId="{73A2B4C3-7AD1-4B26-9B3C-8BEF33887493}"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25DC87C-8563-4B51-A713-6D63C6D74CDE}" type="doc">
      <dgm:prSet loTypeId="urn:microsoft.com/office/officeart/2005/8/layout/radial4" loCatId="relationship" qsTypeId="urn:microsoft.com/office/officeart/2005/8/quickstyle/simple1" qsCatId="simple" csTypeId="urn:microsoft.com/office/officeart/2005/8/colors/accent2_1" csCatId="accent2" phldr="1"/>
      <dgm:spPr/>
      <dgm:t>
        <a:bodyPr/>
        <a:lstStyle/>
        <a:p>
          <a:endParaRPr lang="en-US"/>
        </a:p>
      </dgm:t>
    </dgm:pt>
    <dgm:pt modelId="{9E4F5C24-BD2F-43BF-AF14-016FA08423D3}">
      <dgm:prSet phldrT="[Text]"/>
      <dgm:spPr/>
      <dgm:t>
        <a:bodyPr/>
        <a:lstStyle/>
        <a:p>
          <a:r>
            <a:rPr lang="en-US" b="1"/>
            <a:t>CAP</a:t>
          </a:r>
          <a:endParaRPr lang="en-US" b="1" dirty="0"/>
        </a:p>
      </dgm:t>
    </dgm:pt>
    <dgm:pt modelId="{ED942AD8-6F90-4D61-8F90-7B714A6C8F7E}" type="parTrans" cxnId="{842EE638-38F8-491B-BF88-D691BA353413}">
      <dgm:prSet/>
      <dgm:spPr/>
      <dgm:t>
        <a:bodyPr/>
        <a:lstStyle/>
        <a:p>
          <a:endParaRPr lang="en-US"/>
        </a:p>
      </dgm:t>
    </dgm:pt>
    <dgm:pt modelId="{94254E46-CD96-496C-A6E5-259E8037328B}" type="sibTrans" cxnId="{842EE638-38F8-491B-BF88-D691BA353413}">
      <dgm:prSet/>
      <dgm:spPr/>
      <dgm:t>
        <a:bodyPr/>
        <a:lstStyle/>
        <a:p>
          <a:endParaRPr lang="en-US"/>
        </a:p>
      </dgm:t>
    </dgm:pt>
    <dgm:pt modelId="{53D069BE-BD7F-417F-B8FC-3530B1371A36}">
      <dgm:prSet phldrT="[Text]" custT="1"/>
      <dgm:spPr/>
      <dgm:t>
        <a:bodyPr/>
        <a:lstStyle/>
        <a:p>
          <a:r>
            <a:rPr lang="en-US" sz="3600" b="1" i="1" u="sng"/>
            <a:t>C</a:t>
          </a:r>
          <a:r>
            <a:rPr lang="en-US" sz="2400"/>
            <a:t>ommon</a:t>
          </a:r>
          <a:endParaRPr lang="en-US" sz="2400" dirty="0"/>
        </a:p>
      </dgm:t>
    </dgm:pt>
    <dgm:pt modelId="{C092546D-31D9-4905-AFA1-164B2F8CC641}" type="parTrans" cxnId="{F5078289-3332-455F-9C3B-37F1A65B9FCA}">
      <dgm:prSet/>
      <dgm:spPr/>
      <dgm:t>
        <a:bodyPr/>
        <a:lstStyle/>
        <a:p>
          <a:endParaRPr lang="en-US"/>
        </a:p>
      </dgm:t>
    </dgm:pt>
    <dgm:pt modelId="{969655CA-90CC-46AE-9D47-642CCA7767B5}" type="sibTrans" cxnId="{F5078289-3332-455F-9C3B-37F1A65B9FCA}">
      <dgm:prSet/>
      <dgm:spPr/>
      <dgm:t>
        <a:bodyPr/>
        <a:lstStyle/>
        <a:p>
          <a:endParaRPr lang="en-US"/>
        </a:p>
      </dgm:t>
    </dgm:pt>
    <dgm:pt modelId="{1FEAA2C7-86F4-41B1-801A-B2B1E3ED6A32}">
      <dgm:prSet phldrT="[Text]" custT="1"/>
      <dgm:spPr/>
      <dgm:t>
        <a:bodyPr/>
        <a:lstStyle/>
        <a:p>
          <a:r>
            <a:rPr lang="en-US" sz="3600" b="1" i="1" u="sng"/>
            <a:t>A</a:t>
          </a:r>
          <a:r>
            <a:rPr lang="en-US" sz="2400"/>
            <a:t>pproach</a:t>
          </a:r>
          <a:endParaRPr lang="en-US" sz="2400" dirty="0"/>
        </a:p>
      </dgm:t>
    </dgm:pt>
    <dgm:pt modelId="{8B575A7B-86CE-4322-A31C-C6B0B2528668}" type="parTrans" cxnId="{141D61D6-F98F-426D-9834-E4A8656CDE36}">
      <dgm:prSet/>
      <dgm:spPr/>
      <dgm:t>
        <a:bodyPr/>
        <a:lstStyle/>
        <a:p>
          <a:endParaRPr lang="en-US"/>
        </a:p>
      </dgm:t>
    </dgm:pt>
    <dgm:pt modelId="{7660B731-6A70-4161-87F1-8BD171C0495C}" type="sibTrans" cxnId="{141D61D6-F98F-426D-9834-E4A8656CDE36}">
      <dgm:prSet/>
      <dgm:spPr/>
      <dgm:t>
        <a:bodyPr/>
        <a:lstStyle/>
        <a:p>
          <a:endParaRPr lang="en-US"/>
        </a:p>
      </dgm:t>
    </dgm:pt>
    <dgm:pt modelId="{0D01EFCF-94A2-4BA8-A417-0B5F9B6D725A}">
      <dgm:prSet phldrT="[Text]" custT="1"/>
      <dgm:spPr/>
      <dgm:t>
        <a:bodyPr/>
        <a:lstStyle/>
        <a:p>
          <a:r>
            <a:rPr lang="en-US" sz="3600" b="1" i="1" u="sng"/>
            <a:t>P</a:t>
          </a:r>
          <a:r>
            <a:rPr lang="en-US" sz="2400"/>
            <a:t>ath</a:t>
          </a:r>
          <a:endParaRPr lang="en-US" sz="2400" dirty="0"/>
        </a:p>
      </dgm:t>
    </dgm:pt>
    <dgm:pt modelId="{CF3504D8-FE6C-4862-B719-1260FBB410A6}" type="parTrans" cxnId="{695F2F2A-95F1-4986-9538-7A0F6551E1F0}">
      <dgm:prSet/>
      <dgm:spPr/>
      <dgm:t>
        <a:bodyPr/>
        <a:lstStyle/>
        <a:p>
          <a:endParaRPr lang="en-US"/>
        </a:p>
      </dgm:t>
    </dgm:pt>
    <dgm:pt modelId="{FDE46270-A377-4708-A30A-6DACC52D67AB}" type="sibTrans" cxnId="{695F2F2A-95F1-4986-9538-7A0F6551E1F0}">
      <dgm:prSet/>
      <dgm:spPr/>
      <dgm:t>
        <a:bodyPr/>
        <a:lstStyle/>
        <a:p>
          <a:endParaRPr lang="en-US"/>
        </a:p>
      </dgm:t>
    </dgm:pt>
    <dgm:pt modelId="{6AFDFF20-3D23-4D07-8CE2-7775168EE498}" type="pres">
      <dgm:prSet presAssocID="{825DC87C-8563-4B51-A713-6D63C6D74CDE}" presName="cycle" presStyleCnt="0">
        <dgm:presLayoutVars>
          <dgm:chMax val="1"/>
          <dgm:dir/>
          <dgm:animLvl val="ctr"/>
          <dgm:resizeHandles val="exact"/>
        </dgm:presLayoutVars>
      </dgm:prSet>
      <dgm:spPr/>
    </dgm:pt>
    <dgm:pt modelId="{6A1E79E7-FF01-4382-8A94-86D61ADF55F7}" type="pres">
      <dgm:prSet presAssocID="{9E4F5C24-BD2F-43BF-AF14-016FA08423D3}" presName="centerShape" presStyleLbl="node0" presStyleIdx="0" presStyleCnt="1"/>
      <dgm:spPr/>
    </dgm:pt>
    <dgm:pt modelId="{C4AB4441-2D3D-4CBC-A5B0-0565C7CBBC90}" type="pres">
      <dgm:prSet presAssocID="{C092546D-31D9-4905-AFA1-164B2F8CC641}" presName="parTrans" presStyleLbl="bgSibTrans2D1" presStyleIdx="0" presStyleCnt="3"/>
      <dgm:spPr/>
    </dgm:pt>
    <dgm:pt modelId="{2F56AAB0-3382-4570-A059-297DA7A6BF63}" type="pres">
      <dgm:prSet presAssocID="{53D069BE-BD7F-417F-B8FC-3530B1371A36}" presName="node" presStyleLbl="node1" presStyleIdx="0" presStyleCnt="3">
        <dgm:presLayoutVars>
          <dgm:bulletEnabled val="1"/>
        </dgm:presLayoutVars>
      </dgm:prSet>
      <dgm:spPr/>
    </dgm:pt>
    <dgm:pt modelId="{1C2B80E1-24B7-42C1-BB59-21A60CEA8980}" type="pres">
      <dgm:prSet presAssocID="{8B575A7B-86CE-4322-A31C-C6B0B2528668}" presName="parTrans" presStyleLbl="bgSibTrans2D1" presStyleIdx="1" presStyleCnt="3"/>
      <dgm:spPr/>
    </dgm:pt>
    <dgm:pt modelId="{CBA8B23C-F23B-45EB-A8F1-24ED05DCE51B}" type="pres">
      <dgm:prSet presAssocID="{1FEAA2C7-86F4-41B1-801A-B2B1E3ED6A32}" presName="node" presStyleLbl="node1" presStyleIdx="1" presStyleCnt="3" custRadScaleRad="99828" custRadScaleInc="5920">
        <dgm:presLayoutVars>
          <dgm:bulletEnabled val="1"/>
        </dgm:presLayoutVars>
      </dgm:prSet>
      <dgm:spPr/>
    </dgm:pt>
    <dgm:pt modelId="{93A2443F-9616-4AE7-99A3-50BE90986B84}" type="pres">
      <dgm:prSet presAssocID="{CF3504D8-FE6C-4862-B719-1260FBB410A6}" presName="parTrans" presStyleLbl="bgSibTrans2D1" presStyleIdx="2" presStyleCnt="3"/>
      <dgm:spPr/>
    </dgm:pt>
    <dgm:pt modelId="{56CA7B3C-BA8D-4FC2-AD96-F48121C2A61C}" type="pres">
      <dgm:prSet presAssocID="{0D01EFCF-94A2-4BA8-A417-0B5F9B6D725A}" presName="node" presStyleLbl="node1" presStyleIdx="2" presStyleCnt="3">
        <dgm:presLayoutVars>
          <dgm:bulletEnabled val="1"/>
        </dgm:presLayoutVars>
      </dgm:prSet>
      <dgm:spPr/>
    </dgm:pt>
  </dgm:ptLst>
  <dgm:cxnLst>
    <dgm:cxn modelId="{695F2F2A-95F1-4986-9538-7A0F6551E1F0}" srcId="{9E4F5C24-BD2F-43BF-AF14-016FA08423D3}" destId="{0D01EFCF-94A2-4BA8-A417-0B5F9B6D725A}" srcOrd="2" destOrd="0" parTransId="{CF3504D8-FE6C-4862-B719-1260FBB410A6}" sibTransId="{FDE46270-A377-4708-A30A-6DACC52D67AB}"/>
    <dgm:cxn modelId="{842EE638-38F8-491B-BF88-D691BA353413}" srcId="{825DC87C-8563-4B51-A713-6D63C6D74CDE}" destId="{9E4F5C24-BD2F-43BF-AF14-016FA08423D3}" srcOrd="0" destOrd="0" parTransId="{ED942AD8-6F90-4D61-8F90-7B714A6C8F7E}" sibTransId="{94254E46-CD96-496C-A6E5-259E8037328B}"/>
    <dgm:cxn modelId="{FDA8CD40-9E0A-4C3E-B0C7-5BC29BAEB115}" type="presOf" srcId="{9E4F5C24-BD2F-43BF-AF14-016FA08423D3}" destId="{6A1E79E7-FF01-4382-8A94-86D61ADF55F7}" srcOrd="0" destOrd="0" presId="urn:microsoft.com/office/officeart/2005/8/layout/radial4"/>
    <dgm:cxn modelId="{8E329E4B-0B50-4390-9B54-21B5B6339983}" type="presOf" srcId="{CF3504D8-FE6C-4862-B719-1260FBB410A6}" destId="{93A2443F-9616-4AE7-99A3-50BE90986B84}" srcOrd="0" destOrd="0" presId="urn:microsoft.com/office/officeart/2005/8/layout/radial4"/>
    <dgm:cxn modelId="{7EA7764F-C8ED-4EBC-9BFE-BA8971AD4E69}" type="presOf" srcId="{0D01EFCF-94A2-4BA8-A417-0B5F9B6D725A}" destId="{56CA7B3C-BA8D-4FC2-AD96-F48121C2A61C}" srcOrd="0" destOrd="0" presId="urn:microsoft.com/office/officeart/2005/8/layout/radial4"/>
    <dgm:cxn modelId="{F5078289-3332-455F-9C3B-37F1A65B9FCA}" srcId="{9E4F5C24-BD2F-43BF-AF14-016FA08423D3}" destId="{53D069BE-BD7F-417F-B8FC-3530B1371A36}" srcOrd="0" destOrd="0" parTransId="{C092546D-31D9-4905-AFA1-164B2F8CC641}" sibTransId="{969655CA-90CC-46AE-9D47-642CCA7767B5}"/>
    <dgm:cxn modelId="{FCBB678E-6E8A-4944-8469-214F79F7BAD1}" type="presOf" srcId="{825DC87C-8563-4B51-A713-6D63C6D74CDE}" destId="{6AFDFF20-3D23-4D07-8CE2-7775168EE498}" srcOrd="0" destOrd="0" presId="urn:microsoft.com/office/officeart/2005/8/layout/radial4"/>
    <dgm:cxn modelId="{D7CDC7BA-9FAE-40F2-BA35-4883C72D24B8}" type="presOf" srcId="{8B575A7B-86CE-4322-A31C-C6B0B2528668}" destId="{1C2B80E1-24B7-42C1-BB59-21A60CEA8980}" srcOrd="0" destOrd="0" presId="urn:microsoft.com/office/officeart/2005/8/layout/radial4"/>
    <dgm:cxn modelId="{141D61D6-F98F-426D-9834-E4A8656CDE36}" srcId="{9E4F5C24-BD2F-43BF-AF14-016FA08423D3}" destId="{1FEAA2C7-86F4-41B1-801A-B2B1E3ED6A32}" srcOrd="1" destOrd="0" parTransId="{8B575A7B-86CE-4322-A31C-C6B0B2528668}" sibTransId="{7660B731-6A70-4161-87F1-8BD171C0495C}"/>
    <dgm:cxn modelId="{F56089E5-CB15-455A-BE86-311D149E3F6A}" type="presOf" srcId="{1FEAA2C7-86F4-41B1-801A-B2B1E3ED6A32}" destId="{CBA8B23C-F23B-45EB-A8F1-24ED05DCE51B}" srcOrd="0" destOrd="0" presId="urn:microsoft.com/office/officeart/2005/8/layout/radial4"/>
    <dgm:cxn modelId="{8EC0ECEC-C158-4A20-A493-EB94F9B2F1ED}" type="presOf" srcId="{C092546D-31D9-4905-AFA1-164B2F8CC641}" destId="{C4AB4441-2D3D-4CBC-A5B0-0565C7CBBC90}" srcOrd="0" destOrd="0" presId="urn:microsoft.com/office/officeart/2005/8/layout/radial4"/>
    <dgm:cxn modelId="{3F987DF3-031A-4D0D-AAA3-912B81446878}" type="presOf" srcId="{53D069BE-BD7F-417F-B8FC-3530B1371A36}" destId="{2F56AAB0-3382-4570-A059-297DA7A6BF63}" srcOrd="0" destOrd="0" presId="urn:microsoft.com/office/officeart/2005/8/layout/radial4"/>
    <dgm:cxn modelId="{10C9FA6D-5983-491E-952F-A159AC852188}" type="presParOf" srcId="{6AFDFF20-3D23-4D07-8CE2-7775168EE498}" destId="{6A1E79E7-FF01-4382-8A94-86D61ADF55F7}" srcOrd="0" destOrd="0" presId="urn:microsoft.com/office/officeart/2005/8/layout/radial4"/>
    <dgm:cxn modelId="{0FB28E5A-5A32-43DF-B6D2-2C4332744815}" type="presParOf" srcId="{6AFDFF20-3D23-4D07-8CE2-7775168EE498}" destId="{C4AB4441-2D3D-4CBC-A5B0-0565C7CBBC90}" srcOrd="1" destOrd="0" presId="urn:microsoft.com/office/officeart/2005/8/layout/radial4"/>
    <dgm:cxn modelId="{82AE0F1C-C267-4B58-80D1-25B3AEF22FC4}" type="presParOf" srcId="{6AFDFF20-3D23-4D07-8CE2-7775168EE498}" destId="{2F56AAB0-3382-4570-A059-297DA7A6BF63}" srcOrd="2" destOrd="0" presId="urn:microsoft.com/office/officeart/2005/8/layout/radial4"/>
    <dgm:cxn modelId="{15BCF471-7720-469E-B5C8-03491761F40D}" type="presParOf" srcId="{6AFDFF20-3D23-4D07-8CE2-7775168EE498}" destId="{1C2B80E1-24B7-42C1-BB59-21A60CEA8980}" srcOrd="3" destOrd="0" presId="urn:microsoft.com/office/officeart/2005/8/layout/radial4"/>
    <dgm:cxn modelId="{92049F7B-08D8-4B3F-81A3-C567B602097D}" type="presParOf" srcId="{6AFDFF20-3D23-4D07-8CE2-7775168EE498}" destId="{CBA8B23C-F23B-45EB-A8F1-24ED05DCE51B}" srcOrd="4" destOrd="0" presId="urn:microsoft.com/office/officeart/2005/8/layout/radial4"/>
    <dgm:cxn modelId="{5D486BBC-FE93-489A-BE8F-164427F08EC4}" type="presParOf" srcId="{6AFDFF20-3D23-4D07-8CE2-7775168EE498}" destId="{93A2443F-9616-4AE7-99A3-50BE90986B84}" srcOrd="5" destOrd="0" presId="urn:microsoft.com/office/officeart/2005/8/layout/radial4"/>
    <dgm:cxn modelId="{449A3566-DCD1-455C-89C6-5F857DD46D50}" type="presParOf" srcId="{6AFDFF20-3D23-4D07-8CE2-7775168EE498}" destId="{56CA7B3C-BA8D-4FC2-AD96-F48121C2A61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ACF9E0-F9DA-4B64-AA87-6720EDB6451F}">
      <dsp:nvSpPr>
        <dsp:cNvPr id="0" name=""/>
        <dsp:cNvSpPr/>
      </dsp:nvSpPr>
      <dsp:spPr>
        <a:xfrm>
          <a:off x="1557557" y="-15412"/>
          <a:ext cx="6397192" cy="6397192"/>
        </a:xfrm>
        <a:prstGeom prst="circularArrow">
          <a:avLst>
            <a:gd name="adj1" fmla="val 5544"/>
            <a:gd name="adj2" fmla="val 330680"/>
            <a:gd name="adj3" fmla="val 13748523"/>
            <a:gd name="adj4" fmla="val 17402664"/>
            <a:gd name="adj5" fmla="val 5757"/>
          </a:avLst>
        </a:prstGeom>
        <a:solidFill>
          <a:srgbClr val="0000FF"/>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dsp:style>
    </dsp:sp>
    <dsp:sp modelId="{1DCF4C0A-8F69-4F12-B3CE-C885DE67E84E}">
      <dsp:nvSpPr>
        <dsp:cNvPr id="0" name=""/>
        <dsp:cNvSpPr/>
      </dsp:nvSpPr>
      <dsp:spPr>
        <a:xfrm>
          <a:off x="3240702" y="26971"/>
          <a:ext cx="3030901" cy="1515450"/>
        </a:xfrm>
        <a:prstGeom prst="roundRect">
          <a:avLst/>
        </a:prstGeom>
        <a:solidFill>
          <a:srgbClr val="FFB7B7"/>
        </a:solidFill>
        <a:ln w="19050" cap="flat" cmpd="sng" algn="ctr">
          <a:solidFill>
            <a:schemeClr val="tx1"/>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GB" altLang="en-US" sz="2800" kern="1200" dirty="0">
            <a:solidFill>
              <a:schemeClr val="tx1"/>
            </a:solidFill>
          </a:endParaRPr>
        </a:p>
        <a:p>
          <a:pPr marL="0" lvl="0" indent="0" algn="ctr" defTabSz="1244600">
            <a:lnSpc>
              <a:spcPct val="90000"/>
            </a:lnSpc>
            <a:spcBef>
              <a:spcPct val="0"/>
            </a:spcBef>
            <a:spcAft>
              <a:spcPct val="35000"/>
            </a:spcAft>
            <a:buNone/>
          </a:pPr>
          <a:r>
            <a:rPr lang="en-GB" altLang="en-US" sz="2800" kern="1200" dirty="0">
              <a:solidFill>
                <a:schemeClr val="tx1"/>
              </a:solidFill>
            </a:rPr>
            <a:t>Gather Information &amp; Intelligence</a:t>
          </a:r>
        </a:p>
        <a:p>
          <a:pPr marL="0" lvl="0" indent="0" algn="ctr" defTabSz="1244600">
            <a:lnSpc>
              <a:spcPct val="90000"/>
            </a:lnSpc>
            <a:spcBef>
              <a:spcPct val="0"/>
            </a:spcBef>
            <a:spcAft>
              <a:spcPct val="35000"/>
            </a:spcAft>
            <a:buNone/>
          </a:pPr>
          <a:endParaRPr lang="en-GB" sz="2000" b="1" kern="1200" dirty="0">
            <a:solidFill>
              <a:schemeClr val="tx1"/>
            </a:solidFill>
            <a:latin typeface="Arial" pitchFamily="34" charset="0"/>
            <a:cs typeface="Arial" pitchFamily="34" charset="0"/>
          </a:endParaRPr>
        </a:p>
      </dsp:txBody>
      <dsp:txXfrm>
        <a:off x="3314680" y="100949"/>
        <a:ext cx="2882945" cy="1367494"/>
      </dsp:txXfrm>
    </dsp:sp>
    <dsp:sp modelId="{C35A7D6C-EF7E-4761-BF5F-4543A92D3ADF}">
      <dsp:nvSpPr>
        <dsp:cNvPr id="0" name=""/>
        <dsp:cNvSpPr/>
      </dsp:nvSpPr>
      <dsp:spPr>
        <a:xfrm>
          <a:off x="5962229" y="1865294"/>
          <a:ext cx="3030901" cy="1515450"/>
        </a:xfrm>
        <a:prstGeom prst="roundRect">
          <a:avLst/>
        </a:prstGeom>
        <a:solidFill>
          <a:srgbClr val="FFCC99"/>
        </a:solidFill>
        <a:ln w="12700" cap="flat" cmpd="sng" algn="ctr">
          <a:solidFill>
            <a:schemeClr val="tx1"/>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altLang="en-US" sz="2400" kern="1200" dirty="0">
              <a:solidFill>
                <a:schemeClr val="tx1"/>
              </a:solidFill>
            </a:rPr>
            <a:t>Assess Threat &amp; Risk and Develop a Working Strategy</a:t>
          </a:r>
          <a:endParaRPr lang="en-GB" sz="2400" b="1" kern="1200" dirty="0">
            <a:solidFill>
              <a:schemeClr val="tx1"/>
            </a:solidFill>
            <a:latin typeface="Arial" pitchFamily="34" charset="0"/>
            <a:cs typeface="Arial" pitchFamily="34" charset="0"/>
          </a:endParaRPr>
        </a:p>
      </dsp:txBody>
      <dsp:txXfrm>
        <a:off x="6036207" y="1939272"/>
        <a:ext cx="2882945" cy="1367494"/>
      </dsp:txXfrm>
    </dsp:sp>
    <dsp:sp modelId="{78FECD65-625B-4ED6-ADFE-40DE2573B68E}">
      <dsp:nvSpPr>
        <dsp:cNvPr id="0" name=""/>
        <dsp:cNvSpPr/>
      </dsp:nvSpPr>
      <dsp:spPr>
        <a:xfrm>
          <a:off x="4819198" y="4936454"/>
          <a:ext cx="3030901" cy="1515450"/>
        </a:xfrm>
        <a:prstGeom prst="roundRect">
          <a:avLst/>
        </a:prstGeom>
        <a:solidFill>
          <a:srgbClr val="33CCFF"/>
        </a:solidFill>
        <a:ln w="12700" cap="flat" cmpd="sng" algn="ctr">
          <a:solidFill>
            <a:schemeClr val="tx1"/>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altLang="en-US" sz="2800" kern="1200" dirty="0">
              <a:solidFill>
                <a:schemeClr val="tx1"/>
              </a:solidFill>
            </a:rPr>
            <a:t>Consider</a:t>
          </a:r>
        </a:p>
        <a:p>
          <a:pPr marL="0" lvl="0" indent="0" algn="ctr" defTabSz="1244600">
            <a:lnSpc>
              <a:spcPct val="90000"/>
            </a:lnSpc>
            <a:spcBef>
              <a:spcPct val="0"/>
            </a:spcBef>
            <a:spcAft>
              <a:spcPct val="35000"/>
            </a:spcAft>
            <a:buNone/>
          </a:pPr>
          <a:r>
            <a:rPr lang="en-GB" altLang="en-US" sz="2800" kern="1200" dirty="0">
              <a:solidFill>
                <a:schemeClr val="tx1"/>
              </a:solidFill>
            </a:rPr>
            <a:t>Powers and Policy</a:t>
          </a:r>
          <a:endParaRPr lang="en-GB" sz="2800" b="1" kern="1200" dirty="0">
            <a:solidFill>
              <a:schemeClr val="tx1"/>
            </a:solidFill>
            <a:latin typeface="Arial" pitchFamily="34" charset="0"/>
            <a:cs typeface="Arial" pitchFamily="34" charset="0"/>
          </a:endParaRPr>
        </a:p>
      </dsp:txBody>
      <dsp:txXfrm>
        <a:off x="4893176" y="5010432"/>
        <a:ext cx="2882945" cy="1367494"/>
      </dsp:txXfrm>
    </dsp:sp>
    <dsp:sp modelId="{448ADC9A-CA89-42FB-A638-AE26AF7260B1}">
      <dsp:nvSpPr>
        <dsp:cNvPr id="0" name=""/>
        <dsp:cNvSpPr/>
      </dsp:nvSpPr>
      <dsp:spPr>
        <a:xfrm>
          <a:off x="1612226" y="4936454"/>
          <a:ext cx="3030901" cy="1515450"/>
        </a:xfrm>
        <a:prstGeom prst="roundRect">
          <a:avLst/>
        </a:prstGeom>
        <a:solidFill>
          <a:srgbClr val="66FFFF"/>
        </a:solidFill>
        <a:ln w="12700" cap="flat" cmpd="sng" algn="ctr">
          <a:solidFill>
            <a:schemeClr val="tx1"/>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altLang="en-US" sz="2800" kern="1200" dirty="0">
              <a:solidFill>
                <a:schemeClr val="tx1"/>
              </a:solidFill>
            </a:rPr>
            <a:t>Identify Options &amp; Contingencies</a:t>
          </a:r>
          <a:endParaRPr lang="en-GB" sz="2800" b="1" kern="1200" dirty="0">
            <a:solidFill>
              <a:schemeClr val="tx1"/>
            </a:solidFill>
            <a:latin typeface="Arial" pitchFamily="34" charset="0"/>
            <a:cs typeface="Arial" pitchFamily="34" charset="0"/>
          </a:endParaRPr>
        </a:p>
      </dsp:txBody>
      <dsp:txXfrm>
        <a:off x="1686204" y="5010432"/>
        <a:ext cx="2882945" cy="1367494"/>
      </dsp:txXfrm>
    </dsp:sp>
    <dsp:sp modelId="{FA93263F-0F8C-4D6D-B681-780359C8D77A}">
      <dsp:nvSpPr>
        <dsp:cNvPr id="0" name=""/>
        <dsp:cNvSpPr/>
      </dsp:nvSpPr>
      <dsp:spPr>
        <a:xfrm>
          <a:off x="456434" y="1872698"/>
          <a:ext cx="3030901" cy="1655690"/>
        </a:xfrm>
        <a:prstGeom prst="roundRect">
          <a:avLst/>
        </a:prstGeom>
        <a:solidFill>
          <a:schemeClr val="bg2">
            <a:lumMod val="60000"/>
            <a:lumOff val="40000"/>
          </a:schemeClr>
        </a:solidFill>
        <a:ln w="12700" cap="flat" cmpd="sng" algn="ctr">
          <a:solidFill>
            <a:schemeClr val="tx1"/>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altLang="en-US" sz="2800" kern="1200" dirty="0">
              <a:solidFill>
                <a:schemeClr val="tx1"/>
              </a:solidFill>
            </a:rPr>
            <a:t>Take Action and Review What Happened</a:t>
          </a:r>
          <a:endParaRPr lang="en-GB" sz="2800" b="1" kern="1200" dirty="0">
            <a:solidFill>
              <a:schemeClr val="tx1"/>
            </a:solidFill>
            <a:latin typeface="Arial" pitchFamily="34" charset="0"/>
            <a:cs typeface="Arial" pitchFamily="34" charset="0"/>
          </a:endParaRPr>
        </a:p>
      </dsp:txBody>
      <dsp:txXfrm>
        <a:off x="537258" y="1953522"/>
        <a:ext cx="2869253" cy="14940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D3EDF2-1F4E-C94F-AED7-53688AE49854}">
      <dsp:nvSpPr>
        <dsp:cNvPr id="0" name=""/>
        <dsp:cNvSpPr/>
      </dsp:nvSpPr>
      <dsp:spPr>
        <a:xfrm>
          <a:off x="0" y="0"/>
          <a:ext cx="8322589" cy="1802682"/>
        </a:xfrm>
        <a:prstGeom prst="roundRect">
          <a:avLst>
            <a:gd name="adj" fmla="val 10000"/>
          </a:avLst>
        </a:prstGeom>
        <a:solidFill>
          <a:schemeClr val="accent6">
            <a:alpha val="90000"/>
            <a:tint val="55000"/>
            <a:hueOff val="0"/>
            <a:satOff val="0"/>
            <a:lumOff val="0"/>
            <a:alphaOff val="0"/>
          </a:schemeClr>
        </a:solidFill>
        <a:ln w="6350" cap="flat" cmpd="sng" algn="ctr">
          <a:solidFill>
            <a:schemeClr val="accent6">
              <a:alpha val="90000"/>
              <a:tint val="55000"/>
              <a:hueOff val="0"/>
              <a:satOff val="0"/>
              <a:lumOff val="0"/>
              <a:alphaOff val="0"/>
            </a:schemeClr>
          </a:solidFill>
          <a:prstDash val="solid"/>
          <a:miter lim="800000"/>
        </a:ln>
        <a:effectLst/>
        <a:scene3d>
          <a:camera prst="orthographicFront"/>
          <a:lightRig rig="chilly" dir="t"/>
        </a:scene3d>
        <a:sp3d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7A56C42-79C9-3140-9802-BA27B56265A1}">
      <dsp:nvSpPr>
        <dsp:cNvPr id="0" name=""/>
        <dsp:cNvSpPr/>
      </dsp:nvSpPr>
      <dsp:spPr>
        <a:xfrm>
          <a:off x="253497" y="240357"/>
          <a:ext cx="2442373" cy="1321967"/>
        </a:xfrm>
        <a:prstGeom prst="roundRect">
          <a:avLst>
            <a:gd name="adj" fmla="val 10000"/>
          </a:avLst>
        </a:prstGeom>
        <a:solidFill>
          <a:schemeClr val="accent6">
            <a:tint val="50000"/>
            <a:hueOff val="0"/>
            <a:satOff val="0"/>
            <a:lumOff val="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C862660-18A0-3849-B3FA-AFDB01D061CA}">
      <dsp:nvSpPr>
        <dsp:cNvPr id="0" name=""/>
        <dsp:cNvSpPr/>
      </dsp:nvSpPr>
      <dsp:spPr>
        <a:xfrm rot="10800000">
          <a:off x="253497" y="1802682"/>
          <a:ext cx="2442373" cy="2203279"/>
        </a:xfrm>
        <a:prstGeom prst="round2SameRect">
          <a:avLst>
            <a:gd name="adj1" fmla="val 10500"/>
            <a:gd name="adj2" fmla="val 0"/>
          </a:avLst>
        </a:prstGeom>
        <a:solidFill>
          <a:schemeClr val="accent6">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dirty="0"/>
            <a:t>A Constable may search any person who has been arrested at a place </a:t>
          </a:r>
          <a:r>
            <a:rPr lang="en-US" sz="2000" b="1" i="1" u="sng" kern="1200" dirty="0"/>
            <a:t>other than a police station</a:t>
          </a:r>
          <a:endParaRPr lang="en-US" sz="1600" kern="1200" dirty="0"/>
        </a:p>
      </dsp:txBody>
      <dsp:txXfrm rot="10800000">
        <a:off x="321255" y="1802682"/>
        <a:ext cx="2306857" cy="2135521"/>
      </dsp:txXfrm>
    </dsp:sp>
    <dsp:sp modelId="{06AA997E-BB7D-1245-8E50-026CE972AADA}">
      <dsp:nvSpPr>
        <dsp:cNvPr id="0" name=""/>
        <dsp:cNvSpPr/>
      </dsp:nvSpPr>
      <dsp:spPr>
        <a:xfrm>
          <a:off x="2807487" y="220647"/>
          <a:ext cx="2442373" cy="1321967"/>
        </a:xfrm>
        <a:prstGeom prst="roundRect">
          <a:avLst>
            <a:gd name="adj" fmla="val 10000"/>
          </a:avLst>
        </a:prstGeom>
        <a:solidFill>
          <a:schemeClr val="accent6">
            <a:tint val="50000"/>
            <a:hueOff val="-5698"/>
            <a:satOff val="265"/>
            <a:lumOff val="-116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839DAD4-70FE-3143-BBD2-7F708AA200A9}">
      <dsp:nvSpPr>
        <dsp:cNvPr id="0" name=""/>
        <dsp:cNvSpPr/>
      </dsp:nvSpPr>
      <dsp:spPr>
        <a:xfrm rot="10800000">
          <a:off x="2940107" y="1802682"/>
          <a:ext cx="2442373" cy="2203279"/>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kern="1200" dirty="0"/>
            <a:t>If</a:t>
          </a:r>
          <a:r>
            <a:rPr lang="en-US" sz="2000" kern="1200" baseline="0" dirty="0"/>
            <a:t> they have </a:t>
          </a:r>
          <a:r>
            <a:rPr lang="en-US" sz="2000" b="1" i="1" u="sng" kern="1200" baseline="0" dirty="0"/>
            <a:t>reasonable grounds for believing </a:t>
          </a:r>
          <a:r>
            <a:rPr lang="en-US" sz="2000" kern="1200" baseline="0" dirty="0"/>
            <a:t>that the arrested person may present </a:t>
          </a:r>
          <a:endParaRPr lang="en-US" sz="1600" kern="1200" dirty="0"/>
        </a:p>
      </dsp:txBody>
      <dsp:txXfrm rot="10800000">
        <a:off x="3007865" y="1802682"/>
        <a:ext cx="2306857" cy="2135521"/>
      </dsp:txXfrm>
    </dsp:sp>
    <dsp:sp modelId="{CB271E6F-1313-D54B-AA63-21D5EB24E4FD}">
      <dsp:nvSpPr>
        <dsp:cNvPr id="0" name=""/>
        <dsp:cNvSpPr/>
      </dsp:nvSpPr>
      <dsp:spPr>
        <a:xfrm>
          <a:off x="5626718" y="231533"/>
          <a:ext cx="2442373" cy="1321967"/>
        </a:xfrm>
        <a:prstGeom prst="roundRect">
          <a:avLst>
            <a:gd name="adj" fmla="val 10000"/>
          </a:avLst>
        </a:prstGeom>
        <a:solidFill>
          <a:schemeClr val="accent6">
            <a:tint val="50000"/>
            <a:hueOff val="-11397"/>
            <a:satOff val="529"/>
            <a:lumOff val="-232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5126D14-D80F-8545-9A94-53000B726E6A}">
      <dsp:nvSpPr>
        <dsp:cNvPr id="0" name=""/>
        <dsp:cNvSpPr/>
      </dsp:nvSpPr>
      <dsp:spPr>
        <a:xfrm rot="10800000">
          <a:off x="5626718" y="1776210"/>
          <a:ext cx="2442373" cy="2238575"/>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i="1" u="sng" kern="1200" dirty="0">
              <a:solidFill>
                <a:schemeClr val="accent1"/>
              </a:solidFill>
            </a:rPr>
            <a:t>D</a:t>
          </a:r>
          <a:r>
            <a:rPr lang="en-US" sz="1800" kern="1200" dirty="0">
              <a:solidFill>
                <a:srgbClr val="FF0000"/>
              </a:solidFill>
            </a:rPr>
            <a:t>anger to himself or others</a:t>
          </a:r>
        </a:p>
        <a:p>
          <a:pPr marL="0" lvl="0" indent="0" algn="ctr" defTabSz="800100">
            <a:lnSpc>
              <a:spcPct val="90000"/>
            </a:lnSpc>
            <a:spcBef>
              <a:spcPct val="0"/>
            </a:spcBef>
            <a:spcAft>
              <a:spcPct val="35000"/>
            </a:spcAft>
            <a:buNone/>
          </a:pPr>
          <a:r>
            <a:rPr lang="en-US" sz="1800" b="1" i="1" u="sng" kern="1200" dirty="0">
              <a:solidFill>
                <a:schemeClr val="accent1"/>
              </a:solidFill>
            </a:rPr>
            <a:t>I</a:t>
          </a:r>
          <a:r>
            <a:rPr lang="en-US" sz="1800" kern="1200" dirty="0">
              <a:solidFill>
                <a:srgbClr val="FF0000"/>
              </a:solidFill>
            </a:rPr>
            <a:t>mplement which he might use to escape</a:t>
          </a:r>
        </a:p>
        <a:p>
          <a:pPr marL="0" lvl="0" indent="0" algn="ctr" defTabSz="800100">
            <a:lnSpc>
              <a:spcPct val="90000"/>
            </a:lnSpc>
            <a:spcBef>
              <a:spcPct val="0"/>
            </a:spcBef>
            <a:spcAft>
              <a:spcPct val="35000"/>
            </a:spcAft>
            <a:buNone/>
          </a:pPr>
          <a:r>
            <a:rPr lang="en-US" sz="1800" b="1" i="1" u="sng" kern="1200" dirty="0">
              <a:solidFill>
                <a:schemeClr val="accent1"/>
              </a:solidFill>
            </a:rPr>
            <a:t>E</a:t>
          </a:r>
          <a:r>
            <a:rPr lang="en-US" sz="1800" kern="1200" dirty="0">
              <a:solidFill>
                <a:srgbClr val="FF0000"/>
              </a:solidFill>
            </a:rPr>
            <a:t>vidence relating to an offence</a:t>
          </a:r>
        </a:p>
        <a:p>
          <a:pPr marL="0" lvl="0" indent="0" algn="ctr" defTabSz="800100">
            <a:lnSpc>
              <a:spcPct val="90000"/>
            </a:lnSpc>
            <a:spcBef>
              <a:spcPct val="0"/>
            </a:spcBef>
            <a:spcAft>
              <a:spcPct val="35000"/>
            </a:spcAft>
            <a:buNone/>
          </a:pPr>
          <a:endParaRPr lang="en-US" sz="2400" kern="1200" dirty="0"/>
        </a:p>
        <a:p>
          <a:pPr marL="0" lvl="0" indent="0" algn="ctr" defTabSz="800100">
            <a:lnSpc>
              <a:spcPct val="90000"/>
            </a:lnSpc>
            <a:spcBef>
              <a:spcPct val="0"/>
            </a:spcBef>
            <a:spcAft>
              <a:spcPct val="35000"/>
            </a:spcAft>
            <a:buNone/>
          </a:pPr>
          <a:endParaRPr lang="en-US" kern="1200" dirty="0"/>
        </a:p>
      </dsp:txBody>
      <dsp:txXfrm rot="10800000">
        <a:off x="5695562" y="1776210"/>
        <a:ext cx="2304685" cy="21697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F6C9D-6858-EB44-99C0-3911CC852D56}">
      <dsp:nvSpPr>
        <dsp:cNvPr id="0" name=""/>
        <dsp:cNvSpPr/>
      </dsp:nvSpPr>
      <dsp:spPr>
        <a:xfrm>
          <a:off x="1543053" y="2667"/>
          <a:ext cx="7772392" cy="136425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rPr>
            <a:t>A </a:t>
          </a:r>
          <a:r>
            <a:rPr lang="en-US" sz="2300" b="1" i="1" u="sng" kern="1200" dirty="0">
              <a:solidFill>
                <a:schemeClr val="tx1"/>
              </a:solidFill>
            </a:rPr>
            <a:t>police constable </a:t>
          </a:r>
          <a:r>
            <a:rPr lang="en-US" sz="2300" kern="1200" dirty="0">
              <a:solidFill>
                <a:schemeClr val="tx1"/>
              </a:solidFill>
            </a:rPr>
            <a:t>may </a:t>
          </a:r>
          <a:r>
            <a:rPr lang="en-US" sz="2300" b="1" i="1" u="sng" kern="1200" dirty="0">
              <a:solidFill>
                <a:schemeClr val="tx1"/>
              </a:solidFill>
            </a:rPr>
            <a:t>detain</a:t>
          </a:r>
          <a:r>
            <a:rPr lang="en-US" sz="2300" kern="1200" dirty="0">
              <a:solidFill>
                <a:schemeClr val="tx1"/>
              </a:solidFill>
            </a:rPr>
            <a:t> </a:t>
          </a:r>
          <a:r>
            <a:rPr lang="en-US" sz="2300" b="1" i="1" u="sng" kern="1200" dirty="0">
              <a:solidFill>
                <a:schemeClr val="tx1"/>
              </a:solidFill>
            </a:rPr>
            <a:t>any person </a:t>
          </a:r>
          <a:r>
            <a:rPr lang="en-US" sz="2300" kern="1200" dirty="0">
              <a:solidFill>
                <a:schemeClr val="tx1"/>
              </a:solidFill>
            </a:rPr>
            <a:t>or </a:t>
          </a:r>
          <a:r>
            <a:rPr lang="en-US" sz="2300" b="1" i="1" u="sng" kern="1200" dirty="0">
              <a:solidFill>
                <a:schemeClr val="tx1"/>
              </a:solidFill>
            </a:rPr>
            <a:t>vehicle</a:t>
          </a:r>
          <a:r>
            <a:rPr lang="en-US" sz="2300" kern="1200" dirty="0">
              <a:solidFill>
                <a:schemeClr val="tx1"/>
              </a:solidFill>
            </a:rPr>
            <a:t> or anything which is in or on a vehicle, in any place to which the public has access</a:t>
          </a:r>
        </a:p>
      </dsp:txBody>
      <dsp:txXfrm>
        <a:off x="1583011" y="42625"/>
        <a:ext cx="7692476" cy="1284341"/>
      </dsp:txXfrm>
    </dsp:sp>
    <dsp:sp modelId="{19B1B738-6BE3-824E-884B-E829FCA7A43D}">
      <dsp:nvSpPr>
        <dsp:cNvPr id="0" name=""/>
        <dsp:cNvSpPr/>
      </dsp:nvSpPr>
      <dsp:spPr>
        <a:xfrm rot="5400000">
          <a:off x="5173451" y="1401031"/>
          <a:ext cx="511596" cy="613915"/>
        </a:xfrm>
        <a:prstGeom prst="rightArrow">
          <a:avLst>
            <a:gd name="adj1" fmla="val 60000"/>
            <a:gd name="adj2" fmla="val 50000"/>
          </a:avLst>
        </a:prstGeom>
        <a:solidFill>
          <a:schemeClr val="accent2">
            <a:lumMod val="75000"/>
            <a:alpha val="90000"/>
          </a:schemeClr>
        </a:solidFill>
        <a:ln>
          <a:solidFill>
            <a:schemeClr val="tx1">
              <a:alpha val="90000"/>
            </a:schemeClr>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5400000">
        <a:off x="5245075" y="1452191"/>
        <a:ext cx="368349" cy="358117"/>
      </dsp:txXfrm>
    </dsp:sp>
    <dsp:sp modelId="{7BB447FF-E54B-CD49-A06C-1DB31A5D4FF3}">
      <dsp:nvSpPr>
        <dsp:cNvPr id="0" name=""/>
        <dsp:cNvSpPr/>
      </dsp:nvSpPr>
      <dsp:spPr>
        <a:xfrm>
          <a:off x="1528755" y="2049053"/>
          <a:ext cx="7800987" cy="136425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rPr>
            <a:t>If he or she </a:t>
          </a:r>
          <a:r>
            <a:rPr lang="en-US" sz="2300" b="1" i="1" u="sng" kern="1200" dirty="0">
              <a:solidFill>
                <a:schemeClr val="tx1"/>
              </a:solidFill>
            </a:rPr>
            <a:t>has reasonable grounds for suspecting</a:t>
          </a:r>
          <a:r>
            <a:rPr lang="en-US" sz="2300" kern="1200" dirty="0">
              <a:solidFill>
                <a:schemeClr val="tx1"/>
              </a:solidFill>
            </a:rPr>
            <a:t> that </a:t>
          </a:r>
          <a:r>
            <a:rPr lang="en-US" sz="2300" b="1" i="1" u="sng" kern="1200" dirty="0">
              <a:solidFill>
                <a:schemeClr val="tx1"/>
              </a:solidFill>
            </a:rPr>
            <a:t>stolen</a:t>
          </a:r>
          <a:r>
            <a:rPr lang="en-US" sz="2300" kern="1200" dirty="0">
              <a:solidFill>
                <a:schemeClr val="tx1"/>
              </a:solidFill>
            </a:rPr>
            <a:t> or </a:t>
          </a:r>
          <a:r>
            <a:rPr lang="en-US" sz="2300" b="1" i="1" u="sng" kern="1200" dirty="0">
              <a:solidFill>
                <a:schemeClr val="tx1"/>
              </a:solidFill>
            </a:rPr>
            <a:t>prohibited articles, prohibited fireworks </a:t>
          </a:r>
          <a:r>
            <a:rPr lang="en-US" sz="2300" kern="1200" dirty="0">
              <a:solidFill>
                <a:schemeClr val="tx1"/>
              </a:solidFill>
            </a:rPr>
            <a:t>or </a:t>
          </a:r>
          <a:r>
            <a:rPr lang="en-US" sz="2300" b="1" i="1" u="sng" kern="1200" dirty="0">
              <a:solidFill>
                <a:schemeClr val="tx1"/>
              </a:solidFill>
            </a:rPr>
            <a:t>bladed or sharply pointed articles</a:t>
          </a:r>
          <a:r>
            <a:rPr lang="en-US" sz="2300" kern="1200" dirty="0">
              <a:solidFill>
                <a:schemeClr val="tx1"/>
              </a:solidFill>
            </a:rPr>
            <a:t> will be found</a:t>
          </a:r>
        </a:p>
      </dsp:txBody>
      <dsp:txXfrm>
        <a:off x="1568713" y="2089011"/>
        <a:ext cx="7721071" cy="1284341"/>
      </dsp:txXfrm>
    </dsp:sp>
    <dsp:sp modelId="{2285B069-DBC3-4040-A16C-B49ADAD0C9F2}">
      <dsp:nvSpPr>
        <dsp:cNvPr id="0" name=""/>
        <dsp:cNvSpPr/>
      </dsp:nvSpPr>
      <dsp:spPr>
        <a:xfrm rot="5400000">
          <a:off x="5173451" y="3447417"/>
          <a:ext cx="511596" cy="613915"/>
        </a:xfrm>
        <a:prstGeom prst="rightArrow">
          <a:avLst>
            <a:gd name="adj1" fmla="val 60000"/>
            <a:gd name="adj2" fmla="val 50000"/>
          </a:avLst>
        </a:prstGeom>
        <a:solidFill>
          <a:schemeClr val="accent2">
            <a:lumMod val="75000"/>
            <a:alpha val="90000"/>
          </a:schemeClr>
        </a:solidFill>
        <a:ln>
          <a:solidFill>
            <a:schemeClr val="tx1">
              <a:alpha val="90000"/>
            </a:schemeClr>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5400000">
        <a:off x="5245075" y="3498577"/>
        <a:ext cx="368349" cy="358117"/>
      </dsp:txXfrm>
    </dsp:sp>
    <dsp:sp modelId="{40F1F6E5-1061-5C42-B348-B09BD63F97AE}">
      <dsp:nvSpPr>
        <dsp:cNvPr id="0" name=""/>
        <dsp:cNvSpPr/>
      </dsp:nvSpPr>
      <dsp:spPr>
        <a:xfrm>
          <a:off x="1543053" y="4095439"/>
          <a:ext cx="7772392" cy="136425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tx1"/>
              </a:solidFill>
            </a:rPr>
            <a:t>Any such article found during a search may be seized</a:t>
          </a:r>
        </a:p>
      </dsp:txBody>
      <dsp:txXfrm>
        <a:off x="1583011" y="4135397"/>
        <a:ext cx="7692476" cy="12843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A3F99A-4B12-4948-A539-9E9D91CBD9B2}">
      <dsp:nvSpPr>
        <dsp:cNvPr id="0" name=""/>
        <dsp:cNvSpPr/>
      </dsp:nvSpPr>
      <dsp:spPr>
        <a:xfrm>
          <a:off x="217873" y="1238"/>
          <a:ext cx="2539082" cy="15234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What does NOT constitute grounds for suspicion?</a:t>
          </a:r>
          <a:endParaRPr lang="en-US" sz="1600" kern="1200" dirty="0"/>
        </a:p>
      </dsp:txBody>
      <dsp:txXfrm>
        <a:off x="217873" y="1238"/>
        <a:ext cx="2539082" cy="1523449"/>
      </dsp:txXfrm>
    </dsp:sp>
    <dsp:sp modelId="{FB0C6FCF-29EE-364C-90B6-199A0D3AA439}">
      <dsp:nvSpPr>
        <dsp:cNvPr id="0" name=""/>
        <dsp:cNvSpPr/>
      </dsp:nvSpPr>
      <dsp:spPr>
        <a:xfrm>
          <a:off x="3010863" y="1238"/>
          <a:ext cx="2539082" cy="152344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i="0" kern="1200"/>
            <a:t>Their</a:t>
          </a:r>
          <a:r>
            <a:rPr lang="en-US" sz="1600" i="0" kern="1200" baseline="0"/>
            <a:t> </a:t>
          </a:r>
          <a:r>
            <a:rPr lang="en-US" sz="1600" i="0" kern="1200"/>
            <a:t>p</a:t>
          </a:r>
          <a:r>
            <a:rPr lang="en-US" sz="1600" kern="1200"/>
            <a:t>hysical appearance</a:t>
          </a:r>
        </a:p>
      </dsp:txBody>
      <dsp:txXfrm>
        <a:off x="3010863" y="1238"/>
        <a:ext cx="2539082" cy="1523449"/>
      </dsp:txXfrm>
    </dsp:sp>
    <dsp:sp modelId="{16672258-98FB-9040-90DE-0875F2023BDE}">
      <dsp:nvSpPr>
        <dsp:cNvPr id="0" name=""/>
        <dsp:cNvSpPr/>
      </dsp:nvSpPr>
      <dsp:spPr>
        <a:xfrm>
          <a:off x="5803854" y="1238"/>
          <a:ext cx="2539082" cy="152344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Apparent race</a:t>
          </a:r>
        </a:p>
      </dsp:txBody>
      <dsp:txXfrm>
        <a:off x="5803854" y="1238"/>
        <a:ext cx="2539082" cy="1523449"/>
      </dsp:txXfrm>
    </dsp:sp>
    <dsp:sp modelId="{BFB949BD-4017-E54F-8ABF-3EEDBE3734ED}">
      <dsp:nvSpPr>
        <dsp:cNvPr id="0" name=""/>
        <dsp:cNvSpPr/>
      </dsp:nvSpPr>
      <dsp:spPr>
        <a:xfrm>
          <a:off x="8596844" y="1238"/>
          <a:ext cx="2539082" cy="152344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Ethnicity</a:t>
          </a:r>
        </a:p>
      </dsp:txBody>
      <dsp:txXfrm>
        <a:off x="8596844" y="1238"/>
        <a:ext cx="2539082" cy="1523449"/>
      </dsp:txXfrm>
    </dsp:sp>
    <dsp:sp modelId="{DF1B7E2E-4F38-FD40-8D77-901466FA6BA9}">
      <dsp:nvSpPr>
        <dsp:cNvPr id="0" name=""/>
        <dsp:cNvSpPr/>
      </dsp:nvSpPr>
      <dsp:spPr>
        <a:xfrm>
          <a:off x="217873" y="1778596"/>
          <a:ext cx="2539082" cy="152344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Religion</a:t>
          </a:r>
        </a:p>
      </dsp:txBody>
      <dsp:txXfrm>
        <a:off x="217873" y="1778596"/>
        <a:ext cx="2539082" cy="1523449"/>
      </dsp:txXfrm>
    </dsp:sp>
    <dsp:sp modelId="{85289F9F-EEF9-4B4F-8CA0-CE7DF543A8F6}">
      <dsp:nvSpPr>
        <dsp:cNvPr id="0" name=""/>
        <dsp:cNvSpPr/>
      </dsp:nvSpPr>
      <dsp:spPr>
        <a:xfrm>
          <a:off x="3010863" y="1778596"/>
          <a:ext cx="2539082" cy="15234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Gender</a:t>
          </a:r>
        </a:p>
      </dsp:txBody>
      <dsp:txXfrm>
        <a:off x="3010863" y="1778596"/>
        <a:ext cx="2539082" cy="1523449"/>
      </dsp:txXfrm>
    </dsp:sp>
    <dsp:sp modelId="{9F857F55-1AD5-6C4F-B9B8-31A3B4D30BB2}">
      <dsp:nvSpPr>
        <dsp:cNvPr id="0" name=""/>
        <dsp:cNvSpPr/>
      </dsp:nvSpPr>
      <dsp:spPr>
        <a:xfrm>
          <a:off x="5803854" y="1778596"/>
          <a:ext cx="2539082" cy="152344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Age</a:t>
          </a:r>
        </a:p>
      </dsp:txBody>
      <dsp:txXfrm>
        <a:off x="5803854" y="1778596"/>
        <a:ext cx="2539082" cy="1523449"/>
      </dsp:txXfrm>
    </dsp:sp>
    <dsp:sp modelId="{D448F9BC-9336-1C41-979C-D47968D3D9F9}">
      <dsp:nvSpPr>
        <dsp:cNvPr id="0" name=""/>
        <dsp:cNvSpPr/>
      </dsp:nvSpPr>
      <dsp:spPr>
        <a:xfrm>
          <a:off x="8596844" y="1778596"/>
          <a:ext cx="2539082" cy="152344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Social standing</a:t>
          </a:r>
        </a:p>
      </dsp:txBody>
      <dsp:txXfrm>
        <a:off x="8596844" y="1778596"/>
        <a:ext cx="2539082" cy="1523449"/>
      </dsp:txXfrm>
    </dsp:sp>
    <dsp:sp modelId="{FF0D0EBF-EEFC-0F43-8208-5339F0FA4387}">
      <dsp:nvSpPr>
        <dsp:cNvPr id="0" name=""/>
        <dsp:cNvSpPr/>
      </dsp:nvSpPr>
      <dsp:spPr>
        <a:xfrm>
          <a:off x="217873" y="3555954"/>
          <a:ext cx="2539082" cy="152344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Previous convictions or the fact they are ‘known’</a:t>
          </a:r>
        </a:p>
      </dsp:txBody>
      <dsp:txXfrm>
        <a:off x="217873" y="3555954"/>
        <a:ext cx="2539082" cy="1523449"/>
      </dsp:txXfrm>
    </dsp:sp>
    <dsp:sp modelId="{038ECF4B-7D73-C64A-A82A-EE528C57D21B}">
      <dsp:nvSpPr>
        <dsp:cNvPr id="0" name=""/>
        <dsp:cNvSpPr/>
      </dsp:nvSpPr>
      <dsp:spPr>
        <a:xfrm>
          <a:off x="3010863" y="3555954"/>
          <a:ext cx="2539082" cy="152344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Presence in a ‘high crime area’ </a:t>
          </a:r>
        </a:p>
      </dsp:txBody>
      <dsp:txXfrm>
        <a:off x="3010863" y="3555954"/>
        <a:ext cx="2539082" cy="1523449"/>
      </dsp:txXfrm>
    </dsp:sp>
    <dsp:sp modelId="{ECCF9702-A13D-B542-A0D0-FD0CDF44CBBE}">
      <dsp:nvSpPr>
        <dsp:cNvPr id="0" name=""/>
        <dsp:cNvSpPr/>
      </dsp:nvSpPr>
      <dsp:spPr>
        <a:xfrm>
          <a:off x="5803854" y="3555954"/>
          <a:ext cx="2539082" cy="15234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Associates (even if there are reasonable grounds for searching one of them)</a:t>
          </a:r>
        </a:p>
      </dsp:txBody>
      <dsp:txXfrm>
        <a:off x="5803854" y="3555954"/>
        <a:ext cx="2539082" cy="1523449"/>
      </dsp:txXfrm>
    </dsp:sp>
    <dsp:sp modelId="{382DD0C6-67A0-4843-992C-0FFA79902742}">
      <dsp:nvSpPr>
        <dsp:cNvPr id="0" name=""/>
        <dsp:cNvSpPr/>
      </dsp:nvSpPr>
      <dsp:spPr>
        <a:xfrm>
          <a:off x="8596844" y="3555954"/>
          <a:ext cx="2539082" cy="152344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Furtive movements.</a:t>
          </a:r>
        </a:p>
      </dsp:txBody>
      <dsp:txXfrm>
        <a:off x="8596844" y="3555954"/>
        <a:ext cx="2539082" cy="1523449"/>
      </dsp:txXfrm>
    </dsp:sp>
    <dsp:sp modelId="{07521ECB-C7A3-944A-B62B-E39287657E45}">
      <dsp:nvSpPr>
        <dsp:cNvPr id="0" name=""/>
        <dsp:cNvSpPr/>
      </dsp:nvSpPr>
      <dsp:spPr>
        <a:xfrm>
          <a:off x="4407358" y="5333311"/>
          <a:ext cx="2539082" cy="152344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i="0" kern="1200" dirty="0"/>
            <a:t>There must be something about their manner, deportment, conversations and the surrounding circumstances which afford that suspicion</a:t>
          </a:r>
          <a:endParaRPr lang="en-US" sz="1600" kern="1200" dirty="0"/>
        </a:p>
      </dsp:txBody>
      <dsp:txXfrm>
        <a:off x="4407358" y="5333311"/>
        <a:ext cx="2539082" cy="15234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56B7C-8459-4DE7-AA2D-B5093F97A279}">
      <dsp:nvSpPr>
        <dsp:cNvPr id="0" name=""/>
        <dsp:cNvSpPr/>
      </dsp:nvSpPr>
      <dsp:spPr>
        <a:xfrm>
          <a:off x="19211" y="33769"/>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A6D66F-8B11-4908-ABB8-0A4C589BAC17}">
      <dsp:nvSpPr>
        <dsp:cNvPr id="0" name=""/>
        <dsp:cNvSpPr/>
      </dsp:nvSpPr>
      <dsp:spPr>
        <a:xfrm>
          <a:off x="204789" y="219347"/>
          <a:ext cx="512548" cy="5125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A277D0-EA97-4A30-B01F-EC928A0A2E4E}">
      <dsp:nvSpPr>
        <dsp:cNvPr id="0" name=""/>
        <dsp:cNvSpPr/>
      </dsp:nvSpPr>
      <dsp:spPr>
        <a:xfrm>
          <a:off x="1092281" y="33769"/>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S</a:t>
          </a:r>
          <a:r>
            <a:rPr lang="en-GB" sz="2400" b="0" i="0" kern="1200" baseline="0"/>
            <a:t>een</a:t>
          </a:r>
          <a:endParaRPr lang="en-US" sz="2400" kern="1200"/>
        </a:p>
      </dsp:txBody>
      <dsp:txXfrm>
        <a:off x="1092281" y="33769"/>
        <a:ext cx="2083019" cy="883705"/>
      </dsp:txXfrm>
    </dsp:sp>
    <dsp:sp modelId="{07531CE3-1A70-4F7C-AF22-30902FC25D6E}">
      <dsp:nvSpPr>
        <dsp:cNvPr id="0" name=""/>
        <dsp:cNvSpPr/>
      </dsp:nvSpPr>
      <dsp:spPr>
        <a:xfrm>
          <a:off x="3538251" y="33769"/>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6B4B5-921C-40D4-8468-D6725D123C2A}">
      <dsp:nvSpPr>
        <dsp:cNvPr id="0" name=""/>
        <dsp:cNvSpPr/>
      </dsp:nvSpPr>
      <dsp:spPr>
        <a:xfrm>
          <a:off x="3723829" y="219347"/>
          <a:ext cx="512548" cy="5125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89B5DA-9552-491B-9343-F173E7A3C243}">
      <dsp:nvSpPr>
        <dsp:cNvPr id="0" name=""/>
        <dsp:cNvSpPr/>
      </dsp:nvSpPr>
      <dsp:spPr>
        <a:xfrm>
          <a:off x="4611321" y="33769"/>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H</a:t>
          </a:r>
          <a:r>
            <a:rPr lang="en-GB" sz="2400" b="0" i="0" kern="1200" baseline="0"/>
            <a:t>eard</a:t>
          </a:r>
          <a:endParaRPr lang="en-US" sz="2400" kern="1200"/>
        </a:p>
      </dsp:txBody>
      <dsp:txXfrm>
        <a:off x="4611321" y="33769"/>
        <a:ext cx="2083019" cy="883705"/>
      </dsp:txXfrm>
    </dsp:sp>
    <dsp:sp modelId="{C57B044C-AF31-4A13-B437-AFF95C7EF1EF}">
      <dsp:nvSpPr>
        <dsp:cNvPr id="0" name=""/>
        <dsp:cNvSpPr/>
      </dsp:nvSpPr>
      <dsp:spPr>
        <a:xfrm>
          <a:off x="19211" y="1617733"/>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D679B-F353-4E77-8913-70CE5B097C97}">
      <dsp:nvSpPr>
        <dsp:cNvPr id="0" name=""/>
        <dsp:cNvSpPr/>
      </dsp:nvSpPr>
      <dsp:spPr>
        <a:xfrm>
          <a:off x="204789" y="1803311"/>
          <a:ext cx="512548" cy="5125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39BE78-7172-40C5-A238-5F8D8192364A}">
      <dsp:nvSpPr>
        <dsp:cNvPr id="0" name=""/>
        <dsp:cNvSpPr/>
      </dsp:nvSpPr>
      <dsp:spPr>
        <a:xfrm>
          <a:off x="1092281" y="1617733"/>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A</a:t>
          </a:r>
          <a:r>
            <a:rPr lang="en-GB" sz="2400" b="0" i="0" kern="1200" baseline="0"/>
            <a:t>ctions</a:t>
          </a:r>
          <a:endParaRPr lang="en-US" sz="2400" kern="1200"/>
        </a:p>
      </dsp:txBody>
      <dsp:txXfrm>
        <a:off x="1092281" y="1617733"/>
        <a:ext cx="2083019" cy="883705"/>
      </dsp:txXfrm>
    </dsp:sp>
    <dsp:sp modelId="{71F09B24-BB14-460C-AD00-B081C70060DF}">
      <dsp:nvSpPr>
        <dsp:cNvPr id="0" name=""/>
        <dsp:cNvSpPr/>
      </dsp:nvSpPr>
      <dsp:spPr>
        <a:xfrm>
          <a:off x="3538251" y="1617733"/>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ED0E7B-1716-48B0-88DE-F375758535B3}">
      <dsp:nvSpPr>
        <dsp:cNvPr id="0" name=""/>
        <dsp:cNvSpPr/>
      </dsp:nvSpPr>
      <dsp:spPr>
        <a:xfrm>
          <a:off x="3723829" y="1803311"/>
          <a:ext cx="512548" cy="51254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76B599-D584-4150-9B97-3810D8D00D2E}">
      <dsp:nvSpPr>
        <dsp:cNvPr id="0" name=""/>
        <dsp:cNvSpPr/>
      </dsp:nvSpPr>
      <dsp:spPr>
        <a:xfrm>
          <a:off x="4611321" y="1617733"/>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C</a:t>
          </a:r>
          <a:r>
            <a:rPr lang="en-GB" sz="2400" b="0" i="0" kern="1200" baseline="0"/>
            <a:t>onversations</a:t>
          </a:r>
          <a:endParaRPr lang="en-US" sz="2400" kern="1200"/>
        </a:p>
      </dsp:txBody>
      <dsp:txXfrm>
        <a:off x="4611321" y="1617733"/>
        <a:ext cx="2083019" cy="883705"/>
      </dsp:txXfrm>
    </dsp:sp>
    <dsp:sp modelId="{77378CA9-19DB-4677-940F-9C5840EC4EF0}">
      <dsp:nvSpPr>
        <dsp:cNvPr id="0" name=""/>
        <dsp:cNvSpPr/>
      </dsp:nvSpPr>
      <dsp:spPr>
        <a:xfrm>
          <a:off x="19211" y="3201697"/>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85C8FC-D03C-4A91-AA20-B96EC65410B3}">
      <dsp:nvSpPr>
        <dsp:cNvPr id="0" name=""/>
        <dsp:cNvSpPr/>
      </dsp:nvSpPr>
      <dsp:spPr>
        <a:xfrm>
          <a:off x="204789" y="3387275"/>
          <a:ext cx="512548" cy="51254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22E93B-A339-4FB5-AE9D-7D79A2E4BF2C}">
      <dsp:nvSpPr>
        <dsp:cNvPr id="0" name=""/>
        <dsp:cNvSpPr/>
      </dsp:nvSpPr>
      <dsp:spPr>
        <a:xfrm>
          <a:off x="1092281" y="3201697"/>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K</a:t>
          </a:r>
          <a:r>
            <a:rPr lang="en-GB" sz="2400" b="0" i="0" kern="1200" baseline="0"/>
            <a:t>nowledge</a:t>
          </a:r>
          <a:endParaRPr lang="en-US" sz="2400" kern="1200"/>
        </a:p>
      </dsp:txBody>
      <dsp:txXfrm>
        <a:off x="1092281" y="3201697"/>
        <a:ext cx="2083019" cy="883705"/>
      </dsp:txXfrm>
    </dsp:sp>
    <dsp:sp modelId="{A5E7CBBB-0F8C-4E87-A73B-BF23173EBCE0}">
      <dsp:nvSpPr>
        <dsp:cNvPr id="0" name=""/>
        <dsp:cNvSpPr/>
      </dsp:nvSpPr>
      <dsp:spPr>
        <a:xfrm>
          <a:off x="3538251" y="3201697"/>
          <a:ext cx="883705" cy="8837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F848CC-2C45-4E59-BCD2-B510228272C9}">
      <dsp:nvSpPr>
        <dsp:cNvPr id="0" name=""/>
        <dsp:cNvSpPr/>
      </dsp:nvSpPr>
      <dsp:spPr>
        <a:xfrm>
          <a:off x="3723829" y="3387275"/>
          <a:ext cx="512548" cy="51254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BB5893-4448-4695-9EC1-85E5C3AB87B4}">
      <dsp:nvSpPr>
        <dsp:cNvPr id="0" name=""/>
        <dsp:cNvSpPr/>
      </dsp:nvSpPr>
      <dsp:spPr>
        <a:xfrm>
          <a:off x="4611321" y="3201697"/>
          <a:ext cx="2083019" cy="883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i="1" u="sng" kern="1200" baseline="0"/>
            <a:t>S</a:t>
          </a:r>
          <a:r>
            <a:rPr lang="en-GB" sz="2400" b="0" i="0" kern="1200" baseline="0"/>
            <a:t>mell</a:t>
          </a:r>
          <a:endParaRPr lang="en-US" sz="2400" kern="1200"/>
        </a:p>
      </dsp:txBody>
      <dsp:txXfrm>
        <a:off x="4611321" y="3201697"/>
        <a:ext cx="2083019" cy="8837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2CBE4-AF27-7C47-AFB8-3C1E740F8EE1}">
      <dsp:nvSpPr>
        <dsp:cNvPr id="0" name=""/>
        <dsp:cNvSpPr/>
      </dsp:nvSpPr>
      <dsp:spPr>
        <a:xfrm>
          <a:off x="0" y="28053"/>
          <a:ext cx="6245265" cy="106287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i="1" u="sng" kern="1200"/>
            <a:t>B</a:t>
          </a:r>
          <a:r>
            <a:rPr lang="en-GB" sz="1900" b="1" i="1" kern="1200"/>
            <a:t>ehaviour</a:t>
          </a:r>
          <a:r>
            <a:rPr lang="en-GB" sz="1900" b="0" i="1" kern="1200"/>
            <a:t> of the person or those with him or her</a:t>
          </a:r>
          <a:br>
            <a:rPr lang="en-GB" sz="1900" b="0" i="1" kern="1200"/>
          </a:br>
          <a:endParaRPr lang="en-US" sz="1900" kern="1200"/>
        </a:p>
      </dsp:txBody>
      <dsp:txXfrm>
        <a:off x="51885" y="79938"/>
        <a:ext cx="6141495" cy="959101"/>
      </dsp:txXfrm>
    </dsp:sp>
    <dsp:sp modelId="{476A02D9-1254-0245-8D7E-D66982AAC845}">
      <dsp:nvSpPr>
        <dsp:cNvPr id="0" name=""/>
        <dsp:cNvSpPr/>
      </dsp:nvSpPr>
      <dsp:spPr>
        <a:xfrm>
          <a:off x="0" y="1145645"/>
          <a:ext cx="6245265" cy="1062871"/>
        </a:xfrm>
        <a:prstGeom prst="round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i="1" u="sng" kern="1200"/>
            <a:t>A</a:t>
          </a:r>
          <a:r>
            <a:rPr lang="en-GB" sz="1900" b="1" i="1" kern="1200"/>
            <a:t>rticle</a:t>
          </a:r>
          <a:r>
            <a:rPr lang="en-GB" sz="1900" b="0" i="1" kern="1200"/>
            <a:t> suspected of being carried</a:t>
          </a:r>
          <a:br>
            <a:rPr lang="en-GB" sz="1900" b="0" i="1" kern="1200"/>
          </a:br>
          <a:endParaRPr lang="en-US" sz="1900" kern="1200"/>
        </a:p>
      </dsp:txBody>
      <dsp:txXfrm>
        <a:off x="51885" y="1197530"/>
        <a:ext cx="6141495" cy="959101"/>
      </dsp:txXfrm>
    </dsp:sp>
    <dsp:sp modelId="{C221611E-C8AD-504A-95F6-21C50B655EE2}">
      <dsp:nvSpPr>
        <dsp:cNvPr id="0" name=""/>
        <dsp:cNvSpPr/>
      </dsp:nvSpPr>
      <dsp:spPr>
        <a:xfrm>
          <a:off x="0" y="2263237"/>
          <a:ext cx="6245265" cy="1062871"/>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i="1" u="sng" kern="1200"/>
            <a:t>I</a:t>
          </a:r>
          <a:r>
            <a:rPr lang="en-GB" sz="1900" b="1" i="1" kern="1200"/>
            <a:t>ntelligence</a:t>
          </a:r>
          <a:r>
            <a:rPr lang="en-GB" sz="1900" b="1" i="1" kern="1200" baseline="0"/>
            <a:t> </a:t>
          </a:r>
          <a:r>
            <a:rPr lang="en-GB" sz="1900" b="0" i="1" kern="1200"/>
            <a:t>accurate &amp; current</a:t>
          </a:r>
          <a:br>
            <a:rPr lang="en-GB" sz="1900" b="0" i="1" kern="1200"/>
          </a:br>
          <a:endParaRPr lang="en-US" sz="1900" kern="1200"/>
        </a:p>
      </dsp:txBody>
      <dsp:txXfrm>
        <a:off x="51885" y="2315122"/>
        <a:ext cx="6141495" cy="959101"/>
      </dsp:txXfrm>
    </dsp:sp>
    <dsp:sp modelId="{B19663CF-592D-BB41-9A78-CDFA87E79C2B}">
      <dsp:nvSpPr>
        <dsp:cNvPr id="0" name=""/>
        <dsp:cNvSpPr/>
      </dsp:nvSpPr>
      <dsp:spPr>
        <a:xfrm>
          <a:off x="0" y="3380829"/>
          <a:ext cx="6245265" cy="1062871"/>
        </a:xfrm>
        <a:prstGeom prst="round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i="1" u="sng" kern="1200"/>
            <a:t>T</a:t>
          </a:r>
          <a:r>
            <a:rPr lang="en-GB" sz="1900" b="1" i="1" kern="1200"/>
            <a:t>ime &amp; place </a:t>
          </a:r>
          <a:r>
            <a:rPr lang="en-GB" sz="1900" b="0" i="1" kern="1200"/>
            <a:t>where the person or vehicle is</a:t>
          </a:r>
          <a:br>
            <a:rPr lang="en-GB" sz="1900" b="0" i="1" kern="1200"/>
          </a:br>
          <a:endParaRPr lang="en-US" sz="1900" kern="1200"/>
        </a:p>
      </dsp:txBody>
      <dsp:txXfrm>
        <a:off x="51885" y="3432714"/>
        <a:ext cx="6141495" cy="959101"/>
      </dsp:txXfrm>
    </dsp:sp>
    <dsp:sp modelId="{7D6E1605-7968-0D4F-B55A-64889C8C0EAE}">
      <dsp:nvSpPr>
        <dsp:cNvPr id="0" name=""/>
        <dsp:cNvSpPr/>
      </dsp:nvSpPr>
      <dsp:spPr>
        <a:xfrm>
          <a:off x="0" y="4498421"/>
          <a:ext cx="6245265" cy="1062871"/>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a:t>Knowledge</a:t>
          </a:r>
          <a:r>
            <a:rPr lang="en-US" sz="1900" kern="1200"/>
            <a:t> - something you have been told by someone else (police colleague – witness – or even anonymous information)</a:t>
          </a:r>
        </a:p>
      </dsp:txBody>
      <dsp:txXfrm>
        <a:off x="51885" y="4550306"/>
        <a:ext cx="6141495" cy="95910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A3943-02E9-4971-A068-BB97151A2912}">
      <dsp:nvSpPr>
        <dsp:cNvPr id="0" name=""/>
        <dsp:cNvSpPr/>
      </dsp:nvSpPr>
      <dsp:spPr>
        <a:xfrm>
          <a:off x="0" y="0"/>
          <a:ext cx="8900914" cy="2332895"/>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6A36C3A-8473-4F27-84A9-8E624E85EA91}">
      <dsp:nvSpPr>
        <dsp:cNvPr id="0" name=""/>
        <dsp:cNvSpPr/>
      </dsp:nvSpPr>
      <dsp:spPr>
        <a:xfrm>
          <a:off x="267027" y="311052"/>
          <a:ext cx="2614643" cy="1710790"/>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t="-3000" b="-3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1FA7C296-2AF3-485F-8ED9-43A71EE732D0}">
      <dsp:nvSpPr>
        <dsp:cNvPr id="0" name=""/>
        <dsp:cNvSpPr/>
      </dsp:nvSpPr>
      <dsp:spPr>
        <a:xfrm rot="10800000">
          <a:off x="267027" y="2332895"/>
          <a:ext cx="2614643" cy="2851317"/>
        </a:xfrm>
        <a:prstGeom prst="round2SameRect">
          <a:avLst>
            <a:gd name="adj1" fmla="val 10500"/>
            <a:gd name="adj2" fmla="val 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a:t>Those </a:t>
          </a:r>
          <a:r>
            <a:rPr lang="en-GB" sz="2400" b="1" kern="1200"/>
            <a:t>made</a:t>
          </a:r>
          <a:r>
            <a:rPr lang="en-GB" sz="2400" kern="1200"/>
            <a:t> for causing injury</a:t>
          </a:r>
          <a:endParaRPr lang="en-GB" sz="2400" kern="1200" dirty="0"/>
        </a:p>
      </dsp:txBody>
      <dsp:txXfrm rot="10800000">
        <a:off x="347436" y="2332895"/>
        <a:ext cx="2453825" cy="2770908"/>
      </dsp:txXfrm>
    </dsp:sp>
    <dsp:sp modelId="{FBEE5957-41A7-47B9-BC79-9E1DBCC4EEF1}">
      <dsp:nvSpPr>
        <dsp:cNvPr id="0" name=""/>
        <dsp:cNvSpPr/>
      </dsp:nvSpPr>
      <dsp:spPr>
        <a:xfrm>
          <a:off x="3143135" y="311052"/>
          <a:ext cx="2614643" cy="1710790"/>
        </a:xfrm>
        <a:prstGeom prst="roundRect">
          <a:avLst>
            <a:gd name="adj" fmla="val 10000"/>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AD66175-669B-469C-9E27-10B36DB92197}">
      <dsp:nvSpPr>
        <dsp:cNvPr id="0" name=""/>
        <dsp:cNvSpPr/>
      </dsp:nvSpPr>
      <dsp:spPr>
        <a:xfrm rot="10800000">
          <a:off x="3143135" y="2332895"/>
          <a:ext cx="2614643" cy="2851317"/>
        </a:xfrm>
        <a:prstGeom prst="round2SameRect">
          <a:avLst>
            <a:gd name="adj1" fmla="val 10500"/>
            <a:gd name="adj2" fmla="val 0"/>
          </a:avLst>
        </a:prstGeom>
        <a:gradFill rotWithShape="0">
          <a:gsLst>
            <a:gs pos="0">
              <a:schemeClr val="accent3">
                <a:hueOff val="1355300"/>
                <a:satOff val="50000"/>
                <a:lumOff val="-7353"/>
                <a:alphaOff val="0"/>
                <a:lumMod val="110000"/>
                <a:satMod val="105000"/>
                <a:tint val="67000"/>
              </a:schemeClr>
            </a:gs>
            <a:gs pos="50000">
              <a:schemeClr val="accent3">
                <a:hueOff val="1355300"/>
                <a:satOff val="50000"/>
                <a:lumOff val="-7353"/>
                <a:alphaOff val="0"/>
                <a:lumMod val="105000"/>
                <a:satMod val="103000"/>
                <a:tint val="73000"/>
              </a:schemeClr>
            </a:gs>
            <a:gs pos="100000">
              <a:schemeClr val="accent3">
                <a:hueOff val="1355300"/>
                <a:satOff val="50000"/>
                <a:lumOff val="-735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a:latin typeface="+mn-lt"/>
            </a:rPr>
            <a:t>Those </a:t>
          </a:r>
          <a:r>
            <a:rPr lang="en-GB" sz="2400" b="1" kern="1200">
              <a:latin typeface="+mn-lt"/>
            </a:rPr>
            <a:t>adapted</a:t>
          </a:r>
          <a:r>
            <a:rPr lang="en-GB" sz="2400" kern="1200">
              <a:latin typeface="+mn-lt"/>
            </a:rPr>
            <a:t> for injury</a:t>
          </a:r>
          <a:endParaRPr lang="en-GB" sz="2400" kern="1200" dirty="0">
            <a:latin typeface="+mn-lt"/>
          </a:endParaRPr>
        </a:p>
      </dsp:txBody>
      <dsp:txXfrm rot="10800000">
        <a:off x="3223544" y="2332895"/>
        <a:ext cx="2453825" cy="2770908"/>
      </dsp:txXfrm>
    </dsp:sp>
    <dsp:sp modelId="{23197BFA-4B27-47B2-9E26-CEE9E6B8937E}">
      <dsp:nvSpPr>
        <dsp:cNvPr id="0" name=""/>
        <dsp:cNvSpPr/>
      </dsp:nvSpPr>
      <dsp:spPr>
        <a:xfrm>
          <a:off x="6019243" y="311052"/>
          <a:ext cx="2614643" cy="1710790"/>
        </a:xfrm>
        <a:prstGeom prst="roundRect">
          <a:avLst>
            <a:gd name="adj" fmla="val 10000"/>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22000" r="-2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22EA07F4-491A-4A2B-A4BF-6A8D6E9FAB9C}">
      <dsp:nvSpPr>
        <dsp:cNvPr id="0" name=""/>
        <dsp:cNvSpPr/>
      </dsp:nvSpPr>
      <dsp:spPr>
        <a:xfrm rot="10800000">
          <a:off x="6019243" y="2332895"/>
          <a:ext cx="2614643" cy="2851317"/>
        </a:xfrm>
        <a:prstGeom prst="round2SameRect">
          <a:avLst>
            <a:gd name="adj1" fmla="val 10500"/>
            <a:gd name="adj2" fmla="val 0"/>
          </a:avLst>
        </a:prstGeom>
        <a:gradFill rotWithShape="0">
          <a:gsLst>
            <a:gs pos="0">
              <a:schemeClr val="accent3">
                <a:hueOff val="2710599"/>
                <a:satOff val="100000"/>
                <a:lumOff val="-14706"/>
                <a:alphaOff val="0"/>
                <a:lumMod val="110000"/>
                <a:satMod val="105000"/>
                <a:tint val="67000"/>
              </a:schemeClr>
            </a:gs>
            <a:gs pos="50000">
              <a:schemeClr val="accent3">
                <a:hueOff val="2710599"/>
                <a:satOff val="100000"/>
                <a:lumOff val="-14706"/>
                <a:alphaOff val="0"/>
                <a:lumMod val="105000"/>
                <a:satMod val="103000"/>
                <a:tint val="73000"/>
              </a:schemeClr>
            </a:gs>
            <a:gs pos="100000">
              <a:schemeClr val="accent3">
                <a:hueOff val="2710599"/>
                <a:satOff val="100000"/>
                <a:lumOff val="-1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GB" sz="2100" kern="1200"/>
            <a:t>Those </a:t>
          </a:r>
          <a:r>
            <a:rPr lang="en-GB" sz="2100" b="1" kern="1200"/>
            <a:t>intended </a:t>
          </a:r>
          <a:r>
            <a:rPr lang="en-GB" sz="2100" kern="1200"/>
            <a:t>by a person who has it for use by themselves or some other person to cause injury</a:t>
          </a:r>
          <a:endParaRPr lang="en-GB" sz="2100" kern="1200" dirty="0"/>
        </a:p>
      </dsp:txBody>
      <dsp:txXfrm rot="10800000">
        <a:off x="6099652" y="2332895"/>
        <a:ext cx="2453825" cy="27709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E4578C-4CFA-4D05-B454-093B70CAEC0E}">
      <dsp:nvSpPr>
        <dsp:cNvPr id="0" name=""/>
        <dsp:cNvSpPr/>
      </dsp:nvSpPr>
      <dsp:spPr>
        <a:xfrm>
          <a:off x="618083" y="2355"/>
          <a:ext cx="6396681" cy="1204956"/>
        </a:xfrm>
        <a:prstGeom prst="roundRect">
          <a:avLst>
            <a:gd name="adj" fmla="val 10000"/>
          </a:avLst>
        </a:prstGeom>
        <a:solidFill>
          <a:schemeClr val="accent6">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t>Section 43</a:t>
          </a:r>
        </a:p>
        <a:p>
          <a:pPr marL="0" lvl="0" indent="0" algn="ctr" defTabSz="1066800">
            <a:lnSpc>
              <a:spcPct val="90000"/>
            </a:lnSpc>
            <a:spcBef>
              <a:spcPct val="0"/>
            </a:spcBef>
            <a:spcAft>
              <a:spcPct val="35000"/>
            </a:spcAft>
            <a:buNone/>
          </a:pPr>
          <a:r>
            <a:rPr lang="en-GB" sz="2400" kern="1200" dirty="0"/>
            <a:t>Amendment to the definition of a flick knife</a:t>
          </a:r>
        </a:p>
      </dsp:txBody>
      <dsp:txXfrm>
        <a:off x="653375" y="37647"/>
        <a:ext cx="6326097" cy="1134372"/>
      </dsp:txXfrm>
    </dsp:sp>
    <dsp:sp modelId="{626C67D1-02F3-4D66-B034-EBE1B7D9B7DB}">
      <dsp:nvSpPr>
        <dsp:cNvPr id="0" name=""/>
        <dsp:cNvSpPr/>
      </dsp:nvSpPr>
      <dsp:spPr>
        <a:xfrm rot="5400000">
          <a:off x="3590494" y="1237435"/>
          <a:ext cx="451858" cy="542230"/>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3653755" y="1282621"/>
        <a:ext cx="325338" cy="316301"/>
      </dsp:txXfrm>
    </dsp:sp>
    <dsp:sp modelId="{FFB7275F-3908-4A96-87B4-70AD0BA4B3CC}">
      <dsp:nvSpPr>
        <dsp:cNvPr id="0" name=""/>
        <dsp:cNvSpPr/>
      </dsp:nvSpPr>
      <dsp:spPr>
        <a:xfrm>
          <a:off x="0" y="1809789"/>
          <a:ext cx="7632848" cy="1204956"/>
        </a:xfrm>
        <a:prstGeom prst="roundRect">
          <a:avLst>
            <a:gd name="adj" fmla="val 10000"/>
          </a:avLst>
        </a:prstGeom>
        <a:solidFill>
          <a:schemeClr val="accent6">
            <a:shade val="50000"/>
            <a:hueOff val="245616"/>
            <a:satOff val="-10737"/>
            <a:lumOff val="29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t>Section 46</a:t>
          </a:r>
        </a:p>
        <a:p>
          <a:pPr marL="0" lvl="0" indent="0" algn="ctr" defTabSz="1066800">
            <a:lnSpc>
              <a:spcPct val="90000"/>
            </a:lnSpc>
            <a:spcBef>
              <a:spcPct val="0"/>
            </a:spcBef>
            <a:spcAft>
              <a:spcPct val="35000"/>
            </a:spcAft>
            <a:buNone/>
          </a:pPr>
          <a:r>
            <a:rPr lang="en-GB" sz="2400" kern="1200" dirty="0"/>
            <a:t>Prohibition on the possession of certain Offensive Weapons in private</a:t>
          </a:r>
        </a:p>
      </dsp:txBody>
      <dsp:txXfrm>
        <a:off x="35292" y="1845081"/>
        <a:ext cx="7562264" cy="1134372"/>
      </dsp:txXfrm>
    </dsp:sp>
    <dsp:sp modelId="{18F07736-84EA-4ABA-BDAB-A66D20AB5313}">
      <dsp:nvSpPr>
        <dsp:cNvPr id="0" name=""/>
        <dsp:cNvSpPr/>
      </dsp:nvSpPr>
      <dsp:spPr>
        <a:xfrm rot="5462102">
          <a:off x="3582394" y="3034112"/>
          <a:ext cx="435793" cy="542230"/>
        </a:xfrm>
        <a:prstGeom prst="rightArrow">
          <a:avLst>
            <a:gd name="adj1" fmla="val 60000"/>
            <a:gd name="adj2" fmla="val 50000"/>
          </a:avLst>
        </a:prstGeom>
        <a:solidFill>
          <a:schemeClr val="accent6">
            <a:shade val="90000"/>
            <a:hueOff val="379870"/>
            <a:satOff val="-15173"/>
            <a:lumOff val="3519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5400000">
        <a:off x="3638803" y="3087341"/>
        <a:ext cx="325338" cy="305055"/>
      </dsp:txXfrm>
    </dsp:sp>
    <dsp:sp modelId="{73A2B4C3-7AD1-4B26-9B3C-8BEF33887493}">
      <dsp:nvSpPr>
        <dsp:cNvPr id="0" name=""/>
        <dsp:cNvSpPr/>
      </dsp:nvSpPr>
      <dsp:spPr>
        <a:xfrm>
          <a:off x="72096" y="3595709"/>
          <a:ext cx="7424124" cy="1204956"/>
        </a:xfrm>
        <a:prstGeom prst="roundRect">
          <a:avLst>
            <a:gd name="adj" fmla="val 10000"/>
          </a:avLst>
        </a:prstGeom>
        <a:solidFill>
          <a:schemeClr val="accent6">
            <a:shade val="50000"/>
            <a:hueOff val="245616"/>
            <a:satOff val="-10737"/>
            <a:lumOff val="29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t>Section 47</a:t>
          </a:r>
        </a:p>
        <a:p>
          <a:pPr marL="0" lvl="0" indent="0" algn="ctr" defTabSz="1066800">
            <a:lnSpc>
              <a:spcPct val="90000"/>
            </a:lnSpc>
            <a:spcBef>
              <a:spcPct val="0"/>
            </a:spcBef>
            <a:spcAft>
              <a:spcPct val="35000"/>
            </a:spcAft>
            <a:buNone/>
          </a:pPr>
          <a:r>
            <a:rPr lang="en-GB" sz="2400" kern="1200" dirty="0"/>
            <a:t>Some new defences for some articles such as Kirpans and </a:t>
          </a:r>
          <a:r>
            <a:rPr lang="en-GB" sz="2400" kern="1200" dirty="0" err="1"/>
            <a:t>Katars</a:t>
          </a:r>
          <a:endParaRPr lang="en-GB" sz="2400" kern="1200" dirty="0"/>
        </a:p>
      </dsp:txBody>
      <dsp:txXfrm>
        <a:off x="107388" y="3631001"/>
        <a:ext cx="7353540" cy="11343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1E79E7-FF01-4382-8A94-86D61ADF55F7}">
      <dsp:nvSpPr>
        <dsp:cNvPr id="0" name=""/>
        <dsp:cNvSpPr/>
      </dsp:nvSpPr>
      <dsp:spPr>
        <a:xfrm>
          <a:off x="3660551" y="2819499"/>
          <a:ext cx="2368328" cy="2368328"/>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b="1" kern="1200"/>
            <a:t>CAP</a:t>
          </a:r>
          <a:endParaRPr lang="en-US" sz="6500" b="1" kern="1200" dirty="0"/>
        </a:p>
      </dsp:txBody>
      <dsp:txXfrm>
        <a:off x="4007385" y="3166333"/>
        <a:ext cx="1674660" cy="1674660"/>
      </dsp:txXfrm>
    </dsp:sp>
    <dsp:sp modelId="{C4AB4441-2D3D-4CBC-A5B0-0565C7CBBC90}">
      <dsp:nvSpPr>
        <dsp:cNvPr id="0" name=""/>
        <dsp:cNvSpPr/>
      </dsp:nvSpPr>
      <dsp:spPr>
        <a:xfrm rot="12900000">
          <a:off x="2139003"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F56AAB0-3382-4570-A059-297DA7A6BF63}">
      <dsp:nvSpPr>
        <dsp:cNvPr id="0" name=""/>
        <dsp:cNvSpPr/>
      </dsp:nvSpPr>
      <dsp:spPr>
        <a:xfrm>
          <a:off x="1178005"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C</a:t>
          </a:r>
          <a:r>
            <a:rPr lang="en-US" sz="2400" kern="1200"/>
            <a:t>ommon</a:t>
          </a:r>
          <a:endParaRPr lang="en-US" sz="2400" kern="1200" dirty="0"/>
        </a:p>
      </dsp:txBody>
      <dsp:txXfrm>
        <a:off x="1230723" y="1376661"/>
        <a:ext cx="2144475" cy="1694493"/>
      </dsp:txXfrm>
    </dsp:sp>
    <dsp:sp modelId="{1C2B80E1-24B7-42C1-BB59-21A60CEA8980}">
      <dsp:nvSpPr>
        <dsp:cNvPr id="0" name=""/>
        <dsp:cNvSpPr/>
      </dsp:nvSpPr>
      <dsp:spPr>
        <a:xfrm rot="16413120">
          <a:off x="4076526" y="1476903"/>
          <a:ext cx="1808170"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BA8B23C-F23B-45EB-A8F1-24ED05DCE51B}">
      <dsp:nvSpPr>
        <dsp:cNvPr id="0" name=""/>
        <dsp:cNvSpPr/>
      </dsp:nvSpPr>
      <dsp:spPr>
        <a:xfrm>
          <a:off x="3911668" y="12076"/>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A</a:t>
          </a:r>
          <a:r>
            <a:rPr lang="en-US" sz="2400" kern="1200"/>
            <a:t>pproach</a:t>
          </a:r>
          <a:endParaRPr lang="en-US" sz="2400" kern="1200" dirty="0"/>
        </a:p>
      </dsp:txBody>
      <dsp:txXfrm>
        <a:off x="3964386" y="64794"/>
        <a:ext cx="2144475" cy="1694493"/>
      </dsp:txXfrm>
    </dsp:sp>
    <dsp:sp modelId="{93A2443F-9616-4AE7-99A3-50BE90986B84}">
      <dsp:nvSpPr>
        <dsp:cNvPr id="0" name=""/>
        <dsp:cNvSpPr/>
      </dsp:nvSpPr>
      <dsp:spPr>
        <a:xfrm rot="19500000">
          <a:off x="5737214" y="2406429"/>
          <a:ext cx="1813214" cy="674973"/>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CA7B3C-BA8D-4FC2-AD96-F48121C2A61C}">
      <dsp:nvSpPr>
        <dsp:cNvPr id="0" name=""/>
        <dsp:cNvSpPr/>
      </dsp:nvSpPr>
      <dsp:spPr>
        <a:xfrm>
          <a:off x="6261514" y="1323943"/>
          <a:ext cx="2249911" cy="179992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en-US" sz="3600" b="1" i="1" u="sng" kern="1200"/>
            <a:t>P</a:t>
          </a:r>
          <a:r>
            <a:rPr lang="en-US" sz="2400" kern="1200"/>
            <a:t>ath</a:t>
          </a:r>
          <a:endParaRPr lang="en-US" sz="2400" kern="1200" dirty="0"/>
        </a:p>
      </dsp:txBody>
      <dsp:txXfrm>
        <a:off x="6314232" y="1376661"/>
        <a:ext cx="2144475" cy="1694493"/>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45AC6B-771D-1C4A-9C79-B99BAB6E2F31}"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E42EEA-323C-D842-9683-A89D0745FEA8}" type="slidenum">
              <a:rPr lang="en-US" smtClean="0"/>
              <a:t>‹#›</a:t>
            </a:fld>
            <a:endParaRPr lang="en-US"/>
          </a:p>
        </p:txBody>
      </p:sp>
    </p:spTree>
    <p:extLst>
      <p:ext uri="{BB962C8B-B14F-4D97-AF65-F5344CB8AC3E}">
        <p14:creationId xmlns:p14="http://schemas.microsoft.com/office/powerpoint/2010/main" val="225417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3</a:t>
            </a:fld>
            <a:endParaRPr lang="en-GB"/>
          </a:p>
        </p:txBody>
      </p:sp>
    </p:spTree>
    <p:extLst>
      <p:ext uri="{BB962C8B-B14F-4D97-AF65-F5344CB8AC3E}">
        <p14:creationId xmlns:p14="http://schemas.microsoft.com/office/powerpoint/2010/main" val="39788974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4</a:t>
            </a:fld>
            <a:endParaRPr lang="en-GB"/>
          </a:p>
        </p:txBody>
      </p:sp>
    </p:spTree>
    <p:extLst>
      <p:ext uri="{BB962C8B-B14F-4D97-AF65-F5344CB8AC3E}">
        <p14:creationId xmlns:p14="http://schemas.microsoft.com/office/powerpoint/2010/main" val="2774144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F3EC92-96C9-4E7E-A0F5-9B1CA54D168A}" type="slidenum">
              <a:rPr lang="en-GB" smtClean="0"/>
              <a:t>5</a:t>
            </a:fld>
            <a:endParaRPr lang="en-GB"/>
          </a:p>
        </p:txBody>
      </p:sp>
    </p:spTree>
    <p:extLst>
      <p:ext uri="{BB962C8B-B14F-4D97-AF65-F5344CB8AC3E}">
        <p14:creationId xmlns:p14="http://schemas.microsoft.com/office/powerpoint/2010/main" val="1261949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6</a:t>
            </a:fld>
            <a:endParaRPr lang="en-US"/>
          </a:p>
        </p:txBody>
      </p:sp>
    </p:spTree>
    <p:extLst>
      <p:ext uri="{BB962C8B-B14F-4D97-AF65-F5344CB8AC3E}">
        <p14:creationId xmlns:p14="http://schemas.microsoft.com/office/powerpoint/2010/main" val="1333826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10"/>
          </p:nvPr>
        </p:nvSpPr>
        <p:spPr/>
        <p:txBody>
          <a:bodyPr/>
          <a:lstStyle/>
          <a:p>
            <a:pPr>
              <a:defRPr/>
            </a:pPr>
            <a:fld id="{F7FD6DAB-FBBF-4719-9487-86F692B25BAE}" type="slidenum">
              <a:rPr lang="en-GB" altLang="en-US" smtClean="0"/>
              <a:pPr>
                <a:defRPr/>
              </a:pPr>
              <a:t>7</a:t>
            </a:fld>
            <a:endParaRPr lang="en-GB" altLang="en-US"/>
          </a:p>
        </p:txBody>
      </p:sp>
    </p:spTree>
    <p:extLst>
      <p:ext uri="{BB962C8B-B14F-4D97-AF65-F5344CB8AC3E}">
        <p14:creationId xmlns:p14="http://schemas.microsoft.com/office/powerpoint/2010/main" val="925762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eaLnBrk="1" hangingPunct="1">
              <a:defRPr/>
            </a:pP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AFAC82F0-F6B8-41C9-BD7E-25D348391529}" type="slidenum">
              <a:rPr lang="en-GB" altLang="en-US" sz="1200" smtClean="0"/>
              <a:pPr/>
              <a:t>8</a:t>
            </a:fld>
            <a:endParaRPr lang="en-GB"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9</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endParaRPr lang="en-GB" dirty="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fld id="{EC284CC8-3F75-4260-A2C6-30BC87D04982}" type="slidenum">
              <a:rPr lang="en-GB" altLang="en-US" sz="1200" smtClean="0"/>
              <a:pPr/>
              <a:t>10</a:t>
            </a:fld>
            <a:endParaRPr lang="en-GB"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3586E13-6291-42B8-9FB2-3D4366C12C8C}" type="slidenum">
              <a:rPr lang="en-GB" smtClean="0"/>
              <a:t>13</a:t>
            </a:fld>
            <a:endParaRPr lang="en-GB"/>
          </a:p>
        </p:txBody>
      </p:sp>
    </p:spTree>
    <p:extLst>
      <p:ext uri="{BB962C8B-B14F-4D97-AF65-F5344CB8AC3E}">
        <p14:creationId xmlns:p14="http://schemas.microsoft.com/office/powerpoint/2010/main" val="3245785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14</a:t>
            </a:fld>
            <a:endParaRPr lang="en-US"/>
          </a:p>
        </p:txBody>
      </p:sp>
    </p:spTree>
    <p:extLst>
      <p:ext uri="{BB962C8B-B14F-4D97-AF65-F5344CB8AC3E}">
        <p14:creationId xmlns:p14="http://schemas.microsoft.com/office/powerpoint/2010/main" val="325453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18</a:t>
            </a:fld>
            <a:endParaRPr lang="en-US"/>
          </a:p>
        </p:txBody>
      </p:sp>
    </p:spTree>
    <p:extLst>
      <p:ext uri="{BB962C8B-B14F-4D97-AF65-F5344CB8AC3E}">
        <p14:creationId xmlns:p14="http://schemas.microsoft.com/office/powerpoint/2010/main" val="2988798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08150" y="428625"/>
            <a:ext cx="3327400" cy="18732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19</a:t>
            </a:fld>
            <a:endParaRPr lang="en-GB"/>
          </a:p>
        </p:txBody>
      </p:sp>
    </p:spTree>
    <p:extLst>
      <p:ext uri="{BB962C8B-B14F-4D97-AF65-F5344CB8AC3E}">
        <p14:creationId xmlns:p14="http://schemas.microsoft.com/office/powerpoint/2010/main" val="473508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altLang="en-US" sz="1100" dirty="0">
              <a:solidFill>
                <a:schemeClr val="tx1"/>
              </a:solidFill>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20</a:t>
            </a:fld>
            <a:endParaRPr lang="en-GB" altLang="en-US"/>
          </a:p>
        </p:txBody>
      </p:sp>
    </p:spTree>
    <p:extLst>
      <p:ext uri="{BB962C8B-B14F-4D97-AF65-F5344CB8AC3E}">
        <p14:creationId xmlns:p14="http://schemas.microsoft.com/office/powerpoint/2010/main" val="2883595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300A558-B92F-0647-AF7A-2F747E605DE3}" type="slidenum">
              <a:rPr lang="en-US" smtClean="0"/>
              <a:t>21</a:t>
            </a:fld>
            <a:endParaRPr lang="en-US"/>
          </a:p>
        </p:txBody>
      </p:sp>
    </p:spTree>
    <p:extLst>
      <p:ext uri="{BB962C8B-B14F-4D97-AF65-F5344CB8AC3E}">
        <p14:creationId xmlns:p14="http://schemas.microsoft.com/office/powerpoint/2010/main" val="1786005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F3EC92-96C9-4E7E-A0F5-9B1CA54D168A}" type="slidenum">
              <a:rPr lang="en-GB" smtClean="0"/>
              <a:t>23</a:t>
            </a:fld>
            <a:endParaRPr lang="en-GB"/>
          </a:p>
        </p:txBody>
      </p:sp>
    </p:spTree>
    <p:extLst>
      <p:ext uri="{BB962C8B-B14F-4D97-AF65-F5344CB8AC3E}">
        <p14:creationId xmlns:p14="http://schemas.microsoft.com/office/powerpoint/2010/main" val="40308360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next week’s workshop…</a:t>
            </a:r>
          </a:p>
        </p:txBody>
      </p:sp>
      <p:sp>
        <p:nvSpPr>
          <p:cNvPr id="4" name="Slide Number Placeholder 3"/>
          <p:cNvSpPr>
            <a:spLocks noGrp="1"/>
          </p:cNvSpPr>
          <p:nvPr>
            <p:ph type="sldNum" sz="quarter" idx="5"/>
          </p:nvPr>
        </p:nvSpPr>
        <p:spPr/>
        <p:txBody>
          <a:bodyPr/>
          <a:lstStyle/>
          <a:p>
            <a:fld id="{17C99AA3-F29D-0C4D-A41E-959717912BC8}" type="slidenum">
              <a:rPr lang="en-US" smtClean="0"/>
              <a:t>26</a:t>
            </a:fld>
            <a:endParaRPr lang="en-US"/>
          </a:p>
        </p:txBody>
      </p:sp>
    </p:spTree>
    <p:extLst>
      <p:ext uri="{BB962C8B-B14F-4D97-AF65-F5344CB8AC3E}">
        <p14:creationId xmlns:p14="http://schemas.microsoft.com/office/powerpoint/2010/main" val="3791861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92288" y="617538"/>
            <a:ext cx="3379787" cy="1901825"/>
          </a:xfrm>
        </p:spPr>
      </p:sp>
      <p:sp>
        <p:nvSpPr>
          <p:cNvPr id="3" name="Notes Placeholder 2"/>
          <p:cNvSpPr>
            <a:spLocks noGrp="1"/>
          </p:cNvSpPr>
          <p:nvPr>
            <p:ph type="body" idx="1"/>
          </p:nvPr>
        </p:nvSpPr>
        <p:spPr/>
        <p:txBody>
          <a:bodyPr/>
          <a:lstStyle/>
          <a:p>
            <a:r>
              <a:rPr lang="en-GB" altLang="en-US" sz="1100" dirty="0">
                <a:ea typeface="ＭＳ Ｐゴシック" panose="020B0600070205080204" pitchFamily="34" charset="-128"/>
              </a:rPr>
              <a:t>Example:</a:t>
            </a:r>
          </a:p>
          <a:p>
            <a:r>
              <a:rPr lang="en-GB" altLang="en-US" sz="1100" dirty="0">
                <a:ea typeface="ＭＳ Ｐゴシック" panose="020B0600070205080204" pitchFamily="34" charset="-128"/>
              </a:rPr>
              <a:t>A male is being searched under the misuse of drugs act 1971. A cigarette and aluminium foil with traces of brown powder on it are found in the mans pocket. After examination, the brown substance id proved to be heroin. To prove the offence of possession:</a:t>
            </a:r>
          </a:p>
          <a:p>
            <a:endParaRPr lang="en-GB" altLang="en-US" sz="1100" dirty="0">
              <a:ea typeface="ＭＳ Ｐゴシック" panose="020B0600070205080204" pitchFamily="34" charset="-128"/>
            </a:endParaRPr>
          </a:p>
          <a:p>
            <a:pPr marL="284378" indent="-284378">
              <a:buFont typeface="Arial" panose="020B0604020202020204" pitchFamily="34" charset="0"/>
              <a:buChar char="•"/>
            </a:pPr>
            <a:r>
              <a:rPr lang="en-GB" altLang="en-US" sz="1100" dirty="0">
                <a:ea typeface="ＭＳ Ｐゴシック" panose="020B0600070205080204" pitchFamily="34" charset="-128"/>
              </a:rPr>
              <a:t>The foil was in his pocket and he knew it was there</a:t>
            </a:r>
          </a:p>
          <a:p>
            <a:pPr marL="284378" indent="-284378">
              <a:buFont typeface="Arial" panose="020B0604020202020204" pitchFamily="34" charset="0"/>
              <a:buChar char="•"/>
            </a:pPr>
            <a:r>
              <a:rPr lang="en-GB" altLang="en-US" sz="1100" dirty="0">
                <a:ea typeface="ＭＳ Ｐゴシック" panose="020B0600070205080204" pitchFamily="34" charset="-128"/>
              </a:rPr>
              <a:t>He knew there was powder on the foil (it does not matter whether or not he knew the substance was a controlled drug)</a:t>
            </a:r>
          </a:p>
          <a:p>
            <a:pPr marL="284378" indent="-284378">
              <a:buFont typeface="Arial" panose="020B0604020202020204" pitchFamily="34" charset="0"/>
              <a:buChar char="•"/>
            </a:pPr>
            <a:r>
              <a:rPr lang="en-GB" altLang="en-US" sz="1100" dirty="0">
                <a:ea typeface="ＭＳ Ｐゴシック" panose="020B0600070205080204" pitchFamily="34" charset="-128"/>
              </a:rPr>
              <a:t>The powder was proved</a:t>
            </a:r>
            <a:r>
              <a:rPr lang="en-GB" altLang="en-US" sz="1100" baseline="0" dirty="0">
                <a:ea typeface="ＭＳ Ｐゴシック" panose="020B0600070205080204" pitchFamily="34" charset="-128"/>
              </a:rPr>
              <a:t> to be </a:t>
            </a:r>
            <a:r>
              <a:rPr lang="en-GB" altLang="en-US" sz="1100" dirty="0">
                <a:ea typeface="ＭＳ Ｐゴシック" panose="020B0600070205080204" pitchFamily="34" charset="-128"/>
              </a:rPr>
              <a:t>heroin</a:t>
            </a:r>
          </a:p>
          <a:p>
            <a:pPr marL="284378" indent="-284378">
              <a:buFont typeface="Arial" panose="020B0604020202020204" pitchFamily="34" charset="0"/>
              <a:buChar char="•"/>
            </a:pPr>
            <a:r>
              <a:rPr lang="en-GB" altLang="en-US" sz="1100" dirty="0">
                <a:ea typeface="ＭＳ Ｐゴシック" panose="020B0600070205080204" pitchFamily="34" charset="-128"/>
              </a:rPr>
              <a:t>He was not lawfully entitled to possess the drug</a:t>
            </a:r>
          </a:p>
          <a:p>
            <a:endParaRPr lang="en-GB" baseline="0"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27</a:t>
            </a:fld>
            <a:endParaRPr lang="en-GB" altLang="en-US"/>
          </a:p>
        </p:txBody>
      </p:sp>
    </p:spTree>
    <p:extLst>
      <p:ext uri="{BB962C8B-B14F-4D97-AF65-F5344CB8AC3E}">
        <p14:creationId xmlns:p14="http://schemas.microsoft.com/office/powerpoint/2010/main" val="28019693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a:lnSpc>
                <a:spcPct val="100000"/>
              </a:lnSpc>
            </a:pPr>
            <a:r>
              <a:rPr lang="en-GB" altLang="en-US" sz="1100" dirty="0">
                <a:latin typeface="Arial" panose="020B0604020202020204" pitchFamily="34" charset="0"/>
                <a:ea typeface="ＭＳ Ｐゴシック" panose="020B0600070205080204" pitchFamily="34" charset="-128"/>
                <a:cs typeface="Arial" panose="020B0604020202020204" pitchFamily="34" charset="0"/>
              </a:rPr>
              <a:t>The only person who can lawfully supply controlled drugs i.e. morphine are doctors, vets and pharmacists under licence</a:t>
            </a:r>
          </a:p>
          <a:p>
            <a:pPr>
              <a:lnSpc>
                <a:spcPct val="100000"/>
              </a:lnSpc>
            </a:pP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dirty="0">
                <a:latin typeface="Arial" panose="020B0604020202020204" pitchFamily="34" charset="0"/>
                <a:ea typeface="ＭＳ Ｐゴシック" panose="020B0600070205080204" pitchFamily="34" charset="-128"/>
                <a:cs typeface="Arial" panose="020B0604020202020204" pitchFamily="34" charset="0"/>
              </a:rPr>
              <a:t>Supplying or offering </a:t>
            </a:r>
            <a:r>
              <a:rPr lang="en-GB" altLang="en-US" sz="1100" dirty="0">
                <a:latin typeface="Arial" panose="020B0604020202020204" pitchFamily="34" charset="0"/>
                <a:ea typeface="ＭＳ Ｐゴシック" panose="020B0600070205080204" pitchFamily="34" charset="-128"/>
                <a:cs typeface="Arial" panose="020B0604020202020204" pitchFamily="34" charset="0"/>
              </a:rPr>
              <a:t>can mean</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 more than merely transferring from one person to another by sale. It also includes distributing </a:t>
            </a:r>
            <a:r>
              <a:rPr lang="en-GB" altLang="en-US" sz="1100" baseline="0" dirty="0" err="1">
                <a:latin typeface="Arial" panose="020B0604020202020204" pitchFamily="34" charset="0"/>
                <a:ea typeface="ＭＳ Ｐゴシック" panose="020B0600070205080204" pitchFamily="34" charset="-128"/>
                <a:cs typeface="Arial" panose="020B0604020202020204" pitchFamily="34" charset="0"/>
              </a:rPr>
              <a:t>ie</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 passing a joint to another person for a smoke</a:t>
            </a:r>
          </a:p>
          <a:p>
            <a:pPr>
              <a:lnSpc>
                <a:spcPct val="100000"/>
              </a:lnSpc>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The offence is only committed if the substance is an </a:t>
            </a:r>
            <a:r>
              <a:rPr lang="en-GB" altLang="en-US" sz="1100" u="sng" baseline="0" dirty="0">
                <a:latin typeface="Arial" panose="020B0604020202020204" pitchFamily="34" charset="0"/>
                <a:ea typeface="ＭＳ Ｐゴシック" panose="020B0600070205080204" pitchFamily="34" charset="-128"/>
                <a:cs typeface="Arial" panose="020B0604020202020204" pitchFamily="34" charset="0"/>
              </a:rPr>
              <a:t>actual drug </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(may not be established until the time of testing)</a:t>
            </a:r>
          </a:p>
          <a:p>
            <a:pPr>
              <a:lnSpc>
                <a:spcPct val="100000"/>
              </a:lnSpc>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baseline="0" dirty="0">
                <a:latin typeface="Arial" panose="020B0604020202020204" pitchFamily="34" charset="0"/>
                <a:ea typeface="ＭＳ Ｐゴシック" panose="020B0600070205080204" pitchFamily="34" charset="-128"/>
                <a:cs typeface="Arial" panose="020B0604020202020204" pitchFamily="34" charset="0"/>
              </a:rPr>
              <a:t>Being concerned in </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the supply includes others involved around the act of supplying </a:t>
            </a:r>
            <a:r>
              <a:rPr lang="en-GB" altLang="en-US" sz="1100" baseline="0" dirty="0" err="1">
                <a:latin typeface="Arial" panose="020B0604020202020204" pitchFamily="34" charset="0"/>
                <a:ea typeface="ＭＳ Ｐゴシック" panose="020B0600070205080204" pitchFamily="34" charset="-128"/>
                <a:cs typeface="Arial" panose="020B0604020202020204" pitchFamily="34" charset="0"/>
              </a:rPr>
              <a:t>ie</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 the person who provides the means of transport or packages the drugs ready for supply</a:t>
            </a:r>
          </a:p>
          <a:p>
            <a:pPr>
              <a:lnSpc>
                <a:spcPct val="100000"/>
              </a:lnSpc>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The drug must be a controlled drug, its not sufficient for this offence merely to believe it is a controlled drug</a:t>
            </a:r>
          </a:p>
          <a:p>
            <a:pPr>
              <a:lnSpc>
                <a:spcPct val="100000"/>
              </a:lnSpc>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1" baseline="0" dirty="0">
                <a:latin typeface="Arial" panose="020B0604020202020204" pitchFamily="34" charset="0"/>
                <a:ea typeface="ＭＳ Ｐゴシック" panose="020B0600070205080204" pitchFamily="34" charset="-128"/>
                <a:cs typeface="Arial" panose="020B0604020202020204" pitchFamily="34" charset="0"/>
              </a:rPr>
              <a:t>Making an offer </a:t>
            </a: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 in contrast to the above a person can commit the offence of making an offer to supply when the substance is not a controlled drug. This is because people who are involved in the making of an offer may be people who are sent to find prospective buyers, and therefore these people can also be prosecuted. </a:t>
            </a:r>
          </a:p>
          <a:p>
            <a:pPr>
              <a:lnSpc>
                <a:spcPct val="100000"/>
              </a:lnSpc>
            </a:pPr>
            <a:endParaRPr lang="en-GB"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GB" altLang="en-US" sz="1100" baseline="0" dirty="0">
                <a:latin typeface="Arial" panose="020B0604020202020204" pitchFamily="34" charset="0"/>
                <a:ea typeface="ＭＳ Ｐゴシック" panose="020B0600070205080204" pitchFamily="34" charset="-128"/>
                <a:cs typeface="Arial" panose="020B0604020202020204" pitchFamily="34" charset="0"/>
              </a:rPr>
              <a:t>This offence must be treated seriously if it was committed in the vicinity of a school, or a courier was used under the age of 18 years. </a:t>
            </a:r>
          </a:p>
          <a:p>
            <a:pPr>
              <a:lnSpc>
                <a:spcPct val="100000"/>
              </a:lnSpc>
            </a:pPr>
            <a:endParaRPr lang="en-GB" sz="1100" baseline="0" dirty="0">
              <a:latin typeface="Arial" panose="020B0604020202020204" pitchFamily="34" charset="0"/>
              <a:cs typeface="Arial" panose="020B0604020202020204" pitchFamily="34" charset="0"/>
            </a:endParaRPr>
          </a:p>
          <a:p>
            <a:pPr>
              <a:lnSpc>
                <a:spcPct val="100000"/>
              </a:lnSpc>
            </a:pPr>
            <a:endParaRPr lang="en-GB" sz="1100" baseline="0" dirty="0">
              <a:latin typeface="Arial" panose="020B0604020202020204" pitchFamily="34" charset="0"/>
              <a:cs typeface="Arial" panose="020B0604020202020204" pitchFamily="34" charset="0"/>
            </a:endParaRPr>
          </a:p>
          <a:p>
            <a:pPr>
              <a:lnSpc>
                <a:spcPct val="100000"/>
              </a:lnSpc>
            </a:pPr>
            <a:endParaRPr lang="en-GB" sz="1100" baseline="0" dirty="0">
              <a:latin typeface="Arial" panose="020B0604020202020204" pitchFamily="34" charset="0"/>
              <a:cs typeface="Arial" panose="020B0604020202020204" pitchFamily="34" charset="0"/>
            </a:endParaRPr>
          </a:p>
          <a:p>
            <a:pPr eaLnBrk="1" hangingPunct="1">
              <a:lnSpc>
                <a:spcPct val="100000"/>
              </a:lnSpc>
            </a:pPr>
            <a:r>
              <a:rPr lang="en-GB" altLang="en-US" sz="1100" b="1" u="sng" dirty="0">
                <a:latin typeface="Arial" panose="020B0604020202020204" pitchFamily="34" charset="0"/>
                <a:cs typeface="Arial" panose="020B0604020202020204" pitchFamily="34" charset="0"/>
              </a:rPr>
              <a:t>The differences explained:</a:t>
            </a:r>
          </a:p>
          <a:p>
            <a:pPr eaLnBrk="1" hangingPunct="1">
              <a:lnSpc>
                <a:spcPct val="100000"/>
              </a:lnSpc>
            </a:pPr>
            <a:endParaRPr lang="en-GB" altLang="en-US" sz="1100" b="1" u="sng" dirty="0">
              <a:latin typeface="Arial" panose="020B0604020202020204" pitchFamily="34" charset="0"/>
              <a:cs typeface="Arial" panose="020B0604020202020204" pitchFamily="34" charset="0"/>
            </a:endParaRPr>
          </a:p>
          <a:p>
            <a:pPr eaLnBrk="1" hangingPunct="1">
              <a:lnSpc>
                <a:spcPct val="100000"/>
              </a:lnSpc>
            </a:pPr>
            <a:r>
              <a:rPr lang="en-GB" altLang="en-US" sz="1100" b="1" u="sng" dirty="0">
                <a:latin typeface="Arial" panose="020B0604020202020204" pitchFamily="34" charset="0"/>
                <a:cs typeface="Arial" panose="020B0604020202020204" pitchFamily="34" charset="0"/>
              </a:rPr>
              <a:t>Supply</a:t>
            </a:r>
            <a:r>
              <a:rPr lang="en-GB" altLang="en-US" sz="1100" dirty="0">
                <a:latin typeface="Arial" panose="020B0604020202020204" pitchFamily="34" charset="0"/>
                <a:cs typeface="Arial" panose="020B0604020202020204" pitchFamily="34" charset="0"/>
              </a:rPr>
              <a:t> – Actually hand the drugs over</a:t>
            </a:r>
          </a:p>
          <a:p>
            <a:pPr eaLnBrk="1" hangingPunct="1">
              <a:lnSpc>
                <a:spcPct val="100000"/>
              </a:lnSpc>
            </a:pPr>
            <a:endParaRPr lang="en-GB" altLang="en-US" sz="1100" dirty="0">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altLang="en-US" sz="1100" b="1" u="sng" dirty="0">
                <a:latin typeface="Arial" panose="020B0604020202020204" pitchFamily="34" charset="0"/>
                <a:cs typeface="Arial" panose="020B0604020202020204" pitchFamily="34" charset="0"/>
              </a:rPr>
              <a:t>Offer to Supply</a:t>
            </a:r>
            <a:r>
              <a:rPr lang="en-GB" altLang="en-US" sz="1100" b="1" dirty="0">
                <a:latin typeface="Arial" panose="020B0604020202020204" pitchFamily="34" charset="0"/>
                <a:cs typeface="Arial" panose="020B0604020202020204" pitchFamily="34" charset="0"/>
              </a:rPr>
              <a:t> </a:t>
            </a:r>
            <a:r>
              <a:rPr lang="en-GB" altLang="en-US" sz="1100" dirty="0">
                <a:latin typeface="Arial" panose="020B0604020202020204" pitchFamily="34" charset="0"/>
                <a:cs typeface="Arial" panose="020B0604020202020204" pitchFamily="34" charset="0"/>
              </a:rPr>
              <a:t>– “Do you want to buy some drugs?”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altLang="en-US" sz="1100" dirty="0">
              <a:latin typeface="Arial" panose="020B0604020202020204" pitchFamily="34" charset="0"/>
              <a:cs typeface="Arial" panose="020B0604020202020204" pitchFamily="34" charset="0"/>
            </a:endParaRPr>
          </a:p>
          <a:p>
            <a:pPr eaLnBrk="1" hangingPunct="1">
              <a:lnSpc>
                <a:spcPct val="100000"/>
              </a:lnSpc>
            </a:pPr>
            <a:r>
              <a:rPr lang="en-GB" altLang="en-US" sz="1100" b="1" u="sng" dirty="0">
                <a:latin typeface="Arial" panose="020B0604020202020204" pitchFamily="34" charset="0"/>
                <a:cs typeface="Arial" panose="020B0604020202020204" pitchFamily="34" charset="0"/>
              </a:rPr>
              <a:t>Concerned in the supply</a:t>
            </a:r>
            <a:r>
              <a:rPr lang="en-GB" altLang="en-US" sz="1100" b="1" dirty="0">
                <a:latin typeface="Arial" panose="020B0604020202020204" pitchFamily="34" charset="0"/>
                <a:cs typeface="Arial" panose="020B0604020202020204" pitchFamily="34" charset="0"/>
              </a:rPr>
              <a:t> </a:t>
            </a:r>
            <a:r>
              <a:rPr lang="en-GB" altLang="en-US" sz="1100" dirty="0">
                <a:latin typeface="Arial" panose="020B0604020202020204" pitchFamily="34" charset="0"/>
                <a:cs typeface="Arial" panose="020B0604020202020204" pitchFamily="34" charset="0"/>
              </a:rPr>
              <a:t>– Could be just a “Look out” or a “Driver” for someone else</a:t>
            </a:r>
          </a:p>
          <a:p>
            <a:pPr eaLnBrk="1" hangingPunct="1">
              <a:lnSpc>
                <a:spcPct val="100000"/>
              </a:lnSpc>
            </a:pPr>
            <a:endParaRPr lang="en-GB" altLang="en-US" sz="1100" dirty="0">
              <a:latin typeface="Arial" panose="020B0604020202020204" pitchFamily="34" charset="0"/>
              <a:cs typeface="Arial" panose="020B0604020202020204" pitchFamily="34" charset="0"/>
            </a:endParaRPr>
          </a:p>
          <a:p>
            <a:pPr eaLnBrk="1" hangingPunct="1">
              <a:lnSpc>
                <a:spcPct val="100000"/>
              </a:lnSpc>
            </a:pPr>
            <a:r>
              <a:rPr lang="en-GB" altLang="en-US" sz="1100" b="1" u="sng" dirty="0">
                <a:latin typeface="Arial" panose="020B0604020202020204" pitchFamily="34" charset="0"/>
                <a:cs typeface="Arial" panose="020B0604020202020204" pitchFamily="34" charset="0"/>
              </a:rPr>
              <a:t>Concerned in the making of an offer to supply</a:t>
            </a:r>
            <a:r>
              <a:rPr lang="en-GB" altLang="en-US" sz="1100" b="1" dirty="0">
                <a:latin typeface="Arial" panose="020B0604020202020204" pitchFamily="34" charset="0"/>
                <a:cs typeface="Arial" panose="020B0604020202020204" pitchFamily="34" charset="0"/>
              </a:rPr>
              <a:t> </a:t>
            </a:r>
            <a:r>
              <a:rPr lang="en-GB" altLang="en-US" sz="1100" dirty="0">
                <a:latin typeface="Arial" panose="020B0604020202020204" pitchFamily="34" charset="0"/>
                <a:cs typeface="Arial" panose="020B0604020202020204" pitchFamily="34" charset="0"/>
              </a:rPr>
              <a:t>– “Make arrangements” – Don’t actually have to be there when the drugs are supplied</a:t>
            </a: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baseline="0" dirty="0">
              <a:latin typeface="Arial" panose="020B0604020202020204" pitchFamily="34" charset="0"/>
              <a:cs typeface="Arial" panose="020B0604020202020204" pitchFamily="34" charset="0"/>
            </a:endParaRPr>
          </a:p>
          <a:p>
            <a:pPr eaLnBrk="1" hangingPunct="1">
              <a:lnSpc>
                <a:spcPct val="100000"/>
              </a:lnSpc>
            </a:pPr>
            <a:endParaRPr lang="en-GB" altLang="en-US" sz="1100" dirty="0">
              <a:latin typeface="Arial" panose="020B0604020202020204" pitchFamily="34" charset="0"/>
              <a:cs typeface="Arial" panose="020B0604020202020204" pitchFamily="34" charset="0"/>
            </a:endParaRPr>
          </a:p>
          <a:p>
            <a:endParaRPr lang="en-GB" baseline="0"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28</a:t>
            </a:fld>
            <a:endParaRPr lang="en-GB" altLang="en-US"/>
          </a:p>
        </p:txBody>
      </p:sp>
    </p:spTree>
    <p:extLst>
      <p:ext uri="{BB962C8B-B14F-4D97-AF65-F5344CB8AC3E}">
        <p14:creationId xmlns:p14="http://schemas.microsoft.com/office/powerpoint/2010/main" val="1703990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29</a:t>
            </a:fld>
            <a:endParaRPr lang="en-GB" altLang="en-US"/>
          </a:p>
        </p:txBody>
      </p:sp>
    </p:spTree>
    <p:extLst>
      <p:ext uri="{BB962C8B-B14F-4D97-AF65-F5344CB8AC3E}">
        <p14:creationId xmlns:p14="http://schemas.microsoft.com/office/powerpoint/2010/main" val="382954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buFont typeface="Arial" panose="020B0604020202020204" pitchFamily="34" charset="0"/>
              <a:buNone/>
              <a:defRPr/>
            </a:pPr>
            <a:r>
              <a:rPr lang="en-GB" sz="1100" i="0" dirty="0">
                <a:effectLst/>
              </a:rPr>
              <a:t>You </a:t>
            </a:r>
            <a:r>
              <a:rPr lang="en-GB" sz="1100" b="1" i="0" dirty="0">
                <a:effectLst/>
              </a:rPr>
              <a:t>MUST</a:t>
            </a:r>
            <a:r>
              <a:rPr lang="en-GB" sz="1100" i="0" dirty="0">
                <a:effectLst/>
              </a:rPr>
              <a:t> be able </a:t>
            </a:r>
            <a:r>
              <a:rPr lang="en-GB" sz="1100" b="1" i="0" dirty="0">
                <a:effectLst/>
              </a:rPr>
              <a:t>to justify your grounds for suspicion</a:t>
            </a:r>
            <a:r>
              <a:rPr lang="en-GB" sz="1100" i="0" dirty="0">
                <a:effectLst/>
              </a:rPr>
              <a:t>. </a:t>
            </a:r>
          </a:p>
          <a:p>
            <a:pPr>
              <a:lnSpc>
                <a:spcPct val="100000"/>
              </a:lnSpc>
              <a:buFont typeface="Arial" panose="020B0604020202020204" pitchFamily="34" charset="0"/>
              <a:buNone/>
              <a:defRPr/>
            </a:pPr>
            <a:endParaRPr lang="en-GB" sz="1100" i="0" dirty="0">
              <a:effectLst/>
            </a:endParaRPr>
          </a:p>
          <a:p>
            <a:pPr marL="171450" indent="-171450">
              <a:lnSpc>
                <a:spcPct val="100000"/>
              </a:lnSpc>
              <a:buFont typeface="Arial" panose="020B0604020202020204" pitchFamily="34" charset="0"/>
              <a:buChar char="•"/>
            </a:pPr>
            <a:r>
              <a:rPr lang="en-US" altLang="en-US" sz="1100" dirty="0"/>
              <a:t>The officer must have formed a </a:t>
            </a:r>
            <a:r>
              <a:rPr lang="en-US" altLang="en-US" sz="1100" i="1" dirty="0"/>
              <a:t>genuine </a:t>
            </a:r>
            <a:r>
              <a:rPr lang="en-US" altLang="en-US" sz="1100" dirty="0"/>
              <a:t>suspicion in their own mind that they will find the object for which the search power being exercised allows them to search and the suspicion that the object will be found must be reasonable. </a:t>
            </a:r>
          </a:p>
          <a:p>
            <a:pPr marL="171450" indent="-171450">
              <a:lnSpc>
                <a:spcPct val="100000"/>
              </a:lnSpc>
              <a:buFont typeface="Arial" panose="020B0604020202020204" pitchFamily="34" charset="0"/>
              <a:buChar char="•"/>
            </a:pPr>
            <a:r>
              <a:rPr lang="en-US" altLang="en-US" sz="1100" dirty="0"/>
              <a:t>This means that there must be an </a:t>
            </a:r>
            <a:r>
              <a:rPr lang="en-US" altLang="en-US" sz="1100" i="1" dirty="0"/>
              <a:t>objective </a:t>
            </a:r>
            <a:r>
              <a:rPr lang="en-US" altLang="en-US" sz="1100" dirty="0"/>
              <a:t>basis for that suspicion based on facts, information and/or intelligence which are relevant to the likelihood that the object in question will be found, so that a reasonable person would be entitled to reach the same conclusion based on the same facts and information and/or intelligence. </a:t>
            </a:r>
          </a:p>
          <a:p>
            <a:pPr marL="171450" indent="-171450">
              <a:lnSpc>
                <a:spcPct val="100000"/>
              </a:lnSpc>
              <a:buFont typeface="Arial" panose="020B0604020202020204" pitchFamily="34" charset="0"/>
              <a:buChar char="•"/>
              <a:defRPr/>
            </a:pPr>
            <a:r>
              <a:rPr lang="en-US" sz="1100" dirty="0"/>
              <a:t>Reasonable grounds for suspicion should be linked to </a:t>
            </a:r>
            <a:r>
              <a:rPr lang="en-US" sz="1100" b="1" dirty="0"/>
              <a:t>accurate and current </a:t>
            </a:r>
            <a:r>
              <a:rPr lang="en-US" sz="1100" dirty="0"/>
              <a:t>intelligence or information, relating to articles for which there is a power to stop and search, being carried by individuals or being in vehicles in any locality</a:t>
            </a:r>
          </a:p>
          <a:p>
            <a:pPr marL="171450" indent="-171450">
              <a:lnSpc>
                <a:spcPct val="100000"/>
              </a:lnSpc>
              <a:buFont typeface="Arial" panose="020B0604020202020204" pitchFamily="34" charset="0"/>
              <a:buChar char="•"/>
              <a:defRPr/>
            </a:pPr>
            <a:r>
              <a:rPr lang="en-US" sz="1100" dirty="0"/>
              <a:t>The suspicion must be objective and based on relevant facts, information and intelligence about the person concerned, or some aspect of his/her </a:t>
            </a:r>
            <a:r>
              <a:rPr lang="en-US" sz="1100" dirty="0" err="1"/>
              <a:t>behaviour</a:t>
            </a:r>
            <a:endParaRPr lang="en-US" sz="1100" dirty="0"/>
          </a:p>
          <a:p>
            <a:pPr marL="171450" indent="-171450">
              <a:lnSpc>
                <a:spcPct val="100000"/>
              </a:lnSpc>
              <a:buFont typeface="Arial" panose="020B0604020202020204" pitchFamily="34" charset="0"/>
              <a:buChar char="•"/>
              <a:defRPr/>
            </a:pPr>
            <a:r>
              <a:rPr lang="en-US" sz="1100" dirty="0"/>
              <a:t>Officers must be able to explain the basis for their suspicion by reference to intelligence or information about, or some specific </a:t>
            </a:r>
            <a:r>
              <a:rPr lang="en-US" sz="1100" dirty="0" err="1"/>
              <a:t>behaviour</a:t>
            </a:r>
            <a:r>
              <a:rPr lang="en-US" sz="1100" dirty="0"/>
              <a:t> by, the person concerned</a:t>
            </a:r>
          </a:p>
          <a:p>
            <a:pPr marL="171450" indent="-171450">
              <a:lnSpc>
                <a:spcPct val="100000"/>
              </a:lnSpc>
              <a:buFont typeface="Arial" panose="020B0604020202020204" pitchFamily="34" charset="0"/>
              <a:buChar char="•"/>
              <a:defRPr/>
            </a:pPr>
            <a:r>
              <a:rPr lang="en-US" sz="1100" dirty="0"/>
              <a:t>A person cannot, in themselves, give grounds for suspicion.</a:t>
            </a:r>
          </a:p>
          <a:p>
            <a:pPr>
              <a:lnSpc>
                <a:spcPct val="100000"/>
              </a:lnSpc>
              <a:buFont typeface="Arial" panose="020B0604020202020204" pitchFamily="34" charset="0"/>
              <a:buNone/>
              <a:defRPr/>
            </a:pPr>
            <a:endParaRPr lang="en-GB" sz="1100" i="0" dirty="0">
              <a:effectLst/>
            </a:endParaRPr>
          </a:p>
          <a:p>
            <a:pPr>
              <a:lnSpc>
                <a:spcPct val="100000"/>
              </a:lnSpc>
              <a:buFont typeface="Arial" panose="020B0604020202020204" pitchFamily="34" charset="0"/>
              <a:buNone/>
              <a:defRPr/>
            </a:pPr>
            <a:endParaRPr lang="en-GB" sz="1100" i="0" dirty="0">
              <a:effectLst/>
            </a:endParaRPr>
          </a:p>
          <a:p>
            <a:pPr defTabSz="457200" eaLnBrk="1" fontAlgn="auto" hangingPunct="1">
              <a:lnSpc>
                <a:spcPct val="100000"/>
              </a:lnSpc>
              <a:spcBef>
                <a:spcPts val="0"/>
              </a:spcBef>
              <a:spcAft>
                <a:spcPts val="0"/>
              </a:spcAft>
              <a:defRPr/>
            </a:pPr>
            <a:r>
              <a:rPr lang="en-US" sz="1100" dirty="0"/>
              <a:t>The</a:t>
            </a:r>
            <a:r>
              <a:rPr lang="en-US" sz="1100" baseline="0" dirty="0"/>
              <a:t> below do not constitute grounds for suspicion:</a:t>
            </a:r>
          </a:p>
          <a:p>
            <a:pPr defTabSz="457200" eaLnBrk="1" fontAlgn="auto" hangingPunct="1">
              <a:lnSpc>
                <a:spcPct val="100000"/>
              </a:lnSpc>
              <a:spcBef>
                <a:spcPts val="0"/>
              </a:spcBef>
              <a:spcAft>
                <a:spcPts val="0"/>
              </a:spcAft>
              <a:defRPr/>
            </a:pPr>
            <a:r>
              <a:rPr lang="en-US" sz="1100" i="0" dirty="0">
                <a:effectLst/>
              </a:rPr>
              <a:t>Their</a:t>
            </a:r>
            <a:r>
              <a:rPr lang="en-US" sz="1100" i="0" baseline="0" dirty="0">
                <a:effectLst/>
              </a:rPr>
              <a:t> </a:t>
            </a:r>
            <a:r>
              <a:rPr lang="en-US" sz="1100" i="0" dirty="0">
                <a:effectLst/>
              </a:rPr>
              <a:t>p</a:t>
            </a:r>
            <a:r>
              <a:rPr lang="en-US" sz="1100" dirty="0"/>
              <a:t>hysical appearance</a:t>
            </a:r>
          </a:p>
          <a:p>
            <a:pPr defTabSz="457200" eaLnBrk="1" fontAlgn="auto" hangingPunct="1">
              <a:lnSpc>
                <a:spcPct val="100000"/>
              </a:lnSpc>
              <a:spcBef>
                <a:spcPts val="0"/>
              </a:spcBef>
              <a:spcAft>
                <a:spcPts val="0"/>
              </a:spcAft>
              <a:defRPr/>
            </a:pPr>
            <a:r>
              <a:rPr lang="en-US" sz="1100" dirty="0"/>
              <a:t>Apparent race</a:t>
            </a:r>
          </a:p>
          <a:p>
            <a:pPr defTabSz="457200" eaLnBrk="1" fontAlgn="auto" hangingPunct="1">
              <a:lnSpc>
                <a:spcPct val="100000"/>
              </a:lnSpc>
              <a:spcBef>
                <a:spcPts val="0"/>
              </a:spcBef>
              <a:spcAft>
                <a:spcPts val="0"/>
              </a:spcAft>
              <a:defRPr/>
            </a:pPr>
            <a:r>
              <a:rPr lang="en-US" sz="1100" dirty="0"/>
              <a:t>Ethnicity</a:t>
            </a:r>
          </a:p>
          <a:p>
            <a:pPr defTabSz="457200" eaLnBrk="1" fontAlgn="auto" hangingPunct="1">
              <a:lnSpc>
                <a:spcPct val="100000"/>
              </a:lnSpc>
              <a:spcBef>
                <a:spcPts val="0"/>
              </a:spcBef>
              <a:spcAft>
                <a:spcPts val="0"/>
              </a:spcAft>
              <a:defRPr/>
            </a:pPr>
            <a:r>
              <a:rPr lang="en-US" sz="1100" dirty="0"/>
              <a:t>Religion</a:t>
            </a:r>
          </a:p>
          <a:p>
            <a:pPr defTabSz="457200" eaLnBrk="1" fontAlgn="auto" hangingPunct="1">
              <a:lnSpc>
                <a:spcPct val="100000"/>
              </a:lnSpc>
              <a:spcBef>
                <a:spcPts val="0"/>
              </a:spcBef>
              <a:spcAft>
                <a:spcPts val="0"/>
              </a:spcAft>
              <a:defRPr/>
            </a:pPr>
            <a:r>
              <a:rPr lang="en-US" sz="1100" dirty="0"/>
              <a:t>Gender</a:t>
            </a:r>
          </a:p>
          <a:p>
            <a:pPr defTabSz="457200" eaLnBrk="1" fontAlgn="auto" hangingPunct="1">
              <a:lnSpc>
                <a:spcPct val="100000"/>
              </a:lnSpc>
              <a:spcBef>
                <a:spcPts val="0"/>
              </a:spcBef>
              <a:spcAft>
                <a:spcPts val="0"/>
              </a:spcAft>
              <a:defRPr/>
            </a:pPr>
            <a:r>
              <a:rPr lang="en-US" sz="1100" dirty="0"/>
              <a:t>Age</a:t>
            </a:r>
          </a:p>
          <a:p>
            <a:pPr defTabSz="457200" eaLnBrk="1" fontAlgn="auto" hangingPunct="1">
              <a:lnSpc>
                <a:spcPct val="100000"/>
              </a:lnSpc>
              <a:spcBef>
                <a:spcPts val="0"/>
              </a:spcBef>
              <a:spcAft>
                <a:spcPts val="0"/>
              </a:spcAft>
              <a:defRPr/>
            </a:pPr>
            <a:r>
              <a:rPr lang="en-US" sz="1100" dirty="0"/>
              <a:t>Social standing</a:t>
            </a:r>
          </a:p>
          <a:p>
            <a:pPr defTabSz="457200" eaLnBrk="1" fontAlgn="auto" hangingPunct="1">
              <a:lnSpc>
                <a:spcPct val="100000"/>
              </a:lnSpc>
              <a:spcBef>
                <a:spcPts val="0"/>
              </a:spcBef>
              <a:spcAft>
                <a:spcPts val="0"/>
              </a:spcAft>
              <a:defRPr/>
            </a:pPr>
            <a:r>
              <a:rPr lang="en-US" sz="1100" dirty="0"/>
              <a:t>Previous convictions or the fact they are ‘known’</a:t>
            </a:r>
          </a:p>
          <a:p>
            <a:pPr>
              <a:lnSpc>
                <a:spcPct val="100000"/>
              </a:lnSpc>
              <a:buFont typeface="Arial" panose="020B0604020202020204" pitchFamily="34" charset="0"/>
              <a:buNone/>
              <a:defRPr/>
            </a:pPr>
            <a:r>
              <a:rPr lang="en-US" sz="1100" dirty="0"/>
              <a:t>Presence in a ‘high crime area’ </a:t>
            </a:r>
          </a:p>
          <a:p>
            <a:pPr>
              <a:lnSpc>
                <a:spcPct val="100000"/>
              </a:lnSpc>
              <a:buFont typeface="Arial" panose="020B0604020202020204" pitchFamily="34" charset="0"/>
              <a:buNone/>
              <a:defRPr/>
            </a:pPr>
            <a:r>
              <a:rPr lang="en-US" sz="1100" dirty="0"/>
              <a:t>Associates (even if there are reasonable grounds for searching one of them)</a:t>
            </a:r>
          </a:p>
          <a:p>
            <a:pPr>
              <a:lnSpc>
                <a:spcPct val="100000"/>
              </a:lnSpc>
              <a:buFont typeface="Arial" panose="020B0604020202020204" pitchFamily="34" charset="0"/>
              <a:buNone/>
              <a:defRPr/>
            </a:pPr>
            <a:r>
              <a:rPr lang="en-US" sz="1100" dirty="0"/>
              <a:t>Furtive movements.</a:t>
            </a:r>
          </a:p>
          <a:p>
            <a:pPr>
              <a:lnSpc>
                <a:spcPct val="100000"/>
              </a:lnSpc>
            </a:pPr>
            <a:r>
              <a:rPr lang="en-GB" sz="1100" i="0" dirty="0">
                <a:effectLst/>
              </a:rPr>
              <a:t>- there must be something about their manner, deportment, conversations and the surrounding circumstances which afford that suspicion</a:t>
            </a:r>
          </a:p>
          <a:p>
            <a:pPr>
              <a:lnSpc>
                <a:spcPct val="100000"/>
              </a:lnSpc>
            </a:pPr>
            <a:endParaRPr lang="en-GB" sz="1100" dirty="0">
              <a:effectLst/>
            </a:endParaRPr>
          </a:p>
          <a:p>
            <a:pPr>
              <a:lnSpc>
                <a:spcPct val="100000"/>
              </a:lnSpc>
            </a:pPr>
            <a:r>
              <a:rPr lang="en-GB" sz="1100" dirty="0">
                <a:effectLst/>
              </a:rPr>
              <a:t>The primary purpose of stop and search powers is to enable officers to allay or confirm suspicions about individuals without exercising their power of arrest. Officers may be required to justify the use or authorisation of such powers, in relation both to individual searches and the overall pattern of their activity in this regard, to their supervisory officers or in court. Any misuse of the powers is likely to be harmful to policing and lead to mistrust of the police. Officers must also be able to explain their actions to the member of the public searched. The misuse of these powers can lead to disciplinary action.</a:t>
            </a:r>
            <a:endParaRPr lang="en-GB" sz="1100" i="0" dirty="0">
              <a:effectLst/>
            </a:endParaRPr>
          </a:p>
          <a:p>
            <a:endParaRPr lang="en-GB" baseline="0"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30</a:t>
            </a:fld>
            <a:endParaRPr lang="en-GB" altLang="en-US"/>
          </a:p>
        </p:txBody>
      </p:sp>
    </p:spTree>
    <p:extLst>
      <p:ext uri="{BB962C8B-B14F-4D97-AF65-F5344CB8AC3E}">
        <p14:creationId xmlns:p14="http://schemas.microsoft.com/office/powerpoint/2010/main" val="29911104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pPr>
              <a:defRPr/>
            </a:pPr>
            <a:fld id="{02207072-C21A-4897-92A4-B5FA52572EBB}" type="slidenum">
              <a:rPr lang="en-GB" altLang="en-US" smtClean="0"/>
              <a:pPr>
                <a:defRPr/>
              </a:pPr>
              <a:t>31</a:t>
            </a:fld>
            <a:endParaRPr lang="en-GB" altLang="en-US"/>
          </a:p>
        </p:txBody>
      </p:sp>
    </p:spTree>
    <p:extLst>
      <p:ext uri="{BB962C8B-B14F-4D97-AF65-F5344CB8AC3E}">
        <p14:creationId xmlns:p14="http://schemas.microsoft.com/office/powerpoint/2010/main" val="2735562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endParaRPr>
          </a:p>
          <a:p>
            <a:endParaRPr lang="en-GB" dirty="0"/>
          </a:p>
        </p:txBody>
      </p:sp>
      <p:sp>
        <p:nvSpPr>
          <p:cNvPr id="4" name="Slide Number Placeholder 3"/>
          <p:cNvSpPr>
            <a:spLocks noGrp="1"/>
          </p:cNvSpPr>
          <p:nvPr>
            <p:ph type="sldNum" sz="quarter" idx="10"/>
          </p:nvPr>
        </p:nvSpPr>
        <p:spPr/>
        <p:txBody>
          <a:bodyPr/>
          <a:lstStyle/>
          <a:p>
            <a:pPr>
              <a:defRPr/>
            </a:pPr>
            <a:fld id="{5FE6DA5B-1CDA-4E82-A267-6D05D72A9821}" type="slidenum">
              <a:rPr lang="en-GB" altLang="en-US" smtClean="0"/>
              <a:pPr>
                <a:defRPr/>
              </a:pPr>
              <a:t>33</a:t>
            </a:fld>
            <a:endParaRPr lang="en-GB" altLang="en-US"/>
          </a:p>
        </p:txBody>
      </p:sp>
    </p:spTree>
    <p:extLst>
      <p:ext uri="{BB962C8B-B14F-4D97-AF65-F5344CB8AC3E}">
        <p14:creationId xmlns:p14="http://schemas.microsoft.com/office/powerpoint/2010/main" val="1423964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1058F46-0651-6346-AA1F-3A948C1D4FC2}" type="slidenum">
              <a:rPr lang="en-US" smtClean="0"/>
              <a:t>34</a:t>
            </a:fld>
            <a:endParaRPr lang="en-US"/>
          </a:p>
        </p:txBody>
      </p:sp>
    </p:spTree>
    <p:extLst>
      <p:ext uri="{BB962C8B-B14F-4D97-AF65-F5344CB8AC3E}">
        <p14:creationId xmlns:p14="http://schemas.microsoft.com/office/powerpoint/2010/main" val="2394470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190BF8-7131-FE41-AA0A-292FDA446772}" type="slidenum">
              <a:rPr lang="en-US" smtClean="0"/>
              <a:t>35</a:t>
            </a:fld>
            <a:endParaRPr lang="en-US"/>
          </a:p>
        </p:txBody>
      </p:sp>
    </p:spTree>
    <p:extLst>
      <p:ext uri="{BB962C8B-B14F-4D97-AF65-F5344CB8AC3E}">
        <p14:creationId xmlns:p14="http://schemas.microsoft.com/office/powerpoint/2010/main" val="3481235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190BF8-7131-FE41-AA0A-292FDA446772}" type="slidenum">
              <a:rPr lang="en-US" smtClean="0"/>
              <a:t>36</a:t>
            </a:fld>
            <a:endParaRPr lang="en-US"/>
          </a:p>
        </p:txBody>
      </p:sp>
    </p:spTree>
    <p:extLst>
      <p:ext uri="{BB962C8B-B14F-4D97-AF65-F5344CB8AC3E}">
        <p14:creationId xmlns:p14="http://schemas.microsoft.com/office/powerpoint/2010/main" val="28675984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FE6DA5B-1CDA-4E82-A267-6D05D72A9821}" type="slidenum">
              <a:rPr lang="en-GB" altLang="en-US" smtClean="0"/>
              <a:pPr>
                <a:defRPr/>
              </a:pPr>
              <a:t>37</a:t>
            </a:fld>
            <a:endParaRPr lang="en-GB" altLang="en-US"/>
          </a:p>
        </p:txBody>
      </p:sp>
    </p:spTree>
    <p:extLst>
      <p:ext uri="{BB962C8B-B14F-4D97-AF65-F5344CB8AC3E}">
        <p14:creationId xmlns:p14="http://schemas.microsoft.com/office/powerpoint/2010/main" val="38049713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FE6DA5B-1CDA-4E82-A267-6D05D72A9821}" type="slidenum">
              <a:rPr lang="en-GB" altLang="en-US" smtClean="0"/>
              <a:pPr>
                <a:defRPr/>
              </a:pPr>
              <a:t>39</a:t>
            </a:fld>
            <a:endParaRPr lang="en-GB" altLang="en-US"/>
          </a:p>
        </p:txBody>
      </p:sp>
    </p:spTree>
    <p:extLst>
      <p:ext uri="{BB962C8B-B14F-4D97-AF65-F5344CB8AC3E}">
        <p14:creationId xmlns:p14="http://schemas.microsoft.com/office/powerpoint/2010/main" val="30400639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190BF8-7131-FE41-AA0A-292FDA446772}" type="slidenum">
              <a:rPr lang="en-US" smtClean="0"/>
              <a:t>40</a:t>
            </a:fld>
            <a:endParaRPr lang="en-US"/>
          </a:p>
        </p:txBody>
      </p:sp>
    </p:spTree>
    <p:extLst>
      <p:ext uri="{BB962C8B-B14F-4D97-AF65-F5344CB8AC3E}">
        <p14:creationId xmlns:p14="http://schemas.microsoft.com/office/powerpoint/2010/main" val="1027781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305D39E-461B-0B47-84CB-22C6E7F2C706}" type="slidenum">
              <a:rPr lang="en-US" smtClean="0"/>
              <a:t>41</a:t>
            </a:fld>
            <a:endParaRPr lang="en-US"/>
          </a:p>
        </p:txBody>
      </p:sp>
    </p:spTree>
    <p:extLst>
      <p:ext uri="{BB962C8B-B14F-4D97-AF65-F5344CB8AC3E}">
        <p14:creationId xmlns:p14="http://schemas.microsoft.com/office/powerpoint/2010/main" val="38628545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sz="1100" b="0" i="0" u="none" strike="noStrike" kern="1200" baseline="0" dirty="0">
              <a:solidFill>
                <a:schemeClr val="tx1"/>
              </a:solidFill>
              <a:effectLst>
                <a:outerShdw blurRad="38100" dist="38100" dir="2700000" algn="tl">
                  <a:srgbClr val="C0C0C0"/>
                </a:outerShdw>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42</a:t>
            </a:fld>
            <a:endParaRPr lang="en-GB" altLang="en-US"/>
          </a:p>
        </p:txBody>
      </p:sp>
    </p:spTree>
    <p:extLst>
      <p:ext uri="{BB962C8B-B14F-4D97-AF65-F5344CB8AC3E}">
        <p14:creationId xmlns:p14="http://schemas.microsoft.com/office/powerpoint/2010/main" val="9564804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43</a:t>
            </a:fld>
            <a:endParaRPr lang="en-GB" altLang="en-US"/>
          </a:p>
        </p:txBody>
      </p:sp>
    </p:spTree>
    <p:extLst>
      <p:ext uri="{BB962C8B-B14F-4D97-AF65-F5344CB8AC3E}">
        <p14:creationId xmlns:p14="http://schemas.microsoft.com/office/powerpoint/2010/main" val="1493391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44</a:t>
            </a:fld>
            <a:endParaRPr lang="en-GB" altLang="en-US"/>
          </a:p>
        </p:txBody>
      </p:sp>
    </p:spTree>
    <p:extLst>
      <p:ext uri="{BB962C8B-B14F-4D97-AF65-F5344CB8AC3E}">
        <p14:creationId xmlns:p14="http://schemas.microsoft.com/office/powerpoint/2010/main" val="41808492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45</a:t>
            </a:fld>
            <a:endParaRPr lang="en-GB" altLang="en-US"/>
          </a:p>
        </p:txBody>
      </p:sp>
    </p:spTree>
    <p:extLst>
      <p:ext uri="{BB962C8B-B14F-4D97-AF65-F5344CB8AC3E}">
        <p14:creationId xmlns:p14="http://schemas.microsoft.com/office/powerpoint/2010/main" val="6051476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305D39E-461B-0B47-84CB-22C6E7F2C706}" type="slidenum">
              <a:rPr lang="en-US" smtClean="0"/>
              <a:t>47</a:t>
            </a:fld>
            <a:endParaRPr lang="en-US"/>
          </a:p>
        </p:txBody>
      </p:sp>
    </p:spTree>
    <p:extLst>
      <p:ext uri="{BB962C8B-B14F-4D97-AF65-F5344CB8AC3E}">
        <p14:creationId xmlns:p14="http://schemas.microsoft.com/office/powerpoint/2010/main" val="38536999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48</a:t>
            </a:fld>
            <a:endParaRPr lang="en-GB" altLang="en-US"/>
          </a:p>
        </p:txBody>
      </p:sp>
    </p:spTree>
    <p:extLst>
      <p:ext uri="{BB962C8B-B14F-4D97-AF65-F5344CB8AC3E}">
        <p14:creationId xmlns:p14="http://schemas.microsoft.com/office/powerpoint/2010/main" val="3367665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100" dirty="0">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49</a:t>
            </a:fld>
            <a:endParaRPr lang="en-GB" altLang="en-US"/>
          </a:p>
        </p:txBody>
      </p:sp>
    </p:spTree>
    <p:extLst>
      <p:ext uri="{BB962C8B-B14F-4D97-AF65-F5344CB8AC3E}">
        <p14:creationId xmlns:p14="http://schemas.microsoft.com/office/powerpoint/2010/main" val="26567515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50</a:t>
            </a:fld>
            <a:endParaRPr lang="en-GB" altLang="en-US"/>
          </a:p>
        </p:txBody>
      </p:sp>
    </p:spTree>
    <p:extLst>
      <p:ext uri="{BB962C8B-B14F-4D97-AF65-F5344CB8AC3E}">
        <p14:creationId xmlns:p14="http://schemas.microsoft.com/office/powerpoint/2010/main" val="7135370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51</a:t>
            </a:fld>
            <a:endParaRPr lang="en-GB" altLang="en-US"/>
          </a:p>
        </p:txBody>
      </p:sp>
    </p:spTree>
    <p:extLst>
      <p:ext uri="{BB962C8B-B14F-4D97-AF65-F5344CB8AC3E}">
        <p14:creationId xmlns:p14="http://schemas.microsoft.com/office/powerpoint/2010/main" val="4860630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52</a:t>
            </a:fld>
            <a:endParaRPr lang="en-GB" altLang="en-US"/>
          </a:p>
        </p:txBody>
      </p:sp>
    </p:spTree>
    <p:extLst>
      <p:ext uri="{BB962C8B-B14F-4D97-AF65-F5344CB8AC3E}">
        <p14:creationId xmlns:p14="http://schemas.microsoft.com/office/powerpoint/2010/main" val="21446375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34A6A74C-5ED0-47A7-8DC6-93CFFE31F520}" type="slidenum">
              <a:rPr lang="en-GB" altLang="en-US" smtClean="0"/>
              <a:pPr>
                <a:defRPr/>
              </a:pPr>
              <a:t>53</a:t>
            </a:fld>
            <a:endParaRPr lang="en-GB" altLang="en-US"/>
          </a:p>
        </p:txBody>
      </p:sp>
    </p:spTree>
    <p:extLst>
      <p:ext uri="{BB962C8B-B14F-4D97-AF65-F5344CB8AC3E}">
        <p14:creationId xmlns:p14="http://schemas.microsoft.com/office/powerpoint/2010/main" val="12790748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fld id="{9399293F-F3C1-4DBE-9ABE-39D87F4D905F}" type="slidenum">
              <a:rPr lang="en-GB" smtClean="0"/>
              <a:t>55</a:t>
            </a:fld>
            <a:endParaRPr lang="en-GB"/>
          </a:p>
        </p:txBody>
      </p:sp>
      <p:sp>
        <p:nvSpPr>
          <p:cNvPr id="5" name="Notes Placeholder 4"/>
          <p:cNvSpPr>
            <a:spLocks noGrp="1"/>
          </p:cNvSpPr>
          <p:nvPr>
            <p:ph type="body" sz="quarter" idx="11"/>
          </p:nvPr>
        </p:nvSpPr>
        <p:spPr>
          <a:xfrm>
            <a:off x="685800" y="3595007"/>
            <a:ext cx="5486400" cy="4601936"/>
          </a:xfrm>
        </p:spPr>
        <p:txBody>
          <a:bodyPr/>
          <a:lstStyle/>
          <a:p>
            <a:pPr>
              <a:defRPr/>
            </a:pPr>
            <a:r>
              <a:rPr lang="en-GB" altLang="en-US" sz="1100" dirty="0">
                <a:latin typeface="Arial" charset="0"/>
              </a:rPr>
              <a:t>In order to prove that a place is in fact a ‘public place’ it must be shown that:</a:t>
            </a:r>
          </a:p>
          <a:p>
            <a:pPr marL="287779" indent="-287779">
              <a:buFont typeface="Arial" panose="020B0604020202020204" pitchFamily="34" charset="0"/>
              <a:buChar char="•"/>
              <a:defRPr/>
            </a:pPr>
            <a:r>
              <a:rPr lang="en-GB" altLang="en-US" sz="1100" dirty="0">
                <a:latin typeface="Arial" charset="0"/>
              </a:rPr>
              <a:t>those people who are admitted to the place in question are members of the public and are admitted as such, not as members of some special or particular ‘class’ of the public or as a result of some special characteristic not shared by the public at large; and</a:t>
            </a:r>
          </a:p>
          <a:p>
            <a:pPr marL="287779" indent="-287779">
              <a:buFont typeface="Arial" panose="020B0604020202020204" pitchFamily="34" charset="0"/>
              <a:buChar char="•"/>
              <a:defRPr/>
            </a:pPr>
            <a:r>
              <a:rPr lang="en-GB" altLang="en-US" sz="1100" dirty="0">
                <a:latin typeface="Arial" charset="0"/>
              </a:rPr>
              <a:t>those people are admitted with the permission, either express or implied, of the owner of the land in question.</a:t>
            </a:r>
          </a:p>
          <a:p>
            <a:pPr algn="r">
              <a:defRPr/>
            </a:pPr>
            <a:endParaRPr lang="en-GB" altLang="en-US" sz="1100" i="1" dirty="0">
              <a:latin typeface="Arial" charset="0"/>
            </a:endParaRPr>
          </a:p>
          <a:p>
            <a:pPr>
              <a:defRPr/>
            </a:pPr>
            <a:r>
              <a:rPr lang="en-GB" altLang="en-US" sz="1100" dirty="0">
                <a:latin typeface="Arial" charset="0"/>
              </a:rPr>
              <a:t>Some places which have been held to be a ‘public place’ include:</a:t>
            </a:r>
          </a:p>
          <a:p>
            <a:pPr>
              <a:buFontTx/>
              <a:buChar char="•"/>
              <a:defRPr/>
            </a:pPr>
            <a:r>
              <a:rPr lang="en-GB" altLang="en-US" sz="1100" dirty="0">
                <a:latin typeface="Arial" charset="0"/>
              </a:rPr>
              <a:t> A privately owned caravan site open to campers</a:t>
            </a:r>
          </a:p>
          <a:p>
            <a:pPr>
              <a:buFontTx/>
              <a:buChar char="•"/>
              <a:defRPr/>
            </a:pPr>
            <a:r>
              <a:rPr lang="en-GB" altLang="en-US" sz="1100" dirty="0">
                <a:latin typeface="Arial" charset="0"/>
              </a:rPr>
              <a:t> A school playground used outside of school hours as a leisure park by members of the public</a:t>
            </a:r>
          </a:p>
          <a:p>
            <a:pPr>
              <a:buFontTx/>
              <a:buChar char="•"/>
              <a:defRPr/>
            </a:pPr>
            <a:r>
              <a:rPr lang="en-GB" altLang="en-US" sz="1100" dirty="0">
                <a:latin typeface="Arial" charset="0"/>
              </a:rPr>
              <a:t> A field used in connection with an agricultural show</a:t>
            </a:r>
          </a:p>
          <a:p>
            <a:pPr>
              <a:buFontTx/>
              <a:buChar char="•"/>
              <a:defRPr/>
            </a:pPr>
            <a:r>
              <a:rPr lang="en-GB" altLang="en-US" sz="1100" dirty="0">
                <a:latin typeface="Arial" charset="0"/>
              </a:rPr>
              <a:t> A car park attached to commercial premises intended only for the use of customers but accessible </a:t>
            </a:r>
            <a:r>
              <a:rPr lang="en-GB" altLang="en-US" sz="1100" i="1" dirty="0">
                <a:latin typeface="Arial" charset="0"/>
              </a:rPr>
              <a:t>from</a:t>
            </a:r>
            <a:r>
              <a:rPr lang="en-GB" altLang="en-US" sz="1100" dirty="0">
                <a:latin typeface="Arial" charset="0"/>
              </a:rPr>
              <a:t> a public place and with no restrictions placed on people entering the car park.</a:t>
            </a:r>
          </a:p>
          <a:p>
            <a:pPr>
              <a:defRPr/>
            </a:pPr>
            <a:r>
              <a:rPr lang="en-GB" altLang="en-US" sz="1100" dirty="0">
                <a:latin typeface="Arial" charset="0"/>
              </a:rPr>
              <a:t>Whether a place is a ‘public place’ will be a question of fact for the Court.</a:t>
            </a:r>
          </a:p>
          <a:p>
            <a:pPr>
              <a:defRPr/>
            </a:pPr>
            <a:r>
              <a:rPr lang="en-GB" altLang="en-US" sz="1100" dirty="0">
                <a:latin typeface="Arial" charset="0"/>
              </a:rPr>
              <a:t>This means that different magistrates courts can arrive at different decisions when presented with the same facts.  Therefore, it is important for police officers  to provide enough evidence to show that a particular location amounted to a ‘public place’.</a:t>
            </a:r>
          </a:p>
          <a:p>
            <a:endParaRPr lang="en-GB" dirty="0"/>
          </a:p>
        </p:txBody>
      </p:sp>
    </p:spTree>
    <p:extLst>
      <p:ext uri="{BB962C8B-B14F-4D97-AF65-F5344CB8AC3E}">
        <p14:creationId xmlns:p14="http://schemas.microsoft.com/office/powerpoint/2010/main" val="23703778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3300" y="153988"/>
            <a:ext cx="4348163" cy="2446337"/>
          </a:xfrm>
        </p:spPr>
      </p:sp>
      <p:sp>
        <p:nvSpPr>
          <p:cNvPr id="3" name="Notes Placeholder 2"/>
          <p:cNvSpPr>
            <a:spLocks noGrp="1"/>
          </p:cNvSpPr>
          <p:nvPr>
            <p:ph type="body" idx="1"/>
          </p:nvPr>
        </p:nvSpPr>
        <p:spPr>
          <a:xfrm>
            <a:off x="615027" y="2815501"/>
            <a:ext cx="5438140" cy="6201195"/>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56</a:t>
            </a:fld>
            <a:endParaRPr lang="en-GB"/>
          </a:p>
        </p:txBody>
      </p:sp>
    </p:spTree>
    <p:extLst>
      <p:ext uri="{BB962C8B-B14F-4D97-AF65-F5344CB8AC3E}">
        <p14:creationId xmlns:p14="http://schemas.microsoft.com/office/powerpoint/2010/main" val="30030755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57</a:t>
            </a:fld>
            <a:endParaRPr lang="en-GB"/>
          </a:p>
        </p:txBody>
      </p:sp>
    </p:spTree>
    <p:extLst>
      <p:ext uri="{BB962C8B-B14F-4D97-AF65-F5344CB8AC3E}">
        <p14:creationId xmlns:p14="http://schemas.microsoft.com/office/powerpoint/2010/main" val="39012557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r>
              <a:rPr lang="en-GB" altLang="en-US" dirty="0">
                <a:ea typeface="ＭＳ Ｐゴシック" panose="020B0600070205080204" pitchFamily="34" charset="-128"/>
              </a:rPr>
              <a:t>A motor vehicle is defined as </a:t>
            </a:r>
            <a:r>
              <a:rPr lang="en-GB" altLang="en-US" b="1" dirty="0">
                <a:ea typeface="ＭＳ Ｐゴシック" panose="020B0600070205080204" pitchFamily="34" charset="-128"/>
              </a:rPr>
              <a:t>‘a mechanically propelled vehicle intended or adapted for use on roads’</a:t>
            </a:r>
          </a:p>
          <a:p>
            <a:endParaRPr lang="en-GB" altLang="en-US" dirty="0">
              <a:ea typeface="ＭＳ Ｐゴシック" panose="020B0600070205080204" pitchFamily="34" charset="-128"/>
            </a:endParaRPr>
          </a:p>
          <a:p>
            <a:r>
              <a:rPr lang="en-GB" altLang="en-US" dirty="0">
                <a:ea typeface="ＭＳ Ｐゴシック" panose="020B0600070205080204" pitchFamily="34" charset="-128"/>
              </a:rPr>
              <a:t>A mechanically propelled vehicle is, quite simply, a vehicle that is constructed so that it can be propelled mechanically by steam, electric, petrol, diesel, oil or gas.</a:t>
            </a:r>
          </a:p>
          <a:p>
            <a:endParaRPr lang="en-GB" altLang="en-US" dirty="0">
              <a:ea typeface="ＭＳ Ｐゴシック" panose="020B0600070205080204" pitchFamily="34" charset="-128"/>
            </a:endParaRPr>
          </a:p>
          <a:p>
            <a:r>
              <a:rPr lang="en-GB" altLang="en-US" i="1" dirty="0">
                <a:ea typeface="ＭＳ Ｐゴシック" panose="020B0600070205080204" pitchFamily="34" charset="-128"/>
              </a:rPr>
              <a:t>The test of whether a vehicle is ‘mechanically propelled’ is one of construction rather than use.</a:t>
            </a:r>
          </a:p>
          <a:p>
            <a:endParaRPr lang="en-GB" altLang="en-US" i="1" u="sng" dirty="0">
              <a:ea typeface="ＭＳ Ｐゴシック" panose="020B0600070205080204" pitchFamily="34" charset="-128"/>
            </a:endParaRPr>
          </a:p>
          <a:p>
            <a:r>
              <a:rPr lang="en-GB" altLang="en-US" i="1" dirty="0">
                <a:ea typeface="ＭＳ Ｐゴシック" panose="020B0600070205080204" pitchFamily="34" charset="-128"/>
              </a:rPr>
              <a:t>Removing an engine from a vehicle does not stop it from being ‘mechanically propelled’ if you can show that the engine can be easily replaced.</a:t>
            </a:r>
          </a:p>
          <a:p>
            <a:endParaRPr lang="en-GB" altLang="en-US" i="1" dirty="0">
              <a:ea typeface="ＭＳ Ｐゴシック" panose="020B0600070205080204" pitchFamily="34" charset="-128"/>
            </a:endParaRPr>
          </a:p>
          <a:p>
            <a:r>
              <a:rPr lang="en-GB" altLang="en-US" i="1" dirty="0">
                <a:ea typeface="ＭＳ Ｐゴシック" panose="020B0600070205080204" pitchFamily="34" charset="-128"/>
              </a:rPr>
              <a:t>A car with a flat battery is still a ‘mechanically propelled vehicle’</a:t>
            </a:r>
          </a:p>
          <a:p>
            <a:endParaRPr lang="en-GB" altLang="en-US" i="1" dirty="0">
              <a:ea typeface="ＭＳ Ｐゴシック" panose="020B0600070205080204" pitchFamily="34" charset="-128"/>
            </a:endParaRPr>
          </a:p>
          <a:p>
            <a:r>
              <a:rPr lang="en-GB" altLang="en-US" i="1" dirty="0">
                <a:ea typeface="ＭＳ Ｐゴシック" panose="020B0600070205080204" pitchFamily="34" charset="-128"/>
              </a:rPr>
              <a:t>A petrol driven micro-scooter has been held to be a motor vehicle within the definition of the Road Traffic Act as has a motor-assisted pedal cycle (moped) has been held to be a mechanically propelled vehicle even when it is being pedalled.</a:t>
            </a:r>
          </a:p>
          <a:p>
            <a:endParaRPr lang="en-GB" altLang="en-US" dirty="0">
              <a:ea typeface="ＭＳ Ｐゴシック" panose="020B0600070205080204" pitchFamily="34" charset="-128"/>
            </a:endParaRPr>
          </a:p>
          <a:p>
            <a:r>
              <a:rPr lang="en-GB" altLang="en-US" b="1" dirty="0">
                <a:ea typeface="ＭＳ Ｐゴシック" panose="020B0600070205080204" pitchFamily="34" charset="-128"/>
              </a:rPr>
              <a:t>Intended/adapted</a:t>
            </a:r>
          </a:p>
          <a:p>
            <a:r>
              <a:rPr lang="en-GB" altLang="en-US" dirty="0">
                <a:ea typeface="ＭＳ Ｐゴシック" panose="020B0600070205080204" pitchFamily="34" charset="-128"/>
              </a:rPr>
              <a:t>In order to discover if the vehicle is intended or adapted for use on a road, </a:t>
            </a:r>
            <a:r>
              <a:rPr lang="en-GB" altLang="en-US" dirty="0" err="1">
                <a:ea typeface="ＭＳ Ｐゴシック" panose="020B0600070205080204" pitchFamily="34" charset="-128"/>
              </a:rPr>
              <a:t>eg</a:t>
            </a:r>
            <a:r>
              <a:rPr lang="en-GB" altLang="en-US" dirty="0">
                <a:ea typeface="ＭＳ Ｐゴシック" panose="020B0600070205080204" pitchFamily="34" charset="-128"/>
              </a:rPr>
              <a:t> Go-kart, the test is objective. Would a reasonable person say that the vehicle could be used on a road?</a:t>
            </a:r>
          </a:p>
          <a:p>
            <a:r>
              <a:rPr lang="en-GB" altLang="en-US" dirty="0">
                <a:ea typeface="ＭＳ Ｐゴシック" panose="020B0600070205080204" pitchFamily="34" charset="-128"/>
              </a:rPr>
              <a:t>The owners intention for use of the vehicle is generally not relevant. </a:t>
            </a:r>
          </a:p>
          <a:p>
            <a:r>
              <a:rPr lang="en-GB" altLang="en-US" dirty="0">
                <a:ea typeface="ＭＳ Ｐゴシック" panose="020B0600070205080204" pitchFamily="34" charset="-128"/>
              </a:rPr>
              <a:t>Where a vehicle has been rebuilt, it will be assumed the vehicle will continue its intended use on a road. </a:t>
            </a:r>
          </a:p>
          <a:p>
            <a:endParaRPr lang="en-GB" altLang="en-US" dirty="0">
              <a:ea typeface="ＭＳ Ｐゴシック" panose="020B0600070205080204" pitchFamily="34" charset="-128"/>
            </a:endParaRPr>
          </a:p>
          <a:p>
            <a:r>
              <a:rPr lang="en-US" altLang="en-US" b="1" dirty="0"/>
              <a:t>Motor vehicle – (s185(1) RTA 1988) </a:t>
            </a:r>
            <a:r>
              <a:rPr lang="en-US" altLang="en-US" dirty="0"/>
              <a:t>– subject to section 20 of the Chronically Sick and Disabled Persons Act 1970 (which makes special provision about invalid carriages, within the meaning of that Act), a mechanically propelled vehicle intended or adapted for use on roads, and “trailer” means a vehicle drawn by a motor vehicle</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58</a:t>
            </a:fld>
            <a:endParaRPr lang="en-GB"/>
          </a:p>
        </p:txBody>
      </p:sp>
    </p:spTree>
    <p:extLst>
      <p:ext uri="{BB962C8B-B14F-4D97-AF65-F5344CB8AC3E}">
        <p14:creationId xmlns:p14="http://schemas.microsoft.com/office/powerpoint/2010/main" val="27389289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04238" y="3997244"/>
            <a:ext cx="5438140" cy="3908614"/>
          </a:xfrm>
        </p:spPr>
        <p:txBody>
          <a:bodyPr/>
          <a:lstStyle/>
          <a:p>
            <a:endParaRPr lang="en-GB"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59</a:t>
            </a:fld>
            <a:endParaRPr lang="en-GB"/>
          </a:p>
        </p:txBody>
      </p:sp>
    </p:spTree>
    <p:extLst>
      <p:ext uri="{BB962C8B-B14F-4D97-AF65-F5344CB8AC3E}">
        <p14:creationId xmlns:p14="http://schemas.microsoft.com/office/powerpoint/2010/main" val="2007457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Section 170 (1) Road Traffic Act 1988 imposes obligations on drivers of MPV’s who are involved in road accidents.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60</a:t>
            </a:fld>
            <a:endParaRPr lang="en-GB"/>
          </a:p>
        </p:txBody>
      </p:sp>
    </p:spTree>
    <p:extLst>
      <p:ext uri="{BB962C8B-B14F-4D97-AF65-F5344CB8AC3E}">
        <p14:creationId xmlns:p14="http://schemas.microsoft.com/office/powerpoint/2010/main" val="344851557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85800" y="3595007"/>
            <a:ext cx="5486400" cy="3600450"/>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Notice the term damage is used rather than killed. </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This is because animals are, in most cases, considered to be property.</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The list of animals under Sec 170(8) does not include one of the most common ‘victims’ of road traffic collisions, cats.  </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This is because the animals listed are seen as of some financial/economic value.</a:t>
            </a: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4340991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70</a:t>
            </a:fld>
            <a:endParaRPr lang="en-GB"/>
          </a:p>
        </p:txBody>
      </p:sp>
    </p:spTree>
    <p:extLst>
      <p:ext uri="{BB962C8B-B14F-4D97-AF65-F5344CB8AC3E}">
        <p14:creationId xmlns:p14="http://schemas.microsoft.com/office/powerpoint/2010/main" val="19018519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A6A7BE-449F-274B-87F1-976233DC0BCE}" type="slidenum">
              <a:rPr lang="en-GB" smtClean="0"/>
              <a:t>71</a:t>
            </a:fld>
            <a:endParaRPr lang="en-GB"/>
          </a:p>
        </p:txBody>
      </p:sp>
    </p:spTree>
    <p:extLst>
      <p:ext uri="{BB962C8B-B14F-4D97-AF65-F5344CB8AC3E}">
        <p14:creationId xmlns:p14="http://schemas.microsoft.com/office/powerpoint/2010/main" val="28698493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3300" y="153988"/>
            <a:ext cx="4348163" cy="2446337"/>
          </a:xfrm>
        </p:spPr>
      </p:sp>
      <p:sp>
        <p:nvSpPr>
          <p:cNvPr id="3" name="Notes Placeholder 2"/>
          <p:cNvSpPr>
            <a:spLocks noGrp="1"/>
          </p:cNvSpPr>
          <p:nvPr>
            <p:ph type="body" idx="1"/>
          </p:nvPr>
        </p:nvSpPr>
        <p:spPr>
          <a:xfrm>
            <a:off x="615027" y="2815501"/>
            <a:ext cx="5438140" cy="6201195"/>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72</a:t>
            </a:fld>
            <a:endParaRPr lang="en-GB"/>
          </a:p>
        </p:txBody>
      </p:sp>
    </p:spTree>
    <p:extLst>
      <p:ext uri="{BB962C8B-B14F-4D97-AF65-F5344CB8AC3E}">
        <p14:creationId xmlns:p14="http://schemas.microsoft.com/office/powerpoint/2010/main" val="300307556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306388"/>
            <a:ext cx="5956300" cy="3351212"/>
          </a:xfrm>
        </p:spPr>
      </p:sp>
      <p:sp>
        <p:nvSpPr>
          <p:cNvPr id="3" name="Notes Placeholder 2"/>
          <p:cNvSpPr>
            <a:spLocks noGrp="1"/>
          </p:cNvSpPr>
          <p:nvPr>
            <p:ph type="body" idx="1"/>
          </p:nvPr>
        </p:nvSpPr>
        <p:spPr>
          <a:xfrm>
            <a:off x="679768" y="3997244"/>
            <a:ext cx="5438140" cy="5586688"/>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73</a:t>
            </a:fld>
            <a:endParaRPr lang="en-GB"/>
          </a:p>
        </p:txBody>
      </p:sp>
    </p:spTree>
    <p:extLst>
      <p:ext uri="{BB962C8B-B14F-4D97-AF65-F5344CB8AC3E}">
        <p14:creationId xmlns:p14="http://schemas.microsoft.com/office/powerpoint/2010/main" val="135655885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12725"/>
            <a:ext cx="5953125" cy="3349625"/>
          </a:xfrm>
        </p:spPr>
      </p:sp>
      <p:sp>
        <p:nvSpPr>
          <p:cNvPr id="3" name="Notes Placeholder 2"/>
          <p:cNvSpPr>
            <a:spLocks noGrp="1"/>
          </p:cNvSpPr>
          <p:nvPr>
            <p:ph type="body" idx="1"/>
          </p:nvPr>
        </p:nvSpPr>
        <p:spPr>
          <a:xfrm>
            <a:off x="679768" y="3843617"/>
            <a:ext cx="5438140" cy="390861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74</a:t>
            </a:fld>
            <a:endParaRPr lang="en-GB"/>
          </a:p>
        </p:txBody>
      </p:sp>
    </p:spTree>
    <p:extLst>
      <p:ext uri="{BB962C8B-B14F-4D97-AF65-F5344CB8AC3E}">
        <p14:creationId xmlns:p14="http://schemas.microsoft.com/office/powerpoint/2010/main" val="33474562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79768" y="3997244"/>
            <a:ext cx="5438140" cy="5184896"/>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75</a:t>
            </a:fld>
            <a:endParaRPr lang="en-GB"/>
          </a:p>
        </p:txBody>
      </p:sp>
    </p:spTree>
    <p:extLst>
      <p:ext uri="{BB962C8B-B14F-4D97-AF65-F5344CB8AC3E}">
        <p14:creationId xmlns:p14="http://schemas.microsoft.com/office/powerpoint/2010/main" val="27491634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3" name="Notes Placeholder 2"/>
          <p:cNvSpPr>
            <a:spLocks noGrp="1"/>
          </p:cNvSpPr>
          <p:nvPr>
            <p:ph type="body" idx="1"/>
          </p:nvPr>
        </p:nvSpPr>
        <p:spPr>
          <a:xfrm>
            <a:off x="679768" y="3229113"/>
            <a:ext cx="5438140" cy="6295733"/>
          </a:xfrm>
        </p:spPr>
        <p:txBody>
          <a:bodyPr/>
          <a:lstStyle/>
          <a:p>
            <a:endParaRPr lang="en-US"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76</a:t>
            </a:fld>
            <a:endParaRPr lang="en-GB"/>
          </a:p>
        </p:txBody>
      </p:sp>
    </p:spTree>
    <p:extLst>
      <p:ext uri="{BB962C8B-B14F-4D97-AF65-F5344CB8AC3E}">
        <p14:creationId xmlns:p14="http://schemas.microsoft.com/office/powerpoint/2010/main" val="136363567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53988"/>
            <a:ext cx="5954713" cy="3349625"/>
          </a:xfrm>
        </p:spPr>
      </p:sp>
      <p:sp>
        <p:nvSpPr>
          <p:cNvPr id="3" name="Notes Placeholder 2"/>
          <p:cNvSpPr>
            <a:spLocks noGrp="1"/>
          </p:cNvSpPr>
          <p:nvPr>
            <p:ph type="body" idx="1"/>
          </p:nvPr>
        </p:nvSpPr>
        <p:spPr>
          <a:xfrm>
            <a:off x="744507" y="3666356"/>
            <a:ext cx="5438140" cy="588212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77</a:t>
            </a:fld>
            <a:endParaRPr lang="en-GB"/>
          </a:p>
        </p:txBody>
      </p:sp>
    </p:spTree>
    <p:extLst>
      <p:ext uri="{BB962C8B-B14F-4D97-AF65-F5344CB8AC3E}">
        <p14:creationId xmlns:p14="http://schemas.microsoft.com/office/powerpoint/2010/main" val="401037625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319088"/>
            <a:ext cx="5953125" cy="3349625"/>
          </a:xfrm>
        </p:spPr>
      </p:sp>
      <p:sp>
        <p:nvSpPr>
          <p:cNvPr id="3" name="Notes Placeholder 2"/>
          <p:cNvSpPr>
            <a:spLocks noGrp="1"/>
          </p:cNvSpPr>
          <p:nvPr>
            <p:ph type="body" idx="1"/>
          </p:nvPr>
        </p:nvSpPr>
        <p:spPr>
          <a:xfrm>
            <a:off x="679768" y="3914522"/>
            <a:ext cx="5438140" cy="3908614"/>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78</a:t>
            </a:fld>
            <a:endParaRPr lang="en-GB"/>
          </a:p>
        </p:txBody>
      </p:sp>
    </p:spTree>
    <p:extLst>
      <p:ext uri="{BB962C8B-B14F-4D97-AF65-F5344CB8AC3E}">
        <p14:creationId xmlns:p14="http://schemas.microsoft.com/office/powerpoint/2010/main" val="41962903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28863" y="177800"/>
            <a:ext cx="2139950" cy="1204913"/>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87667" y="1503766"/>
            <a:ext cx="5438140" cy="8044714"/>
          </a:xfrm>
        </p:spPr>
        <p:txBody>
          <a:bodyPr/>
          <a:lstStyle/>
          <a:p>
            <a:endParaRPr lang="en-GB" sz="1000" dirty="0"/>
          </a:p>
        </p:txBody>
      </p:sp>
    </p:spTree>
    <p:extLst>
      <p:ext uri="{BB962C8B-B14F-4D97-AF65-F5344CB8AC3E}">
        <p14:creationId xmlns:p14="http://schemas.microsoft.com/office/powerpoint/2010/main" val="2083247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3179256"/>
            <a:ext cx="5438140" cy="3908614"/>
          </a:xfrm>
        </p:spPr>
        <p:txBody>
          <a:bodyPr/>
          <a:lstStyle/>
          <a:p>
            <a:endParaRPr lang="en-GB" dirty="0"/>
          </a:p>
        </p:txBody>
      </p:sp>
    </p:spTree>
    <p:extLst>
      <p:ext uri="{BB962C8B-B14F-4D97-AF65-F5344CB8AC3E}">
        <p14:creationId xmlns:p14="http://schemas.microsoft.com/office/powerpoint/2010/main" val="279252824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47397" y="3016397"/>
            <a:ext cx="5438140" cy="5657593"/>
          </a:xfrm>
        </p:spPr>
        <p:txBody>
          <a:bodyPr/>
          <a:lstStyle/>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114435615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82</a:t>
            </a:fld>
            <a:endParaRPr lang="en-US"/>
          </a:p>
        </p:txBody>
      </p:sp>
    </p:spTree>
    <p:extLst>
      <p:ext uri="{BB962C8B-B14F-4D97-AF65-F5344CB8AC3E}">
        <p14:creationId xmlns:p14="http://schemas.microsoft.com/office/powerpoint/2010/main" val="115886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A3E8F-D933-EDBE-4A22-462D04F59C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933D862-B094-C77A-CC7F-15EDA52EC9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103C0E8-EC38-0225-2CC8-1CBC082A1950}"/>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CB99935A-26B3-654F-30CF-50709B864E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D438FA-BD29-FDBA-2490-0C622EAC40AC}"/>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609743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5998F-DDEC-73AF-84B9-D52122A5C60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39E82A0-C15E-69AE-CBEC-EDB94F2362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D6B54B5-B53B-D304-F2D1-FB58DE4C7FD2}"/>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2737985C-D658-375E-D1D0-7C475DF955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684C6D-AACB-5D5D-467D-89CDD4491EEA}"/>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64097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6CEB9-8258-69C5-A837-76260A74CEC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CD15CA2-BC5C-D394-3289-03DCCCE4F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C36E133-179D-7D01-CBC9-189F8B31857E}"/>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D893A6D7-BA50-F7A0-A996-1B7542A589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5C6197-066D-6DB5-CBB0-6985101BA6D6}"/>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1454339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A541B-2A59-254C-B88F-5BE60F85350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AB17AD6-BDCD-032F-8468-40AA9CCC519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AB220F4-2B63-6F49-4098-3B08BDD18B6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F8C1C29-53A7-E932-DB5A-48962DA31BCF}"/>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6" name="Footer Placeholder 5">
            <a:extLst>
              <a:ext uri="{FF2B5EF4-FFF2-40B4-BE49-F238E27FC236}">
                <a16:creationId xmlns:a16="http://schemas.microsoft.com/office/drawing/2014/main" id="{DE166435-8D92-BEAF-AF61-7E369557CA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3EC0C0-74E4-80E6-BF17-914690B6B1B6}"/>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2144948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D82E7-126E-9AD5-A2CB-704DDBB213B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D5433E5-2FB1-D3C3-131E-7F03CDA4A8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6D27DBB-4740-1C34-CC89-94CDB42CF5D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731BFF9-1297-E8E3-B451-92733D0A49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29FE848-584B-85F7-7DFA-DDCFDBEDCD0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468F861-D454-81D9-0B6C-989EACBFB9D0}"/>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8" name="Footer Placeholder 7">
            <a:extLst>
              <a:ext uri="{FF2B5EF4-FFF2-40B4-BE49-F238E27FC236}">
                <a16:creationId xmlns:a16="http://schemas.microsoft.com/office/drawing/2014/main" id="{1C454F1B-C724-ACCC-9D95-C21B009CF2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950299-02EC-60D5-30F7-4B95021C4638}"/>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3638702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0426C-FB5A-5B0F-4C5D-8F47969D8FF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D31FB82-BD97-0B3F-D433-AE057912CBDE}"/>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4" name="Footer Placeholder 3">
            <a:extLst>
              <a:ext uri="{FF2B5EF4-FFF2-40B4-BE49-F238E27FC236}">
                <a16:creationId xmlns:a16="http://schemas.microsoft.com/office/drawing/2014/main" id="{9C72E091-2C51-661C-C61F-A5A9B2EE8B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C476A93-136C-8C92-1789-14A4EE548A64}"/>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2804748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FF3D6E-40C9-CA78-6917-A63E9E6D3D15}"/>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3" name="Footer Placeholder 2">
            <a:extLst>
              <a:ext uri="{FF2B5EF4-FFF2-40B4-BE49-F238E27FC236}">
                <a16:creationId xmlns:a16="http://schemas.microsoft.com/office/drawing/2014/main" id="{55EB6503-491A-3CC4-D2BF-4F5047A18F1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0A3613-8C42-85FC-57F3-828704E55C5E}"/>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1441957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171D4-CF0D-C374-04D4-C76CB350CFC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E9A8925-7E98-9350-8F1C-6785B7CAB8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70AD3E8-D469-FF22-FB34-7DEFF0FF07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ABEACF7-D9B7-91AC-0864-EEE9D8BD639E}"/>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6" name="Footer Placeholder 5">
            <a:extLst>
              <a:ext uri="{FF2B5EF4-FFF2-40B4-BE49-F238E27FC236}">
                <a16:creationId xmlns:a16="http://schemas.microsoft.com/office/drawing/2014/main" id="{C23A2388-1D9B-1F6E-80A8-E47DCD38CE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4FBB62-8EDA-2454-5B58-30454EDAFE0E}"/>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567584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1EA28-2AFB-F65E-5CA3-216828C7911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C43966A-C63F-927A-AD30-AC6BD1C43A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222C51-2866-EDBB-E10C-807413F323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469A5C-5D7E-91C5-645C-975C562E9E2C}"/>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6" name="Footer Placeholder 5">
            <a:extLst>
              <a:ext uri="{FF2B5EF4-FFF2-40B4-BE49-F238E27FC236}">
                <a16:creationId xmlns:a16="http://schemas.microsoft.com/office/drawing/2014/main" id="{027867E8-4499-FA0E-618C-52E93ECDDE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782945-D088-4299-4097-BD88D6DD2F7D}"/>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3986113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8959D-95A6-684B-E0D9-D8E3C0BA405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273F506-94FA-6793-C48A-0ADE20D210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089C4EF-712D-7BDA-EFFB-AEBCE870A4E7}"/>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C1D0AFF7-06BE-A175-B683-37EE48893E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258B28-6967-9972-B12A-20C1C8DE1D34}"/>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310628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22C550-83D8-E638-644F-DBFEBD148DD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F1014D4-BC8A-0916-AC0B-27D8DC5D642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BFF87F0-9081-1939-FCE7-6B8211F493FA}"/>
              </a:ext>
            </a:extLst>
          </p:cNvPr>
          <p:cNvSpPr>
            <a:spLocks noGrp="1"/>
          </p:cNvSpPr>
          <p:nvPr>
            <p:ph type="dt" sz="half" idx="10"/>
          </p:nvPr>
        </p:nvSpPr>
        <p:spPr/>
        <p:txBody>
          <a:body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3915D8DC-2113-5161-BCD0-C3F29D7199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B6A80D-5D08-A367-9C65-1CCB348A178C}"/>
              </a:ext>
            </a:extLst>
          </p:cNvPr>
          <p:cNvSpPr>
            <a:spLocks noGrp="1"/>
          </p:cNvSpPr>
          <p:nvPr>
            <p:ph type="sldNum" sz="quarter" idx="12"/>
          </p:nvPr>
        </p:nvSpPr>
        <p:spPr/>
        <p:txBody>
          <a:bodyPr/>
          <a:lstStyle/>
          <a:p>
            <a:fld id="{92CA912B-CC18-F446-9452-D5DF2B3C3D6F}" type="slidenum">
              <a:rPr lang="en-US" smtClean="0"/>
              <a:t>‹#›</a:t>
            </a:fld>
            <a:endParaRPr lang="en-US"/>
          </a:p>
        </p:txBody>
      </p:sp>
    </p:spTree>
    <p:extLst>
      <p:ext uri="{BB962C8B-B14F-4D97-AF65-F5344CB8AC3E}">
        <p14:creationId xmlns:p14="http://schemas.microsoft.com/office/powerpoint/2010/main" val="907534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05C80D-0AEB-D9E0-91EA-A43C458E6A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892D7CA-74B7-32AF-D868-A77EAB15F5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D03E6B2-09B4-23FF-24D1-3B4CF659B4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437B9A-5C69-7543-A228-5C4129320C91}" type="datetimeFigureOut">
              <a:rPr lang="en-US" smtClean="0"/>
              <a:t>12/6/2023</a:t>
            </a:fld>
            <a:endParaRPr lang="en-US"/>
          </a:p>
        </p:txBody>
      </p:sp>
      <p:sp>
        <p:nvSpPr>
          <p:cNvPr id="5" name="Footer Placeholder 4">
            <a:extLst>
              <a:ext uri="{FF2B5EF4-FFF2-40B4-BE49-F238E27FC236}">
                <a16:creationId xmlns:a16="http://schemas.microsoft.com/office/drawing/2014/main" id="{432F0FEC-E517-601C-3346-33C919A843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218C30B-8A5F-6D25-C52F-90A610D484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CA912B-CC18-F446-9452-D5DF2B3C3D6F}" type="slidenum">
              <a:rPr lang="en-US" smtClean="0"/>
              <a:t>‹#›</a:t>
            </a:fld>
            <a:endParaRPr lang="en-US"/>
          </a:p>
        </p:txBody>
      </p:sp>
    </p:spTree>
    <p:extLst>
      <p:ext uri="{BB962C8B-B14F-4D97-AF65-F5344CB8AC3E}">
        <p14:creationId xmlns:p14="http://schemas.microsoft.com/office/powerpoint/2010/main" val="2358428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hyperlink" Target="https://www.uwtsd.ac.uk/librar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3.xml"/><Relationship Id="rId7"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diagramQuickStyle" Target="../diagrams/quickStyle1.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diagramLayout" Target="../diagrams/layout1.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diagramData" Target="../diagrams/data1.xml"/><Relationship Id="rId5" Type="http://schemas.openxmlformats.org/officeDocument/2006/relationships/tags" Target="../tags/tag11.xml"/><Relationship Id="rId15" Type="http://schemas.microsoft.com/office/2007/relationships/diagramDrawing" Target="../diagrams/drawing1.xml"/><Relationship Id="rId10" Type="http://schemas.openxmlformats.org/officeDocument/2006/relationships/notesSlide" Target="../notesSlides/notesSlide9.xml"/><Relationship Id="rId4" Type="http://schemas.openxmlformats.org/officeDocument/2006/relationships/tags" Target="../tags/tag10.xml"/><Relationship Id="rId9" Type="http://schemas.openxmlformats.org/officeDocument/2006/relationships/slideLayout" Target="../slideLayouts/slideLayout7.xml"/><Relationship Id="rId14" Type="http://schemas.openxmlformats.org/officeDocument/2006/relationships/diagramColors" Target="../diagrams/colors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33.jpeg"/><Relationship Id="rId4" Type="http://schemas.openxmlformats.org/officeDocument/2006/relationships/diagramLayout" Target="../diagrams/layout2.xml"/><Relationship Id="rId9" Type="http://schemas.openxmlformats.org/officeDocument/2006/relationships/image" Target="../media/image3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lexisnexis.com/uk/lexispsl/corporatecrime/document/391421/55KB-9471-F188-N193-00000-00/linkHandler.faces?psldocinfo=Arrest_and_detention_overview&amp;A=0.9080344304978597&amp;bct=A&amp;service=citation&amp;risb=&amp;langcountry=GB&amp;linkInfo=F"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hyperlink" Target="https://www.lexisnexis.com/uk/lexispsl/corporatecrime/document/391421/55KB-9471-F188-N193-00000-00/linkHandler.faces?psldocinfo=Arrest_and_detention_overview&amp;A=0.7089031909777955&amp;bct=A&amp;service=citation&amp;risb=&amp;langcountry=GB&amp;linkInfo=F"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54.jpeg"/></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56.jpeg"/><Relationship Id="rId7" Type="http://schemas.openxmlformats.org/officeDocument/2006/relationships/diagramColors" Target="../diagrams/colors5.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ww.south-wales.police.uk/advice/advice-and-information/st-s/stop-and-search/why-we-use-stop-and-search/" TargetMode="External"/><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73.jpeg"/><Relationship Id="rId4" Type="http://schemas.openxmlformats.org/officeDocument/2006/relationships/image" Target="../media/image72.png"/></Relationships>
</file>

<file path=ppt/slides/_rels/slide4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75.jpeg"/></Relationships>
</file>

<file path=ppt/slides/_rels/slide4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44.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10" Type="http://schemas.openxmlformats.org/officeDocument/2006/relationships/image" Target="../media/image85.jpeg"/><Relationship Id="rId4" Type="http://schemas.openxmlformats.org/officeDocument/2006/relationships/diagramLayout" Target="../diagrams/layout8.xml"/><Relationship Id="rId9" Type="http://schemas.openxmlformats.org/officeDocument/2006/relationships/image" Target="../media/image84.jpeg"/></Relationships>
</file>

<file path=ppt/slides/_rels/slide46.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4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92.jpeg"/><Relationship Id="rId4" Type="http://schemas.openxmlformats.org/officeDocument/2006/relationships/image" Target="../media/image91.jpg"/></Relationships>
</file>

<file path=ppt/slides/_rels/slide5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94.jpeg"/></Relationships>
</file>

<file path=ppt/slides/_rels/slide5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97.png"/><Relationship Id="rId4" Type="http://schemas.openxmlformats.org/officeDocument/2006/relationships/image" Target="../media/image96.jpg"/></Relationships>
</file>

<file path=ppt/slides/_rels/slide5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100.png"/></Relationships>
</file>

<file path=ppt/slides/_rels/slide5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103.png"/></Relationships>
</file>

<file path=ppt/slides/_rels/slide5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tags" Target="../tags/tag18.xml"/><Relationship Id="rId7" Type="http://schemas.openxmlformats.org/officeDocument/2006/relationships/image" Target="../media/image106.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44.xml"/><Relationship Id="rId5" Type="http://schemas.openxmlformats.org/officeDocument/2006/relationships/slideLayout" Target="../slideLayouts/slideLayout7.xml"/><Relationship Id="rId10" Type="http://schemas.openxmlformats.org/officeDocument/2006/relationships/image" Target="../media/image109.png"/><Relationship Id="rId4" Type="http://schemas.openxmlformats.org/officeDocument/2006/relationships/tags" Target="../tags/tag19.xml"/><Relationship Id="rId9" Type="http://schemas.openxmlformats.org/officeDocument/2006/relationships/image" Target="../media/image108.png"/></Relationships>
</file>

<file path=ppt/slides/_rels/slide5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13.jpeg"/><Relationship Id="rId5" Type="http://schemas.openxmlformats.org/officeDocument/2006/relationships/image" Target="../media/image112.png"/><Relationship Id="rId4" Type="http://schemas.openxmlformats.org/officeDocument/2006/relationships/image" Target="../media/image111.jpe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image" Target="../media/image116.png"/><Relationship Id="rId18" Type="http://schemas.openxmlformats.org/officeDocument/2006/relationships/image" Target="../media/image121.pn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image" Target="../media/image115.png"/><Relationship Id="rId17" Type="http://schemas.openxmlformats.org/officeDocument/2006/relationships/image" Target="../media/image120.png"/><Relationship Id="rId2" Type="http://schemas.openxmlformats.org/officeDocument/2006/relationships/tags" Target="../tags/tag21.xml"/><Relationship Id="rId16" Type="http://schemas.openxmlformats.org/officeDocument/2006/relationships/image" Target="../media/image119.png"/><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image" Target="../media/image114.png"/><Relationship Id="rId5" Type="http://schemas.openxmlformats.org/officeDocument/2006/relationships/tags" Target="../tags/tag24.xml"/><Relationship Id="rId15" Type="http://schemas.openxmlformats.org/officeDocument/2006/relationships/image" Target="../media/image118.png"/><Relationship Id="rId10" Type="http://schemas.openxmlformats.org/officeDocument/2006/relationships/notesSlide" Target="../notesSlides/notesSlide47.xml"/><Relationship Id="rId4" Type="http://schemas.openxmlformats.org/officeDocument/2006/relationships/tags" Target="../tags/tag23.xml"/><Relationship Id="rId9" Type="http://schemas.openxmlformats.org/officeDocument/2006/relationships/slideLayout" Target="../slideLayouts/slideLayout7.xml"/><Relationship Id="rId14" Type="http://schemas.openxmlformats.org/officeDocument/2006/relationships/image" Target="../media/image117.png"/></Relationships>
</file>

<file path=ppt/slides/_rels/slide62.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xml"/><Relationship Id="rId4" Type="http://schemas.openxmlformats.org/officeDocument/2006/relationships/image" Target="../media/image128.jpeg"/></Relationships>
</file>

<file path=ppt/slides/_rels/slide67.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9.jpeg"/><Relationship Id="rId1" Type="http://schemas.openxmlformats.org/officeDocument/2006/relationships/slideLayout" Target="../slideLayouts/slideLayout2.xml"/><Relationship Id="rId4" Type="http://schemas.openxmlformats.org/officeDocument/2006/relationships/image" Target="../media/image130.jpeg"/></Relationships>
</file>

<file path=ppt/slides/_rels/slide68.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2.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8" Type="http://schemas.openxmlformats.org/officeDocument/2006/relationships/image" Target="../media/image133.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134.jpeg"/></Relationships>
</file>

<file path=ppt/slides/_rels/slide7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140.png"/><Relationship Id="rId3" Type="http://schemas.openxmlformats.org/officeDocument/2006/relationships/tags" Target="../tags/tag30.xml"/><Relationship Id="rId7" Type="http://schemas.openxmlformats.org/officeDocument/2006/relationships/image" Target="../media/image139.pn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image" Target="../media/image138.png"/><Relationship Id="rId5" Type="http://schemas.openxmlformats.org/officeDocument/2006/relationships/notesSlide" Target="../notesSlides/notesSlide53.xml"/><Relationship Id="rId4"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Lg3HhFHMxAV9QM&amp;tbnid=nbxHcU5gSfbcWM:&amp;ved=0CAUQjRw&amp;url=http://en.wikipedia.org/wiki/Recreational_use_of_ketamine&amp;ei=AgbNUuGtPKLO0AXX-IDQDg&amp;bvm=bv.58187178,d.ZG4&amp;psig=AFQjCNHOvgO2It4OFlrSgKHlm5S6sd_Sng&amp;ust=1389254442060233" TargetMode="External"/><Relationship Id="rId7" Type="http://schemas.openxmlformats.org/officeDocument/2006/relationships/image" Target="../media/image145.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144.png"/><Relationship Id="rId5" Type="http://schemas.openxmlformats.org/officeDocument/2006/relationships/image" Target="../media/image143.png"/><Relationship Id="rId4" Type="http://schemas.openxmlformats.org/officeDocument/2006/relationships/image" Target="../media/image142.jpeg"/></Relationships>
</file>

<file path=ppt/slides/_rels/slide78.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148.jpeg"/></Relationships>
</file>

<file path=ppt/slides/_rels/slide80.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51.jpeg"/></Relationships>
</file>

<file path=ppt/slides/_rels/slide82.xml.rels><?xml version="1.0" encoding="UTF-8" standalone="yes"?>
<Relationships xmlns="http://schemas.openxmlformats.org/package/2006/relationships"><Relationship Id="rId3" Type="http://schemas.openxmlformats.org/officeDocument/2006/relationships/image" Target="../media/image152.gif"/><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153.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C497725C-6431-496A-B11C-691354780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EC1C02-BA59-E85B-158C-29898CB268D6}"/>
              </a:ext>
            </a:extLst>
          </p:cNvPr>
          <p:cNvSpPr>
            <a:spLocks noGrp="1"/>
          </p:cNvSpPr>
          <p:nvPr>
            <p:ph type="ctrTitle"/>
          </p:nvPr>
        </p:nvSpPr>
        <p:spPr>
          <a:xfrm>
            <a:off x="1076855" y="939265"/>
            <a:ext cx="4900144" cy="2736965"/>
          </a:xfrm>
        </p:spPr>
        <p:txBody>
          <a:bodyPr anchor="t">
            <a:normAutofit fontScale="90000"/>
          </a:bodyPr>
          <a:lstStyle/>
          <a:p>
            <a:r>
              <a:rPr lang="en-US" sz="5400" dirty="0"/>
              <a:t>Consolidation Workshop </a:t>
            </a:r>
            <a:br>
              <a:rPr lang="en-US" sz="5400" dirty="0"/>
            </a:br>
            <a:br>
              <a:rPr lang="en-US" sz="5400" dirty="0"/>
            </a:br>
            <a:br>
              <a:rPr lang="en-US" sz="4000" dirty="0">
                <a:solidFill>
                  <a:srgbClr val="FF0000"/>
                </a:solidFill>
              </a:rPr>
            </a:br>
            <a:r>
              <a:rPr lang="en-US" sz="4000" dirty="0">
                <a:solidFill>
                  <a:srgbClr val="FF0000"/>
                </a:solidFill>
              </a:rPr>
              <a:t>Important: </a:t>
            </a:r>
            <a:br>
              <a:rPr lang="en-US" sz="4000" dirty="0">
                <a:solidFill>
                  <a:srgbClr val="FF0000"/>
                </a:solidFill>
              </a:rPr>
            </a:br>
            <a:r>
              <a:rPr lang="en-US" sz="4000" dirty="0">
                <a:solidFill>
                  <a:srgbClr val="FF0000"/>
                </a:solidFill>
              </a:rPr>
              <a:t>Do not</a:t>
            </a:r>
            <a:r>
              <a:rPr lang="en-US" sz="4000" i="1" dirty="0">
                <a:solidFill>
                  <a:srgbClr val="FF0000"/>
                </a:solidFill>
              </a:rPr>
              <a:t> JUST </a:t>
            </a:r>
            <a:r>
              <a:rPr lang="en-US" sz="4000" dirty="0">
                <a:solidFill>
                  <a:srgbClr val="FF0000"/>
                </a:solidFill>
              </a:rPr>
              <a:t>use this PP for revision – look over every pp since week 1</a:t>
            </a:r>
            <a:endParaRPr lang="en-US" sz="5400" dirty="0">
              <a:solidFill>
                <a:srgbClr val="FF0000"/>
              </a:solidFill>
            </a:endParaRPr>
          </a:p>
        </p:txBody>
      </p:sp>
      <p:grpSp>
        <p:nvGrpSpPr>
          <p:cNvPr id="1035" name="Group 1034">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1036" name="Rectangle 1035">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0" name="Rectangle 1039">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ow to Revise: 5 study tips that really work - The Tutor Team">
            <a:extLst>
              <a:ext uri="{FF2B5EF4-FFF2-40B4-BE49-F238E27FC236}">
                <a16:creationId xmlns:a16="http://schemas.microsoft.com/office/drawing/2014/main" id="{33CB156D-00B4-8A3C-E9FF-A1BF91F3DE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08" r="2" b="10821"/>
          <a:stretch/>
        </p:blipFill>
        <p:spPr bwMode="auto">
          <a:xfrm>
            <a:off x="7114162" y="471748"/>
            <a:ext cx="4324849" cy="2552007"/>
          </a:xfrm>
          <a:prstGeom prst="rect">
            <a:avLst/>
          </a:prstGeom>
          <a:noFill/>
          <a:extLst>
            <a:ext uri="{909E8E84-426E-40DD-AFC4-6F175D3DCCD1}">
              <a14:hiddenFill xmlns:a14="http://schemas.microsoft.com/office/drawing/2010/main">
                <a:solidFill>
                  <a:srgbClr val="FFFFFF"/>
                </a:solidFill>
              </a14:hiddenFill>
            </a:ext>
          </a:extLst>
        </p:spPr>
      </p:pic>
      <p:sp>
        <p:nvSpPr>
          <p:cNvPr id="1044" name="Rectangle 104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Year 11 Revision Session - English | West Hill School">
            <a:extLst>
              <a:ext uri="{FF2B5EF4-FFF2-40B4-BE49-F238E27FC236}">
                <a16:creationId xmlns:a16="http://schemas.microsoft.com/office/drawing/2014/main" id="{EF1445D9-489C-E982-495C-5158D95709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138" r="2" b="2855"/>
          <a:stretch/>
        </p:blipFill>
        <p:spPr bwMode="auto">
          <a:xfrm>
            <a:off x="7114162" y="3676230"/>
            <a:ext cx="4324849" cy="2552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27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a:extLst>
              <a:ext uri="{FF2B5EF4-FFF2-40B4-BE49-F238E27FC236}">
                <a16:creationId xmlns:a16="http://schemas.microsoft.com/office/drawing/2014/main" id="{6B5DC965-D05A-1A52-37F4-9E1B49AD528E}"/>
              </a:ext>
            </a:extLst>
          </p:cNvPr>
          <p:cNvPicPr>
            <a:picLocks noChangeAspect="1"/>
          </p:cNvPicPr>
          <p:nvPr/>
        </p:nvPicPr>
        <p:blipFill>
          <a:blip r:embed="rId2"/>
          <a:stretch>
            <a:fillRect/>
          </a:stretch>
        </p:blipFill>
        <p:spPr>
          <a:xfrm>
            <a:off x="558139" y="145425"/>
            <a:ext cx="9904021" cy="6567149"/>
          </a:xfrm>
          <a:prstGeom prst="rect">
            <a:avLst/>
          </a:prstGeom>
        </p:spPr>
      </p:pic>
      <p:pic>
        <p:nvPicPr>
          <p:cNvPr id="2050" name="Picture 2" descr="Free Remember Cliparts, Download Free Remember Cliparts png images, Free  ClipArts on Clipart Library">
            <a:extLst>
              <a:ext uri="{FF2B5EF4-FFF2-40B4-BE49-F238E27FC236}">
                <a16:creationId xmlns:a16="http://schemas.microsoft.com/office/drawing/2014/main" id="{A9AF740F-B49F-FAC6-1D55-AB1A2A940C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4087" y="145425"/>
            <a:ext cx="4331030" cy="2983598"/>
          </a:xfrm>
          <a:prstGeom prst="rect">
            <a:avLst/>
          </a:prstGeom>
          <a:noFill/>
          <a:extLst>
            <a:ext uri="{909E8E84-426E-40DD-AFC4-6F175D3DCCD1}">
              <a14:hiddenFill xmlns:a14="http://schemas.microsoft.com/office/drawing/2010/main">
                <a:solidFill>
                  <a:srgbClr val="FFFFFF"/>
                </a:solidFill>
              </a14:hiddenFill>
            </a:ext>
          </a:extLst>
        </p:spPr>
      </p:pic>
      <p:sp>
        <p:nvSpPr>
          <p:cNvPr id="4" name="Doughnut 3">
            <a:extLst>
              <a:ext uri="{FF2B5EF4-FFF2-40B4-BE49-F238E27FC236}">
                <a16:creationId xmlns:a16="http://schemas.microsoft.com/office/drawing/2014/main" id="{5B3E8BC3-8034-5D53-63D8-0E39F2A4F3FA}"/>
              </a:ext>
            </a:extLst>
          </p:cNvPr>
          <p:cNvSpPr/>
          <p:nvPr/>
        </p:nvSpPr>
        <p:spPr>
          <a:xfrm>
            <a:off x="296883" y="1802320"/>
            <a:ext cx="2992582" cy="2458192"/>
          </a:xfrm>
          <a:prstGeom prst="donut">
            <a:avLst>
              <a:gd name="adj" fmla="val 3228"/>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Left Arrow 4">
            <a:extLst>
              <a:ext uri="{FF2B5EF4-FFF2-40B4-BE49-F238E27FC236}">
                <a16:creationId xmlns:a16="http://schemas.microsoft.com/office/drawing/2014/main" id="{BC6B7C93-5C20-BA10-4E8F-C8FCBC8D112C}"/>
              </a:ext>
            </a:extLst>
          </p:cNvPr>
          <p:cNvSpPr/>
          <p:nvPr/>
        </p:nvSpPr>
        <p:spPr>
          <a:xfrm rot="20336480">
            <a:off x="3254686" y="1645104"/>
            <a:ext cx="5354485" cy="1264334"/>
          </a:xfrm>
          <a:prstGeom prst="leftArrow">
            <a:avLst>
              <a:gd name="adj1" fmla="val 17237"/>
              <a:gd name="adj2" fmla="val 5000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4EAE860-EC06-4583-E630-6C4519515C52}"/>
              </a:ext>
            </a:extLst>
          </p:cNvPr>
          <p:cNvSpPr txBox="1"/>
          <p:nvPr/>
        </p:nvSpPr>
        <p:spPr>
          <a:xfrm>
            <a:off x="663654" y="2569751"/>
            <a:ext cx="2228193" cy="646331"/>
          </a:xfrm>
          <a:prstGeom prst="rect">
            <a:avLst/>
          </a:prstGeom>
          <a:solidFill>
            <a:schemeClr val="bg1"/>
          </a:solidFill>
        </p:spPr>
        <p:txBody>
          <a:bodyPr wrap="square" rtlCol="0">
            <a:spAutoFit/>
          </a:bodyPr>
          <a:lstStyle/>
          <a:p>
            <a:pPr algn="ctr"/>
            <a:r>
              <a:rPr lang="en-US" sz="1200" dirty="0">
                <a:solidFill>
                  <a:srgbClr val="FF0000"/>
                </a:solidFill>
              </a:rPr>
              <a:t>Remember: </a:t>
            </a:r>
            <a:br>
              <a:rPr lang="en-US" sz="1200" dirty="0">
                <a:solidFill>
                  <a:srgbClr val="FF0000"/>
                </a:solidFill>
              </a:rPr>
            </a:br>
            <a:r>
              <a:rPr lang="en-US" sz="1200" dirty="0">
                <a:solidFill>
                  <a:srgbClr val="FF0000"/>
                </a:solidFill>
              </a:rPr>
              <a:t>This is not your tile  Please use all others. </a:t>
            </a:r>
          </a:p>
        </p:txBody>
      </p:sp>
    </p:spTree>
    <p:extLst>
      <p:ext uri="{BB962C8B-B14F-4D97-AF65-F5344CB8AC3E}">
        <p14:creationId xmlns:p14="http://schemas.microsoft.com/office/powerpoint/2010/main" val="261517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a:xfrm>
            <a:off x="55324" y="178392"/>
            <a:ext cx="5808133" cy="1325563"/>
          </a:xfrm>
        </p:spPr>
        <p:txBody>
          <a:bodyPr vert="horz" lIns="91440" tIns="45720" rIns="91440" bIns="45720" rtlCol="0" anchor="ctr">
            <a:normAutofit/>
          </a:bodyPr>
          <a:lstStyle/>
          <a:p>
            <a:r>
              <a:rPr lang="en-US" b="1" u="sng" kern="1200" dirty="0">
                <a:solidFill>
                  <a:schemeClr val="tx1"/>
                </a:solidFill>
                <a:latin typeface="Arial" panose="020B0604020202020204" pitchFamily="34" charset="0"/>
                <a:cs typeface="Arial" panose="020B0604020202020204" pitchFamily="34" charset="0"/>
              </a:rPr>
              <a:t>Assessment 1: Exam</a:t>
            </a:r>
          </a:p>
        </p:txBody>
      </p:sp>
      <p:sp>
        <p:nvSpPr>
          <p:cNvPr id="2" name="TextBox 1">
            <a:extLst>
              <a:ext uri="{FF2B5EF4-FFF2-40B4-BE49-F238E27FC236}">
                <a16:creationId xmlns:a16="http://schemas.microsoft.com/office/drawing/2014/main" id="{CA8B88CD-93ED-B289-5743-953DF61B8AFB}"/>
              </a:ext>
            </a:extLst>
          </p:cNvPr>
          <p:cNvSpPr txBox="1"/>
          <p:nvPr/>
        </p:nvSpPr>
        <p:spPr>
          <a:xfrm>
            <a:off x="293903" y="1171235"/>
            <a:ext cx="6995100" cy="4351338"/>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a:lnSpc>
                <a:spcPct val="90000"/>
              </a:lnSpc>
              <a:spcAft>
                <a:spcPts val="600"/>
              </a:spcAft>
            </a:pPr>
            <a:endParaRPr lang="en-US" sz="24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50% contribution to overall module.</a:t>
            </a:r>
          </a:p>
          <a:p>
            <a:pPr>
              <a:lnSpc>
                <a:spcPct val="90000"/>
              </a:lnSpc>
              <a:spcAft>
                <a:spcPts val="600"/>
              </a:spcAft>
            </a:pPr>
            <a:endParaRPr lang="en-US" sz="24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Exam 2 hours Multiply-choice answer questions</a:t>
            </a:r>
          </a:p>
          <a:p>
            <a:pPr indent="-228600">
              <a:lnSpc>
                <a:spcPct val="90000"/>
              </a:lnSpc>
              <a:spcAft>
                <a:spcPts val="600"/>
              </a:spcAft>
              <a:buFont typeface="Arial" panose="020B0604020202020204" pitchFamily="34" charset="0"/>
              <a:buChar char="•"/>
            </a:pPr>
            <a:endParaRPr lang="en-US" sz="2400" b="1" dirty="0">
              <a:latin typeface="Arial" panose="020B0604020202020204" pitchFamily="34" charset="0"/>
              <a:cs typeface="Arial" panose="020B0604020202020204" pitchFamily="34" charset="0"/>
            </a:endParaRPr>
          </a:p>
          <a:p>
            <a:pPr>
              <a:lnSpc>
                <a:spcPct val="90000"/>
              </a:lnSpc>
              <a:spcAft>
                <a:spcPts val="600"/>
              </a:spcAft>
            </a:pPr>
            <a:endParaRPr lang="en-US" b="1" dirty="0"/>
          </a:p>
        </p:txBody>
      </p:sp>
      <p:pic>
        <p:nvPicPr>
          <p:cNvPr id="4" name="Picture 4" descr="A picture containing icon&#10;&#10;Description automatically generated">
            <a:extLst>
              <a:ext uri="{FF2B5EF4-FFF2-40B4-BE49-F238E27FC236}">
                <a16:creationId xmlns:a16="http://schemas.microsoft.com/office/drawing/2014/main" id="{D1FAE3F1-4A2E-9978-CEEC-EA4D58F1B577}"/>
              </a:ext>
            </a:extLst>
          </p:cNvPr>
          <p:cNvPicPr>
            <a:picLocks noChangeAspect="1"/>
          </p:cNvPicPr>
          <p:nvPr/>
        </p:nvPicPr>
        <p:blipFill rotWithShape="1">
          <a:blip r:embed="rId3"/>
          <a:srcRect l="9379" r="959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pic>
        <p:nvPicPr>
          <p:cNvPr id="3" name="Picture 3" descr="A picture containing text, floor, wooden&#10;&#10;Description automatically generated">
            <a:extLst>
              <a:ext uri="{FF2B5EF4-FFF2-40B4-BE49-F238E27FC236}">
                <a16:creationId xmlns:a16="http://schemas.microsoft.com/office/drawing/2014/main" id="{F534F1D5-B220-9F07-F61A-C880DC5ABD12}"/>
              </a:ext>
            </a:extLst>
          </p:cNvPr>
          <p:cNvPicPr>
            <a:picLocks noChangeAspect="1"/>
          </p:cNvPicPr>
          <p:nvPr/>
        </p:nvPicPr>
        <p:blipFill rotWithShape="1">
          <a:blip r:embed="rId4"/>
          <a:srcRect l="180" r="21822" b="3"/>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5" name="TextBox 4">
            <a:extLst>
              <a:ext uri="{FF2B5EF4-FFF2-40B4-BE49-F238E27FC236}">
                <a16:creationId xmlns:a16="http://schemas.microsoft.com/office/drawing/2014/main" id="{BBFADCD6-1194-3C83-EB5C-01E45B654580}"/>
              </a:ext>
            </a:extLst>
          </p:cNvPr>
          <p:cNvSpPr txBox="1"/>
          <p:nvPr/>
        </p:nvSpPr>
        <p:spPr>
          <a:xfrm>
            <a:off x="1687477" y="5686765"/>
            <a:ext cx="5206530" cy="341632"/>
          </a:xfrm>
          <a:prstGeom prst="rect">
            <a:avLst/>
          </a:prstGeom>
          <a:noFill/>
        </p:spPr>
        <p:txBody>
          <a:bodyPr wrap="square" rtlCol="0">
            <a:spAutoFit/>
          </a:bodyPr>
          <a:lstStyle/>
          <a:p>
            <a:pPr>
              <a:lnSpc>
                <a:spcPct val="90000"/>
              </a:lnSpc>
              <a:spcAft>
                <a:spcPts val="600"/>
              </a:spcAft>
            </a:pPr>
            <a:r>
              <a:rPr lang="en-US" sz="1800" b="1">
                <a:solidFill>
                  <a:srgbClr val="FF0000"/>
                </a:solidFill>
                <a:latin typeface="Arial" panose="020B0604020202020204" pitchFamily="34" charset="0"/>
                <a:cs typeface="Arial" panose="020B0604020202020204" pitchFamily="34" charset="0"/>
              </a:rPr>
              <a:t>10</a:t>
            </a:r>
            <a:r>
              <a:rPr lang="en-US" sz="1800" b="1" baseline="30000">
                <a:solidFill>
                  <a:srgbClr val="FF0000"/>
                </a:solidFill>
                <a:latin typeface="Arial" panose="020B0604020202020204" pitchFamily="34" charset="0"/>
                <a:cs typeface="Arial" panose="020B0604020202020204" pitchFamily="34" charset="0"/>
              </a:rPr>
              <a:t>th</a:t>
            </a:r>
            <a:r>
              <a:rPr lang="en-US" sz="1800" b="1">
                <a:solidFill>
                  <a:srgbClr val="FF0000"/>
                </a:solidFill>
                <a:latin typeface="Arial" panose="020B0604020202020204" pitchFamily="34" charset="0"/>
                <a:cs typeface="Arial" panose="020B0604020202020204" pitchFamily="34" charset="0"/>
              </a:rPr>
              <a:t> of January 2024 at </a:t>
            </a:r>
            <a:r>
              <a:rPr lang="en-US" sz="1800" b="1" dirty="0">
                <a:solidFill>
                  <a:srgbClr val="FF0000"/>
                </a:solidFill>
                <a:latin typeface="Arial" panose="020B0604020202020204" pitchFamily="34" charset="0"/>
                <a:cs typeface="Arial" panose="020B0604020202020204" pitchFamily="34" charset="0"/>
              </a:rPr>
              <a:t>09:00hrs! </a:t>
            </a:r>
          </a:p>
        </p:txBody>
      </p:sp>
    </p:spTree>
    <p:extLst>
      <p:ext uri="{BB962C8B-B14F-4D97-AF65-F5344CB8AC3E}">
        <p14:creationId xmlns:p14="http://schemas.microsoft.com/office/powerpoint/2010/main" val="1752089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a:xfrm>
            <a:off x="227350" y="297849"/>
            <a:ext cx="8229600" cy="1143000"/>
          </a:xfrm>
        </p:spPr>
        <p:txBody>
          <a:bodyPr vert="horz" lIns="91440" tIns="45720" rIns="91440" bIns="45720" rtlCol="0" anchor="ctr">
            <a:normAutofit/>
          </a:bodyPr>
          <a:lstStyle/>
          <a:p>
            <a:r>
              <a:rPr lang="en-GB" b="1" u="sng" dirty="0">
                <a:latin typeface="Arial" panose="020B0604020202020204" pitchFamily="34" charset="0"/>
                <a:cs typeface="Arial" panose="020B0604020202020204" pitchFamily="34" charset="0"/>
              </a:rPr>
              <a:t>Assessment 2: Role Play </a:t>
            </a:r>
          </a:p>
        </p:txBody>
      </p:sp>
      <p:pic>
        <p:nvPicPr>
          <p:cNvPr id="3" name="Picture 3">
            <a:extLst>
              <a:ext uri="{FF2B5EF4-FFF2-40B4-BE49-F238E27FC236}">
                <a16:creationId xmlns:a16="http://schemas.microsoft.com/office/drawing/2014/main" id="{A94FB9A4-EE4F-1820-DA75-55853C30B6D9}"/>
              </a:ext>
            </a:extLst>
          </p:cNvPr>
          <p:cNvPicPr>
            <a:picLocks noChangeAspect="1"/>
          </p:cNvPicPr>
          <p:nvPr/>
        </p:nvPicPr>
        <p:blipFill>
          <a:blip r:embed="rId3"/>
          <a:stretch>
            <a:fillRect/>
          </a:stretch>
        </p:blipFill>
        <p:spPr>
          <a:xfrm>
            <a:off x="6999647" y="3805548"/>
            <a:ext cx="5087422" cy="3052452"/>
          </a:xfrm>
          <a:prstGeom prst="rect">
            <a:avLst/>
          </a:prstGeom>
          <a:noFill/>
        </p:spPr>
      </p:pic>
      <p:sp>
        <p:nvSpPr>
          <p:cNvPr id="2" name="TextBox 1">
            <a:extLst>
              <a:ext uri="{FF2B5EF4-FFF2-40B4-BE49-F238E27FC236}">
                <a16:creationId xmlns:a16="http://schemas.microsoft.com/office/drawing/2014/main" id="{6D2E304A-6511-75B4-F0DD-1414F73B1B6D}"/>
              </a:ext>
            </a:extLst>
          </p:cNvPr>
          <p:cNvSpPr txBox="1"/>
          <p:nvPr/>
        </p:nvSpPr>
        <p:spPr>
          <a:xfrm>
            <a:off x="227349" y="1440849"/>
            <a:ext cx="10115863" cy="505543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ct val="20000"/>
              </a:spcBef>
              <a:buFont typeface="Arial" pitchFamily="34" charset="0"/>
            </a:pPr>
            <a:endParaRPr lang="en-GB" sz="2800" dirty="0"/>
          </a:p>
          <a:p>
            <a:pPr marL="457200" indent="-457200">
              <a:spcBef>
                <a:spcPct val="20000"/>
              </a:spcBef>
              <a:buFont typeface="Arial" panose="020B0604020202020204" pitchFamily="34" charset="0"/>
              <a:buChar char="•"/>
            </a:pPr>
            <a:r>
              <a:rPr lang="en-GB" sz="2800" dirty="0"/>
              <a:t>Contribution to module : 50%</a:t>
            </a:r>
            <a:br>
              <a:rPr lang="en-GB" sz="2800" dirty="0"/>
            </a:br>
            <a:endParaRPr lang="en-GB" sz="2800" dirty="0"/>
          </a:p>
          <a:p>
            <a:pPr marL="457200" indent="-457200">
              <a:spcBef>
                <a:spcPct val="20000"/>
              </a:spcBef>
              <a:buFont typeface="Arial" panose="020B0604020202020204" pitchFamily="34" charset="0"/>
              <a:buChar char="•"/>
            </a:pPr>
            <a:r>
              <a:rPr lang="en-GB" sz="2800" dirty="0"/>
              <a:t>Role Play: Stop &amp; Search procedure practical assessment</a:t>
            </a:r>
            <a:br>
              <a:rPr lang="en-GB" sz="2800" dirty="0"/>
            </a:br>
            <a:endParaRPr lang="en-GB" sz="2800" dirty="0"/>
          </a:p>
          <a:p>
            <a:pPr marL="457200" indent="-457200">
              <a:spcBef>
                <a:spcPct val="20000"/>
              </a:spcBef>
              <a:buFont typeface="Arial" panose="020B0604020202020204" pitchFamily="34" charset="0"/>
              <a:buChar char="•"/>
            </a:pPr>
            <a:r>
              <a:rPr lang="en-GB" sz="2800" dirty="0"/>
              <a:t>Completed! </a:t>
            </a:r>
          </a:p>
          <a:p>
            <a:pPr>
              <a:spcBef>
                <a:spcPct val="20000"/>
              </a:spcBef>
              <a:buFont typeface="Arial" pitchFamily="34" charset="0"/>
            </a:pPr>
            <a:endParaRPr lang="en-GB" sz="2800" dirty="0"/>
          </a:p>
          <a:p>
            <a:pPr>
              <a:spcBef>
                <a:spcPct val="20000"/>
              </a:spcBef>
              <a:buFont typeface="Arial" pitchFamily="34" charset="0"/>
            </a:pPr>
            <a:endParaRPr lang="en-GB" sz="2800" dirty="0"/>
          </a:p>
          <a:p>
            <a:pPr>
              <a:spcBef>
                <a:spcPct val="20000"/>
              </a:spcBef>
              <a:buFont typeface="Arial" pitchFamily="34" charset="0"/>
            </a:pPr>
            <a:endParaRPr lang="en-GB" sz="2800" dirty="0"/>
          </a:p>
          <a:p>
            <a:pPr>
              <a:spcBef>
                <a:spcPct val="20000"/>
              </a:spcBef>
              <a:buFont typeface="Arial" pitchFamily="34" charset="0"/>
            </a:pPr>
            <a:endParaRPr lang="en-GB" sz="2800" dirty="0"/>
          </a:p>
        </p:txBody>
      </p:sp>
      <p:pic>
        <p:nvPicPr>
          <p:cNvPr id="1026" name="Picture 2" descr="Approved, check, completed, tick, verified icon - Download on Iconfinder">
            <a:extLst>
              <a:ext uri="{FF2B5EF4-FFF2-40B4-BE49-F238E27FC236}">
                <a16:creationId xmlns:a16="http://schemas.microsoft.com/office/drawing/2014/main" id="{2EE8D9D6-17B4-24D0-EF99-26E762FB2E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0219" y="19495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630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6C296-AB28-7FDB-327D-B599353D34EA}"/>
              </a:ext>
            </a:extLst>
          </p:cNvPr>
          <p:cNvSpPr>
            <a:spLocks noGrp="1"/>
          </p:cNvSpPr>
          <p:nvPr>
            <p:ph type="title"/>
          </p:nvPr>
        </p:nvSpPr>
        <p:spPr>
          <a:xfrm>
            <a:off x="180248" y="398394"/>
            <a:ext cx="10515600" cy="1325563"/>
          </a:xfrm>
        </p:spPr>
        <p:txBody>
          <a:bodyPr/>
          <a:lstStyle/>
          <a:p>
            <a:r>
              <a:rPr lang="en-GB" b="1" u="sng" dirty="0">
                <a:latin typeface="Arial" panose="020B0604020202020204" pitchFamily="34" charset="0"/>
                <a:cs typeface="Arial" panose="020B0604020202020204" pitchFamily="34" charset="0"/>
              </a:rPr>
              <a:t>Help and Support Over Christmas </a:t>
            </a:r>
          </a:p>
        </p:txBody>
      </p:sp>
      <p:sp>
        <p:nvSpPr>
          <p:cNvPr id="3" name="Content Placeholder 2">
            <a:extLst>
              <a:ext uri="{FF2B5EF4-FFF2-40B4-BE49-F238E27FC236}">
                <a16:creationId xmlns:a16="http://schemas.microsoft.com/office/drawing/2014/main" id="{FD4351ED-2FA7-C3F3-7B33-9EFEC6FE6E23}"/>
              </a:ext>
            </a:extLst>
          </p:cNvPr>
          <p:cNvSpPr>
            <a:spLocks noGrp="1"/>
          </p:cNvSpPr>
          <p:nvPr>
            <p:ph sz="half" idx="1"/>
          </p:nvPr>
        </p:nvSpPr>
        <p:spPr>
          <a:xfrm>
            <a:off x="256448" y="1678603"/>
            <a:ext cx="5181600" cy="4351338"/>
          </a:xfrm>
        </p:spPr>
        <p:txBody>
          <a:bodyPr vert="horz" lIns="91440" tIns="45720" rIns="91440" bIns="45720" rtlCol="0" anchor="t">
            <a:normAutofit/>
          </a:bodyPr>
          <a:lstStyle/>
          <a:p>
            <a:pPr marL="0" indent="0">
              <a:buNone/>
            </a:pPr>
            <a:endParaRPr lang="en-GB"/>
          </a:p>
          <a:p>
            <a:endParaRPr lang="en-GB"/>
          </a:p>
          <a:p>
            <a:endParaRPr lang="en-GB"/>
          </a:p>
        </p:txBody>
      </p:sp>
      <p:pic>
        <p:nvPicPr>
          <p:cNvPr id="5" name="Picture 5" descr="Text&#10;&#10;Description automatically generated">
            <a:extLst>
              <a:ext uri="{FF2B5EF4-FFF2-40B4-BE49-F238E27FC236}">
                <a16:creationId xmlns:a16="http://schemas.microsoft.com/office/drawing/2014/main" id="{029BD47B-257D-88B4-823A-5D5886AE9D4B}"/>
              </a:ext>
            </a:extLst>
          </p:cNvPr>
          <p:cNvPicPr>
            <a:picLocks noGrp="1" noChangeAspect="1"/>
          </p:cNvPicPr>
          <p:nvPr>
            <p:ph sz="half" idx="2"/>
          </p:nvPr>
        </p:nvPicPr>
        <p:blipFill>
          <a:blip r:embed="rId3"/>
          <a:stretch>
            <a:fillRect/>
          </a:stretch>
        </p:blipFill>
        <p:spPr>
          <a:xfrm>
            <a:off x="6199420" y="2009335"/>
            <a:ext cx="4260474" cy="4260474"/>
          </a:xfrm>
        </p:spPr>
      </p:pic>
      <p:pic>
        <p:nvPicPr>
          <p:cNvPr id="9" name="Picture 9" descr="Text&#10;&#10;Description automatically generated">
            <a:extLst>
              <a:ext uri="{FF2B5EF4-FFF2-40B4-BE49-F238E27FC236}">
                <a16:creationId xmlns:a16="http://schemas.microsoft.com/office/drawing/2014/main" id="{221DC831-6CDE-EB74-F4A4-E71821E23F73}"/>
              </a:ext>
            </a:extLst>
          </p:cNvPr>
          <p:cNvPicPr>
            <a:picLocks noChangeAspect="1"/>
          </p:cNvPicPr>
          <p:nvPr/>
        </p:nvPicPr>
        <p:blipFill>
          <a:blip r:embed="rId4"/>
          <a:stretch>
            <a:fillRect/>
          </a:stretch>
        </p:blipFill>
        <p:spPr>
          <a:xfrm>
            <a:off x="676734" y="4041423"/>
            <a:ext cx="1895016" cy="2210383"/>
          </a:xfrm>
          <a:prstGeom prst="rect">
            <a:avLst/>
          </a:prstGeom>
        </p:spPr>
      </p:pic>
      <p:pic>
        <p:nvPicPr>
          <p:cNvPr id="10" name="Picture 10" descr="Graphical user interface, text&#10;&#10;Description automatically generated">
            <a:extLst>
              <a:ext uri="{FF2B5EF4-FFF2-40B4-BE49-F238E27FC236}">
                <a16:creationId xmlns:a16="http://schemas.microsoft.com/office/drawing/2014/main" id="{CA0CC894-CDCF-9962-5CD6-4BFE86D26603}"/>
              </a:ext>
            </a:extLst>
          </p:cNvPr>
          <p:cNvPicPr>
            <a:picLocks noChangeAspect="1"/>
          </p:cNvPicPr>
          <p:nvPr/>
        </p:nvPicPr>
        <p:blipFill>
          <a:blip r:embed="rId5"/>
          <a:stretch>
            <a:fillRect/>
          </a:stretch>
        </p:blipFill>
        <p:spPr>
          <a:xfrm>
            <a:off x="2992036" y="1883046"/>
            <a:ext cx="2005801" cy="2256526"/>
          </a:xfrm>
          <a:prstGeom prst="rect">
            <a:avLst/>
          </a:prstGeom>
        </p:spPr>
      </p:pic>
      <p:pic>
        <p:nvPicPr>
          <p:cNvPr id="11" name="Picture 5" descr="A picture containing text, sign, sky, outdoor&#10;&#10;Description automatically generated">
            <a:extLst>
              <a:ext uri="{FF2B5EF4-FFF2-40B4-BE49-F238E27FC236}">
                <a16:creationId xmlns:a16="http://schemas.microsoft.com/office/drawing/2014/main" id="{70C11B54-DFD3-BE4B-11EB-171450B39E2A}"/>
              </a:ext>
            </a:extLst>
          </p:cNvPr>
          <p:cNvPicPr>
            <a:picLocks noChangeAspect="1"/>
          </p:cNvPicPr>
          <p:nvPr/>
        </p:nvPicPr>
        <p:blipFill>
          <a:blip r:embed="rId6"/>
          <a:stretch>
            <a:fillRect/>
          </a:stretch>
        </p:blipFill>
        <p:spPr>
          <a:xfrm>
            <a:off x="3137083" y="4421754"/>
            <a:ext cx="2743200" cy="2170545"/>
          </a:xfrm>
          <a:prstGeom prst="rect">
            <a:avLst/>
          </a:prstGeom>
        </p:spPr>
      </p:pic>
    </p:spTree>
    <p:extLst>
      <p:ext uri="{BB962C8B-B14F-4D97-AF65-F5344CB8AC3E}">
        <p14:creationId xmlns:p14="http://schemas.microsoft.com/office/powerpoint/2010/main" val="4206665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D80978-832F-51F5-4030-A14F08F46D13}"/>
              </a:ext>
            </a:extLst>
          </p:cNvPr>
          <p:cNvPicPr>
            <a:picLocks noChangeAspect="1"/>
          </p:cNvPicPr>
          <p:nvPr/>
        </p:nvPicPr>
        <p:blipFill>
          <a:blip r:embed="rId3"/>
          <a:stretch>
            <a:fillRect/>
          </a:stretch>
        </p:blipFill>
        <p:spPr>
          <a:xfrm>
            <a:off x="2788795" y="749815"/>
            <a:ext cx="9403205" cy="5313556"/>
          </a:xfrm>
          <a:prstGeom prst="rect">
            <a:avLst/>
          </a:prstGeom>
        </p:spPr>
      </p:pic>
      <p:pic>
        <p:nvPicPr>
          <p:cNvPr id="4" name="Picture 2" descr="Click Here Large Arrow transparent PNG - StickPNG">
            <a:hlinkClick r:id="rId4"/>
            <a:extLst>
              <a:ext uri="{FF2B5EF4-FFF2-40B4-BE49-F238E27FC236}">
                <a16:creationId xmlns:a16="http://schemas.microsoft.com/office/drawing/2014/main" id="{1F5638A9-4B3B-E39E-D9C8-24461DE1DE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1662" y="3571178"/>
            <a:ext cx="3225800" cy="2514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58D9DC2-B7F8-26CE-39EF-EB5AB97825CE}"/>
              </a:ext>
            </a:extLst>
          </p:cNvPr>
          <p:cNvSpPr txBox="1"/>
          <p:nvPr/>
        </p:nvSpPr>
        <p:spPr>
          <a:xfrm>
            <a:off x="257330" y="843425"/>
            <a:ext cx="5274040" cy="2831544"/>
          </a:xfrm>
          <a:prstGeom prst="rect">
            <a:avLst/>
          </a:prstGeom>
          <a:noFill/>
        </p:spPr>
        <p:txBody>
          <a:bodyPr wrap="square" rtlCol="0">
            <a:spAutoFit/>
          </a:bodyPr>
          <a:lstStyle/>
          <a:p>
            <a:r>
              <a:rPr lang="en-US" sz="2800" b="1" u="sng" dirty="0">
                <a:latin typeface="Arial" panose="020B0604020202020204" pitchFamily="34" charset="0"/>
                <a:cs typeface="Arial" panose="020B0604020202020204" pitchFamily="34" charset="0"/>
              </a:rPr>
              <a:t>Resource</a:t>
            </a:r>
            <a:br>
              <a:rPr lang="en-US" sz="2800" u="sng" dirty="0">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You will use this book often. </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You have full access online via our library. </a:t>
            </a:r>
          </a:p>
          <a:p>
            <a:endParaRPr lang="en-US" dirty="0"/>
          </a:p>
          <a:p>
            <a:endParaRPr lang="en-US" dirty="0"/>
          </a:p>
        </p:txBody>
      </p:sp>
      <p:sp>
        <p:nvSpPr>
          <p:cNvPr id="3" name="TextBox 2">
            <a:extLst>
              <a:ext uri="{FF2B5EF4-FFF2-40B4-BE49-F238E27FC236}">
                <a16:creationId xmlns:a16="http://schemas.microsoft.com/office/drawing/2014/main" id="{8FBD2F8B-8480-AA46-7925-16E9FF46D135}"/>
              </a:ext>
            </a:extLst>
          </p:cNvPr>
          <p:cNvSpPr txBox="1"/>
          <p:nvPr/>
        </p:nvSpPr>
        <p:spPr>
          <a:xfrm>
            <a:off x="257330" y="6218056"/>
            <a:ext cx="7417634" cy="369332"/>
          </a:xfrm>
          <a:prstGeom prst="rect">
            <a:avLst/>
          </a:prstGeom>
          <a:noFill/>
        </p:spPr>
        <p:txBody>
          <a:bodyPr wrap="square" rtlCol="0">
            <a:spAutoFit/>
          </a:bodyPr>
          <a:lstStyle/>
          <a:p>
            <a:r>
              <a:rPr lang="en-US" dirty="0"/>
              <a:t>Please contact the library if you need support in accessing this book for free. </a:t>
            </a:r>
          </a:p>
        </p:txBody>
      </p:sp>
    </p:spTree>
    <p:extLst>
      <p:ext uri="{BB962C8B-B14F-4D97-AF65-F5344CB8AC3E}">
        <p14:creationId xmlns:p14="http://schemas.microsoft.com/office/powerpoint/2010/main" val="892753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26207"/>
            <a:ext cx="12192000" cy="5949279"/>
          </a:xfrm>
          <a:prstGeom prst="rect">
            <a:avLst/>
          </a:prstGeom>
        </p:spPr>
      </p:pic>
      <p:sp>
        <p:nvSpPr>
          <p:cNvPr id="10" name="TextBox 9">
            <a:extLst>
              <a:ext uri="{FF2B5EF4-FFF2-40B4-BE49-F238E27FC236}">
                <a16:creationId xmlns:a16="http://schemas.microsoft.com/office/drawing/2014/main" id="{D11BBBE3-89BD-4392-B5CB-F459ACD19BC8}"/>
              </a:ext>
            </a:extLst>
          </p:cNvPr>
          <p:cNvSpPr txBox="1"/>
          <p:nvPr/>
        </p:nvSpPr>
        <p:spPr>
          <a:xfrm>
            <a:off x="5164209" y="410248"/>
            <a:ext cx="6686531" cy="1535036"/>
          </a:xfrm>
          <a:prstGeom prst="rect">
            <a:avLst/>
          </a:prstGeom>
          <a:solidFill>
            <a:schemeClr val="bg1"/>
          </a:solidFill>
        </p:spPr>
        <p:txBody>
          <a:bodyPr wrap="square" rtlCol="0">
            <a:spAutoFit/>
          </a:bodyPr>
          <a:lstStyle/>
          <a:p>
            <a:pPr algn="ctr" defTabSz="685800" eaLnBrk="1" fontAlgn="auto" hangingPunct="1">
              <a:spcBef>
                <a:spcPts val="0"/>
              </a:spcBef>
              <a:spcAft>
                <a:spcPts val="0"/>
              </a:spcAft>
            </a:pPr>
            <a:br>
              <a:rPr lang="en-GB" sz="2625" b="1" dirty="0">
                <a:solidFill>
                  <a:srgbClr val="002A68"/>
                </a:solidFill>
                <a:latin typeface="Arial Nova Cond" panose="020B0604020202020204" pitchFamily="34" charset="0"/>
                <a:ea typeface="Tahoma" panose="020B0604030504040204" pitchFamily="34" charset="0"/>
                <a:cs typeface="Tahoma" panose="020B0604030504040204" pitchFamily="34" charset="0"/>
              </a:rPr>
            </a:br>
            <a:r>
              <a:rPr lang="en-GB" sz="2625" b="1" dirty="0">
                <a:solidFill>
                  <a:srgbClr val="002A68"/>
                </a:solidFill>
                <a:latin typeface="Arial Nova Cond" panose="020B0604020202020204" pitchFamily="34" charset="0"/>
                <a:ea typeface="Tahoma" panose="020B0604030504040204" pitchFamily="34" charset="0"/>
                <a:cs typeface="Tahoma" panose="020B0604030504040204" pitchFamily="34" charset="0"/>
              </a:rPr>
              <a:t>The National Decision Making Model </a:t>
            </a:r>
            <a:br>
              <a:rPr lang="en-GB" sz="2625" b="1" dirty="0">
                <a:solidFill>
                  <a:srgbClr val="002A68"/>
                </a:solidFill>
                <a:latin typeface="Arial Nova Cond" panose="020B0604020202020204" pitchFamily="34" charset="0"/>
                <a:ea typeface="Tahoma" panose="020B0604030504040204" pitchFamily="34" charset="0"/>
                <a:cs typeface="Tahoma" panose="020B0604030504040204" pitchFamily="34" charset="0"/>
              </a:rPr>
            </a:br>
            <a:r>
              <a:rPr lang="en-GB" sz="2625" b="1" dirty="0">
                <a:solidFill>
                  <a:srgbClr val="002A68"/>
                </a:solidFill>
                <a:latin typeface="Arial Nova Cond" panose="020B0604020202020204" pitchFamily="34" charset="0"/>
                <a:ea typeface="Tahoma" panose="020B0604030504040204" pitchFamily="34" charset="0"/>
                <a:cs typeface="Tahoma" panose="020B0604030504040204" pitchFamily="34" charset="0"/>
              </a:rPr>
              <a:t>and Discretion – what can you remember?</a:t>
            </a:r>
            <a:endParaRPr lang="en-GB" sz="1200" dirty="0">
              <a:solidFill>
                <a:prstClr val="black"/>
              </a:solidFill>
              <a:latin typeface="Arial Nova" panose="020B0504020202020204" pitchFamily="34" charset="0"/>
              <a:ea typeface="Tahoma" panose="020B0604030504040204" pitchFamily="34" charset="0"/>
              <a:cs typeface="Tahoma" panose="020B0604030504040204" pitchFamily="34" charset="0"/>
            </a:endParaRPr>
          </a:p>
          <a:p>
            <a:pPr defTabSz="685800" eaLnBrk="1" fontAlgn="auto" hangingPunct="1">
              <a:spcBef>
                <a:spcPts val="0"/>
              </a:spcBef>
              <a:spcAft>
                <a:spcPts val="0"/>
              </a:spcAft>
            </a:pPr>
            <a:endParaRPr lang="en-GB" sz="150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12010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6" name="Rectangle 6151">
            <a:extLst>
              <a:ext uri="{FF2B5EF4-FFF2-40B4-BE49-F238E27FC236}">
                <a16:creationId xmlns:a16="http://schemas.microsoft.com/office/drawing/2014/main" id="{DCF72F19-1473-448C-AA14-0CB8AA374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99609" y="679731"/>
            <a:ext cx="4171994" cy="3736540"/>
          </a:xfrm>
          <a:prstGeom prst="rect">
            <a:avLst/>
          </a:prstGeom>
        </p:spPr>
        <p:txBody>
          <a:bodyPr vert="horz" lIns="91440" tIns="45720" rIns="91440" bIns="45720" rtlCol="0" anchor="b">
            <a:normAutofit/>
          </a:bodyPr>
          <a:lstStyle/>
          <a:p>
            <a:pPr>
              <a:lnSpc>
                <a:spcPct val="90000"/>
              </a:lnSpc>
              <a:spcBef>
                <a:spcPct val="0"/>
              </a:spcBef>
              <a:spcAft>
                <a:spcPts val="600"/>
              </a:spcAft>
              <a:defRPr/>
            </a:pPr>
            <a:r>
              <a:rPr lang="en-US" sz="6000" b="1">
                <a:latin typeface="+mj-lt"/>
                <a:ea typeface="+mj-ea"/>
                <a:cs typeface="+mj-cs"/>
              </a:rPr>
              <a:t>What is Discretion?</a:t>
            </a:r>
          </a:p>
        </p:txBody>
      </p:sp>
      <p:grpSp>
        <p:nvGrpSpPr>
          <p:cNvPr id="6167" name="Group 615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6155" name="Straight Connector 615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6168" name="Rectangle 615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69" name="Rectangle 615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7" name="Picture 1"/>
          <p:cNvPicPr>
            <a:picLocks noChangeAspect="1"/>
          </p:cNvPicPr>
          <p:nvPr/>
        </p:nvPicPr>
        <p:blipFill rotWithShape="1">
          <a:blip r:embed="rId3">
            <a:extLst>
              <a:ext uri="{28A0092B-C50C-407E-A947-70E740481C1C}">
                <a14:useLocalDpi xmlns:a14="http://schemas.microsoft.com/office/drawing/2010/main" val="0"/>
              </a:ext>
            </a:extLst>
          </a:blip>
          <a:srcRect l="424" r="2" b="2"/>
          <a:stretch/>
        </p:blipFill>
        <p:spPr bwMode="auto">
          <a:xfrm>
            <a:off x="5640572" y="557360"/>
            <a:ext cx="5608830" cy="56327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3"/>
          <p:cNvPicPr>
            <a:picLocks noChangeAspect="1"/>
          </p:cNvPicPr>
          <p:nvPr/>
        </p:nvPicPr>
        <p:blipFill>
          <a:blip r:embed="rId9">
            <a:extLst>
              <a:ext uri="{28A0092B-C50C-407E-A947-70E740481C1C}">
                <a14:useLocalDpi xmlns:a14="http://schemas.microsoft.com/office/drawing/2010/main" val="0"/>
              </a:ext>
            </a:extLst>
          </a:blip>
          <a:srcRect l="5556" r="8333"/>
          <a:stretch>
            <a:fillRect/>
          </a:stretch>
        </p:blipFill>
        <p:spPr bwMode="auto">
          <a:xfrm>
            <a:off x="1644649" y="2298739"/>
            <a:ext cx="31813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7"/>
          <p:cNvSpPr txBox="1">
            <a:spLocks noChangeArrowheads="1"/>
          </p:cNvSpPr>
          <p:nvPr>
            <p:custDataLst>
              <p:tags r:id="rId1"/>
            </p:custDataLst>
          </p:nvPr>
        </p:nvSpPr>
        <p:spPr bwMode="auto">
          <a:xfrm>
            <a:off x="5511800" y="2064483"/>
            <a:ext cx="19208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ctr"/>
            <a:r>
              <a:rPr lang="en-US" altLang="en-US" dirty="0">
                <a:solidFill>
                  <a:srgbClr val="0070C0"/>
                </a:solidFill>
                <a:latin typeface="Arial" panose="020B0604020202020204" pitchFamily="34" charset="0"/>
                <a:cs typeface="Arial" panose="020B0604020202020204" pitchFamily="34" charset="0"/>
              </a:rPr>
              <a:t>Report for Process?</a:t>
            </a:r>
          </a:p>
        </p:txBody>
      </p:sp>
      <p:sp>
        <p:nvSpPr>
          <p:cNvPr id="6" name="Text Box 6"/>
          <p:cNvSpPr txBox="1">
            <a:spLocks noChangeArrowheads="1"/>
          </p:cNvSpPr>
          <p:nvPr>
            <p:custDataLst>
              <p:tags r:id="rId2"/>
            </p:custDataLst>
          </p:nvPr>
        </p:nvSpPr>
        <p:spPr bwMode="auto">
          <a:xfrm>
            <a:off x="8118476" y="2698789"/>
            <a:ext cx="24288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ctr"/>
            <a:r>
              <a:rPr lang="en-US" altLang="en-US" dirty="0">
                <a:solidFill>
                  <a:srgbClr val="0070C0"/>
                </a:solidFill>
                <a:latin typeface="Arial" panose="020B0604020202020204" pitchFamily="34" charset="0"/>
                <a:cs typeface="Arial" panose="020B0604020202020204" pitchFamily="34" charset="0"/>
              </a:rPr>
              <a:t>Traffic Offence Report?</a:t>
            </a:r>
          </a:p>
        </p:txBody>
      </p:sp>
      <p:sp>
        <p:nvSpPr>
          <p:cNvPr id="7" name="Text Box 8"/>
          <p:cNvSpPr txBox="1">
            <a:spLocks noChangeArrowheads="1"/>
          </p:cNvSpPr>
          <p:nvPr>
            <p:custDataLst>
              <p:tags r:id="rId3"/>
            </p:custDataLst>
          </p:nvPr>
        </p:nvSpPr>
        <p:spPr bwMode="auto">
          <a:xfrm>
            <a:off x="6092237" y="4095653"/>
            <a:ext cx="1176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r>
              <a:rPr lang="en-US" altLang="en-US" dirty="0">
                <a:solidFill>
                  <a:srgbClr val="0070C0"/>
                </a:solidFill>
                <a:latin typeface="Arial" panose="020B0604020202020204" pitchFamily="34" charset="0"/>
                <a:cs typeface="Arial" panose="020B0604020202020204" pitchFamily="34" charset="0"/>
              </a:rPr>
              <a:t>Arrest?</a:t>
            </a:r>
          </a:p>
        </p:txBody>
      </p:sp>
      <p:sp>
        <p:nvSpPr>
          <p:cNvPr id="8" name="Text Box 3"/>
          <p:cNvSpPr txBox="1">
            <a:spLocks noChangeArrowheads="1"/>
          </p:cNvSpPr>
          <p:nvPr>
            <p:custDataLst>
              <p:tags r:id="rId4"/>
            </p:custDataLst>
          </p:nvPr>
        </p:nvSpPr>
        <p:spPr bwMode="auto">
          <a:xfrm>
            <a:off x="4922837" y="5758227"/>
            <a:ext cx="234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ctr"/>
            <a:r>
              <a:rPr lang="en-US" altLang="en-US" b="1">
                <a:latin typeface="Arial" panose="020B0604020202020204" pitchFamily="34" charset="0"/>
                <a:cs typeface="Arial" panose="020B0604020202020204" pitchFamily="34" charset="0"/>
              </a:rPr>
              <a:t>Do Nothing</a:t>
            </a:r>
            <a:r>
              <a:rPr lang="en-US" altLang="en-US" sz="2800" b="1">
                <a:latin typeface="Arial" panose="020B0604020202020204" pitchFamily="34" charset="0"/>
                <a:cs typeface="Arial" panose="020B0604020202020204" pitchFamily="34" charset="0"/>
              </a:rPr>
              <a:t>?</a:t>
            </a:r>
          </a:p>
        </p:txBody>
      </p:sp>
      <p:sp>
        <p:nvSpPr>
          <p:cNvPr id="9" name="TextBox 8"/>
          <p:cNvSpPr txBox="1"/>
          <p:nvPr/>
        </p:nvSpPr>
        <p:spPr>
          <a:xfrm>
            <a:off x="0" y="277325"/>
            <a:ext cx="7416800" cy="584200"/>
          </a:xfrm>
          <a:prstGeom prst="rect">
            <a:avLst/>
          </a:prstGeom>
          <a:solidFill>
            <a:srgbClr val="FF0000"/>
          </a:solidFill>
          <a:ln>
            <a:solidFill>
              <a:srgbClr val="FF0000"/>
            </a:solidFill>
          </a:ln>
        </p:spPr>
        <p:txBody>
          <a:bodyPr>
            <a:spAutoFit/>
          </a:bodyPr>
          <a:lstStyle/>
          <a:p>
            <a:pPr algn="ctr">
              <a:defRPr/>
            </a:pPr>
            <a:r>
              <a:rPr lang="en-GB" sz="3200" b="1" dirty="0">
                <a:solidFill>
                  <a:schemeClr val="bg1"/>
                </a:solidFill>
                <a:latin typeface="+mn-lt"/>
              </a:rPr>
              <a:t>What Options Are Available to Police? </a:t>
            </a:r>
          </a:p>
        </p:txBody>
      </p:sp>
      <p:sp>
        <p:nvSpPr>
          <p:cNvPr id="2" name="Text Box 8">
            <a:extLst>
              <a:ext uri="{FF2B5EF4-FFF2-40B4-BE49-F238E27FC236}">
                <a16:creationId xmlns:a16="http://schemas.microsoft.com/office/drawing/2014/main" id="{41B0BDFF-2D9A-68C5-3F01-9AEA76AB56BB}"/>
              </a:ext>
            </a:extLst>
          </p:cNvPr>
          <p:cNvSpPr txBox="1">
            <a:spLocks noChangeArrowheads="1"/>
          </p:cNvSpPr>
          <p:nvPr>
            <p:custDataLst>
              <p:tags r:id="rId5"/>
            </p:custDataLst>
          </p:nvPr>
        </p:nvSpPr>
        <p:spPr bwMode="auto">
          <a:xfrm>
            <a:off x="8836155" y="4791503"/>
            <a:ext cx="2642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r>
              <a:rPr lang="en-US" altLang="en-US" dirty="0">
                <a:solidFill>
                  <a:srgbClr val="0070C0"/>
                </a:solidFill>
                <a:latin typeface="Arial" panose="020B0604020202020204" pitchFamily="34" charset="0"/>
                <a:cs typeface="Arial" panose="020B0604020202020204" pitchFamily="34" charset="0"/>
              </a:rPr>
              <a:t>Words of advice? </a:t>
            </a:r>
          </a:p>
        </p:txBody>
      </p:sp>
      <p:sp>
        <p:nvSpPr>
          <p:cNvPr id="3" name="Text Box 7">
            <a:extLst>
              <a:ext uri="{FF2B5EF4-FFF2-40B4-BE49-F238E27FC236}">
                <a16:creationId xmlns:a16="http://schemas.microsoft.com/office/drawing/2014/main" id="{038257BC-7447-629D-5718-E28A9BC8F18C}"/>
              </a:ext>
            </a:extLst>
          </p:cNvPr>
          <p:cNvSpPr txBox="1">
            <a:spLocks noChangeArrowheads="1"/>
          </p:cNvSpPr>
          <p:nvPr>
            <p:custDataLst>
              <p:tags r:id="rId6"/>
            </p:custDataLst>
          </p:nvPr>
        </p:nvSpPr>
        <p:spPr bwMode="auto">
          <a:xfrm>
            <a:off x="8383198" y="1022794"/>
            <a:ext cx="19208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defRPr>
            </a:lvl1pPr>
            <a:lvl2pPr marL="742950" indent="-285750">
              <a:defRPr sz="2400">
                <a:solidFill>
                  <a:schemeClr val="tx1"/>
                </a:solidFill>
                <a:latin typeface="Times" panose="02020603050405020304" pitchFamily="18" charset="0"/>
              </a:defRPr>
            </a:lvl2pPr>
            <a:lvl3pPr marL="1143000" indent="-228600">
              <a:defRPr sz="2400">
                <a:solidFill>
                  <a:schemeClr val="tx1"/>
                </a:solidFill>
                <a:latin typeface="Times" panose="02020603050405020304" pitchFamily="18" charset="0"/>
              </a:defRPr>
            </a:lvl3pPr>
            <a:lvl4pPr marL="1600200" indent="-228600">
              <a:defRPr sz="2400">
                <a:solidFill>
                  <a:schemeClr val="tx1"/>
                </a:solidFill>
                <a:latin typeface="Times" panose="02020603050405020304" pitchFamily="18" charset="0"/>
              </a:defRPr>
            </a:lvl4pPr>
            <a:lvl5pPr marL="2057400" indent="-228600">
              <a:defRPr sz="2400">
                <a:solidFill>
                  <a:schemeClr val="tx1"/>
                </a:solidFill>
                <a:latin typeface="Times" panose="02020603050405020304" pitchFamily="18" charset="0"/>
              </a:defRPr>
            </a:lvl5pPr>
            <a:lvl6pPr marL="2514600" indent="-228600" eaLnBrk="0" fontAlgn="base" hangingPunct="0">
              <a:spcBef>
                <a:spcPct val="0"/>
              </a:spcBef>
              <a:spcAft>
                <a:spcPct val="0"/>
              </a:spcAft>
              <a:defRPr sz="2400">
                <a:solidFill>
                  <a:schemeClr val="tx1"/>
                </a:solidFill>
                <a:latin typeface="Times" panose="02020603050405020304" pitchFamily="18" charset="0"/>
              </a:defRPr>
            </a:lvl6pPr>
            <a:lvl7pPr marL="2971800" indent="-228600" eaLnBrk="0" fontAlgn="base" hangingPunct="0">
              <a:spcBef>
                <a:spcPct val="0"/>
              </a:spcBef>
              <a:spcAft>
                <a:spcPct val="0"/>
              </a:spcAft>
              <a:defRPr sz="2400">
                <a:solidFill>
                  <a:schemeClr val="tx1"/>
                </a:solidFill>
                <a:latin typeface="Times" panose="02020603050405020304" pitchFamily="18" charset="0"/>
              </a:defRPr>
            </a:lvl7pPr>
            <a:lvl8pPr marL="3429000" indent="-228600" eaLnBrk="0" fontAlgn="base" hangingPunct="0">
              <a:spcBef>
                <a:spcPct val="0"/>
              </a:spcBef>
              <a:spcAft>
                <a:spcPct val="0"/>
              </a:spcAft>
              <a:defRPr sz="2400">
                <a:solidFill>
                  <a:schemeClr val="tx1"/>
                </a:solidFill>
                <a:latin typeface="Times" panose="02020603050405020304" pitchFamily="18" charset="0"/>
              </a:defRPr>
            </a:lvl8pPr>
            <a:lvl9pPr marL="3886200" indent="-228600" eaLnBrk="0" fontAlgn="base" hangingPunct="0">
              <a:spcBef>
                <a:spcPct val="0"/>
              </a:spcBef>
              <a:spcAft>
                <a:spcPct val="0"/>
              </a:spcAft>
              <a:defRPr sz="2400">
                <a:solidFill>
                  <a:schemeClr val="tx1"/>
                </a:solidFill>
                <a:latin typeface="Times" panose="02020603050405020304" pitchFamily="18" charset="0"/>
              </a:defRPr>
            </a:lvl9pPr>
          </a:lstStyle>
          <a:p>
            <a:pPr algn="ctr"/>
            <a:r>
              <a:rPr lang="en-US" altLang="en-US" dirty="0">
                <a:solidFill>
                  <a:srgbClr val="0070C0"/>
                </a:solidFill>
                <a:latin typeface="Arial" panose="020B0604020202020204" pitchFamily="34" charset="0"/>
                <a:cs typeface="Arial" panose="020B0604020202020204" pitchFamily="34" charset="0"/>
              </a:rPr>
              <a:t>Summons?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3E6EA8E-6128-31F6-3099-4105A8B57618}"/>
              </a:ext>
            </a:extLst>
          </p:cNvPr>
          <p:cNvSpPr txBox="1"/>
          <p:nvPr/>
        </p:nvSpPr>
        <p:spPr>
          <a:xfrm>
            <a:off x="546351" y="433545"/>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a:solidFill>
                  <a:srgbClr val="FFFFFF"/>
                </a:solidFill>
                <a:latin typeface="+mj-lt"/>
                <a:ea typeface="+mj-ea"/>
                <a:cs typeface="+mj-cs"/>
              </a:rPr>
              <a:t>What is a summons? </a:t>
            </a:r>
          </a:p>
        </p:txBody>
      </p:sp>
      <p:cxnSp>
        <p:nvCxnSpPr>
          <p:cNvPr id="2057" name="Straight Connector 2056">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Graphic 5" descr="Pilot">
            <a:extLst>
              <a:ext uri="{FF2B5EF4-FFF2-40B4-BE49-F238E27FC236}">
                <a16:creationId xmlns:a16="http://schemas.microsoft.com/office/drawing/2014/main" id="{B55FACCA-995F-75AD-75AD-60A856F7D56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0707" y="2426818"/>
            <a:ext cx="3997637" cy="3997637"/>
          </a:xfrm>
          <a:prstGeom prst="rect">
            <a:avLst/>
          </a:prstGeom>
        </p:spPr>
      </p:pic>
      <p:cxnSp>
        <p:nvCxnSpPr>
          <p:cNvPr id="2059" name="Straight Connector 2058">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2050" name="Picture 2">
            <a:extLst>
              <a:ext uri="{FF2B5EF4-FFF2-40B4-BE49-F238E27FC236}">
                <a16:creationId xmlns:a16="http://schemas.microsoft.com/office/drawing/2014/main" id="{63D6DABE-4476-9A86-AFB2-8435965AC9D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165290" y="2426818"/>
            <a:ext cx="4015483" cy="3997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55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u="sng" kern="1200">
                <a:solidFill>
                  <a:schemeClr val="tx1"/>
                </a:solidFill>
                <a:latin typeface="+mj-lt"/>
                <a:ea typeface="+mj-ea"/>
                <a:cs typeface="+mj-cs"/>
              </a:rPr>
              <a:t>The National Decision Model (NDM)</a:t>
            </a:r>
          </a:p>
        </p:txBody>
      </p:sp>
      <p:sp>
        <p:nvSpPr>
          <p:cNvPr id="4" name="TextBox 3">
            <a:extLst>
              <a:ext uri="{FF2B5EF4-FFF2-40B4-BE49-F238E27FC236}">
                <a16:creationId xmlns:a16="http://schemas.microsoft.com/office/drawing/2014/main" id="{00A0BDB8-40B3-A448-AFA8-D9788C448CBD}"/>
              </a:ext>
            </a:extLst>
          </p:cNvPr>
          <p:cNvSpPr txBox="1"/>
          <p:nvPr/>
        </p:nvSpPr>
        <p:spPr>
          <a:xfrm>
            <a:off x="793661" y="2599509"/>
            <a:ext cx="4530898" cy="3639450"/>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1700"/>
              <a:t>Helps everyone in policing make decisions </a:t>
            </a:r>
          </a:p>
          <a:p>
            <a:pPr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Provides a framework in which decisions can be examined and challenged </a:t>
            </a:r>
          </a:p>
          <a:p>
            <a:pPr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Encourages officers and staff to act in accordance with the Code of Ethics and use their discretion where appropriate</a:t>
            </a:r>
          </a:p>
          <a:p>
            <a:pPr marL="285750"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Reduces risk aversion and weighs the balance of resourcing against demand, threat and risk</a:t>
            </a:r>
          </a:p>
          <a:p>
            <a:pPr indent="-22860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endParaRPr lang="en-US" sz="1700"/>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11532" y="2763066"/>
            <a:ext cx="5150277" cy="315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215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custDataLst>
              <p:tags r:id="rId1"/>
            </p:custDataLst>
          </p:nvPr>
        </p:nvGraphicFramePr>
        <p:xfrm>
          <a:off x="1363347" y="114494"/>
          <a:ext cx="9462327" cy="645333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1" name="Regular Pentagon 3"/>
          <p:cNvSpPr>
            <a:spLocks noChangeArrowheads="1"/>
          </p:cNvSpPr>
          <p:nvPr>
            <p:custDataLst>
              <p:tags r:id="rId2"/>
            </p:custDataLst>
          </p:nvPr>
        </p:nvSpPr>
        <p:spPr bwMode="auto">
          <a:xfrm>
            <a:off x="4974797" y="2815111"/>
            <a:ext cx="2428875" cy="1857375"/>
          </a:xfrm>
          <a:prstGeom prst="pentagon">
            <a:avLst/>
          </a:prstGeom>
          <a:solidFill>
            <a:srgbClr val="FFCCFF"/>
          </a:solidFill>
          <a:ln w="9525" algn="ctr">
            <a:solidFill>
              <a:schemeClr val="tx1"/>
            </a:solidFill>
            <a:round/>
            <a:headEnd/>
            <a:tailEnd/>
          </a:ln>
        </p:spPr>
        <p:txBody>
          <a:bodyPr/>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a:spcBef>
                <a:spcPct val="0"/>
              </a:spcBef>
              <a:buFontTx/>
              <a:buNone/>
            </a:pPr>
            <a:r>
              <a:rPr lang="en-GB" altLang="en-US" sz="2200" b="1" dirty="0">
                <a:latin typeface="Arial" panose="020B0604020202020204" pitchFamily="34" charset="0"/>
              </a:rPr>
              <a:t>Police Code of Ethics</a:t>
            </a:r>
          </a:p>
        </p:txBody>
      </p:sp>
      <p:sp>
        <p:nvSpPr>
          <p:cNvPr id="12" name="Up-Down Arrow 9"/>
          <p:cNvSpPr>
            <a:spLocks noChangeArrowheads="1"/>
          </p:cNvSpPr>
          <p:nvPr>
            <p:custDataLst>
              <p:tags r:id="rId3"/>
            </p:custDataLst>
          </p:nvPr>
        </p:nvSpPr>
        <p:spPr bwMode="auto">
          <a:xfrm>
            <a:off x="5988050" y="1930400"/>
            <a:ext cx="357188" cy="571500"/>
          </a:xfrm>
          <a:prstGeom prst="upDownArrow">
            <a:avLst>
              <a:gd name="adj1" fmla="val 50000"/>
              <a:gd name="adj2" fmla="val 50000"/>
            </a:avLst>
          </a:prstGeom>
          <a:solidFill>
            <a:srgbClr val="FF0000"/>
          </a:solidFill>
          <a:ln w="9525" algn="ctr">
            <a:solidFill>
              <a:schemeClr val="tx1"/>
            </a:solidFill>
            <a:round/>
            <a:headEnd/>
            <a:tailEnd/>
          </a:ln>
        </p:spPr>
        <p:txBody>
          <a:bodyPr/>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FontTx/>
              <a:buNone/>
            </a:pPr>
            <a:endParaRPr lang="en-US" altLang="en-US">
              <a:latin typeface="Times New Roman" panose="02020603050405020304" pitchFamily="18" charset="0"/>
            </a:endParaRPr>
          </a:p>
        </p:txBody>
      </p:sp>
      <p:sp>
        <p:nvSpPr>
          <p:cNvPr id="14" name="Up-Down Arrow 10"/>
          <p:cNvSpPr>
            <a:spLocks noChangeArrowheads="1"/>
          </p:cNvSpPr>
          <p:nvPr>
            <p:custDataLst>
              <p:tags r:id="rId4"/>
            </p:custDataLst>
          </p:nvPr>
        </p:nvSpPr>
        <p:spPr bwMode="auto">
          <a:xfrm rot="3651297">
            <a:off x="6739647" y="2511299"/>
            <a:ext cx="357187" cy="571500"/>
          </a:xfrm>
          <a:prstGeom prst="upDownArrow">
            <a:avLst>
              <a:gd name="adj1" fmla="val 50000"/>
              <a:gd name="adj2" fmla="val 50000"/>
            </a:avLst>
          </a:prstGeom>
          <a:solidFill>
            <a:srgbClr val="FF0000"/>
          </a:solidFill>
          <a:ln w="9525" algn="ctr">
            <a:solidFill>
              <a:schemeClr val="tx1"/>
            </a:solidFill>
            <a:round/>
            <a:headEnd/>
            <a:tailEnd/>
          </a:ln>
        </p:spPr>
        <p:txBody>
          <a:bodyPr rot="10800000" vert="eaVert"/>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FontTx/>
              <a:buNone/>
            </a:pPr>
            <a:endParaRPr lang="en-US" altLang="en-US">
              <a:latin typeface="Times New Roman" panose="02020603050405020304" pitchFamily="18" charset="0"/>
            </a:endParaRPr>
          </a:p>
        </p:txBody>
      </p:sp>
      <p:sp>
        <p:nvSpPr>
          <p:cNvPr id="15" name="Up-Down Arrow 13"/>
          <p:cNvSpPr>
            <a:spLocks noChangeArrowheads="1"/>
          </p:cNvSpPr>
          <p:nvPr>
            <p:custDataLst>
              <p:tags r:id="rId5"/>
            </p:custDataLst>
          </p:nvPr>
        </p:nvSpPr>
        <p:spPr bwMode="auto">
          <a:xfrm rot="-4063604">
            <a:off x="5267529" y="2511299"/>
            <a:ext cx="357187" cy="571500"/>
          </a:xfrm>
          <a:prstGeom prst="upDownArrow">
            <a:avLst>
              <a:gd name="adj1" fmla="val 50000"/>
              <a:gd name="adj2" fmla="val 50000"/>
            </a:avLst>
          </a:prstGeom>
          <a:solidFill>
            <a:srgbClr val="FF0000"/>
          </a:solidFill>
          <a:ln w="9525" algn="ctr">
            <a:solidFill>
              <a:schemeClr val="tx1"/>
            </a:solidFill>
            <a:round/>
            <a:headEnd/>
            <a:tailEnd/>
          </a:ln>
        </p:spPr>
        <p:txBody>
          <a:bodyPr vert="eaVert"/>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FontTx/>
              <a:buNone/>
            </a:pPr>
            <a:endParaRPr lang="en-US" altLang="en-US">
              <a:latin typeface="Times New Roman" panose="02020603050405020304" pitchFamily="18" charset="0"/>
            </a:endParaRPr>
          </a:p>
        </p:txBody>
      </p:sp>
      <p:sp>
        <p:nvSpPr>
          <p:cNvPr id="16" name="Up-Down Arrow 12"/>
          <p:cNvSpPr>
            <a:spLocks noChangeArrowheads="1"/>
          </p:cNvSpPr>
          <p:nvPr>
            <p:custDataLst>
              <p:tags r:id="rId6"/>
            </p:custDataLst>
          </p:nvPr>
        </p:nvSpPr>
        <p:spPr bwMode="auto">
          <a:xfrm rot="-8539186">
            <a:off x="4796203" y="4343054"/>
            <a:ext cx="357187" cy="571500"/>
          </a:xfrm>
          <a:prstGeom prst="upDownArrow">
            <a:avLst>
              <a:gd name="adj1" fmla="val 50000"/>
              <a:gd name="adj2" fmla="val 50000"/>
            </a:avLst>
          </a:prstGeom>
          <a:solidFill>
            <a:srgbClr val="FF0000"/>
          </a:solidFill>
          <a:ln w="9525" algn="ctr">
            <a:solidFill>
              <a:schemeClr val="tx1"/>
            </a:solidFill>
            <a:round/>
            <a:headEnd/>
            <a:tailEnd/>
          </a:ln>
        </p:spPr>
        <p:txBody>
          <a:bodyPr rot="10800000"/>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FontTx/>
              <a:buNone/>
            </a:pPr>
            <a:endParaRPr lang="en-US" altLang="en-US">
              <a:latin typeface="Times New Roman" panose="02020603050405020304" pitchFamily="18" charset="0"/>
            </a:endParaRPr>
          </a:p>
        </p:txBody>
      </p:sp>
      <p:sp>
        <p:nvSpPr>
          <p:cNvPr id="17" name="Up-Down Arrow 11"/>
          <p:cNvSpPr>
            <a:spLocks noChangeArrowheads="1"/>
          </p:cNvSpPr>
          <p:nvPr>
            <p:custDataLst>
              <p:tags r:id="rId7"/>
            </p:custDataLst>
          </p:nvPr>
        </p:nvSpPr>
        <p:spPr bwMode="auto">
          <a:xfrm rot="8706903">
            <a:off x="7225078" y="4386737"/>
            <a:ext cx="357188" cy="571500"/>
          </a:xfrm>
          <a:prstGeom prst="upDownArrow">
            <a:avLst>
              <a:gd name="adj1" fmla="val 50000"/>
              <a:gd name="adj2" fmla="val 50000"/>
            </a:avLst>
          </a:prstGeom>
          <a:solidFill>
            <a:srgbClr val="FF0000"/>
          </a:solidFill>
          <a:ln w="9525" algn="ctr">
            <a:solidFill>
              <a:schemeClr val="tx1"/>
            </a:solidFill>
            <a:round/>
            <a:headEnd/>
            <a:tailEnd/>
          </a:ln>
        </p:spPr>
        <p:txBody>
          <a:bodyPr rot="10800000"/>
          <a:lstStyle>
            <a:lvl1pPr>
              <a:spcBef>
                <a:spcPct val="20000"/>
              </a:spcBef>
              <a:buChar char="•"/>
              <a:defRPr sz="2400">
                <a:solidFill>
                  <a:schemeClr val="tx1"/>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tx1"/>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FontTx/>
              <a:buNone/>
            </a:pPr>
            <a:endParaRPr lang="en-US" altLang="en-US">
              <a:latin typeface="Times New Roman" panose="02020603050405020304" pitchFamily="18" charset="0"/>
            </a:endParaRPr>
          </a:p>
        </p:txBody>
      </p:sp>
      <p:sp>
        <p:nvSpPr>
          <p:cNvPr id="18" name="Rectangle 2"/>
          <p:cNvSpPr txBox="1">
            <a:spLocks noChangeArrowheads="1"/>
          </p:cNvSpPr>
          <p:nvPr>
            <p:custDataLst>
              <p:tags r:id="rId8"/>
            </p:custDataLst>
          </p:nvPr>
        </p:nvSpPr>
        <p:spPr>
          <a:xfrm>
            <a:off x="-287030" y="57538"/>
            <a:ext cx="4386936" cy="1092372"/>
          </a:xfrm>
          <a:prstGeom prst="rect">
            <a:avLst/>
          </a:prstGeom>
        </p:spPr>
        <p:txBody>
          <a:bodyPr/>
          <a:lstStyle>
            <a:lvl1pPr algn="ctr" rtl="0" eaLnBrk="0" fontAlgn="base" hangingPunct="0">
              <a:spcBef>
                <a:spcPct val="0"/>
              </a:spcBef>
              <a:spcAft>
                <a:spcPct val="0"/>
              </a:spcAft>
              <a:defRPr sz="3200">
                <a:solidFill>
                  <a:schemeClr val="tx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3200">
                <a:solidFill>
                  <a:schemeClr val="tx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3200">
                <a:solidFill>
                  <a:schemeClr val="tx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3200">
                <a:solidFill>
                  <a:schemeClr val="tx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3200">
                <a:solidFill>
                  <a:schemeClr val="tx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a:lstStyle>
          <a:p>
            <a:pPr>
              <a:lnSpc>
                <a:spcPct val="90000"/>
              </a:lnSpc>
              <a:defRPr/>
            </a:pPr>
            <a:r>
              <a:rPr lang="en-GB" altLang="en-US" sz="3600" b="1" kern="0" dirty="0">
                <a:solidFill>
                  <a:srgbClr val="002060"/>
                </a:solidFill>
                <a:latin typeface="+mn-lt"/>
              </a:rPr>
              <a:t>National Decision</a:t>
            </a:r>
          </a:p>
          <a:p>
            <a:pPr>
              <a:lnSpc>
                <a:spcPct val="90000"/>
              </a:lnSpc>
              <a:defRPr/>
            </a:pPr>
            <a:r>
              <a:rPr lang="en-GB" altLang="en-US" sz="3600" b="1" kern="0" dirty="0">
                <a:solidFill>
                  <a:srgbClr val="002060"/>
                </a:solidFill>
                <a:latin typeface="+mn-lt"/>
              </a:rPr>
              <a:t>Model for Policing</a:t>
            </a:r>
          </a:p>
        </p:txBody>
      </p:sp>
    </p:spTree>
    <p:extLst>
      <p:ext uri="{BB962C8B-B14F-4D97-AF65-F5344CB8AC3E}">
        <p14:creationId xmlns:p14="http://schemas.microsoft.com/office/powerpoint/2010/main" val="1815493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8FE12697-9175-3F42-20C8-248AD1438D9F}"/>
              </a:ext>
            </a:extLst>
          </p:cNvPr>
          <p:cNvPicPr>
            <a:picLocks noGrp="1" noChangeAspect="1"/>
          </p:cNvPicPr>
          <p:nvPr>
            <p:ph idx="1"/>
          </p:nvPr>
        </p:nvPicPr>
        <p:blipFill>
          <a:blip r:embed="rId3"/>
          <a:stretch>
            <a:fillRect/>
          </a:stretch>
        </p:blipFill>
        <p:spPr>
          <a:xfrm>
            <a:off x="838200" y="2445706"/>
            <a:ext cx="8537294" cy="3931422"/>
          </a:xfrm>
        </p:spPr>
      </p:pic>
      <p:sp>
        <p:nvSpPr>
          <p:cNvPr id="6" name="Doughnut 5">
            <a:extLst>
              <a:ext uri="{FF2B5EF4-FFF2-40B4-BE49-F238E27FC236}">
                <a16:creationId xmlns:a16="http://schemas.microsoft.com/office/drawing/2014/main" id="{33184706-E5A1-34AA-E36D-8B583DFB04D5}"/>
              </a:ext>
            </a:extLst>
          </p:cNvPr>
          <p:cNvSpPr/>
          <p:nvPr/>
        </p:nvSpPr>
        <p:spPr>
          <a:xfrm>
            <a:off x="960699" y="4179923"/>
            <a:ext cx="2569580" cy="462988"/>
          </a:xfrm>
          <a:prstGeom prst="donut">
            <a:avLst>
              <a:gd name="adj" fmla="val 775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Doughnut 7">
            <a:extLst>
              <a:ext uri="{FF2B5EF4-FFF2-40B4-BE49-F238E27FC236}">
                <a16:creationId xmlns:a16="http://schemas.microsoft.com/office/drawing/2014/main" id="{8596B7E0-E162-3E98-BCF4-9F2BE6E9F7F4}"/>
              </a:ext>
            </a:extLst>
          </p:cNvPr>
          <p:cNvSpPr/>
          <p:nvPr/>
        </p:nvSpPr>
        <p:spPr>
          <a:xfrm>
            <a:off x="1390892" y="4802138"/>
            <a:ext cx="2569580" cy="462988"/>
          </a:xfrm>
          <a:prstGeom prst="donut">
            <a:avLst>
              <a:gd name="adj" fmla="val 775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Arrow Connector 9">
            <a:extLst>
              <a:ext uri="{FF2B5EF4-FFF2-40B4-BE49-F238E27FC236}">
                <a16:creationId xmlns:a16="http://schemas.microsoft.com/office/drawing/2014/main" id="{1D47A7E7-887C-9CB5-3476-F40EF3357181}"/>
              </a:ext>
            </a:extLst>
          </p:cNvPr>
          <p:cNvCxnSpPr>
            <a:cxnSpLocks/>
          </p:cNvCxnSpPr>
          <p:nvPr/>
        </p:nvCxnSpPr>
        <p:spPr>
          <a:xfrm flipH="1" flipV="1">
            <a:off x="2905246" y="4411417"/>
            <a:ext cx="2411876" cy="7961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a:extLst>
              <a:ext uri="{FF2B5EF4-FFF2-40B4-BE49-F238E27FC236}">
                <a16:creationId xmlns:a16="http://schemas.microsoft.com/office/drawing/2014/main" id="{0B712857-D861-425A-6A76-FC42CC9C1BC0}"/>
              </a:ext>
            </a:extLst>
          </p:cNvPr>
          <p:cNvCxnSpPr>
            <a:cxnSpLocks/>
          </p:cNvCxnSpPr>
          <p:nvPr/>
        </p:nvCxnSpPr>
        <p:spPr>
          <a:xfrm flipH="1">
            <a:off x="3530279" y="4527163"/>
            <a:ext cx="1786843" cy="42685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 name="Title 1">
            <a:extLst>
              <a:ext uri="{FF2B5EF4-FFF2-40B4-BE49-F238E27FC236}">
                <a16:creationId xmlns:a16="http://schemas.microsoft.com/office/drawing/2014/main" id="{5B7BC1EC-EB6F-1A62-348D-FA7A6A684A35}"/>
              </a:ext>
            </a:extLst>
          </p:cNvPr>
          <p:cNvSpPr>
            <a:spLocks noGrp="1"/>
          </p:cNvSpPr>
          <p:nvPr>
            <p:ph type="title"/>
          </p:nvPr>
        </p:nvSpPr>
        <p:spPr>
          <a:xfrm>
            <a:off x="5317122" y="3864382"/>
            <a:ext cx="1777678" cy="1325563"/>
          </a:xfrm>
        </p:spPr>
        <p:txBody>
          <a:bodyPr>
            <a:noAutofit/>
          </a:bodyPr>
          <a:lstStyle/>
          <a:p>
            <a:r>
              <a:rPr lang="en-US" sz="1100" dirty="0"/>
              <a:t>Please take time to read these two docs on Moodle in your own time to learn more about the NDM and the Code of Ethics. </a:t>
            </a:r>
            <a:br>
              <a:rPr lang="en-US" sz="1100" dirty="0"/>
            </a:br>
            <a:br>
              <a:rPr lang="en-US" sz="1100" dirty="0"/>
            </a:br>
            <a:r>
              <a:rPr lang="en-US" sz="1100" dirty="0"/>
              <a:t>These will be good revision tools. </a:t>
            </a:r>
          </a:p>
        </p:txBody>
      </p:sp>
      <p:sp>
        <p:nvSpPr>
          <p:cNvPr id="14" name="TextBox 13">
            <a:extLst>
              <a:ext uri="{FF2B5EF4-FFF2-40B4-BE49-F238E27FC236}">
                <a16:creationId xmlns:a16="http://schemas.microsoft.com/office/drawing/2014/main" id="{FCA3F1D0-F0F0-083C-BC24-90B71A3CD20A}"/>
              </a:ext>
            </a:extLst>
          </p:cNvPr>
          <p:cNvSpPr txBox="1"/>
          <p:nvPr/>
        </p:nvSpPr>
        <p:spPr>
          <a:xfrm>
            <a:off x="659275" y="960169"/>
            <a:ext cx="8895144" cy="707886"/>
          </a:xfrm>
          <a:prstGeom prst="rect">
            <a:avLst/>
          </a:prstGeom>
          <a:noFill/>
        </p:spPr>
        <p:txBody>
          <a:bodyPr wrap="square">
            <a:spAutoFit/>
          </a:bodyPr>
          <a:lstStyle/>
          <a:p>
            <a:r>
              <a:rPr lang="en-US" sz="4000" dirty="0"/>
              <a:t>Task: Independent Readings on Moodle</a:t>
            </a:r>
          </a:p>
        </p:txBody>
      </p:sp>
      <p:pic>
        <p:nvPicPr>
          <p:cNvPr id="17" name="Picture 2" descr="Moodle | moodle.com (@moodle) / Twitter">
            <a:extLst>
              <a:ext uri="{FF2B5EF4-FFF2-40B4-BE49-F238E27FC236}">
                <a16:creationId xmlns:a16="http://schemas.microsoft.com/office/drawing/2014/main" id="{10662FE8-769C-34C8-B63B-DB918121BC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1544" y="599737"/>
            <a:ext cx="142875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20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FFC2B-C5CA-5A48-9EF7-DB8F9DE69916}"/>
              </a:ext>
            </a:extLst>
          </p:cNvPr>
          <p:cNvSpPr>
            <a:spLocks noGrp="1"/>
          </p:cNvSpPr>
          <p:nvPr>
            <p:ph type="title"/>
          </p:nvPr>
        </p:nvSpPr>
        <p:spPr>
          <a:xfrm>
            <a:off x="178443" y="-139594"/>
            <a:ext cx="10515600" cy="1325563"/>
          </a:xfrm>
        </p:spPr>
        <p:txBody>
          <a:bodyPr>
            <a:normAutofit/>
          </a:bodyPr>
          <a:lstStyle/>
          <a:p>
            <a:r>
              <a:rPr lang="en-GB" sz="4000" b="1" u="sng" dirty="0"/>
              <a:t>Reading Task: Code of Ethics </a:t>
            </a:r>
          </a:p>
        </p:txBody>
      </p:sp>
      <p:pic>
        <p:nvPicPr>
          <p:cNvPr id="5" name="Picture 4" descr="A picture containing funnel chart&#10;&#10;Description automatically generated">
            <a:extLst>
              <a:ext uri="{FF2B5EF4-FFF2-40B4-BE49-F238E27FC236}">
                <a16:creationId xmlns:a16="http://schemas.microsoft.com/office/drawing/2014/main" id="{6B02D379-BA86-8945-ADE0-749167698EA5}"/>
              </a:ext>
            </a:extLst>
          </p:cNvPr>
          <p:cNvPicPr>
            <a:picLocks noChangeAspect="1"/>
          </p:cNvPicPr>
          <p:nvPr/>
        </p:nvPicPr>
        <p:blipFill>
          <a:blip r:embed="rId2"/>
          <a:stretch>
            <a:fillRect/>
          </a:stretch>
        </p:blipFill>
        <p:spPr>
          <a:xfrm rot="21230938">
            <a:off x="672734" y="1939393"/>
            <a:ext cx="3206181" cy="4574476"/>
          </a:xfrm>
          <a:prstGeom prst="rect">
            <a:avLst/>
          </a:prstGeom>
        </p:spPr>
      </p:pic>
      <p:sp>
        <p:nvSpPr>
          <p:cNvPr id="6" name="TextBox 5">
            <a:extLst>
              <a:ext uri="{FF2B5EF4-FFF2-40B4-BE49-F238E27FC236}">
                <a16:creationId xmlns:a16="http://schemas.microsoft.com/office/drawing/2014/main" id="{4A7D3F6A-87EA-E54E-BC91-025B2B940C69}"/>
              </a:ext>
            </a:extLst>
          </p:cNvPr>
          <p:cNvSpPr txBox="1"/>
          <p:nvPr/>
        </p:nvSpPr>
        <p:spPr>
          <a:xfrm>
            <a:off x="6741469" y="851913"/>
            <a:ext cx="5272088" cy="6740307"/>
          </a:xfrm>
          <a:prstGeom prst="rect">
            <a:avLst/>
          </a:prstGeom>
          <a:noFill/>
        </p:spPr>
        <p:txBody>
          <a:bodyPr wrap="square" rtlCol="0">
            <a:spAutoFit/>
          </a:bodyPr>
          <a:lstStyle/>
          <a:p>
            <a:r>
              <a:rPr lang="en-GB" sz="2400" u="sng" dirty="0"/>
              <a:t>1. Code of Ethics</a:t>
            </a:r>
          </a:p>
          <a:p>
            <a:endParaRPr lang="en-GB" sz="2400" u="sng" dirty="0"/>
          </a:p>
          <a:p>
            <a:r>
              <a:rPr lang="en-GB" dirty="0"/>
              <a:t>Sets out principles and standards of behaviour that will promote, reinforce and support the highest standards from everyone who works in policing in England and Wales. </a:t>
            </a:r>
          </a:p>
          <a:p>
            <a:pPr marL="285750" indent="-285750">
              <a:buFont typeface="Arial" panose="020B0604020202020204" pitchFamily="34" charset="0"/>
              <a:buChar char="•"/>
            </a:pPr>
            <a:endParaRPr lang="en-GB" dirty="0"/>
          </a:p>
          <a:p>
            <a:endParaRPr lang="en-GB" dirty="0"/>
          </a:p>
          <a:p>
            <a:r>
              <a:rPr lang="en-GB" sz="2400" u="sng" dirty="0"/>
              <a:t>2. 9 Policing Principles</a:t>
            </a:r>
          </a:p>
          <a:p>
            <a:endParaRPr lang="en-GB" sz="2400" u="sng" dirty="0"/>
          </a:p>
          <a:p>
            <a:r>
              <a:rPr lang="en-GB" dirty="0"/>
              <a:t>Built on the Nolan Principles for Public Life, with the addition of ‘Fairness’ and ‘Respect’</a:t>
            </a:r>
          </a:p>
          <a:p>
            <a:pPr marL="285750" indent="-285750">
              <a:buFont typeface="Arial" panose="020B0604020202020204" pitchFamily="34" charset="0"/>
              <a:buChar char="•"/>
            </a:pPr>
            <a:endParaRPr lang="en-GB" dirty="0"/>
          </a:p>
          <a:p>
            <a:r>
              <a:rPr lang="en-GB" sz="2400" u="sng" dirty="0"/>
              <a:t>3. Standards of Professional Behaviour </a:t>
            </a:r>
          </a:p>
          <a:p>
            <a:endParaRPr lang="en-GB" sz="2400" u="sng" dirty="0"/>
          </a:p>
          <a:p>
            <a:r>
              <a:rPr lang="en-GB" dirty="0"/>
              <a:t>Reflects the expectations that the professional body and the public have of the behaviour of those working in policing. </a:t>
            </a:r>
          </a:p>
          <a:p>
            <a:endParaRPr lang="en-GB" dirty="0"/>
          </a:p>
          <a:p>
            <a:endParaRPr lang="en-GB" dirty="0"/>
          </a:p>
          <a:p>
            <a:endParaRPr lang="en-GB" dirty="0"/>
          </a:p>
          <a:p>
            <a:r>
              <a:rPr lang="en-GB" dirty="0"/>
              <a:t> </a:t>
            </a:r>
          </a:p>
        </p:txBody>
      </p:sp>
      <p:pic>
        <p:nvPicPr>
          <p:cNvPr id="14338" name="Picture 2" descr="Moodle | moodle.com (@moodle) / Twitter">
            <a:extLst>
              <a:ext uri="{FF2B5EF4-FFF2-40B4-BE49-F238E27FC236}">
                <a16:creationId xmlns:a16="http://schemas.microsoft.com/office/drawing/2014/main" id="{84898B61-4953-9341-BCF8-7DDCF4AD3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825" y="5043488"/>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4FDA844-F5D8-D04A-87E4-384DB48062D8}"/>
              </a:ext>
            </a:extLst>
          </p:cNvPr>
          <p:cNvSpPr txBox="1"/>
          <p:nvPr/>
        </p:nvSpPr>
        <p:spPr>
          <a:xfrm>
            <a:off x="9268537" y="6472238"/>
            <a:ext cx="2818504" cy="369332"/>
          </a:xfrm>
          <a:prstGeom prst="rect">
            <a:avLst/>
          </a:prstGeom>
          <a:noFill/>
        </p:spPr>
        <p:txBody>
          <a:bodyPr wrap="square" rtlCol="0">
            <a:spAutoFit/>
          </a:bodyPr>
          <a:lstStyle/>
          <a:p>
            <a:r>
              <a:rPr lang="en-GB" dirty="0"/>
              <a:t>(College of Policing, 2014) </a:t>
            </a:r>
          </a:p>
        </p:txBody>
      </p:sp>
      <p:pic>
        <p:nvPicPr>
          <p:cNvPr id="1026" name="Picture 2" descr="1000+ Free Book Clipart Images You Can Download Right Now">
            <a:extLst>
              <a:ext uri="{FF2B5EF4-FFF2-40B4-BE49-F238E27FC236}">
                <a16:creationId xmlns:a16="http://schemas.microsoft.com/office/drawing/2014/main" id="{4C7E124C-8D74-170B-74C3-09461B65D2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763" y="2919166"/>
            <a:ext cx="1019667" cy="1019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9123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5A5F-B6A7-054B-AD6A-9C15D4DB7D3B}"/>
              </a:ext>
            </a:extLst>
          </p:cNvPr>
          <p:cNvSpPr/>
          <p:nvPr/>
        </p:nvSpPr>
        <p:spPr>
          <a:xfrm>
            <a:off x="360292" y="1723077"/>
            <a:ext cx="3234246" cy="1705923"/>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11F857C-2655-304F-B171-36E1986902BE}"/>
              </a:ext>
            </a:extLst>
          </p:cNvPr>
          <p:cNvSpPr/>
          <p:nvPr/>
        </p:nvSpPr>
        <p:spPr>
          <a:xfrm>
            <a:off x="360292" y="3988512"/>
            <a:ext cx="3234246" cy="200238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31A883C-492F-DA4D-9C39-5B28092B0FBC}"/>
              </a:ext>
            </a:extLst>
          </p:cNvPr>
          <p:cNvSpPr>
            <a:spLocks noGrp="1"/>
          </p:cNvSpPr>
          <p:nvPr>
            <p:ph type="title"/>
          </p:nvPr>
        </p:nvSpPr>
        <p:spPr>
          <a:xfrm>
            <a:off x="360292" y="55743"/>
            <a:ext cx="10515600" cy="1325563"/>
          </a:xfrm>
        </p:spPr>
        <p:txBody>
          <a:bodyPr/>
          <a:lstStyle/>
          <a:p>
            <a:r>
              <a:rPr lang="en-GB" b="1" u="sng" dirty="0"/>
              <a:t>The 9 Principles of Policing </a:t>
            </a:r>
          </a:p>
        </p:txBody>
      </p:sp>
      <p:sp>
        <p:nvSpPr>
          <p:cNvPr id="5" name="TextBox 4">
            <a:extLst>
              <a:ext uri="{FF2B5EF4-FFF2-40B4-BE49-F238E27FC236}">
                <a16:creationId xmlns:a16="http://schemas.microsoft.com/office/drawing/2014/main" id="{12430956-2D13-F243-8153-F0E0EE54A508}"/>
              </a:ext>
            </a:extLst>
          </p:cNvPr>
          <p:cNvSpPr txBox="1"/>
          <p:nvPr/>
        </p:nvSpPr>
        <p:spPr>
          <a:xfrm>
            <a:off x="521576" y="1837374"/>
            <a:ext cx="2823380" cy="1477328"/>
          </a:xfrm>
          <a:prstGeom prst="rect">
            <a:avLst/>
          </a:prstGeom>
          <a:noFill/>
        </p:spPr>
        <p:txBody>
          <a:bodyPr wrap="square">
            <a:spAutoFit/>
          </a:bodyPr>
          <a:lstStyle/>
          <a:p>
            <a:pPr algn="ctr"/>
            <a:r>
              <a:rPr lang="en-GB" dirty="0">
                <a:latin typeface="FSElliotPro"/>
              </a:rPr>
              <a:t>O</a:t>
            </a:r>
            <a:r>
              <a:rPr lang="en-GB" sz="1800" b="0" dirty="0">
                <a:effectLst/>
                <a:latin typeface="FSElliotPro"/>
              </a:rPr>
              <a:t>riginates from the ‘Principles of Public Life’ published by the Committee on Standards in Public Life in 1995 </a:t>
            </a:r>
            <a:endParaRPr lang="en-GB" dirty="0"/>
          </a:p>
        </p:txBody>
      </p:sp>
      <p:sp>
        <p:nvSpPr>
          <p:cNvPr id="7" name="TextBox 6">
            <a:extLst>
              <a:ext uri="{FF2B5EF4-FFF2-40B4-BE49-F238E27FC236}">
                <a16:creationId xmlns:a16="http://schemas.microsoft.com/office/drawing/2014/main" id="{1D06F3BC-F961-CF4C-BB51-90A36DAB7FEA}"/>
              </a:ext>
            </a:extLst>
          </p:cNvPr>
          <p:cNvSpPr txBox="1"/>
          <p:nvPr/>
        </p:nvSpPr>
        <p:spPr>
          <a:xfrm>
            <a:off x="485083" y="4112541"/>
            <a:ext cx="2984664" cy="1754326"/>
          </a:xfrm>
          <a:prstGeom prst="rect">
            <a:avLst/>
          </a:prstGeom>
          <a:noFill/>
        </p:spPr>
        <p:txBody>
          <a:bodyPr wrap="square">
            <a:spAutoFit/>
          </a:bodyPr>
          <a:lstStyle/>
          <a:p>
            <a:pPr algn="ctr"/>
            <a:r>
              <a:rPr lang="en-GB" dirty="0">
                <a:latin typeface="FSElliotPro"/>
              </a:rPr>
              <a:t>I</a:t>
            </a:r>
            <a:r>
              <a:rPr lang="en-GB" sz="1800" b="0" dirty="0">
                <a:effectLst/>
                <a:latin typeface="FSElliotPro"/>
              </a:rPr>
              <a:t>ncludes the additional principles of ‘fairness’ and ‘respect’ as research has shown these to be crucial to maintaining and enhancing public confidence in policing</a:t>
            </a:r>
            <a:endParaRPr lang="en-GB" dirty="0"/>
          </a:p>
        </p:txBody>
      </p:sp>
      <p:graphicFrame>
        <p:nvGraphicFramePr>
          <p:cNvPr id="12" name="Table 12">
            <a:extLst>
              <a:ext uri="{FF2B5EF4-FFF2-40B4-BE49-F238E27FC236}">
                <a16:creationId xmlns:a16="http://schemas.microsoft.com/office/drawing/2014/main" id="{51073D2A-79C6-4E4B-BE84-F2D2F80F1516}"/>
              </a:ext>
            </a:extLst>
          </p:cNvPr>
          <p:cNvGraphicFramePr>
            <a:graphicFrameLocks noGrp="1"/>
          </p:cNvGraphicFramePr>
          <p:nvPr/>
        </p:nvGraphicFramePr>
        <p:xfrm>
          <a:off x="4740288" y="1443321"/>
          <a:ext cx="6484762" cy="4961646"/>
        </p:xfrm>
        <a:graphic>
          <a:graphicData uri="http://schemas.openxmlformats.org/drawingml/2006/table">
            <a:tbl>
              <a:tblPr firstRow="1" bandRow="1">
                <a:effectLst/>
                <a:tableStyleId>{5C22544A-7EE6-4342-B048-85BDC9FD1C3A}</a:tableStyleId>
              </a:tblPr>
              <a:tblGrid>
                <a:gridCol w="2238582">
                  <a:extLst>
                    <a:ext uri="{9D8B030D-6E8A-4147-A177-3AD203B41FA5}">
                      <a16:colId xmlns:a16="http://schemas.microsoft.com/office/drawing/2014/main" val="4262625903"/>
                    </a:ext>
                  </a:extLst>
                </a:gridCol>
                <a:gridCol w="4246180">
                  <a:extLst>
                    <a:ext uri="{9D8B030D-6E8A-4147-A177-3AD203B41FA5}">
                      <a16:colId xmlns:a16="http://schemas.microsoft.com/office/drawing/2014/main" val="377126454"/>
                    </a:ext>
                  </a:extLst>
                </a:gridCol>
              </a:tblGrid>
              <a:tr h="506901">
                <a:tc>
                  <a:txBody>
                    <a:bodyPr/>
                    <a:lstStyle/>
                    <a:p>
                      <a:r>
                        <a:rPr lang="en-GB" b="0" dirty="0">
                          <a:solidFill>
                            <a:schemeClr val="tx1"/>
                          </a:solidFill>
                        </a:rPr>
                        <a:t>Accountability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You are answerable for your decisions, actions and omissions. </a:t>
                      </a:r>
                      <a:endParaRPr lang="en-GB" dirty="0">
                        <a:solidFill>
                          <a:schemeClr val="tx1"/>
                        </a:solidFill>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170203159"/>
                  </a:ext>
                </a:extLst>
              </a:tr>
              <a:tr h="506901">
                <a:tc>
                  <a:txBody>
                    <a:bodyPr/>
                    <a:lstStyle/>
                    <a:p>
                      <a:r>
                        <a:rPr lang="en-GB" dirty="0"/>
                        <a:t>Fairness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treat people fairly.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471587470"/>
                  </a:ext>
                </a:extLst>
              </a:tr>
              <a:tr h="506901">
                <a:tc>
                  <a:txBody>
                    <a:bodyPr/>
                    <a:lstStyle/>
                    <a:p>
                      <a:r>
                        <a:rPr lang="en-GB" dirty="0"/>
                        <a:t>Honesty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are truthful and trustworthy.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90829731"/>
                  </a:ext>
                </a:extLst>
              </a:tr>
              <a:tr h="506901">
                <a:tc>
                  <a:txBody>
                    <a:bodyPr/>
                    <a:lstStyle/>
                    <a:p>
                      <a:r>
                        <a:rPr lang="en-GB" dirty="0"/>
                        <a:t>Integrity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always do the right thing.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448812374"/>
                  </a:ext>
                </a:extLst>
              </a:tr>
              <a:tr h="506901">
                <a:tc>
                  <a:txBody>
                    <a:bodyPr/>
                    <a:lstStyle/>
                    <a:p>
                      <a:r>
                        <a:rPr lang="en-GB" dirty="0"/>
                        <a:t>Leadership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lead by good example.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561235605"/>
                  </a:ext>
                </a:extLst>
              </a:tr>
              <a:tr h="506901">
                <a:tc>
                  <a:txBody>
                    <a:bodyPr/>
                    <a:lstStyle/>
                    <a:p>
                      <a:r>
                        <a:rPr lang="en-GB" dirty="0"/>
                        <a:t>Objectivity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make choices on evidence and your best professional judgement.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100230736"/>
                  </a:ext>
                </a:extLst>
              </a:tr>
              <a:tr h="506901">
                <a:tc>
                  <a:txBody>
                    <a:bodyPr/>
                    <a:lstStyle/>
                    <a:p>
                      <a:r>
                        <a:rPr lang="en-GB" dirty="0"/>
                        <a:t>Openness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are open and transparent in your actions and decisions.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328638497"/>
                  </a:ext>
                </a:extLst>
              </a:tr>
              <a:tr h="506901">
                <a:tc>
                  <a:txBody>
                    <a:bodyPr/>
                    <a:lstStyle/>
                    <a:p>
                      <a:r>
                        <a:rPr lang="en-GB" dirty="0"/>
                        <a:t>Respect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treat everyone with respect.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998633811"/>
                  </a:ext>
                </a:extLst>
              </a:tr>
              <a:tr h="506901">
                <a:tc>
                  <a:txBody>
                    <a:bodyPr/>
                    <a:lstStyle/>
                    <a:p>
                      <a:r>
                        <a:rPr lang="en-GB" dirty="0"/>
                        <a:t>Selflessness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You act in the public interest. </a:t>
                      </a:r>
                      <a:endParaRPr lang="en-GB"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925488442"/>
                  </a:ext>
                </a:extLst>
              </a:tr>
            </a:tbl>
          </a:graphicData>
        </a:graphic>
      </p:graphicFrame>
      <p:sp>
        <p:nvSpPr>
          <p:cNvPr id="10" name="TextBox 9">
            <a:extLst>
              <a:ext uri="{FF2B5EF4-FFF2-40B4-BE49-F238E27FC236}">
                <a16:creationId xmlns:a16="http://schemas.microsoft.com/office/drawing/2014/main" id="{DD29C05A-131E-F149-AFDD-7E1C603DA9DD}"/>
              </a:ext>
            </a:extLst>
          </p:cNvPr>
          <p:cNvSpPr txBox="1"/>
          <p:nvPr/>
        </p:nvSpPr>
        <p:spPr>
          <a:xfrm>
            <a:off x="9142207" y="6404967"/>
            <a:ext cx="6099586" cy="369332"/>
          </a:xfrm>
          <a:prstGeom prst="rect">
            <a:avLst/>
          </a:prstGeom>
          <a:noFill/>
        </p:spPr>
        <p:txBody>
          <a:bodyPr wrap="square">
            <a:spAutoFit/>
          </a:bodyPr>
          <a:lstStyle/>
          <a:p>
            <a:r>
              <a:rPr lang="en-GB" dirty="0"/>
              <a:t>(College of Policing, 2014) </a:t>
            </a:r>
          </a:p>
        </p:txBody>
      </p:sp>
      <p:pic>
        <p:nvPicPr>
          <p:cNvPr id="8194" name="Picture 2" descr="IMPORTANT! | IsleChile … All B.S Aside">
            <a:extLst>
              <a:ext uri="{FF2B5EF4-FFF2-40B4-BE49-F238E27FC236}">
                <a16:creationId xmlns:a16="http://schemas.microsoft.com/office/drawing/2014/main" id="{76F178BF-1D5A-2EFD-085B-0CAA49A2F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3627" y="57729"/>
            <a:ext cx="2258081"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494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1E35F-B0A4-6C4E-BC29-000AF25E83D7}"/>
              </a:ext>
            </a:extLst>
          </p:cNvPr>
          <p:cNvSpPr>
            <a:spLocks noGrp="1"/>
          </p:cNvSpPr>
          <p:nvPr>
            <p:ph type="title"/>
          </p:nvPr>
        </p:nvSpPr>
        <p:spPr>
          <a:xfrm>
            <a:off x="505948" y="1395350"/>
            <a:ext cx="3613876" cy="2547257"/>
          </a:xfrm>
          <a:noFill/>
        </p:spPr>
        <p:txBody>
          <a:bodyPr vert="horz" lIns="91440" tIns="45720" rIns="91440" bIns="45720" rtlCol="0" anchor="ctr">
            <a:normAutofit/>
          </a:bodyPr>
          <a:lstStyle/>
          <a:p>
            <a:pPr algn="ctr"/>
            <a:r>
              <a:rPr lang="en-US" sz="3600" u="sng" kern="1200" dirty="0">
                <a:solidFill>
                  <a:schemeClr val="tx2"/>
                </a:solidFill>
                <a:latin typeface="+mj-lt"/>
                <a:ea typeface="+mj-ea"/>
                <a:cs typeface="+mj-cs"/>
              </a:rPr>
              <a:t>Standards of Professional Behaviour </a:t>
            </a:r>
            <a:br>
              <a:rPr lang="en-US" sz="3600" u="sng" kern="1200" dirty="0">
                <a:solidFill>
                  <a:schemeClr val="tx2"/>
                </a:solidFill>
                <a:latin typeface="+mj-lt"/>
                <a:ea typeface="+mj-ea"/>
                <a:cs typeface="+mj-cs"/>
              </a:rPr>
            </a:br>
            <a:endParaRPr lang="en-US" sz="3600" kern="1200" dirty="0">
              <a:solidFill>
                <a:schemeClr val="tx2"/>
              </a:solidFill>
              <a:latin typeface="+mj-lt"/>
              <a:ea typeface="+mj-ea"/>
              <a:cs typeface="+mj-cs"/>
            </a:endParaRPr>
          </a:p>
        </p:txBody>
      </p:sp>
      <p:pic>
        <p:nvPicPr>
          <p:cNvPr id="5" name="Picture 4" descr="Text&#10;&#10;Description automatically generated with medium confidence">
            <a:extLst>
              <a:ext uri="{FF2B5EF4-FFF2-40B4-BE49-F238E27FC236}">
                <a16:creationId xmlns:a16="http://schemas.microsoft.com/office/drawing/2014/main" id="{86ED5177-F2ED-164B-B8D9-A94D854355BD}"/>
              </a:ext>
            </a:extLst>
          </p:cNvPr>
          <p:cNvPicPr>
            <a:picLocks noChangeAspect="1"/>
          </p:cNvPicPr>
          <p:nvPr/>
        </p:nvPicPr>
        <p:blipFill>
          <a:blip r:embed="rId2"/>
          <a:stretch>
            <a:fillRect/>
          </a:stretch>
        </p:blipFill>
        <p:spPr>
          <a:xfrm>
            <a:off x="4527804" y="161553"/>
            <a:ext cx="7539804" cy="6672727"/>
          </a:xfrm>
          <a:prstGeom prst="rect">
            <a:avLst/>
          </a:prstGeom>
        </p:spPr>
      </p:pic>
      <p:sp>
        <p:nvSpPr>
          <p:cNvPr id="6" name="TextBox 5">
            <a:extLst>
              <a:ext uri="{FF2B5EF4-FFF2-40B4-BE49-F238E27FC236}">
                <a16:creationId xmlns:a16="http://schemas.microsoft.com/office/drawing/2014/main" id="{140333A7-E9B5-AE48-AD85-E84A540D7FCA}"/>
              </a:ext>
            </a:extLst>
          </p:cNvPr>
          <p:cNvSpPr txBox="1"/>
          <p:nvPr/>
        </p:nvSpPr>
        <p:spPr>
          <a:xfrm>
            <a:off x="395416" y="6327115"/>
            <a:ext cx="4527804" cy="369332"/>
          </a:xfrm>
          <a:prstGeom prst="rect">
            <a:avLst/>
          </a:prstGeom>
          <a:noFill/>
        </p:spPr>
        <p:txBody>
          <a:bodyPr wrap="square" rtlCol="0">
            <a:spAutoFit/>
          </a:bodyPr>
          <a:lstStyle/>
          <a:p>
            <a:r>
              <a:rPr lang="en-GB" dirty="0"/>
              <a:t>Taken from: (College of Policing, 2014)</a:t>
            </a:r>
          </a:p>
        </p:txBody>
      </p:sp>
    </p:spTree>
    <p:extLst>
      <p:ext uri="{BB962C8B-B14F-4D97-AF65-F5344CB8AC3E}">
        <p14:creationId xmlns:p14="http://schemas.microsoft.com/office/powerpoint/2010/main" val="1314479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3"/>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olice failing to provide women in custody with sanitary products | News |  The Times">
            <a:extLst>
              <a:ext uri="{FF2B5EF4-FFF2-40B4-BE49-F238E27FC236}">
                <a16:creationId xmlns:a16="http://schemas.microsoft.com/office/drawing/2014/main" id="{60F27B9B-4609-313D-9B3A-CFEDCB8FAD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3" r="7022" b="2"/>
          <a:stretch/>
        </p:blipFill>
        <p:spPr bwMode="auto">
          <a:xfrm>
            <a:off x="5186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rotWithShape="1">
          <a:blip r:embed="rId4">
            <a:extLst>
              <a:ext uri="{28A0092B-C50C-407E-A947-70E740481C1C}">
                <a14:useLocalDpi xmlns:a14="http://schemas.microsoft.com/office/drawing/2010/main" val="0"/>
              </a:ext>
            </a:extLst>
          </a:blip>
          <a:srcRect l="8366" r="3" b="3"/>
          <a:stretch/>
        </p:blipFill>
        <p:spPr>
          <a:xfrm>
            <a:off x="5186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10" name="TextBox 9">
            <a:extLst>
              <a:ext uri="{FF2B5EF4-FFF2-40B4-BE49-F238E27FC236}">
                <a16:creationId xmlns:a16="http://schemas.microsoft.com/office/drawing/2014/main" id="{D11BBBE3-89BD-4392-B5CB-F459ACD19BC8}"/>
              </a:ext>
            </a:extLst>
          </p:cNvPr>
          <p:cNvSpPr txBox="1"/>
          <p:nvPr/>
        </p:nvSpPr>
        <p:spPr>
          <a:xfrm>
            <a:off x="0" y="0"/>
            <a:ext cx="5449824" cy="3664351"/>
          </a:xfrm>
          <a:prstGeom prst="rect">
            <a:avLst/>
          </a:prstGeom>
        </p:spPr>
        <p:txBody>
          <a:bodyPr vert="horz" lIns="91440" tIns="45720" rIns="91440" bIns="45720" rtlCol="0">
            <a:normAutofit/>
          </a:bodyPr>
          <a:lstStyle/>
          <a:p>
            <a:pPr algn="ctr">
              <a:lnSpc>
                <a:spcPct val="90000"/>
              </a:lnSpc>
              <a:spcAft>
                <a:spcPts val="600"/>
              </a:spcAft>
            </a:pPr>
            <a:endParaRPr lang="en-US" sz="3200" b="1" dirty="0"/>
          </a:p>
          <a:p>
            <a:pPr algn="ctr">
              <a:lnSpc>
                <a:spcPct val="90000"/>
              </a:lnSpc>
              <a:spcAft>
                <a:spcPts val="600"/>
              </a:spcAft>
            </a:pPr>
            <a:r>
              <a:rPr lang="en-US" sz="3200" b="1" dirty="0"/>
              <a:t>Workshop: </a:t>
            </a:r>
            <a:br>
              <a:rPr lang="en-US" sz="3200" b="1" dirty="0"/>
            </a:br>
            <a:r>
              <a:rPr lang="en-US" sz="3200" b="1" dirty="0"/>
              <a:t>Escorting &amp; Presenting a Detained Person to Custody</a:t>
            </a:r>
            <a:endParaRPr lang="en-US" sz="3200" dirty="0"/>
          </a:p>
          <a:p>
            <a:pPr indent="-228600">
              <a:lnSpc>
                <a:spcPct val="90000"/>
              </a:lnSpc>
              <a:spcAft>
                <a:spcPts val="600"/>
              </a:spcAft>
              <a:buFont typeface="Arial" panose="020B0604020202020204" pitchFamily="34" charset="0"/>
              <a:buChar char="•"/>
            </a:pPr>
            <a:endParaRPr lang="en-US" sz="1700" dirty="0"/>
          </a:p>
        </p:txBody>
      </p:sp>
      <p:sp>
        <p:nvSpPr>
          <p:cNvPr id="4" name="TextBox 3">
            <a:extLst>
              <a:ext uri="{FF2B5EF4-FFF2-40B4-BE49-F238E27FC236}">
                <a16:creationId xmlns:a16="http://schemas.microsoft.com/office/drawing/2014/main" id="{0F0C113C-87BD-6A8A-A07E-212BCD4EB28F}"/>
              </a:ext>
            </a:extLst>
          </p:cNvPr>
          <p:cNvSpPr txBox="1"/>
          <p:nvPr/>
        </p:nvSpPr>
        <p:spPr>
          <a:xfrm>
            <a:off x="137160" y="3364992"/>
            <a:ext cx="5312664" cy="1200329"/>
          </a:xfrm>
          <a:prstGeom prst="rect">
            <a:avLst/>
          </a:prstGeom>
          <a:noFill/>
        </p:spPr>
        <p:txBody>
          <a:bodyPr wrap="square">
            <a:spAutoFit/>
          </a:bodyPr>
          <a:lstStyle/>
          <a:p>
            <a:r>
              <a:rPr lang="en-US" sz="1800" dirty="0"/>
              <a:t>What can you remember about escorting detained persons to custody?</a:t>
            </a:r>
            <a:br>
              <a:rPr lang="en-US" sz="1800" dirty="0"/>
            </a:br>
            <a:r>
              <a:rPr lang="en-US" sz="1800" dirty="0"/>
              <a:t> </a:t>
            </a:r>
            <a:br>
              <a:rPr lang="en-US" sz="1800" dirty="0"/>
            </a:br>
            <a:r>
              <a:rPr lang="en-US" sz="1800" dirty="0"/>
              <a:t>What happens upon arrival at a custody unit? </a:t>
            </a:r>
            <a:endParaRPr lang="en-US" dirty="0"/>
          </a:p>
        </p:txBody>
      </p:sp>
    </p:spTree>
    <p:extLst>
      <p:ext uri="{BB962C8B-B14F-4D97-AF65-F5344CB8AC3E}">
        <p14:creationId xmlns:p14="http://schemas.microsoft.com/office/powerpoint/2010/main" val="401129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61081" y="498410"/>
            <a:ext cx="5982214" cy="553998"/>
          </a:xfrm>
          <a:prstGeom prst="rect">
            <a:avLst/>
          </a:prstGeom>
          <a:solidFill>
            <a:schemeClr val="accent6">
              <a:lumMod val="60000"/>
              <a:lumOff val="40000"/>
            </a:schemeClr>
          </a:solidFill>
        </p:spPr>
        <p:txBody>
          <a:bodyPr wrap="square" rtlCol="0">
            <a:spAutoFit/>
          </a:bodyPr>
          <a:lstStyle/>
          <a:p>
            <a:pPr algn="ctr"/>
            <a:r>
              <a:rPr lang="en-GB" sz="3000" b="1" dirty="0">
                <a:solidFill>
                  <a:schemeClr val="bg1"/>
                </a:solidFill>
              </a:rPr>
              <a:t>Section 32(1) P.A.C.E (1984)</a:t>
            </a:r>
          </a:p>
        </p:txBody>
      </p:sp>
      <p:graphicFrame>
        <p:nvGraphicFramePr>
          <p:cNvPr id="2" name="Diagram 1"/>
          <p:cNvGraphicFramePr/>
          <p:nvPr/>
        </p:nvGraphicFramePr>
        <p:xfrm>
          <a:off x="2058693" y="1763902"/>
          <a:ext cx="8322589" cy="400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Police could get powers to stop and search convicted knife offenders  without further suspicion | UK News | Sky News">
            <a:extLst>
              <a:ext uri="{FF2B5EF4-FFF2-40B4-BE49-F238E27FC236}">
                <a16:creationId xmlns:a16="http://schemas.microsoft.com/office/drawing/2014/main" id="{EDA10869-9DF2-AD4F-A933-97F134A1AF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81386" y="2012843"/>
            <a:ext cx="2170802" cy="121564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t Resistant Best Dexterity Leather Gloves For Police Officers - 221B  Tactical Sentinel Gloves - YouTube">
            <a:extLst>
              <a:ext uri="{FF2B5EF4-FFF2-40B4-BE49-F238E27FC236}">
                <a16:creationId xmlns:a16="http://schemas.microsoft.com/office/drawing/2014/main" id="{B2524E5C-A993-E648-9386-17DE6D14DF4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4884" y="1872398"/>
            <a:ext cx="2078145" cy="155660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eapon - Wikipedia">
            <a:extLst>
              <a:ext uri="{FF2B5EF4-FFF2-40B4-BE49-F238E27FC236}">
                <a16:creationId xmlns:a16="http://schemas.microsoft.com/office/drawing/2014/main" id="{B55B1931-B2A7-F04D-829D-8F8D294CD17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4084" y="1872399"/>
            <a:ext cx="2265428" cy="15073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F836C6C-DEEE-36A4-530E-227C2D603E06}"/>
              </a:ext>
            </a:extLst>
          </p:cNvPr>
          <p:cNvSpPr txBox="1"/>
          <p:nvPr/>
        </p:nvSpPr>
        <p:spPr>
          <a:xfrm>
            <a:off x="5318760" y="6116536"/>
            <a:ext cx="6025896" cy="369332"/>
          </a:xfrm>
          <a:prstGeom prst="rect">
            <a:avLst/>
          </a:prstGeom>
          <a:noFill/>
        </p:spPr>
        <p:txBody>
          <a:bodyPr wrap="square" rtlCol="0">
            <a:spAutoFit/>
          </a:bodyPr>
          <a:lstStyle/>
          <a:p>
            <a:r>
              <a:rPr lang="en-US" dirty="0"/>
              <a:t>Key Words: DIE / JOG </a:t>
            </a:r>
          </a:p>
        </p:txBody>
      </p:sp>
    </p:spTree>
    <p:extLst>
      <p:ext uri="{BB962C8B-B14F-4D97-AF65-F5344CB8AC3E}">
        <p14:creationId xmlns:p14="http://schemas.microsoft.com/office/powerpoint/2010/main" val="128516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3D3EDF2-1F4E-C94F-AED7-53688AE49854}"/>
                                            </p:graphicEl>
                                          </p:spTgt>
                                        </p:tgtEl>
                                        <p:attrNameLst>
                                          <p:attrName>style.visibility</p:attrName>
                                        </p:attrNameLst>
                                      </p:cBhvr>
                                      <p:to>
                                        <p:strVal val="visible"/>
                                      </p:to>
                                    </p:set>
                                    <p:animEffect transition="in" filter="fade">
                                      <p:cBhvr>
                                        <p:cTn id="7" dur="500"/>
                                        <p:tgtEl>
                                          <p:spTgt spid="2">
                                            <p:graphicEl>
                                              <a:dgm id="{F3D3EDF2-1F4E-C94F-AED7-53688AE4985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7A56C42-79C9-3140-9802-BA27B56265A1}"/>
                                            </p:graphicEl>
                                          </p:spTgt>
                                        </p:tgtEl>
                                        <p:attrNameLst>
                                          <p:attrName>style.visibility</p:attrName>
                                        </p:attrNameLst>
                                      </p:cBhvr>
                                      <p:to>
                                        <p:strVal val="visible"/>
                                      </p:to>
                                    </p:set>
                                    <p:animEffect transition="in" filter="fade">
                                      <p:cBhvr>
                                        <p:cTn id="12" dur="500"/>
                                        <p:tgtEl>
                                          <p:spTgt spid="2">
                                            <p:graphicEl>
                                              <a:dgm id="{87A56C42-79C9-3140-9802-BA27B56265A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C862660-18A0-3849-B3FA-AFDB01D061CA}"/>
                                            </p:graphicEl>
                                          </p:spTgt>
                                        </p:tgtEl>
                                        <p:attrNameLst>
                                          <p:attrName>style.visibility</p:attrName>
                                        </p:attrNameLst>
                                      </p:cBhvr>
                                      <p:to>
                                        <p:strVal val="visible"/>
                                      </p:to>
                                    </p:set>
                                    <p:animEffect transition="in" filter="fade">
                                      <p:cBhvr>
                                        <p:cTn id="15" dur="500"/>
                                        <p:tgtEl>
                                          <p:spTgt spid="2">
                                            <p:graphicEl>
                                              <a:dgm id="{0C862660-18A0-3849-B3FA-AFDB01D061C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6AA997E-BB7D-1245-8E50-026CE972AADA}"/>
                                            </p:graphicEl>
                                          </p:spTgt>
                                        </p:tgtEl>
                                        <p:attrNameLst>
                                          <p:attrName>style.visibility</p:attrName>
                                        </p:attrNameLst>
                                      </p:cBhvr>
                                      <p:to>
                                        <p:strVal val="visible"/>
                                      </p:to>
                                    </p:set>
                                    <p:animEffect transition="in" filter="fade">
                                      <p:cBhvr>
                                        <p:cTn id="20" dur="500"/>
                                        <p:tgtEl>
                                          <p:spTgt spid="2">
                                            <p:graphicEl>
                                              <a:dgm id="{06AA997E-BB7D-1245-8E50-026CE972AAD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839DAD4-70FE-3143-BBD2-7F708AA200A9}"/>
                                            </p:graphicEl>
                                          </p:spTgt>
                                        </p:tgtEl>
                                        <p:attrNameLst>
                                          <p:attrName>style.visibility</p:attrName>
                                        </p:attrNameLst>
                                      </p:cBhvr>
                                      <p:to>
                                        <p:strVal val="visible"/>
                                      </p:to>
                                    </p:set>
                                    <p:animEffect transition="in" filter="fade">
                                      <p:cBhvr>
                                        <p:cTn id="23" dur="500"/>
                                        <p:tgtEl>
                                          <p:spTgt spid="2">
                                            <p:graphicEl>
                                              <a:dgm id="{0839DAD4-70FE-3143-BBD2-7F708AA200A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B271E6F-1313-D54B-AA63-21D5EB24E4FD}"/>
                                            </p:graphicEl>
                                          </p:spTgt>
                                        </p:tgtEl>
                                        <p:attrNameLst>
                                          <p:attrName>style.visibility</p:attrName>
                                        </p:attrNameLst>
                                      </p:cBhvr>
                                      <p:to>
                                        <p:strVal val="visible"/>
                                      </p:to>
                                    </p:set>
                                    <p:animEffect transition="in" filter="fade">
                                      <p:cBhvr>
                                        <p:cTn id="28" dur="500"/>
                                        <p:tgtEl>
                                          <p:spTgt spid="2">
                                            <p:graphicEl>
                                              <a:dgm id="{CB271E6F-1313-D54B-AA63-21D5EB24E4F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5126D14-D80F-8545-9A94-53000B726E6A}"/>
                                            </p:graphicEl>
                                          </p:spTgt>
                                        </p:tgtEl>
                                        <p:attrNameLst>
                                          <p:attrName>style.visibility</p:attrName>
                                        </p:attrNameLst>
                                      </p:cBhvr>
                                      <p:to>
                                        <p:strVal val="visible"/>
                                      </p:to>
                                    </p:set>
                                    <p:animEffect transition="in" filter="fade">
                                      <p:cBhvr>
                                        <p:cTn id="31" dur="500"/>
                                        <p:tgtEl>
                                          <p:spTgt spid="2">
                                            <p:graphicEl>
                                              <a:dgm id="{75126D14-D80F-8545-9A94-53000B726E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334BF2-C4C7-934F-8206-8CCD922C6656}"/>
              </a:ext>
            </a:extLst>
          </p:cNvPr>
          <p:cNvSpPr txBox="1"/>
          <p:nvPr/>
        </p:nvSpPr>
        <p:spPr>
          <a:xfrm>
            <a:off x="1857384" y="857252"/>
            <a:ext cx="7200900" cy="507831"/>
          </a:xfrm>
          <a:prstGeom prst="rect">
            <a:avLst/>
          </a:prstGeom>
          <a:noFill/>
        </p:spPr>
        <p:txBody>
          <a:bodyPr wrap="square" rtlCol="0">
            <a:spAutoFit/>
          </a:bodyPr>
          <a:lstStyle/>
          <a:p>
            <a:endParaRPr lang="en-US" sz="1350" dirty="0"/>
          </a:p>
          <a:p>
            <a:endParaRPr lang="en-US" sz="1350" dirty="0"/>
          </a:p>
        </p:txBody>
      </p:sp>
      <p:graphicFrame>
        <p:nvGraphicFramePr>
          <p:cNvPr id="3" name="Table 3">
            <a:extLst>
              <a:ext uri="{FF2B5EF4-FFF2-40B4-BE49-F238E27FC236}">
                <a16:creationId xmlns:a16="http://schemas.microsoft.com/office/drawing/2014/main" id="{460353B4-9978-FE44-AE3A-4F1EF6359C9B}"/>
              </a:ext>
            </a:extLst>
          </p:cNvPr>
          <p:cNvGraphicFramePr>
            <a:graphicFrameLocks noGrp="1"/>
          </p:cNvGraphicFramePr>
          <p:nvPr/>
        </p:nvGraphicFramePr>
        <p:xfrm>
          <a:off x="1632067" y="985316"/>
          <a:ext cx="8927869" cy="4991880"/>
        </p:xfrm>
        <a:graphic>
          <a:graphicData uri="http://schemas.openxmlformats.org/drawingml/2006/table">
            <a:tbl>
              <a:tblPr firstRow="1" bandRow="1">
                <a:tableStyleId>{8A107856-5554-42FB-B03E-39F5DBC370BA}</a:tableStyleId>
              </a:tblPr>
              <a:tblGrid>
                <a:gridCol w="1716578">
                  <a:extLst>
                    <a:ext uri="{9D8B030D-6E8A-4147-A177-3AD203B41FA5}">
                      <a16:colId xmlns:a16="http://schemas.microsoft.com/office/drawing/2014/main" val="2299314756"/>
                    </a:ext>
                  </a:extLst>
                </a:gridCol>
                <a:gridCol w="7211291">
                  <a:extLst>
                    <a:ext uri="{9D8B030D-6E8A-4147-A177-3AD203B41FA5}">
                      <a16:colId xmlns:a16="http://schemas.microsoft.com/office/drawing/2014/main" val="3098617369"/>
                    </a:ext>
                  </a:extLst>
                </a:gridCol>
              </a:tblGrid>
              <a:tr h="1506750">
                <a:tc>
                  <a:txBody>
                    <a:bodyPr/>
                    <a:lstStyle/>
                    <a:p>
                      <a:r>
                        <a:rPr lang="en-US" sz="1800" b="0" dirty="0">
                          <a:solidFill>
                            <a:srgbClr val="FF0000"/>
                          </a:solidFill>
                        </a:rPr>
                        <a:t>S</a:t>
                      </a:r>
                      <a:r>
                        <a:rPr lang="en-US" sz="1800" b="0" dirty="0"/>
                        <a:t>earch</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Search all prisoners for objects, to prevent: Which power? </a:t>
                      </a:r>
                      <a:br>
                        <a:rPr lang="en-GB" sz="1100" b="0" kern="1200" dirty="0">
                          <a:solidFill>
                            <a:schemeClr val="dk1"/>
                          </a:solidFill>
                          <a:effectLst/>
                          <a:latin typeface="+mn-lt"/>
                          <a:ea typeface="+mn-ea"/>
                          <a:cs typeface="+mn-cs"/>
                        </a:rPr>
                      </a:b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Injury to themselves or others.</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Damage to property, police vehicles/buildings/equipment.</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Evidence loss – if not seized can be hidden, swallowed or discarded.</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Aid escape - weapons, handcuff keys etc.</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Safekeeping – items of value are recovered to prevent loss, damage and minimise complaints.</a:t>
                      </a:r>
                    </a:p>
                    <a:p>
                      <a:endParaRPr lang="en-US" sz="1100" b="0" dirty="0"/>
                    </a:p>
                  </a:txBody>
                  <a:tcPr marL="68580" marR="68580" marT="34290" marB="34290"/>
                </a:tc>
                <a:extLst>
                  <a:ext uri="{0D108BD9-81ED-4DB2-BD59-A6C34878D82A}">
                    <a16:rowId xmlns:a16="http://schemas.microsoft.com/office/drawing/2014/main" val="1666754307"/>
                  </a:ext>
                </a:extLst>
              </a:tr>
              <a:tr h="342900">
                <a:tc>
                  <a:txBody>
                    <a:bodyPr/>
                    <a:lstStyle/>
                    <a:p>
                      <a:r>
                        <a:rPr lang="en-US" sz="1800" b="0" dirty="0">
                          <a:solidFill>
                            <a:srgbClr val="FF0000"/>
                          </a:solidFill>
                        </a:rPr>
                        <a:t>C</a:t>
                      </a:r>
                      <a:r>
                        <a:rPr lang="en-US" sz="1800" b="0" dirty="0"/>
                        <a:t>hecks</a:t>
                      </a:r>
                    </a:p>
                  </a:txBody>
                  <a:tcPr marL="68580" marR="68580" marT="34290" marB="34290"/>
                </a:tc>
                <a:tc>
                  <a:txBody>
                    <a:bodyPr/>
                    <a:lstStyle/>
                    <a:p>
                      <a:r>
                        <a:rPr lang="en-GB" sz="1100" b="0" kern="1200" dirty="0">
                          <a:solidFill>
                            <a:schemeClr val="dk1"/>
                          </a:solidFill>
                          <a:effectLst/>
                          <a:latin typeface="+mn-lt"/>
                          <a:ea typeface="+mn-ea"/>
                          <a:cs typeface="+mn-cs"/>
                        </a:rPr>
                        <a:t>Checks: ensure all checks are conducted. You must ascertain WHO you are dealing with (Niche/PNC/PND)</a:t>
                      </a:r>
                      <a:r>
                        <a:rPr lang="en-GB" sz="1100" b="0" dirty="0">
                          <a:effectLst/>
                        </a:rPr>
                        <a:t> </a:t>
                      </a:r>
                      <a:endParaRPr lang="en-US" sz="1100" b="0" dirty="0"/>
                    </a:p>
                  </a:txBody>
                  <a:tcPr marL="68580" marR="68580" marT="34290" marB="34290"/>
                </a:tc>
                <a:extLst>
                  <a:ext uri="{0D108BD9-81ED-4DB2-BD59-A6C34878D82A}">
                    <a16:rowId xmlns:a16="http://schemas.microsoft.com/office/drawing/2014/main" val="3913829472"/>
                  </a:ext>
                </a:extLst>
              </a:tr>
              <a:tr h="1032564">
                <a:tc>
                  <a:txBody>
                    <a:bodyPr/>
                    <a:lstStyle/>
                    <a:p>
                      <a:r>
                        <a:rPr lang="en-US" sz="1800" b="0" dirty="0">
                          <a:solidFill>
                            <a:srgbClr val="FF0000"/>
                          </a:solidFill>
                        </a:rPr>
                        <a:t>R</a:t>
                      </a:r>
                      <a:r>
                        <a:rPr lang="en-US" sz="1800" b="0" dirty="0"/>
                        <a:t>isk assessment </a:t>
                      </a:r>
                    </a:p>
                  </a:txBody>
                  <a:tcPr marL="68580" marR="68580" marT="34290" marB="34290"/>
                </a:tc>
                <a:tc>
                  <a:txBody>
                    <a:bodyPr/>
                    <a:lstStyle/>
                    <a:p>
                      <a:r>
                        <a:rPr lang="en-GB" sz="1100" b="0" kern="1200" dirty="0">
                          <a:solidFill>
                            <a:schemeClr val="dk1"/>
                          </a:solidFill>
                          <a:effectLst/>
                          <a:latin typeface="+mn-lt"/>
                          <a:ea typeface="+mn-ea"/>
                          <a:cs typeface="+mn-cs"/>
                        </a:rPr>
                        <a:t>Risk Assess the DP following search and checks conducted: Consider as appropriate:</a:t>
                      </a:r>
                      <a:br>
                        <a:rPr lang="en-GB" sz="1100" b="0" kern="1200" dirty="0">
                          <a:solidFill>
                            <a:schemeClr val="dk1"/>
                          </a:solidFill>
                          <a:effectLst/>
                          <a:latin typeface="+mn-lt"/>
                          <a:ea typeface="+mn-ea"/>
                          <a:cs typeface="+mn-cs"/>
                        </a:rPr>
                      </a:b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Restraints - Effective use of restraints (Hand cuffing, straps etc.). If the use of handcuffs is justified, use them.</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Effective use of communication skills continually assessing the DP for any injury, medical/welfare concerns.</a:t>
                      </a:r>
                    </a:p>
                    <a:p>
                      <a:r>
                        <a:rPr lang="en-GB" sz="1100" b="0" kern="1200" dirty="0">
                          <a:solidFill>
                            <a:schemeClr val="dk1"/>
                          </a:solidFill>
                          <a:effectLst/>
                          <a:latin typeface="+mn-lt"/>
                          <a:ea typeface="+mn-ea"/>
                          <a:cs typeface="+mn-cs"/>
                        </a:rPr>
                        <a:t>Detainees to be constantly monitored during transit and custody yard waiting periods.</a:t>
                      </a:r>
                    </a:p>
                    <a:p>
                      <a:endParaRPr lang="en-US" sz="1100" b="0" dirty="0"/>
                    </a:p>
                  </a:txBody>
                  <a:tcPr marL="68580" marR="68580" marT="34290" marB="34290"/>
                </a:tc>
                <a:extLst>
                  <a:ext uri="{0D108BD9-81ED-4DB2-BD59-A6C34878D82A}">
                    <a16:rowId xmlns:a16="http://schemas.microsoft.com/office/drawing/2014/main" val="1293672352"/>
                  </a:ext>
                </a:extLst>
              </a:tr>
              <a:tr h="390080">
                <a:tc>
                  <a:txBody>
                    <a:bodyPr/>
                    <a:lstStyle/>
                    <a:p>
                      <a:r>
                        <a:rPr lang="en-US" sz="1800" b="0" dirty="0">
                          <a:solidFill>
                            <a:srgbClr val="FF0000"/>
                          </a:solidFill>
                        </a:rPr>
                        <a:t>E</a:t>
                      </a:r>
                      <a:r>
                        <a:rPr lang="en-US" sz="1800" b="0" dirty="0"/>
                        <a:t>scort </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Escort - ensure detainee is supervised at ALL Times!!!</a:t>
                      </a:r>
                    </a:p>
                    <a:p>
                      <a:endParaRPr lang="en-US" sz="1100" b="0" dirty="0"/>
                    </a:p>
                  </a:txBody>
                  <a:tcPr marL="68580" marR="68580" marT="34290" marB="34290"/>
                </a:tc>
                <a:extLst>
                  <a:ext uri="{0D108BD9-81ED-4DB2-BD59-A6C34878D82A}">
                    <a16:rowId xmlns:a16="http://schemas.microsoft.com/office/drawing/2014/main" val="1751450238"/>
                  </a:ext>
                </a:extLst>
              </a:tr>
              <a:tr h="1193186">
                <a:tc>
                  <a:txBody>
                    <a:bodyPr/>
                    <a:lstStyle/>
                    <a:p>
                      <a:r>
                        <a:rPr lang="en-US" sz="1800" b="0" dirty="0">
                          <a:solidFill>
                            <a:srgbClr val="FF0000"/>
                          </a:solidFill>
                        </a:rPr>
                        <a:t>E</a:t>
                      </a:r>
                      <a:r>
                        <a:rPr lang="en-US" sz="1800" b="0" dirty="0"/>
                        <a:t>stablish</a:t>
                      </a:r>
                    </a:p>
                  </a:txBody>
                  <a:tcPr marL="68580" marR="68580" marT="34290" marB="34290"/>
                </a:tc>
                <a:tc>
                  <a:txBody>
                    <a:bodyPr/>
                    <a:lstStyle/>
                    <a:p>
                      <a:r>
                        <a:rPr lang="en-GB" sz="1100" b="0" kern="1200" dirty="0">
                          <a:solidFill>
                            <a:schemeClr val="dk1"/>
                          </a:solidFill>
                          <a:effectLst/>
                          <a:latin typeface="+mn-lt"/>
                          <a:ea typeface="+mn-ea"/>
                          <a:cs typeface="+mn-cs"/>
                        </a:rPr>
                        <a:t>Establish detainee needs:</a:t>
                      </a:r>
                      <a:br>
                        <a:rPr lang="en-GB" sz="1100" b="0" kern="1200" dirty="0">
                          <a:solidFill>
                            <a:schemeClr val="dk1"/>
                          </a:solidFill>
                          <a:effectLst/>
                          <a:latin typeface="+mn-lt"/>
                          <a:ea typeface="+mn-ea"/>
                          <a:cs typeface="+mn-cs"/>
                        </a:rPr>
                      </a:b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Medication – bring it with them.</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Appropriate Adult / Translator.</a:t>
                      </a:r>
                      <a:br>
                        <a:rPr lang="en-GB" sz="1100" b="0" kern="1200" dirty="0">
                          <a:solidFill>
                            <a:schemeClr val="dk1"/>
                          </a:solidFill>
                          <a:effectLst/>
                          <a:latin typeface="+mn-lt"/>
                          <a:ea typeface="+mn-ea"/>
                          <a:cs typeface="+mn-cs"/>
                        </a:rPr>
                      </a:br>
                      <a:r>
                        <a:rPr lang="en-GB" sz="1100" b="0" kern="1200" dirty="0">
                          <a:solidFill>
                            <a:schemeClr val="dk1"/>
                          </a:solidFill>
                          <a:effectLst/>
                          <a:latin typeface="+mn-lt"/>
                          <a:ea typeface="+mn-ea"/>
                          <a:cs typeface="+mn-cs"/>
                        </a:rPr>
                        <a:t> Needs such as clothing – if seized you must arrange replacement.</a:t>
                      </a:r>
                    </a:p>
                    <a:p>
                      <a:r>
                        <a:rPr lang="en-GB" sz="1100" b="0" kern="1200" dirty="0">
                          <a:solidFill>
                            <a:schemeClr val="dk1"/>
                          </a:solidFill>
                          <a:effectLst/>
                          <a:latin typeface="+mn-lt"/>
                          <a:ea typeface="+mn-ea"/>
                          <a:cs typeface="+mn-cs"/>
                        </a:rPr>
                        <a:t> Young children or dependents that need caring for.</a:t>
                      </a:r>
                    </a:p>
                    <a:p>
                      <a:endParaRPr lang="en-US" sz="1100" b="0" dirty="0"/>
                    </a:p>
                  </a:txBody>
                  <a:tcPr marL="68580" marR="68580" marT="34290" marB="34290"/>
                </a:tc>
                <a:extLst>
                  <a:ext uri="{0D108BD9-81ED-4DB2-BD59-A6C34878D82A}">
                    <a16:rowId xmlns:a16="http://schemas.microsoft.com/office/drawing/2014/main" val="2007350054"/>
                  </a:ext>
                </a:extLst>
              </a:tr>
              <a:tr h="421890">
                <a:tc>
                  <a:txBody>
                    <a:bodyPr/>
                    <a:lstStyle/>
                    <a:p>
                      <a:r>
                        <a:rPr lang="en-US" sz="1800" b="0" dirty="0">
                          <a:solidFill>
                            <a:srgbClr val="FF0000"/>
                          </a:solidFill>
                        </a:rPr>
                        <a:t>N</a:t>
                      </a:r>
                      <a:r>
                        <a:rPr lang="en-US" sz="1800" b="0" dirty="0"/>
                        <a:t>ote </a:t>
                      </a:r>
                    </a:p>
                  </a:txBody>
                  <a:tcPr marL="68580" marR="68580" marT="34290" marB="34290"/>
                </a:tc>
                <a:tc>
                  <a:txBody>
                    <a:bodyPr/>
                    <a:lstStyle/>
                    <a:p>
                      <a:r>
                        <a:rPr lang="en-GB" sz="1100" b="0" kern="1200" dirty="0">
                          <a:solidFill>
                            <a:schemeClr val="dk1"/>
                          </a:solidFill>
                          <a:effectLst/>
                          <a:latin typeface="+mn-lt"/>
                          <a:ea typeface="+mn-ea"/>
                          <a:cs typeface="+mn-cs"/>
                        </a:rPr>
                        <a:t>Note and record (including BWV where appropriate) and evidence your actions and inform custody staff of all actions carried out.</a:t>
                      </a:r>
                      <a:r>
                        <a:rPr lang="en-GB" sz="1100" b="0" dirty="0">
                          <a:effectLst/>
                        </a:rPr>
                        <a:t> </a:t>
                      </a:r>
                      <a:endParaRPr lang="en-US" sz="1100" b="0" dirty="0"/>
                    </a:p>
                  </a:txBody>
                  <a:tcPr marL="68580" marR="68580" marT="34290" marB="34290"/>
                </a:tc>
                <a:extLst>
                  <a:ext uri="{0D108BD9-81ED-4DB2-BD59-A6C34878D82A}">
                    <a16:rowId xmlns:a16="http://schemas.microsoft.com/office/drawing/2014/main" val="1081853319"/>
                  </a:ext>
                </a:extLst>
              </a:tr>
            </a:tbl>
          </a:graphicData>
        </a:graphic>
      </p:graphicFrame>
      <p:sp>
        <p:nvSpPr>
          <p:cNvPr id="4" name="TextBox 3">
            <a:extLst>
              <a:ext uri="{FF2B5EF4-FFF2-40B4-BE49-F238E27FC236}">
                <a16:creationId xmlns:a16="http://schemas.microsoft.com/office/drawing/2014/main" id="{BDBF39F9-597B-A64D-9C9F-AF1FEF90856D}"/>
              </a:ext>
            </a:extLst>
          </p:cNvPr>
          <p:cNvSpPr txBox="1"/>
          <p:nvPr/>
        </p:nvSpPr>
        <p:spPr>
          <a:xfrm>
            <a:off x="7867660" y="1081695"/>
            <a:ext cx="2828925" cy="715581"/>
          </a:xfrm>
          <a:prstGeom prst="rect">
            <a:avLst/>
          </a:prstGeom>
          <a:noFill/>
        </p:spPr>
        <p:txBody>
          <a:bodyPr wrap="square" rtlCol="0">
            <a:spAutoFit/>
          </a:bodyPr>
          <a:lstStyle/>
          <a:p>
            <a:r>
              <a:rPr lang="en-US" sz="4050" b="1" dirty="0">
                <a:solidFill>
                  <a:srgbClr val="FF0000"/>
                </a:solidFill>
              </a:rPr>
              <a:t>S C R E E N </a:t>
            </a:r>
          </a:p>
        </p:txBody>
      </p:sp>
    </p:spTree>
    <p:extLst>
      <p:ext uri="{BB962C8B-B14F-4D97-AF65-F5344CB8AC3E}">
        <p14:creationId xmlns:p14="http://schemas.microsoft.com/office/powerpoint/2010/main" val="3538937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E7C4D149-C24E-3244-8536-EDC68659458D}"/>
              </a:ext>
            </a:extLst>
          </p:cNvPr>
          <p:cNvSpPr/>
          <p:nvPr/>
        </p:nvSpPr>
        <p:spPr>
          <a:xfrm>
            <a:off x="1687774" y="990315"/>
            <a:ext cx="4964373" cy="642566"/>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34818" name="Picture 2" descr="Locard's Exchange Principle - Forensic HandbookForensic Handbook">
            <a:extLst>
              <a:ext uri="{FF2B5EF4-FFF2-40B4-BE49-F238E27FC236}">
                <a16:creationId xmlns:a16="http://schemas.microsoft.com/office/drawing/2014/main" id="{989D780E-E2C8-BB48-BC9F-895069313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9877" y="1528477"/>
            <a:ext cx="2529952" cy="25412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5EEF9A-85C2-5145-A168-C41C4A814684}"/>
              </a:ext>
            </a:extLst>
          </p:cNvPr>
          <p:cNvSpPr txBox="1"/>
          <p:nvPr/>
        </p:nvSpPr>
        <p:spPr>
          <a:xfrm>
            <a:off x="1782170" y="1059285"/>
            <a:ext cx="7144604" cy="507831"/>
          </a:xfrm>
          <a:prstGeom prst="rect">
            <a:avLst/>
          </a:prstGeom>
          <a:noFill/>
        </p:spPr>
        <p:txBody>
          <a:bodyPr wrap="square" rtlCol="0">
            <a:spAutoFit/>
          </a:bodyPr>
          <a:lstStyle/>
          <a:p>
            <a:r>
              <a:rPr lang="en-GB" sz="2700" b="1" u="sng" dirty="0"/>
              <a:t>The Principal of Exchange (1920) </a:t>
            </a:r>
          </a:p>
        </p:txBody>
      </p:sp>
      <p:sp>
        <p:nvSpPr>
          <p:cNvPr id="7" name="TextBox 6">
            <a:extLst>
              <a:ext uri="{FF2B5EF4-FFF2-40B4-BE49-F238E27FC236}">
                <a16:creationId xmlns:a16="http://schemas.microsoft.com/office/drawing/2014/main" id="{5C9F9792-C139-0648-B0CD-CC1675781D36}"/>
              </a:ext>
            </a:extLst>
          </p:cNvPr>
          <p:cNvSpPr txBox="1"/>
          <p:nvPr/>
        </p:nvSpPr>
        <p:spPr>
          <a:xfrm>
            <a:off x="1782171" y="2613230"/>
            <a:ext cx="4575411" cy="3208571"/>
          </a:xfrm>
          <a:prstGeom prst="rect">
            <a:avLst/>
          </a:prstGeom>
          <a:noFill/>
        </p:spPr>
        <p:txBody>
          <a:bodyPr wrap="square">
            <a:spAutoFit/>
          </a:bodyPr>
          <a:lstStyle/>
          <a:p>
            <a:pPr algn="l"/>
            <a:r>
              <a:rPr lang="en-GB" sz="1350" dirty="0">
                <a:solidFill>
                  <a:srgbClr val="333333"/>
                </a:solidFill>
                <a:latin typeface="Arial" panose="020B0604020202020204" pitchFamily="34" charset="0"/>
              </a:rPr>
              <a:t>The theory that anyone who enters a scene both takes something of the scene away with them and leaves something of themselves behind (including police!)</a:t>
            </a:r>
          </a:p>
          <a:p>
            <a:endParaRPr lang="en-GB" sz="1350" dirty="0">
              <a:solidFill>
                <a:srgbClr val="333333"/>
              </a:solidFill>
              <a:latin typeface="Arial" panose="020B0604020202020204" pitchFamily="34" charset="0"/>
            </a:endParaRPr>
          </a:p>
          <a:p>
            <a:r>
              <a:rPr lang="en-GB" sz="1350" dirty="0">
                <a:solidFill>
                  <a:srgbClr val="333333"/>
                </a:solidFill>
                <a:latin typeface="Arial" panose="020B0604020202020204" pitchFamily="34" charset="0"/>
              </a:rPr>
              <a:t>Normally caused by objects / substances coming into contact with one another, leaving a minute sample on  contact surfaces. </a:t>
            </a:r>
          </a:p>
          <a:p>
            <a:pPr algn="l"/>
            <a:endParaRPr lang="en-GB" sz="1350" dirty="0">
              <a:solidFill>
                <a:srgbClr val="333333"/>
              </a:solidFill>
              <a:latin typeface="Arial" panose="020B0604020202020204" pitchFamily="34" charset="0"/>
            </a:endParaRPr>
          </a:p>
          <a:p>
            <a:pPr algn="l"/>
            <a:r>
              <a:rPr lang="en-GB" sz="1350" dirty="0">
                <a:solidFill>
                  <a:srgbClr val="333333"/>
                </a:solidFill>
                <a:latin typeface="Arial" panose="020B0604020202020204" pitchFamily="34" charset="0"/>
              </a:rPr>
              <a:t>Examples:</a:t>
            </a:r>
          </a:p>
          <a:p>
            <a:pPr algn="l"/>
            <a:endParaRPr lang="en-GB" sz="1350" dirty="0">
              <a:solidFill>
                <a:srgbClr val="333333"/>
              </a:solidFill>
              <a:latin typeface="Arial" panose="020B0604020202020204" pitchFamily="34" charset="0"/>
            </a:endParaRPr>
          </a:p>
          <a:p>
            <a:pPr algn="l">
              <a:buFont typeface="Arial" panose="020B0604020202020204" pitchFamily="34" charset="0"/>
              <a:buChar char="•"/>
            </a:pPr>
            <a:r>
              <a:rPr lang="en-GB" sz="1350" dirty="0" err="1">
                <a:solidFill>
                  <a:srgbClr val="333333"/>
                </a:solidFill>
                <a:latin typeface="Arial" panose="020B0604020202020204" pitchFamily="34" charset="0"/>
              </a:rPr>
              <a:t>Fingermarks</a:t>
            </a:r>
            <a:endParaRPr lang="en-GB" sz="1350" dirty="0">
              <a:solidFill>
                <a:srgbClr val="333333"/>
              </a:solidFill>
              <a:latin typeface="Arial" panose="020B0604020202020204" pitchFamily="34" charset="0"/>
            </a:endParaRPr>
          </a:p>
          <a:p>
            <a:pPr algn="l">
              <a:buFont typeface="Arial" panose="020B0604020202020204" pitchFamily="34" charset="0"/>
              <a:buChar char="•"/>
            </a:pPr>
            <a:r>
              <a:rPr lang="en-GB" sz="1350" dirty="0">
                <a:solidFill>
                  <a:srgbClr val="333333"/>
                </a:solidFill>
                <a:latin typeface="Arial" panose="020B0604020202020204" pitchFamily="34" charset="0"/>
              </a:rPr>
              <a:t>DNA</a:t>
            </a:r>
          </a:p>
          <a:p>
            <a:pPr algn="l">
              <a:buFont typeface="Arial" panose="020B0604020202020204" pitchFamily="34" charset="0"/>
              <a:buChar char="•"/>
            </a:pPr>
            <a:r>
              <a:rPr lang="en-GB" sz="1350" dirty="0">
                <a:solidFill>
                  <a:srgbClr val="333333"/>
                </a:solidFill>
                <a:latin typeface="Arial" panose="020B0604020202020204" pitchFamily="34" charset="0"/>
              </a:rPr>
              <a:t>Fibres</a:t>
            </a:r>
          </a:p>
          <a:p>
            <a:pPr algn="l">
              <a:buFont typeface="Arial" panose="020B0604020202020204" pitchFamily="34" charset="0"/>
              <a:buChar char="•"/>
            </a:pPr>
            <a:r>
              <a:rPr lang="en-GB" sz="1350" dirty="0">
                <a:solidFill>
                  <a:srgbClr val="333333"/>
                </a:solidFill>
                <a:latin typeface="Arial" panose="020B0604020202020204" pitchFamily="34" charset="0"/>
              </a:rPr>
              <a:t>Footwear marks</a:t>
            </a:r>
          </a:p>
          <a:p>
            <a:pPr algn="l"/>
            <a:endParaRPr lang="en-GB" sz="1350" dirty="0">
              <a:solidFill>
                <a:srgbClr val="333333"/>
              </a:solidFill>
              <a:latin typeface="Arial" panose="020B0604020202020204" pitchFamily="34" charset="0"/>
            </a:endParaRPr>
          </a:p>
        </p:txBody>
      </p:sp>
      <p:sp>
        <p:nvSpPr>
          <p:cNvPr id="9" name="TextBox 8">
            <a:extLst>
              <a:ext uri="{FF2B5EF4-FFF2-40B4-BE49-F238E27FC236}">
                <a16:creationId xmlns:a16="http://schemas.microsoft.com/office/drawing/2014/main" id="{B98CFC4A-D741-6F42-B502-2C241DFCE9A5}"/>
              </a:ext>
            </a:extLst>
          </p:cNvPr>
          <p:cNvSpPr txBox="1"/>
          <p:nvPr/>
        </p:nvSpPr>
        <p:spPr>
          <a:xfrm>
            <a:off x="7412887" y="1057682"/>
            <a:ext cx="2996943" cy="300082"/>
          </a:xfrm>
          <a:prstGeom prst="rect">
            <a:avLst/>
          </a:prstGeom>
          <a:solidFill>
            <a:schemeClr val="accent4">
              <a:lumMod val="60000"/>
              <a:lumOff val="40000"/>
            </a:schemeClr>
          </a:solidFill>
          <a:ln>
            <a:solidFill>
              <a:schemeClr val="accent4">
                <a:lumMod val="60000"/>
                <a:lumOff val="40000"/>
              </a:schemeClr>
            </a:solidFill>
          </a:ln>
        </p:spPr>
        <p:txBody>
          <a:bodyPr wrap="square">
            <a:spAutoFit/>
          </a:bodyPr>
          <a:lstStyle/>
          <a:p>
            <a:r>
              <a:rPr lang="en-GB" sz="1350" dirty="0">
                <a:solidFill>
                  <a:srgbClr val="333333"/>
                </a:solidFill>
                <a:latin typeface="Arial" panose="020B0604020202020204" pitchFamily="34" charset="0"/>
              </a:rPr>
              <a:t>Dr Edmond </a:t>
            </a:r>
            <a:r>
              <a:rPr lang="en-GB" sz="1350" dirty="0" err="1">
                <a:solidFill>
                  <a:srgbClr val="333333"/>
                </a:solidFill>
                <a:latin typeface="Arial" panose="020B0604020202020204" pitchFamily="34" charset="0"/>
              </a:rPr>
              <a:t>Locard</a:t>
            </a:r>
            <a:r>
              <a:rPr lang="en-GB" sz="1350" dirty="0">
                <a:solidFill>
                  <a:srgbClr val="333333"/>
                </a:solidFill>
                <a:latin typeface="Arial" panose="020B0604020202020204" pitchFamily="34" charset="0"/>
              </a:rPr>
              <a:t> (1877-1966) </a:t>
            </a:r>
            <a:endParaRPr lang="en-GB" sz="1350" dirty="0"/>
          </a:p>
        </p:txBody>
      </p:sp>
      <p:sp>
        <p:nvSpPr>
          <p:cNvPr id="8" name="TextBox 7">
            <a:extLst>
              <a:ext uri="{FF2B5EF4-FFF2-40B4-BE49-F238E27FC236}">
                <a16:creationId xmlns:a16="http://schemas.microsoft.com/office/drawing/2014/main" id="{BA3B245E-4DC8-0647-9418-188FF6203934}"/>
              </a:ext>
            </a:extLst>
          </p:cNvPr>
          <p:cNvSpPr txBox="1"/>
          <p:nvPr/>
        </p:nvSpPr>
        <p:spPr>
          <a:xfrm>
            <a:off x="1687774" y="2013460"/>
            <a:ext cx="6097706" cy="461665"/>
          </a:xfrm>
          <a:prstGeom prst="rect">
            <a:avLst/>
          </a:prstGeom>
          <a:noFill/>
        </p:spPr>
        <p:txBody>
          <a:bodyPr wrap="square" rtlCol="0">
            <a:spAutoFit/>
          </a:bodyPr>
          <a:lstStyle/>
          <a:p>
            <a:r>
              <a:rPr lang="en-GB" sz="2400" u="sng" dirty="0">
                <a:solidFill>
                  <a:srgbClr val="FF0000"/>
                </a:solidFill>
                <a:latin typeface="Bradley Hand" pitchFamily="2" charset="77"/>
              </a:rPr>
              <a:t>“EVERY CONTACT LEAVES A TRACE!”</a:t>
            </a:r>
          </a:p>
        </p:txBody>
      </p:sp>
      <p:pic>
        <p:nvPicPr>
          <p:cNvPr id="34820" name="Picture 4" descr="Locard´s Exchange Principle – EVISCAN">
            <a:extLst>
              <a:ext uri="{FF2B5EF4-FFF2-40B4-BE49-F238E27FC236}">
                <a16:creationId xmlns:a16="http://schemas.microsoft.com/office/drawing/2014/main" id="{CB23073E-5DB8-0247-BC86-975554CAD7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1443" y="4257960"/>
            <a:ext cx="4676899" cy="19807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7605753-EF81-D9E1-14FB-1C69418B21BC}"/>
              </a:ext>
            </a:extLst>
          </p:cNvPr>
          <p:cNvSpPr txBox="1"/>
          <p:nvPr/>
        </p:nvSpPr>
        <p:spPr>
          <a:xfrm>
            <a:off x="1644224" y="215252"/>
            <a:ext cx="6097707" cy="584775"/>
          </a:xfrm>
          <a:prstGeom prst="rect">
            <a:avLst/>
          </a:prstGeom>
          <a:noFill/>
        </p:spPr>
        <p:txBody>
          <a:bodyPr wrap="square" rtlCol="0">
            <a:spAutoFit/>
          </a:bodyPr>
          <a:lstStyle/>
          <a:p>
            <a:r>
              <a:rPr lang="en-US" sz="3200" dirty="0">
                <a:solidFill>
                  <a:srgbClr val="FF0000"/>
                </a:solidFill>
              </a:rPr>
              <a:t>Preventing Cross-contamination</a:t>
            </a:r>
          </a:p>
        </p:txBody>
      </p:sp>
    </p:spTree>
    <p:extLst>
      <p:ext uri="{BB962C8B-B14F-4D97-AF65-F5344CB8AC3E}">
        <p14:creationId xmlns:p14="http://schemas.microsoft.com/office/powerpoint/2010/main" val="23127410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559560-8843-C811-F570-635632EE8D65}"/>
              </a:ext>
            </a:extLst>
          </p:cNvPr>
          <p:cNvSpPr txBox="1"/>
          <p:nvPr/>
        </p:nvSpPr>
        <p:spPr>
          <a:xfrm>
            <a:off x="1628172" y="1316371"/>
            <a:ext cx="6504973" cy="923330"/>
          </a:xfrm>
          <a:prstGeom prst="rect">
            <a:avLst/>
          </a:prstGeom>
          <a:noFill/>
        </p:spPr>
        <p:txBody>
          <a:bodyPr wrap="square">
            <a:spAutoFit/>
          </a:bodyPr>
          <a:lstStyle/>
          <a:p>
            <a:pPr eaLnBrk="0" fontAlgn="base" hangingPunct="0">
              <a:spcBef>
                <a:spcPts val="395"/>
              </a:spcBef>
            </a:pPr>
            <a:r>
              <a:rPr lang="en-GB" dirty="0">
                <a:latin typeface="Calibri" panose="020F0502020204030204" pitchFamily="34" charset="0"/>
                <a:ea typeface="Times New Roman" panose="02020603050405020304" pitchFamily="18" charset="0"/>
              </a:rPr>
              <a:t>The maximum period of detention </a:t>
            </a:r>
            <a:r>
              <a:rPr lang="en-GB" b="1" dirty="0">
                <a:latin typeface="Calibri" panose="020F0502020204030204" pitchFamily="34" charset="0"/>
                <a:ea typeface="Times New Roman" panose="02020603050405020304" pitchFamily="18" charset="0"/>
              </a:rPr>
              <a:t>without charge</a:t>
            </a:r>
            <a:br>
              <a:rPr lang="en-GB" b="1" dirty="0">
                <a:latin typeface="Calibri" panose="020F0502020204030204" pitchFamily="34" charset="0"/>
                <a:ea typeface="Times New Roman" panose="02020603050405020304" pitchFamily="18" charset="0"/>
              </a:rPr>
            </a:br>
            <a:r>
              <a:rPr lang="en-GB" dirty="0">
                <a:latin typeface="Calibri" panose="020F0502020204030204" pitchFamily="34" charset="0"/>
                <a:ea typeface="Times New Roman" panose="02020603050405020304" pitchFamily="18" charset="0"/>
              </a:rPr>
              <a:t> is generally </a:t>
            </a:r>
            <a:r>
              <a:rPr lang="en-GB" b="1" dirty="0">
                <a:solidFill>
                  <a:srgbClr val="FF0000"/>
                </a:solidFill>
                <a:latin typeface="Calibri" panose="020F0502020204030204" pitchFamily="34" charset="0"/>
                <a:ea typeface="Times New Roman" panose="02020603050405020304" pitchFamily="18" charset="0"/>
              </a:rPr>
              <a:t>24 hours</a:t>
            </a:r>
            <a:r>
              <a:rPr lang="en-GB" b="1" dirty="0">
                <a:latin typeface="Calibri" panose="020F0502020204030204" pitchFamily="34" charset="0"/>
                <a:ea typeface="Times New Roman" panose="02020603050405020304" pitchFamily="18" charset="0"/>
              </a:rPr>
              <a:t> from the relevant time</a:t>
            </a:r>
            <a:r>
              <a:rPr lang="en-GB" dirty="0">
                <a:latin typeface="Calibri" panose="020F0502020204030204" pitchFamily="34" charset="0"/>
                <a:ea typeface="Times New Roman" panose="02020603050405020304" pitchFamily="18" charset="0"/>
              </a:rPr>
              <a:t>. </a:t>
            </a:r>
            <a:br>
              <a:rPr lang="en-GB" dirty="0">
                <a:latin typeface="Calibri" panose="020F0502020204030204" pitchFamily="34" charset="0"/>
                <a:ea typeface="Times New Roman" panose="02020603050405020304" pitchFamily="18" charset="0"/>
              </a:rPr>
            </a:br>
            <a:endParaRPr lang="en-GB" dirty="0">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1DA5B4BF-3E3F-434A-E2F7-7138236A026F}"/>
              </a:ext>
            </a:extLst>
          </p:cNvPr>
          <p:cNvSpPr txBox="1"/>
          <p:nvPr/>
        </p:nvSpPr>
        <p:spPr>
          <a:xfrm>
            <a:off x="1628171" y="3277718"/>
            <a:ext cx="6250330" cy="1579920"/>
          </a:xfrm>
          <a:prstGeom prst="rect">
            <a:avLst/>
          </a:prstGeom>
          <a:noFill/>
        </p:spPr>
        <p:txBody>
          <a:bodyPr wrap="square">
            <a:spAutoFit/>
          </a:bodyPr>
          <a:lstStyle/>
          <a:p>
            <a:pPr eaLnBrk="0" fontAlgn="base" hangingPunct="0">
              <a:spcBef>
                <a:spcPts val="395"/>
              </a:spcBef>
            </a:pPr>
            <a:br>
              <a:rPr lang="en-GB" dirty="0">
                <a:latin typeface="Calibri" panose="020F0502020204030204" pitchFamily="34" charset="0"/>
                <a:ea typeface="Times New Roman" panose="02020603050405020304" pitchFamily="18" charset="0"/>
              </a:rPr>
            </a:br>
            <a:endParaRPr lang="en-GB" dirty="0">
              <a:latin typeface="Times New Roman" panose="02020603050405020304" pitchFamily="18" charset="0"/>
              <a:ea typeface="Times New Roman" panose="02020603050405020304" pitchFamily="18" charset="0"/>
            </a:endParaRPr>
          </a:p>
          <a:p>
            <a:pPr eaLnBrk="0" fontAlgn="base" hangingPunct="0">
              <a:spcBef>
                <a:spcPts val="395"/>
              </a:spcBef>
            </a:pPr>
            <a:r>
              <a:rPr lang="en-GB" dirty="0">
                <a:latin typeface="Calibri" panose="020F0502020204030204" pitchFamily="34" charset="0"/>
                <a:ea typeface="Times New Roman" panose="02020603050405020304" pitchFamily="18" charset="0"/>
              </a:rPr>
              <a:t>Detention </a:t>
            </a:r>
            <a:r>
              <a:rPr lang="en-GB" b="1" dirty="0">
                <a:solidFill>
                  <a:srgbClr val="FF0000"/>
                </a:solidFill>
                <a:latin typeface="Calibri" panose="020F0502020204030204" pitchFamily="34" charset="0"/>
                <a:ea typeface="Times New Roman" panose="02020603050405020304" pitchFamily="18" charset="0"/>
              </a:rPr>
              <a:t>beyond 36 hours </a:t>
            </a:r>
            <a:r>
              <a:rPr lang="en-GB" dirty="0">
                <a:latin typeface="Calibri" panose="020F0502020204030204" pitchFamily="34" charset="0"/>
                <a:ea typeface="Times New Roman" panose="02020603050405020304" pitchFamily="18" charset="0"/>
              </a:rPr>
              <a:t>is only permitted under </a:t>
            </a:r>
            <a:r>
              <a:rPr lang="en-GB" b="1" dirty="0">
                <a:latin typeface="Calibri" panose="020F05020202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PACE 1984</a:t>
            </a:r>
            <a:r>
              <a:rPr lang="en-GB" dirty="0">
                <a:latin typeface="Calibri" panose="020F0502020204030204" pitchFamily="34" charset="0"/>
                <a:ea typeface="Times New Roman" panose="02020603050405020304" pitchFamily="18" charset="0"/>
              </a:rPr>
              <a:t> where a magistrates' court issues </a:t>
            </a:r>
            <a:r>
              <a:rPr lang="en-GB" b="1" dirty="0">
                <a:latin typeface="Calibri" panose="020F0502020204030204" pitchFamily="34" charset="0"/>
                <a:ea typeface="Times New Roman" panose="02020603050405020304" pitchFamily="18" charset="0"/>
              </a:rPr>
              <a:t>a warrant of further detention</a:t>
            </a:r>
            <a:r>
              <a:rPr lang="en-GB" dirty="0">
                <a:latin typeface="Calibri" panose="020F050202020403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eaLnBrk="0" fontAlgn="base" hangingPunct="0">
              <a:spcBef>
                <a:spcPts val="395"/>
              </a:spcBef>
            </a:pPr>
            <a:r>
              <a:rPr lang="en-GB" dirty="0">
                <a:latin typeface="Calibri" panose="020F050202020403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802E4B9D-758D-8167-AECD-1D32AD2438D9}"/>
              </a:ext>
            </a:extLst>
          </p:cNvPr>
          <p:cNvSpPr txBox="1"/>
          <p:nvPr/>
        </p:nvSpPr>
        <p:spPr>
          <a:xfrm>
            <a:off x="1628172" y="4922118"/>
            <a:ext cx="6412375" cy="1200329"/>
          </a:xfrm>
          <a:prstGeom prst="rect">
            <a:avLst/>
          </a:prstGeom>
          <a:noFill/>
        </p:spPr>
        <p:txBody>
          <a:bodyPr wrap="square">
            <a:spAutoFit/>
          </a:bodyPr>
          <a:lstStyle/>
          <a:p>
            <a:pPr eaLnBrk="0" fontAlgn="base" hangingPunct="0">
              <a:spcBef>
                <a:spcPts val="395"/>
              </a:spcBef>
            </a:pPr>
            <a:r>
              <a:rPr lang="en-GB" dirty="0">
                <a:latin typeface="Calibri" panose="020F0502020204030204" pitchFamily="34" charset="0"/>
                <a:ea typeface="Times New Roman" panose="02020603050405020304" pitchFamily="18" charset="0"/>
              </a:rPr>
              <a:t>If the court grants the application, the warrant can be issued up to a maximum of </a:t>
            </a:r>
            <a:r>
              <a:rPr lang="en-GB" b="1" dirty="0">
                <a:solidFill>
                  <a:srgbClr val="FF0000"/>
                </a:solidFill>
                <a:latin typeface="Calibri" panose="020F0502020204030204" pitchFamily="34" charset="0"/>
                <a:ea typeface="Times New Roman" panose="02020603050405020304" pitchFamily="18" charset="0"/>
              </a:rPr>
              <a:t>36 hours</a:t>
            </a:r>
            <a:r>
              <a:rPr lang="en-GB" dirty="0">
                <a:latin typeface="Calibri" panose="020F0502020204030204" pitchFamily="34" charset="0"/>
                <a:ea typeface="Times New Roman" panose="02020603050405020304" pitchFamily="18" charset="0"/>
              </a:rPr>
              <a:t>. </a:t>
            </a:r>
            <a:r>
              <a:rPr lang="en-GB" b="1" dirty="0">
                <a:latin typeface="Calibri" panose="020F0502020204030204" pitchFamily="34" charset="0"/>
                <a:ea typeface="Times New Roman" panose="02020603050405020304" pitchFamily="18" charset="0"/>
              </a:rPr>
              <a:t>However, this is subject to an overall maximum period of detention without charge </a:t>
            </a:r>
            <a:r>
              <a:rPr lang="en-GB" b="1" dirty="0">
                <a:solidFill>
                  <a:srgbClr val="FF0000"/>
                </a:solidFill>
                <a:latin typeface="Calibri" panose="020F0502020204030204" pitchFamily="34" charset="0"/>
                <a:ea typeface="Times New Roman" panose="02020603050405020304" pitchFamily="18" charset="0"/>
              </a:rPr>
              <a:t>of 96 hours</a:t>
            </a:r>
            <a:r>
              <a:rPr lang="en-GB" b="1" dirty="0">
                <a:latin typeface="Calibri" panose="020F0502020204030204" pitchFamily="34" charset="0"/>
                <a:ea typeface="Times New Roman" panose="02020603050405020304" pitchFamily="18" charset="0"/>
              </a:rPr>
              <a:t> from the relevant time.</a:t>
            </a:r>
            <a:endParaRPr lang="en-GB" dirty="0">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D16CA70F-7F22-02B8-DCCD-CF643C573464}"/>
              </a:ext>
            </a:extLst>
          </p:cNvPr>
          <p:cNvSpPr txBox="1"/>
          <p:nvPr/>
        </p:nvSpPr>
        <p:spPr>
          <a:xfrm>
            <a:off x="1628172" y="2505670"/>
            <a:ext cx="6412375" cy="923330"/>
          </a:xfrm>
          <a:prstGeom prst="rect">
            <a:avLst/>
          </a:prstGeom>
          <a:noFill/>
        </p:spPr>
        <p:txBody>
          <a:bodyPr wrap="square">
            <a:spAutoFit/>
          </a:bodyPr>
          <a:lstStyle/>
          <a:p>
            <a:pPr eaLnBrk="0" fontAlgn="base" hangingPunct="0">
              <a:spcBef>
                <a:spcPts val="395"/>
              </a:spcBef>
            </a:pPr>
            <a:r>
              <a:rPr lang="en-GB" dirty="0">
                <a:latin typeface="Calibri" panose="020F0502020204030204" pitchFamily="34" charset="0"/>
                <a:ea typeface="Times New Roman" panose="02020603050405020304" pitchFamily="18" charset="0"/>
              </a:rPr>
              <a:t>The period of detention without charge may be </a:t>
            </a:r>
            <a:r>
              <a:rPr lang="en-GB" b="1" dirty="0">
                <a:latin typeface="Calibri" panose="020F0502020204030204" pitchFamily="34" charset="0"/>
                <a:ea typeface="Times New Roman" panose="02020603050405020304" pitchFamily="18" charset="0"/>
              </a:rPr>
              <a:t>extended for up to a period of </a:t>
            </a:r>
            <a:r>
              <a:rPr lang="en-GB" b="1" dirty="0">
                <a:solidFill>
                  <a:srgbClr val="FF0000"/>
                </a:solidFill>
                <a:latin typeface="Calibri" panose="020F0502020204030204" pitchFamily="34" charset="0"/>
                <a:ea typeface="Times New Roman" panose="02020603050405020304" pitchFamily="18" charset="0"/>
              </a:rPr>
              <a:t>36 hours </a:t>
            </a:r>
            <a:r>
              <a:rPr lang="en-GB" b="1" dirty="0">
                <a:latin typeface="Calibri" panose="020F0502020204030204" pitchFamily="34" charset="0"/>
                <a:ea typeface="Times New Roman" panose="02020603050405020304" pitchFamily="18" charset="0"/>
              </a:rPr>
              <a:t>from the relevant time.</a:t>
            </a:r>
            <a:r>
              <a:rPr lang="en-GB" dirty="0">
                <a:latin typeface="Calibri" panose="020F0502020204030204" pitchFamily="34" charset="0"/>
                <a:ea typeface="Times New Roman" panose="02020603050405020304" pitchFamily="18" charset="0"/>
              </a:rPr>
              <a:t> The extension can only be granted if the requirements of </a:t>
            </a:r>
            <a:r>
              <a:rPr lang="en-GB" b="1" dirty="0">
                <a:latin typeface="Calibri" panose="020F0502020204030204" pitchFamily="34" charset="0"/>
                <a:ea typeface="Times New Roman" panose="02020603050405020304" pitchFamily="18" charset="0"/>
                <a:hlinkClick r:id="rId4">
                  <a:extLst>
                    <a:ext uri="{A12FA001-AC4F-418D-AE19-62706E023703}">
                      <ahyp:hlinkClr xmlns:ahyp="http://schemas.microsoft.com/office/drawing/2018/hyperlinkcolor" val="tx"/>
                    </a:ext>
                  </a:extLst>
                </a:hlinkClick>
              </a:rPr>
              <a:t>PACE 1984</a:t>
            </a:r>
            <a:r>
              <a:rPr lang="en-GB" dirty="0">
                <a:latin typeface="Calibri" panose="020F0502020204030204" pitchFamily="34" charset="0"/>
                <a:ea typeface="Times New Roman" panose="02020603050405020304" pitchFamily="18" charset="0"/>
              </a:rPr>
              <a:t> are satisfied. </a:t>
            </a:r>
            <a:endParaRPr lang="en-GB" dirty="0">
              <a:latin typeface="Times New Roman" panose="02020603050405020304" pitchFamily="18" charset="0"/>
              <a:ea typeface="Times New Roman" panose="02020603050405020304" pitchFamily="18" charset="0"/>
            </a:endParaRPr>
          </a:p>
        </p:txBody>
      </p:sp>
      <p:pic>
        <p:nvPicPr>
          <p:cNvPr id="1026" name="Picture 2" descr="How Long Can it Take to Get a Drink Driving Case to Court">
            <a:extLst>
              <a:ext uri="{FF2B5EF4-FFF2-40B4-BE49-F238E27FC236}">
                <a16:creationId xmlns:a16="http://schemas.microsoft.com/office/drawing/2014/main" id="{01F7F594-3098-D7F6-A11F-23DE3F2893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3426" y="4618299"/>
            <a:ext cx="2466196" cy="208211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E36D1E1-3EC2-6378-A2F0-00F11D6810D6}"/>
              </a:ext>
            </a:extLst>
          </p:cNvPr>
          <p:cNvSpPr txBox="1"/>
          <p:nvPr/>
        </p:nvSpPr>
        <p:spPr>
          <a:xfrm>
            <a:off x="1686047" y="284017"/>
            <a:ext cx="6192455" cy="646331"/>
          </a:xfrm>
          <a:prstGeom prst="rect">
            <a:avLst/>
          </a:prstGeom>
          <a:noFill/>
        </p:spPr>
        <p:txBody>
          <a:bodyPr wrap="square" rtlCol="0">
            <a:spAutoFit/>
          </a:bodyPr>
          <a:lstStyle/>
          <a:p>
            <a:r>
              <a:rPr lang="en-US" sz="3600" dirty="0"/>
              <a:t>The Custody Clock explained….</a:t>
            </a:r>
          </a:p>
        </p:txBody>
      </p:sp>
      <p:pic>
        <p:nvPicPr>
          <p:cNvPr id="1028" name="Picture 4" descr="Security Gates Custody Centre - Welcome to Frontier Pitts">
            <a:extLst>
              <a:ext uri="{FF2B5EF4-FFF2-40B4-BE49-F238E27FC236}">
                <a16:creationId xmlns:a16="http://schemas.microsoft.com/office/drawing/2014/main" id="{D515E0BE-7AB7-7DE2-7DCF-E61710DCF0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4987" y="135132"/>
            <a:ext cx="2988842" cy="1579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4594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op 10 Most Dangerous Drugs | Delamere">
            <a:extLst>
              <a:ext uri="{FF2B5EF4-FFF2-40B4-BE49-F238E27FC236}">
                <a16:creationId xmlns:a16="http://schemas.microsoft.com/office/drawing/2014/main" id="{D1B28E14-6E7E-86DA-5627-D794E44D66BE}"/>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13982" r="1" b="13647"/>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arning Vectors &amp; Illustrations for Free Download | Freepik">
            <a:extLst>
              <a:ext uri="{FF2B5EF4-FFF2-40B4-BE49-F238E27FC236}">
                <a16:creationId xmlns:a16="http://schemas.microsoft.com/office/drawing/2014/main" id="{8B7E3828-2964-8BAA-FF70-34FA4A6BE8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512" r="1" b="19041"/>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20616FEA-90A8-3D1F-D49F-57486C19D2F2}"/>
              </a:ext>
            </a:extLst>
          </p:cNvPr>
          <p:cNvSpPr>
            <a:spLocks noGrp="1"/>
          </p:cNvSpPr>
          <p:nvPr>
            <p:ph type="subTitle" idx="1"/>
          </p:nvPr>
        </p:nvSpPr>
        <p:spPr>
          <a:xfrm>
            <a:off x="252984" y="1012817"/>
            <a:ext cx="3404616" cy="4003800"/>
          </a:xfrm>
        </p:spPr>
        <p:txBody>
          <a:bodyPr>
            <a:normAutofit/>
          </a:bodyPr>
          <a:lstStyle/>
          <a:p>
            <a:endParaRPr lang="en-US" sz="3600" dirty="0">
              <a:solidFill>
                <a:schemeClr val="accent2"/>
              </a:solidFill>
            </a:endParaRPr>
          </a:p>
          <a:p>
            <a:r>
              <a:rPr lang="en-US" sz="3600" dirty="0">
                <a:solidFill>
                  <a:schemeClr val="accent2"/>
                </a:solidFill>
              </a:rPr>
              <a:t>Misuse of Drugs Act 1971</a:t>
            </a:r>
          </a:p>
          <a:p>
            <a:endParaRPr lang="en-US" sz="3600" dirty="0">
              <a:solidFill>
                <a:schemeClr val="accent2"/>
              </a:solidFill>
            </a:endParaRPr>
          </a:p>
          <a:p>
            <a:r>
              <a:rPr lang="en-US" sz="3600" dirty="0">
                <a:solidFill>
                  <a:schemeClr val="accent2"/>
                </a:solidFill>
              </a:rPr>
              <a:t>What can you remember? </a:t>
            </a:r>
          </a:p>
        </p:txBody>
      </p:sp>
    </p:spTree>
    <p:extLst>
      <p:ext uri="{BB962C8B-B14F-4D97-AF65-F5344CB8AC3E}">
        <p14:creationId xmlns:p14="http://schemas.microsoft.com/office/powerpoint/2010/main" val="2574617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700"/>
                                        <p:tgtEl>
                                          <p:spTgt spid="3">
                                            <p:txEl>
                                              <p:pRg st="1" end="1"/>
                                            </p:txEl>
                                          </p:spTgt>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7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on clear background">
            <a:extLst>
              <a:ext uri="{FF2B5EF4-FFF2-40B4-BE49-F238E27FC236}">
                <a16:creationId xmlns:a16="http://schemas.microsoft.com/office/drawing/2014/main" id="{DCC12A50-1327-406D-A938-517AE48A2D1B}"/>
              </a:ext>
            </a:extLst>
          </p:cNvPr>
          <p:cNvPicPr>
            <a:picLocks noChangeAspect="1"/>
          </p:cNvPicPr>
          <p:nvPr/>
        </p:nvPicPr>
        <p:blipFill rotWithShape="1">
          <a:blip r:embed="rId2">
            <a:alphaModFix amt="40000"/>
          </a:blip>
          <a:srcRect l="11793" r="1" b="1"/>
          <a:stretch/>
        </p:blipFill>
        <p:spPr>
          <a:xfrm>
            <a:off x="3132160" y="1021"/>
            <a:ext cx="9059839" cy="6855958"/>
          </a:xfrm>
          <a:prstGeom prst="rect">
            <a:avLst/>
          </a:prstGeom>
        </p:spPr>
      </p:pic>
      <p:sp>
        <p:nvSpPr>
          <p:cNvPr id="2" name="Title 1">
            <a:extLst>
              <a:ext uri="{FF2B5EF4-FFF2-40B4-BE49-F238E27FC236}">
                <a16:creationId xmlns:a16="http://schemas.microsoft.com/office/drawing/2014/main" id="{1A51AD96-3115-C347-B1CB-04833413CA94}"/>
              </a:ext>
            </a:extLst>
          </p:cNvPr>
          <p:cNvSpPr>
            <a:spLocks noGrp="1"/>
          </p:cNvSpPr>
          <p:nvPr>
            <p:ph type="title"/>
          </p:nvPr>
        </p:nvSpPr>
        <p:spPr>
          <a:xfrm>
            <a:off x="6657592" y="2541609"/>
            <a:ext cx="4972511" cy="3367554"/>
          </a:xfrm>
        </p:spPr>
        <p:txBody>
          <a:bodyPr vert="horz" lIns="91440" tIns="45720" rIns="91440" bIns="45720" rtlCol="0" anchor="b">
            <a:normAutofit fontScale="90000"/>
          </a:bodyPr>
          <a:lstStyle/>
          <a:p>
            <a:r>
              <a:rPr lang="en-US" sz="6600" kern="1200" dirty="0">
                <a:latin typeface="+mj-lt"/>
                <a:ea typeface="+mj-ea"/>
                <a:cs typeface="+mj-cs"/>
              </a:rPr>
              <a:t>What do we already know? </a:t>
            </a:r>
            <a:br>
              <a:rPr lang="en-US" sz="6600" kern="1200" dirty="0">
                <a:latin typeface="+mj-lt"/>
                <a:ea typeface="+mj-ea"/>
                <a:cs typeface="+mj-cs"/>
              </a:rPr>
            </a:br>
            <a:br>
              <a:rPr lang="en-US" sz="6600" kern="1200" dirty="0">
                <a:latin typeface="+mj-lt"/>
                <a:ea typeface="+mj-ea"/>
                <a:cs typeface="+mj-cs"/>
              </a:rPr>
            </a:br>
            <a:r>
              <a:rPr lang="en-US" sz="6600" kern="1200" dirty="0">
                <a:latin typeface="+mj-lt"/>
                <a:ea typeface="+mj-ea"/>
                <a:cs typeface="+mj-cs"/>
              </a:rPr>
              <a:t>What is a ‘controlled drug’?</a:t>
            </a:r>
          </a:p>
        </p:txBody>
      </p:sp>
      <p:pic>
        <p:nvPicPr>
          <p:cNvPr id="4098" name="Picture 2" descr="Legalising drugs: 'Drug use should be treated as normal adult behaviour'">
            <a:extLst>
              <a:ext uri="{FF2B5EF4-FFF2-40B4-BE49-F238E27FC236}">
                <a16:creationId xmlns:a16="http://schemas.microsoft.com/office/drawing/2014/main" id="{37CD8428-2B69-6044-B8A4-62B78E6366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2" r="10884"/>
          <a:stretch/>
        </p:blipFill>
        <p:spPr bwMode="auto">
          <a:xfrm>
            <a:off x="1" y="2"/>
            <a:ext cx="6095695" cy="6857997"/>
          </a:xfrm>
          <a:custGeom>
            <a:avLst/>
            <a:gdLst/>
            <a:ahLst/>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Clock , Timer ,time Passage Icon / 10 Minutes Stock Vector - Illustration  of object, drawing: 161234719">
            <a:extLst>
              <a:ext uri="{FF2B5EF4-FFF2-40B4-BE49-F238E27FC236}">
                <a16:creationId xmlns:a16="http://schemas.microsoft.com/office/drawing/2014/main" id="{BECE5A1D-3D2C-4FD5-78A1-29EE6E0F6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82301" y="5187762"/>
            <a:ext cx="142875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666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A4BA6-5DBA-9379-51F2-992EE5AE956E}"/>
              </a:ext>
            </a:extLst>
          </p:cNvPr>
          <p:cNvSpPr>
            <a:spLocks noGrp="1"/>
          </p:cNvSpPr>
          <p:nvPr>
            <p:ph type="title"/>
          </p:nvPr>
        </p:nvSpPr>
        <p:spPr>
          <a:xfrm>
            <a:off x="645064" y="525982"/>
            <a:ext cx="4282983" cy="1200361"/>
          </a:xfrm>
        </p:spPr>
        <p:txBody>
          <a:bodyPr anchor="b">
            <a:normAutofit/>
          </a:bodyPr>
          <a:lstStyle/>
          <a:p>
            <a:r>
              <a:rPr lang="en-US" sz="3600"/>
              <a:t>Key Legislation </a:t>
            </a:r>
          </a:p>
        </p:txBody>
      </p:sp>
      <p:sp>
        <p:nvSpPr>
          <p:cNvPr id="3" name="Content Placeholder 2">
            <a:extLst>
              <a:ext uri="{FF2B5EF4-FFF2-40B4-BE49-F238E27FC236}">
                <a16:creationId xmlns:a16="http://schemas.microsoft.com/office/drawing/2014/main" id="{6D39E97B-E963-EE15-5460-895B6A0AB7EE}"/>
              </a:ext>
            </a:extLst>
          </p:cNvPr>
          <p:cNvSpPr>
            <a:spLocks noGrp="1"/>
          </p:cNvSpPr>
          <p:nvPr>
            <p:ph idx="1"/>
          </p:nvPr>
        </p:nvSpPr>
        <p:spPr>
          <a:xfrm>
            <a:off x="645066" y="2031101"/>
            <a:ext cx="4282984" cy="3511943"/>
          </a:xfrm>
        </p:spPr>
        <p:txBody>
          <a:bodyPr anchor="ctr">
            <a:normAutofit/>
          </a:bodyPr>
          <a:lstStyle/>
          <a:p>
            <a:r>
              <a:rPr lang="en-US" sz="1500" dirty="0"/>
              <a:t>Sec 5 (2) Misuse of Drugs Act 1971 – Possession of Control Drugs </a:t>
            </a:r>
            <a:br>
              <a:rPr lang="en-US" sz="1500" dirty="0"/>
            </a:br>
            <a:endParaRPr lang="en-US" sz="1500" dirty="0"/>
          </a:p>
          <a:p>
            <a:r>
              <a:rPr lang="en-US" sz="1500" dirty="0"/>
              <a:t>Sec 4 (3) Misuse of Drugs Act 1971 –  Supplying of Drugs </a:t>
            </a:r>
            <a:br>
              <a:rPr lang="en-US" sz="1500" dirty="0"/>
            </a:br>
            <a:endParaRPr lang="en-US" sz="1500" dirty="0"/>
          </a:p>
          <a:p>
            <a:r>
              <a:rPr lang="en-US" sz="1500" dirty="0"/>
              <a:t>Sec 5 (3) Misuse of Drugs Act 1971 – Possession with Intent to Supply</a:t>
            </a:r>
            <a:br>
              <a:rPr lang="en-US" sz="1500" dirty="0"/>
            </a:br>
            <a:endParaRPr lang="en-US" sz="1500" dirty="0"/>
          </a:p>
          <a:p>
            <a:r>
              <a:rPr lang="en-US" sz="1500" dirty="0"/>
              <a:t>Sec 6 Misuse of Drugs Act 1971 – Cultivation </a:t>
            </a:r>
          </a:p>
          <a:p>
            <a:endParaRPr lang="en-US" sz="1500" dirty="0"/>
          </a:p>
          <a:p>
            <a:r>
              <a:rPr lang="en-US" sz="1500" dirty="0"/>
              <a:t>Sec 23 Misuse of Drugs Act 1971 – Search &amp; Seize </a:t>
            </a:r>
          </a:p>
        </p:txBody>
      </p:sp>
      <p:pic>
        <p:nvPicPr>
          <p:cNvPr id="4" name="Picture 2" descr="\\Client\G$\CKP Images\Drugs\Drugs search.png">
            <a:extLst>
              <a:ext uri="{FF2B5EF4-FFF2-40B4-BE49-F238E27FC236}">
                <a16:creationId xmlns:a16="http://schemas.microsoft.com/office/drawing/2014/main" id="{066B7DE5-146D-FED5-1BE7-110990D3C8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30" r="7889"/>
          <a:stretch/>
        </p:blipFill>
        <p:spPr bwMode="auto">
          <a:xfrm>
            <a:off x="6055607" y="650494"/>
            <a:ext cx="5492280" cy="53241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9412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63369D5-7C42-3903-BF8A-051181F03027}"/>
              </a:ext>
            </a:extLst>
          </p:cNvPr>
          <p:cNvSpPr txBox="1"/>
          <p:nvPr/>
        </p:nvSpPr>
        <p:spPr>
          <a:xfrm>
            <a:off x="6805442" y="525982"/>
            <a:ext cx="4716556" cy="1200361"/>
          </a:xfrm>
          <a:prstGeom prst="rect">
            <a:avLst/>
          </a:prstGeom>
          <a:noFill/>
        </p:spPr>
        <p:txBody>
          <a:bodyPr vert="horz" lIns="91440" tIns="45720" rIns="91440" bIns="45720" rtlCol="0" anchor="b">
            <a:normAutofit/>
          </a:bodyPr>
          <a:lstStyle/>
          <a:p>
            <a:pPr algn="ctr">
              <a:lnSpc>
                <a:spcPct val="90000"/>
              </a:lnSpc>
              <a:spcBef>
                <a:spcPct val="0"/>
              </a:spcBef>
              <a:spcAft>
                <a:spcPts val="600"/>
              </a:spcAft>
            </a:pPr>
            <a:r>
              <a:rPr lang="en-US" sz="2500" dirty="0">
                <a:solidFill>
                  <a:srgbClr val="FF0000"/>
                </a:solidFill>
                <a:latin typeface="+mj-lt"/>
                <a:ea typeface="+mj-ea"/>
                <a:cs typeface="+mj-cs"/>
              </a:rPr>
              <a:t>Sec 5 (2) Misuse of Drugs Act 1971 – Possession of Control Drugs </a:t>
            </a:r>
          </a:p>
        </p:txBody>
      </p:sp>
      <p:pic>
        <p:nvPicPr>
          <p:cNvPr id="5122" name="Picture 2" descr="Drug Possession - Gale Law Group - Attorneys In Corpus Christi">
            <a:extLst>
              <a:ext uri="{FF2B5EF4-FFF2-40B4-BE49-F238E27FC236}">
                <a16:creationId xmlns:a16="http://schemas.microsoft.com/office/drawing/2014/main" id="{0C7EC657-08B7-71B6-74BF-446832DE3B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77" r="18880" b="1"/>
          <a:stretch/>
        </p:blipFill>
        <p:spPr bwMode="auto">
          <a:xfrm>
            <a:off x="576244"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0FFF7B6-DA36-4DE1-780D-90FB154DEF08}"/>
              </a:ext>
            </a:extLst>
          </p:cNvPr>
          <p:cNvSpPr txBox="1">
            <a:spLocks noChangeArrowheads="1"/>
          </p:cNvSpPr>
          <p:nvPr/>
        </p:nvSpPr>
        <p:spPr bwMode="auto">
          <a:xfrm>
            <a:off x="6510354" y="2252325"/>
            <a:ext cx="5148064"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1800" dirty="0">
                <a:solidFill>
                  <a:schemeClr val="tx1"/>
                </a:solidFill>
                <a:latin typeface="Arial" panose="020B0604020202020204" pitchFamily="34" charset="0"/>
                <a:cs typeface="Arial" panose="020B0604020202020204" pitchFamily="34" charset="0"/>
              </a:rPr>
              <a:t>A person who has </a:t>
            </a:r>
            <a:r>
              <a:rPr lang="en-GB" altLang="en-US" sz="1800" dirty="0">
                <a:solidFill>
                  <a:srgbClr val="FF0000"/>
                </a:solidFill>
                <a:latin typeface="Arial" panose="020B0604020202020204" pitchFamily="34" charset="0"/>
                <a:cs typeface="Arial" panose="020B0604020202020204" pitchFamily="34" charset="0"/>
              </a:rPr>
              <a:t>possession </a:t>
            </a:r>
          </a:p>
          <a:p>
            <a:pPr algn="ctr" eaLnBrk="1" hangingPunct="1">
              <a:spcBef>
                <a:spcPct val="0"/>
              </a:spcBef>
              <a:buFontTx/>
              <a:buNone/>
            </a:pPr>
            <a:r>
              <a:rPr lang="en-GB" altLang="en-US" sz="1800" dirty="0">
                <a:solidFill>
                  <a:schemeClr val="tx1"/>
                </a:solidFill>
                <a:latin typeface="Arial" panose="020B0604020202020204" pitchFamily="34" charset="0"/>
                <a:cs typeface="Arial" panose="020B0604020202020204" pitchFamily="34" charset="0"/>
              </a:rPr>
              <a:t>of a </a:t>
            </a:r>
            <a:endParaRPr lang="en-GB" altLang="en-US" sz="1800" u="sng" dirty="0">
              <a:solidFill>
                <a:schemeClr val="tx1"/>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sz="1800" dirty="0">
                <a:solidFill>
                  <a:srgbClr val="FF0000"/>
                </a:solidFill>
                <a:latin typeface="Arial" panose="020B0604020202020204" pitchFamily="34" charset="0"/>
                <a:cs typeface="Arial" panose="020B0604020202020204" pitchFamily="34" charset="0"/>
              </a:rPr>
              <a:t>controlled drug </a:t>
            </a:r>
          </a:p>
          <a:p>
            <a:pPr algn="ctr" eaLnBrk="1" hangingPunct="1">
              <a:spcBef>
                <a:spcPct val="0"/>
              </a:spcBef>
              <a:buFontTx/>
              <a:buNone/>
            </a:pPr>
            <a:r>
              <a:rPr lang="en-GB" altLang="en-US" sz="1800" dirty="0">
                <a:solidFill>
                  <a:schemeClr val="tx1"/>
                </a:solidFill>
                <a:latin typeface="Arial" panose="020B0604020202020204" pitchFamily="34" charset="0"/>
                <a:cs typeface="Arial" panose="020B0604020202020204" pitchFamily="34" charset="0"/>
              </a:rPr>
              <a:t>without </a:t>
            </a:r>
          </a:p>
          <a:p>
            <a:pPr algn="ctr" eaLnBrk="1" hangingPunct="1">
              <a:spcBef>
                <a:spcPct val="0"/>
              </a:spcBef>
              <a:buFontTx/>
              <a:buNone/>
            </a:pPr>
            <a:r>
              <a:rPr lang="en-GB" altLang="en-US" sz="1800" dirty="0">
                <a:solidFill>
                  <a:srgbClr val="FF0000"/>
                </a:solidFill>
                <a:latin typeface="Arial" panose="020B0604020202020204" pitchFamily="34" charset="0"/>
                <a:cs typeface="Arial" panose="020B0604020202020204" pitchFamily="34" charset="0"/>
              </a:rPr>
              <a:t>lawful authority </a:t>
            </a:r>
          </a:p>
          <a:p>
            <a:pPr algn="ctr" eaLnBrk="1" hangingPunct="1">
              <a:spcBef>
                <a:spcPct val="0"/>
              </a:spcBef>
              <a:buFontTx/>
              <a:buNone/>
            </a:pPr>
            <a:r>
              <a:rPr lang="en-GB" altLang="en-US" sz="1800" dirty="0">
                <a:solidFill>
                  <a:schemeClr val="tx1"/>
                </a:solidFill>
                <a:latin typeface="Arial" panose="020B0604020202020204" pitchFamily="34" charset="0"/>
                <a:cs typeface="Arial" panose="020B0604020202020204" pitchFamily="34" charset="0"/>
              </a:rPr>
              <a:t>and</a:t>
            </a:r>
            <a:endParaRPr lang="en-GB" altLang="en-US" sz="1800" u="sng" dirty="0">
              <a:solidFill>
                <a:schemeClr val="tx1"/>
              </a:solidFill>
              <a:latin typeface="Arial" panose="020B0604020202020204" pitchFamily="34" charset="0"/>
              <a:cs typeface="Arial" panose="020B0604020202020204" pitchFamily="34" charset="0"/>
            </a:endParaRPr>
          </a:p>
          <a:p>
            <a:pPr algn="ctr" eaLnBrk="1" hangingPunct="1">
              <a:spcBef>
                <a:spcPct val="0"/>
              </a:spcBef>
              <a:buNone/>
            </a:pPr>
            <a:r>
              <a:rPr lang="en-GB" altLang="en-US" sz="1800" dirty="0">
                <a:solidFill>
                  <a:schemeClr val="tx1"/>
                </a:solidFill>
                <a:latin typeface="Arial" panose="020B0604020202020204" pitchFamily="34" charset="0"/>
                <a:cs typeface="Arial" panose="020B0604020202020204" pitchFamily="34" charset="0"/>
              </a:rPr>
              <a:t>has</a:t>
            </a:r>
            <a:r>
              <a:rPr lang="en-GB" altLang="en-US" sz="1800" u="sng" dirty="0">
                <a:solidFill>
                  <a:srgbClr val="FF0000"/>
                </a:solidFill>
                <a:latin typeface="Arial" panose="020B0604020202020204" pitchFamily="34" charset="0"/>
                <a:cs typeface="Arial" panose="020B0604020202020204" pitchFamily="34" charset="0"/>
              </a:rPr>
              <a:t> knowledge </a:t>
            </a:r>
            <a:r>
              <a:rPr lang="en-GB" altLang="en-US" sz="1800" dirty="0">
                <a:solidFill>
                  <a:schemeClr val="tx1"/>
                </a:solidFill>
                <a:latin typeface="Arial" panose="020B0604020202020204" pitchFamily="34" charset="0"/>
                <a:cs typeface="Arial" panose="020B0604020202020204" pitchFamily="34" charset="0"/>
              </a:rPr>
              <a:t>that they </a:t>
            </a:r>
          </a:p>
          <a:p>
            <a:pPr algn="ctr" eaLnBrk="1" hangingPunct="1">
              <a:spcBef>
                <a:spcPct val="0"/>
              </a:spcBef>
              <a:buNone/>
            </a:pPr>
            <a:r>
              <a:rPr lang="en-GB" altLang="en-US" sz="1800" dirty="0">
                <a:solidFill>
                  <a:schemeClr val="tx1"/>
                </a:solidFill>
                <a:latin typeface="Arial" panose="020B0604020202020204" pitchFamily="34" charset="0"/>
                <a:cs typeface="Arial" panose="020B0604020202020204" pitchFamily="34" charset="0"/>
              </a:rPr>
              <a:t>have a substance </a:t>
            </a:r>
          </a:p>
          <a:p>
            <a:pPr algn="ctr" eaLnBrk="1" hangingPunct="1">
              <a:spcBef>
                <a:spcPct val="0"/>
              </a:spcBef>
              <a:buNone/>
            </a:pPr>
            <a:r>
              <a:rPr lang="en-GB" altLang="en-US" sz="1800" dirty="0">
                <a:solidFill>
                  <a:schemeClr val="tx1"/>
                </a:solidFill>
                <a:latin typeface="Arial" panose="020B0604020202020204" pitchFamily="34" charset="0"/>
                <a:cs typeface="Arial" panose="020B0604020202020204" pitchFamily="34" charset="0"/>
              </a:rPr>
              <a:t>commits an offence of unlawful possession</a:t>
            </a:r>
            <a:endParaRPr lang="en-GB" altLang="en-US" sz="1800" dirty="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endParaRPr lang="en-GB" altLang="en-US" sz="1800" dirty="0">
              <a:solidFill>
                <a:srgbClr val="FF0000"/>
              </a:solidFill>
              <a:latin typeface="Arial" panose="020B0604020202020204" pitchFamily="34" charset="0"/>
              <a:cs typeface="Arial" panose="020B0604020202020204" pitchFamily="34" charset="0"/>
            </a:endParaRPr>
          </a:p>
          <a:p>
            <a:pPr algn="ctr" eaLnBrk="1" hangingPunct="1">
              <a:spcBef>
                <a:spcPct val="0"/>
              </a:spcBef>
              <a:buFontTx/>
              <a:buNone/>
            </a:pPr>
            <a:r>
              <a:rPr lang="en-GB" altLang="en-US" sz="1600" b="0" dirty="0">
                <a:solidFill>
                  <a:schemeClr val="tx1"/>
                </a:solidFill>
                <a:latin typeface="Arial" panose="020B0604020202020204" pitchFamily="34" charset="0"/>
                <a:cs typeface="Arial" panose="020B0604020202020204" pitchFamily="34" charset="0"/>
              </a:rPr>
              <a:t>  Contrary to:</a:t>
            </a:r>
          </a:p>
          <a:p>
            <a:pPr algn="ctr" eaLnBrk="1" hangingPunct="1">
              <a:spcBef>
                <a:spcPct val="0"/>
              </a:spcBef>
              <a:buNone/>
            </a:pPr>
            <a:r>
              <a:rPr lang="en-GB" altLang="en-US" sz="1600" b="0" dirty="0">
                <a:solidFill>
                  <a:schemeClr val="tx1"/>
                </a:solidFill>
                <a:latin typeface="Arial" panose="020B0604020202020204" pitchFamily="34" charset="0"/>
                <a:cs typeface="Arial" panose="020B0604020202020204" pitchFamily="34" charset="0"/>
              </a:rPr>
              <a:t> Sec 5(2) Misuse Drugs Act 1971</a:t>
            </a:r>
          </a:p>
          <a:p>
            <a:pPr algn="ctr" eaLnBrk="1" hangingPunct="1">
              <a:spcBef>
                <a:spcPct val="0"/>
              </a:spcBef>
              <a:buFontTx/>
              <a:buNone/>
            </a:pPr>
            <a:endParaRPr lang="en-GB" altLang="en-US"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470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0947" y="3710613"/>
            <a:ext cx="3290887" cy="2452687"/>
          </a:xfrm>
          <a:prstGeom prst="rect">
            <a:avLst/>
          </a:prstGeom>
        </p:spPr>
        <p:txBody>
          <a:bodyPr vert="horz" lIns="91440" tIns="45720" rIns="91440" bIns="45720" rtlCol="0" anchor="ctr">
            <a:norm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90000"/>
              </a:lnSpc>
              <a:spcAft>
                <a:spcPts val="600"/>
              </a:spcAft>
            </a:pPr>
            <a:r>
              <a:rPr lang="en-US" sz="3200" b="1" dirty="0">
                <a:solidFill>
                  <a:srgbClr val="00B050"/>
                </a:solidFill>
                <a:latin typeface="+mj-lt"/>
                <a:ea typeface="+mj-ea"/>
                <a:cs typeface="+mj-cs"/>
              </a:rPr>
              <a:t>Supplying of Drugs </a:t>
            </a:r>
          </a:p>
          <a:p>
            <a:pPr>
              <a:lnSpc>
                <a:spcPct val="90000"/>
              </a:lnSpc>
              <a:spcAft>
                <a:spcPts val="600"/>
              </a:spcAft>
            </a:pPr>
            <a:r>
              <a:rPr lang="en-US" sz="3200" b="1" dirty="0">
                <a:latin typeface="+mj-lt"/>
                <a:ea typeface="+mj-ea"/>
                <a:cs typeface="+mj-cs"/>
              </a:rPr>
              <a:t>Section 4 (3)Misuse of Drugs Act 1971</a:t>
            </a:r>
          </a:p>
        </p:txBody>
      </p:sp>
      <p:pic>
        <p:nvPicPr>
          <p:cNvPr id="3" name="Picture 2" descr="\\Client\G$\Roger Images\Images\thumbnail image\hoodies_drugs_deal.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19" b="7777"/>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4"/>
          <p:cNvSpPr txBox="1">
            <a:spLocks noChangeArrowheads="1"/>
          </p:cNvSpPr>
          <p:nvPr/>
        </p:nvSpPr>
        <p:spPr bwMode="auto">
          <a:xfrm>
            <a:off x="3432760" y="2869271"/>
            <a:ext cx="8743447" cy="3988719"/>
          </a:xfrm>
          <a:prstGeom prst="rect">
            <a:avLst/>
          </a:prstGeom>
          <a:solidFill>
            <a:schemeClr val="accent1">
              <a:lumMod val="40000"/>
              <a:lumOff val="60000"/>
            </a:schemeClr>
          </a:solidFill>
        </p:spPr>
        <p:txBody>
          <a:bodyPr vert="horz" lIns="91440" tIns="45720" rIns="91440" bIns="45720" rtlCol="0" anchor="ctr">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endParaRPr lang="en-US" altLang="en-US" dirty="0">
              <a:solidFill>
                <a:schemeClr val="tx1"/>
              </a:solidFill>
              <a:latin typeface="+mn-lt"/>
              <a:ea typeface="+mn-ea"/>
            </a:endParaRPr>
          </a:p>
          <a:p>
            <a:pPr>
              <a:lnSpc>
                <a:spcPct val="90000"/>
              </a:lnSpc>
              <a:spcBef>
                <a:spcPct val="0"/>
              </a:spcBef>
              <a:spcAft>
                <a:spcPts val="600"/>
              </a:spcAft>
              <a:buNone/>
            </a:pPr>
            <a:r>
              <a:rPr lang="en-US" altLang="en-US" dirty="0">
                <a:solidFill>
                  <a:schemeClr val="tx1"/>
                </a:solidFill>
                <a:latin typeface="+mn-lt"/>
                <a:ea typeface="+mn-ea"/>
              </a:rPr>
              <a:t>It is an offence  for any person unlawfully to:</a:t>
            </a:r>
          </a:p>
          <a:p>
            <a:pPr indent="-228600">
              <a:lnSpc>
                <a:spcPct val="90000"/>
              </a:lnSpc>
              <a:spcBef>
                <a:spcPct val="0"/>
              </a:spcBef>
              <a:spcAft>
                <a:spcPts val="600"/>
              </a:spcAft>
              <a:buFont typeface="Arial" panose="020B0604020202020204" pitchFamily="34" charset="0"/>
              <a:buChar char="•"/>
            </a:pPr>
            <a:endParaRPr lang="en-US" altLang="en-US"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dirty="0">
                <a:solidFill>
                  <a:schemeClr val="tx1"/>
                </a:solidFill>
                <a:latin typeface="+mn-lt"/>
                <a:ea typeface="+mn-ea"/>
              </a:rPr>
              <a:t>Supply or offer to supply a controlled drug to another</a:t>
            </a:r>
          </a:p>
          <a:p>
            <a:pPr>
              <a:lnSpc>
                <a:spcPct val="90000"/>
              </a:lnSpc>
              <a:spcBef>
                <a:spcPct val="0"/>
              </a:spcBef>
              <a:spcAft>
                <a:spcPts val="600"/>
              </a:spcAft>
              <a:buNone/>
            </a:pPr>
            <a:endParaRPr lang="en-US" altLang="en-US"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dirty="0">
                <a:solidFill>
                  <a:schemeClr val="tx1"/>
                </a:solidFill>
                <a:latin typeface="+mn-lt"/>
                <a:ea typeface="+mn-ea"/>
              </a:rPr>
              <a:t>Be concerned in the supply of such a drug to another</a:t>
            </a:r>
          </a:p>
          <a:p>
            <a:pPr indent="-228600">
              <a:lnSpc>
                <a:spcPct val="90000"/>
              </a:lnSpc>
              <a:spcBef>
                <a:spcPct val="0"/>
              </a:spcBef>
              <a:spcAft>
                <a:spcPts val="600"/>
              </a:spcAft>
              <a:buFont typeface="Arial" panose="020B0604020202020204" pitchFamily="34" charset="0"/>
              <a:buChar char="•"/>
            </a:pPr>
            <a:endParaRPr lang="en-US" altLang="en-US"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dirty="0">
                <a:solidFill>
                  <a:schemeClr val="tx1"/>
                </a:solidFill>
                <a:latin typeface="+mn-lt"/>
                <a:ea typeface="+mn-ea"/>
              </a:rPr>
              <a:t>Be concerned in the making of an offer to supply a drug to another</a:t>
            </a:r>
          </a:p>
        </p:txBody>
      </p:sp>
    </p:spTree>
    <p:extLst>
      <p:ext uri="{BB962C8B-B14F-4D97-AF65-F5344CB8AC3E}">
        <p14:creationId xmlns:p14="http://schemas.microsoft.com/office/powerpoint/2010/main" val="1060288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450049" y="2229079"/>
            <a:ext cx="4266329"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000" dirty="0">
                <a:solidFill>
                  <a:schemeClr val="tx1"/>
                </a:solidFill>
              </a:rPr>
              <a:t>It is an offence for a person to have </a:t>
            </a:r>
          </a:p>
          <a:p>
            <a:pPr algn="ctr" eaLnBrk="1" hangingPunct="1">
              <a:spcBef>
                <a:spcPct val="0"/>
              </a:spcBef>
              <a:buFontTx/>
              <a:buNone/>
            </a:pPr>
            <a:endParaRPr lang="en-GB" altLang="en-US" sz="2000" dirty="0">
              <a:solidFill>
                <a:schemeClr val="tx1"/>
              </a:solidFill>
            </a:endParaRPr>
          </a:p>
          <a:p>
            <a:pPr algn="ctr" eaLnBrk="1" hangingPunct="1">
              <a:spcBef>
                <a:spcPct val="0"/>
              </a:spcBef>
              <a:buFontTx/>
              <a:buNone/>
            </a:pPr>
            <a:r>
              <a:rPr lang="en-GB" altLang="en-US" sz="2000" dirty="0">
                <a:solidFill>
                  <a:schemeClr val="tx1"/>
                </a:solidFill>
              </a:rPr>
              <a:t>a </a:t>
            </a:r>
            <a:r>
              <a:rPr lang="en-GB" altLang="en-US" sz="2000" dirty="0">
                <a:solidFill>
                  <a:srgbClr val="FF0000"/>
                </a:solidFill>
              </a:rPr>
              <a:t>controlled drug in their possession, </a:t>
            </a:r>
          </a:p>
          <a:p>
            <a:pPr algn="ctr" eaLnBrk="1" hangingPunct="1">
              <a:spcBef>
                <a:spcPct val="0"/>
              </a:spcBef>
              <a:buFontTx/>
              <a:buNone/>
            </a:pPr>
            <a:endParaRPr lang="en-GB" altLang="en-US" sz="2000" dirty="0">
              <a:solidFill>
                <a:schemeClr val="tx1"/>
              </a:solidFill>
            </a:endParaRPr>
          </a:p>
          <a:p>
            <a:pPr algn="ctr" eaLnBrk="1" hangingPunct="1">
              <a:spcBef>
                <a:spcPct val="0"/>
              </a:spcBef>
              <a:buFontTx/>
              <a:buNone/>
            </a:pPr>
            <a:r>
              <a:rPr lang="en-GB" altLang="en-US" sz="2000" dirty="0">
                <a:solidFill>
                  <a:schemeClr val="tx1"/>
                </a:solidFill>
              </a:rPr>
              <a:t>whether </a:t>
            </a:r>
            <a:r>
              <a:rPr lang="en-GB" altLang="en-US" sz="2000" dirty="0">
                <a:solidFill>
                  <a:srgbClr val="FF0000"/>
                </a:solidFill>
              </a:rPr>
              <a:t>lawfully or not, </a:t>
            </a:r>
          </a:p>
          <a:p>
            <a:pPr algn="ctr" eaLnBrk="1" hangingPunct="1">
              <a:spcBef>
                <a:spcPct val="0"/>
              </a:spcBef>
              <a:buFontTx/>
              <a:buNone/>
            </a:pPr>
            <a:endParaRPr lang="en-GB" altLang="en-US" sz="2000" dirty="0">
              <a:solidFill>
                <a:schemeClr val="tx1"/>
              </a:solidFill>
            </a:endParaRPr>
          </a:p>
          <a:p>
            <a:pPr algn="ctr" eaLnBrk="1" hangingPunct="1">
              <a:spcBef>
                <a:spcPct val="0"/>
              </a:spcBef>
              <a:buFontTx/>
              <a:buNone/>
            </a:pPr>
            <a:r>
              <a:rPr lang="en-GB" altLang="en-US" sz="2000" dirty="0">
                <a:solidFill>
                  <a:schemeClr val="tx1"/>
                </a:solidFill>
              </a:rPr>
              <a:t>with </a:t>
            </a:r>
            <a:r>
              <a:rPr lang="en-GB" altLang="en-US" sz="2000" dirty="0">
                <a:solidFill>
                  <a:srgbClr val="FF0000"/>
                </a:solidFill>
              </a:rPr>
              <a:t>intent</a:t>
            </a:r>
            <a:r>
              <a:rPr lang="en-GB" altLang="en-US" sz="2000" dirty="0">
                <a:solidFill>
                  <a:schemeClr val="tx1"/>
                </a:solidFill>
              </a:rPr>
              <a:t> to supply it unlawfully to another.</a:t>
            </a:r>
          </a:p>
        </p:txBody>
      </p:sp>
      <p:sp>
        <p:nvSpPr>
          <p:cNvPr id="5" name="TextBox 4"/>
          <p:cNvSpPr txBox="1"/>
          <p:nvPr/>
        </p:nvSpPr>
        <p:spPr>
          <a:xfrm>
            <a:off x="0" y="396462"/>
            <a:ext cx="11229474" cy="954107"/>
          </a:xfrm>
          <a:prstGeom prst="rect">
            <a:avLst/>
          </a:prstGeom>
          <a:solidFill>
            <a:schemeClr val="accent6"/>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GB" sz="2800" b="1" dirty="0">
                <a:solidFill>
                  <a:srgbClr val="0070C0"/>
                </a:solidFill>
              </a:rPr>
              <a:t>Possession with Intent to Supply  </a:t>
            </a:r>
            <a:br>
              <a:rPr lang="en-GB" sz="2800" b="1" dirty="0">
                <a:solidFill>
                  <a:schemeClr val="accent2"/>
                </a:solidFill>
              </a:rPr>
            </a:br>
            <a:r>
              <a:rPr lang="en-GB" sz="2800" b="1" dirty="0">
                <a:solidFill>
                  <a:schemeClr val="bg1"/>
                </a:solidFill>
              </a:rPr>
              <a:t>Section 5(3) Misuse of Drugs Act 1971</a:t>
            </a:r>
          </a:p>
        </p:txBody>
      </p:sp>
      <p:sp>
        <p:nvSpPr>
          <p:cNvPr id="2" name="TextBox 1">
            <a:extLst>
              <a:ext uri="{FF2B5EF4-FFF2-40B4-BE49-F238E27FC236}">
                <a16:creationId xmlns:a16="http://schemas.microsoft.com/office/drawing/2014/main" id="{DB5E4348-2A20-BB4E-B8D1-1F3BFFCA6DEE}"/>
              </a:ext>
            </a:extLst>
          </p:cNvPr>
          <p:cNvSpPr txBox="1"/>
          <p:nvPr/>
        </p:nvSpPr>
        <p:spPr>
          <a:xfrm>
            <a:off x="10154653" y="1820353"/>
            <a:ext cx="915122" cy="4780547"/>
          </a:xfrm>
          <a:prstGeom prst="rect">
            <a:avLst/>
          </a:prstGeom>
          <a:noFill/>
        </p:spPr>
        <p:txBody>
          <a:bodyPr vert="wordArtVert" wrap="square" rtlCol="0">
            <a:spAutoFit/>
          </a:bodyPr>
          <a:lstStyle/>
          <a:p>
            <a:r>
              <a:rPr lang="en-US" sz="4000" b="1" dirty="0">
                <a:solidFill>
                  <a:srgbClr val="0070C0"/>
                </a:solidFill>
              </a:rPr>
              <a:t>PWITS</a:t>
            </a:r>
            <a:r>
              <a:rPr lang="en-US" sz="2400" dirty="0"/>
              <a:t> </a:t>
            </a:r>
          </a:p>
        </p:txBody>
      </p:sp>
      <p:pic>
        <p:nvPicPr>
          <p:cNvPr id="16386" name="Picture 2" descr="Teenager charged with burglary and possession with intent to supply class B  drugs - Manchester Evening News">
            <a:extLst>
              <a:ext uri="{FF2B5EF4-FFF2-40B4-BE49-F238E27FC236}">
                <a16:creationId xmlns:a16="http://schemas.microsoft.com/office/drawing/2014/main" id="{9FFFF8A7-B0BD-BF4F-8975-4079CE1AF1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7884" y="2229079"/>
            <a:ext cx="4763810" cy="370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3471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2493" y="238539"/>
            <a:ext cx="11018520" cy="1434415"/>
          </a:xfrm>
          <a:prstGeom prst="rect">
            <a:avLst/>
          </a:prstGeom>
        </p:spPr>
        <p:txBody>
          <a:bodyPr vert="horz" lIns="91440" tIns="45720" rIns="91440" bIns="45720" rtlCol="0" anchor="b">
            <a:norm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90000"/>
              </a:lnSpc>
              <a:spcAft>
                <a:spcPts val="600"/>
              </a:spcAft>
            </a:pPr>
            <a:r>
              <a:rPr lang="en-US" sz="5400" b="1">
                <a:latin typeface="+mj-lt"/>
                <a:ea typeface="+mj-ea"/>
                <a:cs typeface="+mj-cs"/>
              </a:rPr>
              <a:t>Section 23 Misuse of Drugs Act 1971</a:t>
            </a:r>
          </a:p>
        </p:txBody>
      </p:sp>
      <p:sp>
        <p:nvSpPr>
          <p:cNvPr id="3" name="Content Placeholder 2"/>
          <p:cNvSpPr txBox="1">
            <a:spLocks/>
          </p:cNvSpPr>
          <p:nvPr/>
        </p:nvSpPr>
        <p:spPr>
          <a:xfrm>
            <a:off x="572493" y="2071316"/>
            <a:ext cx="6713552" cy="4119172"/>
          </a:xfrm>
          <a:prstGeom prst="rect">
            <a:avLst/>
          </a:prstGeom>
        </p:spPr>
        <p:txBody>
          <a:bodyPr vert="horz" lIns="91440" tIns="45720" rIns="91440" bIns="45720" rtlCol="0" anchor="t">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4400">
              <a:spcBef>
                <a:spcPct val="0"/>
              </a:spcBef>
              <a:buNone/>
            </a:pPr>
            <a:r>
              <a:rPr lang="en-US" altLang="en-US" sz="3600" dirty="0"/>
              <a:t>If a constable has </a:t>
            </a:r>
            <a:r>
              <a:rPr lang="en-US" altLang="en-US" sz="3600" dirty="0">
                <a:solidFill>
                  <a:srgbClr val="FF0000"/>
                </a:solidFill>
              </a:rPr>
              <a:t>reasonable grounds to suspect </a:t>
            </a:r>
            <a:r>
              <a:rPr lang="en-US" altLang="en-US" sz="3600" dirty="0"/>
              <a:t>that any person is in </a:t>
            </a:r>
            <a:r>
              <a:rPr lang="en-US" altLang="en-US" sz="3600" dirty="0">
                <a:solidFill>
                  <a:srgbClr val="FF0000"/>
                </a:solidFill>
              </a:rPr>
              <a:t>possession</a:t>
            </a:r>
            <a:r>
              <a:rPr lang="en-US" altLang="en-US" sz="3600" dirty="0"/>
              <a:t> of a </a:t>
            </a:r>
            <a:r>
              <a:rPr lang="en-US" altLang="en-US" sz="3600" dirty="0">
                <a:solidFill>
                  <a:srgbClr val="FF0000"/>
                </a:solidFill>
              </a:rPr>
              <a:t>controlled drug </a:t>
            </a:r>
            <a:r>
              <a:rPr lang="en-US" altLang="en-US" sz="3600" dirty="0"/>
              <a:t>in contravention of the Misuse of Drugs Act 1971 or of any regulations made under it, the constable may…</a:t>
            </a:r>
          </a:p>
          <a:p>
            <a:pPr marL="0" indent="-228600" defTabSz="914400"/>
            <a:endParaRPr lang="en-US" sz="2200" dirty="0"/>
          </a:p>
        </p:txBody>
      </p:sp>
      <p:pic>
        <p:nvPicPr>
          <p:cNvPr id="22530" name="Picture 2" descr="Stop and Searches for Drugs in England and Wales 2015/16 | TalkingDrugs">
            <a:extLst>
              <a:ext uri="{FF2B5EF4-FFF2-40B4-BE49-F238E27FC236}">
                <a16:creationId xmlns:a16="http://schemas.microsoft.com/office/drawing/2014/main" id="{2C7145C8-2FC7-8344-90CE-9FB6121449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90" r="41978"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7383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1196358" y="758423"/>
            <a:ext cx="5913090" cy="830263"/>
          </a:xfrm>
          <a:prstGeom prst="rect">
            <a:avLst/>
          </a:prstGeom>
          <a:solidFill>
            <a:schemeClr val="accent1">
              <a:lumMod val="40000"/>
              <a:lumOff val="6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1. Search</a:t>
            </a:r>
            <a:r>
              <a:rPr lang="en-GB" altLang="en-US" dirty="0">
                <a:solidFill>
                  <a:schemeClr val="tx1"/>
                </a:solidFill>
              </a:rPr>
              <a:t> that person and </a:t>
            </a:r>
            <a:r>
              <a:rPr lang="en-GB" altLang="en-US" dirty="0">
                <a:solidFill>
                  <a:srgbClr val="FF0000"/>
                </a:solidFill>
              </a:rPr>
              <a:t>detain</a:t>
            </a:r>
            <a:r>
              <a:rPr lang="en-GB" altLang="en-US" dirty="0">
                <a:solidFill>
                  <a:schemeClr val="tx1"/>
                </a:solidFill>
              </a:rPr>
              <a:t> them for the purposes of that search</a:t>
            </a:r>
          </a:p>
        </p:txBody>
      </p:sp>
      <p:pic>
        <p:nvPicPr>
          <p:cNvPr id="3" name="Picture 2" descr="\\Client\G$\CKP Images\Drugs\Search pers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9" y="431007"/>
            <a:ext cx="2520950" cy="20018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6"/>
          <p:cNvSpPr txBox="1">
            <a:spLocks noChangeArrowheads="1"/>
          </p:cNvSpPr>
          <p:nvPr/>
        </p:nvSpPr>
        <p:spPr bwMode="auto">
          <a:xfrm>
            <a:off x="4152903" y="2819909"/>
            <a:ext cx="6611350" cy="1201738"/>
          </a:xfrm>
          <a:prstGeom prst="rect">
            <a:avLst/>
          </a:prstGeom>
          <a:solidFill>
            <a:schemeClr val="accent1">
              <a:lumMod val="40000"/>
              <a:lumOff val="6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chemeClr val="tx1"/>
                </a:solidFill>
              </a:rPr>
              <a:t>2. </a:t>
            </a:r>
            <a:r>
              <a:rPr lang="en-GB" altLang="en-US" dirty="0">
                <a:solidFill>
                  <a:srgbClr val="FF0000"/>
                </a:solidFill>
              </a:rPr>
              <a:t>Search</a:t>
            </a:r>
            <a:r>
              <a:rPr lang="en-GB" altLang="en-US" dirty="0">
                <a:solidFill>
                  <a:schemeClr val="tx1"/>
                </a:solidFill>
              </a:rPr>
              <a:t> any </a:t>
            </a:r>
            <a:r>
              <a:rPr lang="en-GB" altLang="en-US" dirty="0">
                <a:solidFill>
                  <a:srgbClr val="FF0000"/>
                </a:solidFill>
              </a:rPr>
              <a:t>vehicle</a:t>
            </a:r>
            <a:r>
              <a:rPr lang="en-GB" altLang="en-US" dirty="0">
                <a:solidFill>
                  <a:schemeClr val="tx1"/>
                </a:solidFill>
              </a:rPr>
              <a:t> or vessel in which the constable suspects that the drug may be found</a:t>
            </a:r>
          </a:p>
        </p:txBody>
      </p:sp>
      <p:pic>
        <p:nvPicPr>
          <p:cNvPr id="5" name="Picture 3" descr="\\Client\G$\CKP Images\Drugs\Vehicle search.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626" y="2226827"/>
            <a:ext cx="2841267" cy="226090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7"/>
          <p:cNvSpPr txBox="1">
            <a:spLocks noChangeArrowheads="1"/>
          </p:cNvSpPr>
          <p:nvPr/>
        </p:nvSpPr>
        <p:spPr bwMode="auto">
          <a:xfrm>
            <a:off x="1203948" y="4857212"/>
            <a:ext cx="6752936" cy="1200150"/>
          </a:xfrm>
          <a:prstGeom prst="rect">
            <a:avLst/>
          </a:prstGeom>
          <a:solidFill>
            <a:schemeClr val="accent1">
              <a:lumMod val="40000"/>
              <a:lumOff val="6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3. Seize</a:t>
            </a:r>
            <a:r>
              <a:rPr lang="en-GB" altLang="en-US" dirty="0">
                <a:solidFill>
                  <a:schemeClr val="tx1"/>
                </a:solidFill>
              </a:rPr>
              <a:t> and </a:t>
            </a:r>
            <a:r>
              <a:rPr lang="en-GB" altLang="en-US" dirty="0">
                <a:solidFill>
                  <a:srgbClr val="FF0000"/>
                </a:solidFill>
              </a:rPr>
              <a:t>detain</a:t>
            </a:r>
            <a:r>
              <a:rPr lang="en-GB" altLang="en-US" dirty="0">
                <a:solidFill>
                  <a:schemeClr val="tx1"/>
                </a:solidFill>
              </a:rPr>
              <a:t> anything found which appears to be evidence of an offence under this Act</a:t>
            </a:r>
          </a:p>
        </p:txBody>
      </p:sp>
      <p:pic>
        <p:nvPicPr>
          <p:cNvPr id="7" name="Picture 2" descr="amphetamines"/>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a:xfrm>
            <a:off x="8582605" y="4408712"/>
            <a:ext cx="2663648" cy="1895835"/>
          </a:xfrm>
          <a:prstGeom prst="rect">
            <a:avLst/>
          </a:prstGeom>
          <a:ln>
            <a:solidFill>
              <a:schemeClr val="tx1"/>
            </a:solidFill>
          </a:ln>
        </p:spPr>
      </p:pic>
      <p:sp>
        <p:nvSpPr>
          <p:cNvPr id="8" name="TextBox 7">
            <a:extLst>
              <a:ext uri="{FF2B5EF4-FFF2-40B4-BE49-F238E27FC236}">
                <a16:creationId xmlns:a16="http://schemas.microsoft.com/office/drawing/2014/main" id="{56B8F719-3A8E-5C42-8328-9BFEF4C303D3}"/>
              </a:ext>
            </a:extLst>
          </p:cNvPr>
          <p:cNvSpPr txBox="1"/>
          <p:nvPr/>
        </p:nvSpPr>
        <p:spPr>
          <a:xfrm>
            <a:off x="2387068" y="6426844"/>
            <a:ext cx="8859185" cy="400110"/>
          </a:xfrm>
          <a:prstGeom prst="rect">
            <a:avLst/>
          </a:prstGeom>
          <a:noFill/>
        </p:spPr>
        <p:txBody>
          <a:bodyPr wrap="square">
            <a:spAutoFit/>
          </a:bodyPr>
          <a:lstStyle/>
          <a:p>
            <a:pPr>
              <a:lnSpc>
                <a:spcPct val="100000"/>
              </a:lnSpc>
              <a:buFont typeface="Arial" panose="020B0604020202020204" pitchFamily="34" charset="0"/>
              <a:buNone/>
              <a:defRPr/>
            </a:pPr>
            <a:r>
              <a:rPr lang="en-GB" sz="2000" i="0" dirty="0">
                <a:solidFill>
                  <a:srgbClr val="FF0000"/>
                </a:solidFill>
                <a:effectLst/>
              </a:rPr>
              <a:t>Remember: You </a:t>
            </a:r>
            <a:r>
              <a:rPr lang="en-GB" sz="2000" b="1" i="0" dirty="0">
                <a:solidFill>
                  <a:srgbClr val="FF0000"/>
                </a:solidFill>
                <a:effectLst/>
              </a:rPr>
              <a:t>MUST</a:t>
            </a:r>
            <a:r>
              <a:rPr lang="en-GB" sz="2000" i="0" dirty="0">
                <a:solidFill>
                  <a:srgbClr val="FF0000"/>
                </a:solidFill>
                <a:effectLst/>
              </a:rPr>
              <a:t> be able </a:t>
            </a:r>
            <a:r>
              <a:rPr lang="en-GB" sz="2000" b="1" i="0" dirty="0">
                <a:solidFill>
                  <a:srgbClr val="FF0000"/>
                </a:solidFill>
                <a:effectLst/>
              </a:rPr>
              <a:t>to justify your grounds for suspicion</a:t>
            </a:r>
            <a:r>
              <a:rPr lang="en-GB" sz="1800" i="0" dirty="0">
                <a:solidFill>
                  <a:srgbClr val="FF0000"/>
                </a:solidFill>
                <a:effectLst/>
              </a:rPr>
              <a:t>. </a:t>
            </a:r>
          </a:p>
        </p:txBody>
      </p:sp>
    </p:spTree>
    <p:extLst>
      <p:ext uri="{BB962C8B-B14F-4D97-AF65-F5344CB8AC3E}">
        <p14:creationId xmlns:p14="http://schemas.microsoft.com/office/powerpoint/2010/main" val="49363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lice use of stop and search rises after years of decline | Financial Times">
            <a:extLst>
              <a:ext uri="{FF2B5EF4-FFF2-40B4-BE49-F238E27FC236}">
                <a16:creationId xmlns:a16="http://schemas.microsoft.com/office/drawing/2014/main" id="{1960B396-0D37-5620-4F30-F924ACE9D76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788" r="-1" b="-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Heddlu' on the streets of Glasgow as Welsh police officers deployed at COP26">
            <a:extLst>
              <a:ext uri="{FF2B5EF4-FFF2-40B4-BE49-F238E27FC236}">
                <a16:creationId xmlns:a16="http://schemas.microsoft.com/office/drawing/2014/main" id="{94281498-438E-53D5-F977-A9A028C1D8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74" b="30142"/>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E3CD1EF-F530-F58A-9FB5-CE8576C3BC1D}"/>
              </a:ext>
            </a:extLst>
          </p:cNvPr>
          <p:cNvSpPr>
            <a:spLocks noGrp="1"/>
          </p:cNvSpPr>
          <p:nvPr>
            <p:ph type="ctrTitle"/>
          </p:nvPr>
        </p:nvSpPr>
        <p:spPr>
          <a:xfrm>
            <a:off x="438912" y="1524659"/>
            <a:ext cx="5019074" cy="2774088"/>
          </a:xfrm>
        </p:spPr>
        <p:txBody>
          <a:bodyPr>
            <a:normAutofit/>
          </a:bodyPr>
          <a:lstStyle/>
          <a:p>
            <a:pPr algn="l"/>
            <a:r>
              <a:rPr lang="en-US" sz="5400" dirty="0"/>
              <a:t>What can you remember?</a:t>
            </a:r>
          </a:p>
        </p:txBody>
      </p:sp>
      <p:sp>
        <p:nvSpPr>
          <p:cNvPr id="3" name="Subtitle 2">
            <a:extLst>
              <a:ext uri="{FF2B5EF4-FFF2-40B4-BE49-F238E27FC236}">
                <a16:creationId xmlns:a16="http://schemas.microsoft.com/office/drawing/2014/main" id="{FFD09D12-18C7-46FE-3457-88F30F7EA278}"/>
              </a:ext>
            </a:extLst>
          </p:cNvPr>
          <p:cNvSpPr>
            <a:spLocks noGrp="1"/>
          </p:cNvSpPr>
          <p:nvPr>
            <p:ph type="subTitle" idx="1"/>
          </p:nvPr>
        </p:nvSpPr>
        <p:spPr>
          <a:xfrm>
            <a:off x="298174" y="4665829"/>
            <a:ext cx="5789159" cy="1335024"/>
          </a:xfrm>
        </p:spPr>
        <p:txBody>
          <a:bodyPr>
            <a:normAutofit/>
          </a:bodyPr>
          <a:lstStyle/>
          <a:p>
            <a:pPr algn="l"/>
            <a:r>
              <a:rPr lang="en-US" sz="2800" dirty="0"/>
              <a:t>Police &amp; Criminal Evidence Act 1984</a:t>
            </a:r>
            <a:br>
              <a:rPr lang="en-US" sz="2800" dirty="0"/>
            </a:br>
            <a:r>
              <a:rPr lang="en-US" sz="2800" dirty="0"/>
              <a:t>Section 1. Stop &amp; Search </a:t>
            </a:r>
          </a:p>
        </p:txBody>
      </p:sp>
    </p:spTree>
    <p:extLst>
      <p:ext uri="{BB962C8B-B14F-4D97-AF65-F5344CB8AC3E}">
        <p14:creationId xmlns:p14="http://schemas.microsoft.com/office/powerpoint/2010/main" val="233738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88640"/>
            <a:ext cx="7886700" cy="543594"/>
          </a:xfrm>
          <a:solidFill>
            <a:schemeClr val="accent2"/>
          </a:solidFill>
          <a:ln>
            <a:noFill/>
          </a:ln>
        </p:spPr>
        <p:txBody>
          <a:bodyPr>
            <a:noAutofit/>
          </a:bodyPr>
          <a:lstStyle/>
          <a:p>
            <a:pPr algn="ctr"/>
            <a:r>
              <a:rPr lang="en-GB" sz="3600" b="1" dirty="0">
                <a:solidFill>
                  <a:schemeClr val="bg1"/>
                </a:solidFill>
                <a:latin typeface="+mn-lt"/>
              </a:rPr>
              <a:t>Section 1 PACE</a:t>
            </a:r>
          </a:p>
        </p:txBody>
      </p:sp>
      <p:graphicFrame>
        <p:nvGraphicFramePr>
          <p:cNvPr id="5" name="Diagram 4"/>
          <p:cNvGraphicFramePr/>
          <p:nvPr/>
        </p:nvGraphicFramePr>
        <p:xfrm>
          <a:off x="-1314450" y="1067024"/>
          <a:ext cx="10858499" cy="5462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IMPORTANT INFO REQUIRED ASAP - Douglas Valley Nursery">
            <a:extLst>
              <a:ext uri="{FF2B5EF4-FFF2-40B4-BE49-F238E27FC236}">
                <a16:creationId xmlns:a16="http://schemas.microsoft.com/office/drawing/2014/main" id="{A306E277-0757-58BF-E3B3-ECAEA821D1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90024" y="732234"/>
            <a:ext cx="2353999" cy="163036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Police Stop &amp; Search Powers:">
            <a:extLst>
              <a:ext uri="{FF2B5EF4-FFF2-40B4-BE49-F238E27FC236}">
                <a16:creationId xmlns:a16="http://schemas.microsoft.com/office/drawing/2014/main" id="{5D1CE333-5BCF-00FD-6CDE-3CEA22C79A8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35823" y="2737979"/>
            <a:ext cx="2108200" cy="384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5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BE6F6C9D-6858-EB44-99C0-3911CC852D56}"/>
                                            </p:graphicEl>
                                          </p:spTgt>
                                        </p:tgtEl>
                                        <p:attrNameLst>
                                          <p:attrName>style.visibility</p:attrName>
                                        </p:attrNameLst>
                                      </p:cBhvr>
                                      <p:to>
                                        <p:strVal val="visible"/>
                                      </p:to>
                                    </p:set>
                                    <p:animEffect transition="in" filter="fade">
                                      <p:cBhvr>
                                        <p:cTn id="7" dur="500"/>
                                        <p:tgtEl>
                                          <p:spTgt spid="5">
                                            <p:graphicEl>
                                              <a:dgm id="{BE6F6C9D-6858-EB44-99C0-3911CC852D5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9B1B738-6BE3-824E-884B-E829FCA7A43D}"/>
                                            </p:graphicEl>
                                          </p:spTgt>
                                        </p:tgtEl>
                                        <p:attrNameLst>
                                          <p:attrName>style.visibility</p:attrName>
                                        </p:attrNameLst>
                                      </p:cBhvr>
                                      <p:to>
                                        <p:strVal val="visible"/>
                                      </p:to>
                                    </p:set>
                                    <p:animEffect transition="in" filter="fade">
                                      <p:cBhvr>
                                        <p:cTn id="12" dur="500"/>
                                        <p:tgtEl>
                                          <p:spTgt spid="5">
                                            <p:graphicEl>
                                              <a:dgm id="{19B1B738-6BE3-824E-884B-E829FCA7A43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7BB447FF-E54B-CD49-A06C-1DB31A5D4FF3}"/>
                                            </p:graphicEl>
                                          </p:spTgt>
                                        </p:tgtEl>
                                        <p:attrNameLst>
                                          <p:attrName>style.visibility</p:attrName>
                                        </p:attrNameLst>
                                      </p:cBhvr>
                                      <p:to>
                                        <p:strVal val="visible"/>
                                      </p:to>
                                    </p:set>
                                    <p:animEffect transition="in" filter="fade">
                                      <p:cBhvr>
                                        <p:cTn id="15" dur="500"/>
                                        <p:tgtEl>
                                          <p:spTgt spid="5">
                                            <p:graphicEl>
                                              <a:dgm id="{7BB447FF-E54B-CD49-A06C-1DB31A5D4FF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2285B069-DBC3-4040-A16C-B49ADAD0C9F2}"/>
                                            </p:graphicEl>
                                          </p:spTgt>
                                        </p:tgtEl>
                                        <p:attrNameLst>
                                          <p:attrName>style.visibility</p:attrName>
                                        </p:attrNameLst>
                                      </p:cBhvr>
                                      <p:to>
                                        <p:strVal val="visible"/>
                                      </p:to>
                                    </p:set>
                                    <p:animEffect transition="in" filter="fade">
                                      <p:cBhvr>
                                        <p:cTn id="20" dur="500"/>
                                        <p:tgtEl>
                                          <p:spTgt spid="5">
                                            <p:graphicEl>
                                              <a:dgm id="{2285B069-DBC3-4040-A16C-B49ADAD0C9F2}"/>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40F1F6E5-1061-5C42-B348-B09BD63F97AE}"/>
                                            </p:graphicEl>
                                          </p:spTgt>
                                        </p:tgtEl>
                                        <p:attrNameLst>
                                          <p:attrName>style.visibility</p:attrName>
                                        </p:attrNameLst>
                                      </p:cBhvr>
                                      <p:to>
                                        <p:strVal val="visible"/>
                                      </p:to>
                                    </p:set>
                                    <p:animEffect transition="in" filter="fade">
                                      <p:cBhvr>
                                        <p:cTn id="23" dur="500"/>
                                        <p:tgtEl>
                                          <p:spTgt spid="5">
                                            <p:graphicEl>
                                              <a:dgm id="{40F1F6E5-1061-5C42-B348-B09BD63F97A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3F5B8A24-E128-4EA2-9A64-7C66189C0693}"/>
              </a:ext>
            </a:extLst>
          </p:cNvPr>
          <p:cNvGraphicFramePr/>
          <p:nvPr/>
        </p:nvGraphicFramePr>
        <p:xfrm>
          <a:off x="460364" y="0"/>
          <a:ext cx="113538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4580" name="Picture 4" descr="RED CROSS - MFC Foundation">
            <a:extLst>
              <a:ext uri="{FF2B5EF4-FFF2-40B4-BE49-F238E27FC236}">
                <a16:creationId xmlns:a16="http://schemas.microsoft.com/office/drawing/2014/main" id="{E9C409FA-F4A3-DC47-87EF-1D73A66740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05171" y="5214598"/>
            <a:ext cx="1513797" cy="151379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RED CROSS - MFC Foundation">
            <a:extLst>
              <a:ext uri="{FF2B5EF4-FFF2-40B4-BE49-F238E27FC236}">
                <a16:creationId xmlns:a16="http://schemas.microsoft.com/office/drawing/2014/main" id="{9D792FE8-A617-4142-8677-B9612F6397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4424" y="5214598"/>
            <a:ext cx="1513797" cy="1513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6880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23BE4C-E51E-11B2-55B4-D14F40CEBC49}"/>
              </a:ext>
            </a:extLst>
          </p:cNvPr>
          <p:cNvSpPr txBox="1"/>
          <p:nvPr/>
        </p:nvSpPr>
        <p:spPr>
          <a:xfrm>
            <a:off x="572493" y="238539"/>
            <a:ext cx="11018520" cy="1434415"/>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altLang="en-US" sz="4600" b="0" i="0" u="none" strike="noStrike" cap="none" spc="0" normalizeH="0" baseline="0" noProof="0">
                <a:ln>
                  <a:noFill/>
                </a:ln>
                <a:effectLst/>
                <a:uLnTx/>
                <a:uFillTx/>
                <a:latin typeface="+mj-lt"/>
                <a:ea typeface="+mj-ea"/>
                <a:cs typeface="+mj-cs"/>
              </a:rPr>
              <a:t>Remember -What can you give evidence of? </a:t>
            </a:r>
          </a:p>
        </p:txBody>
      </p:sp>
      <p:pic>
        <p:nvPicPr>
          <p:cNvPr id="1026" name="Picture 2" descr="Police urge the public to 'respect the countryside' after increase of criminal  damage to farms - Agriland.co.uk">
            <a:extLst>
              <a:ext uri="{FF2B5EF4-FFF2-40B4-BE49-F238E27FC236}">
                <a16:creationId xmlns:a16="http://schemas.microsoft.com/office/drawing/2014/main" id="{2C6F1E73-9DF5-0FE7-C1AE-4C01F57DAC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549" r="14576"/>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TextBox 5">
            <a:extLst>
              <a:ext uri="{FF2B5EF4-FFF2-40B4-BE49-F238E27FC236}">
                <a16:creationId xmlns:a16="http://schemas.microsoft.com/office/drawing/2014/main" id="{2FC96B56-8114-0747-D6D3-4B3104A781B2}"/>
              </a:ext>
            </a:extLst>
          </p:cNvPr>
          <p:cNvGraphicFramePr/>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27627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A2E1B6-F2A6-2CB7-8B8E-C54B1832ED1F}"/>
              </a:ext>
            </a:extLst>
          </p:cNvPr>
          <p:cNvSpPr txBox="1"/>
          <p:nvPr/>
        </p:nvSpPr>
        <p:spPr>
          <a:xfrm>
            <a:off x="407884" y="197635"/>
            <a:ext cx="3939688" cy="3667838"/>
          </a:xfrm>
          <a:prstGeom prst="rect">
            <a:avLst/>
          </a:prstGeom>
        </p:spPr>
        <p:txBody>
          <a:bodyPr vert="horz" lIns="91440" tIns="45720" rIns="91440" bIns="45720" rtlCol="0" anchor="ctr">
            <a:normAutofit/>
          </a:bodyPr>
          <a:lstStyle/>
          <a:p>
            <a:pPr marL="0" marR="0" indent="0" fontAlgn="base">
              <a:lnSpc>
                <a:spcPct val="90000"/>
              </a:lnSpc>
              <a:spcBef>
                <a:spcPct val="0"/>
              </a:spcBef>
              <a:spcAft>
                <a:spcPts val="600"/>
              </a:spcAft>
              <a:buClrTx/>
              <a:buSzTx/>
              <a:tabLst/>
              <a:defRPr/>
            </a:pPr>
            <a:r>
              <a:rPr lang="en-US" altLang="en-US" sz="4000" b="1" kern="1200" dirty="0">
                <a:solidFill>
                  <a:schemeClr val="tx1"/>
                </a:solidFill>
                <a:latin typeface="+mj-lt"/>
                <a:ea typeface="+mj-ea"/>
                <a:cs typeface="+mj-cs"/>
              </a:rPr>
              <a:t>Code A of PACE </a:t>
            </a:r>
            <a:br>
              <a:rPr lang="en-US" altLang="en-US" sz="4000" b="1" kern="1200" dirty="0">
                <a:solidFill>
                  <a:schemeClr val="tx1"/>
                </a:solidFill>
                <a:latin typeface="+mj-lt"/>
                <a:ea typeface="+mj-ea"/>
                <a:cs typeface="+mj-cs"/>
              </a:rPr>
            </a:br>
            <a:r>
              <a:rPr lang="en-US" altLang="en-US" sz="4000" kern="1200" dirty="0">
                <a:solidFill>
                  <a:schemeClr val="tx1"/>
                </a:solidFill>
                <a:latin typeface="+mj-lt"/>
                <a:ea typeface="+mj-ea"/>
                <a:cs typeface="+mj-cs"/>
              </a:rPr>
              <a:t>states reasonable grounds for suspicion </a:t>
            </a:r>
            <a:r>
              <a:rPr lang="en-US" altLang="en-US" sz="4000" i="0" kern="1200" dirty="0">
                <a:solidFill>
                  <a:schemeClr val="tx1"/>
                </a:solidFill>
                <a:latin typeface="+mj-lt"/>
                <a:ea typeface="+mj-ea"/>
                <a:cs typeface="+mj-cs"/>
              </a:rPr>
              <a:t>could be based on:</a:t>
            </a:r>
          </a:p>
        </p:txBody>
      </p:sp>
      <p:graphicFrame>
        <p:nvGraphicFramePr>
          <p:cNvPr id="7" name="TextBox 2">
            <a:extLst>
              <a:ext uri="{FF2B5EF4-FFF2-40B4-BE49-F238E27FC236}">
                <a16:creationId xmlns:a16="http://schemas.microsoft.com/office/drawing/2014/main" id="{402EE627-B893-FD31-4DAB-6B3FB77EC2A3}"/>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314" name="Picture 2" descr="IMPORTANT INFO REQUIRED ASAP - Douglas Valley Nursery">
            <a:extLst>
              <a:ext uri="{FF2B5EF4-FFF2-40B4-BE49-F238E27FC236}">
                <a16:creationId xmlns:a16="http://schemas.microsoft.com/office/drawing/2014/main" id="{F4530C59-EB83-D476-8A0E-A8CABA59CB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8200" y="4054795"/>
            <a:ext cx="3262303" cy="225944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60D5A9C-7A0F-3AE1-DF69-6504EC6153B6}"/>
              </a:ext>
            </a:extLst>
          </p:cNvPr>
          <p:cNvSpPr txBox="1"/>
          <p:nvPr/>
        </p:nvSpPr>
        <p:spPr>
          <a:xfrm>
            <a:off x="5108535" y="141680"/>
            <a:ext cx="4684295" cy="769441"/>
          </a:xfrm>
          <a:prstGeom prst="rect">
            <a:avLst/>
          </a:prstGeom>
          <a:noFill/>
        </p:spPr>
        <p:txBody>
          <a:bodyPr wrap="square" rtlCol="0">
            <a:spAutoFit/>
          </a:bodyPr>
          <a:lstStyle/>
          <a:p>
            <a:r>
              <a:rPr lang="en-US" sz="4400" dirty="0"/>
              <a:t>SHACKS!</a:t>
            </a:r>
          </a:p>
        </p:txBody>
      </p:sp>
    </p:spTree>
    <p:extLst>
      <p:ext uri="{BB962C8B-B14F-4D97-AF65-F5344CB8AC3E}">
        <p14:creationId xmlns:p14="http://schemas.microsoft.com/office/powerpoint/2010/main" val="3533981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a:spLocks noChangeArrowheads="1"/>
          </p:cNvSpPr>
          <p:nvPr/>
        </p:nvSpPr>
        <p:spPr bwMode="auto">
          <a:xfrm>
            <a:off x="572493" y="238539"/>
            <a:ext cx="11018520" cy="14344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defRPr/>
            </a:pPr>
            <a:r>
              <a:rPr lang="en-US" altLang="en-US" sz="4600">
                <a:solidFill>
                  <a:schemeClr val="tx1"/>
                </a:solidFill>
                <a:latin typeface="+mj-lt"/>
                <a:ea typeface="+mj-ea"/>
                <a:cs typeface="+mj-cs"/>
              </a:rPr>
              <a:t>Discuss: </a:t>
            </a:r>
          </a:p>
          <a:p>
            <a:pPr>
              <a:lnSpc>
                <a:spcPct val="90000"/>
              </a:lnSpc>
              <a:spcBef>
                <a:spcPct val="0"/>
              </a:spcBef>
              <a:spcAft>
                <a:spcPts val="600"/>
              </a:spcAft>
              <a:buNone/>
              <a:defRPr/>
            </a:pPr>
            <a:r>
              <a:rPr lang="en-US" altLang="en-US" sz="4600">
                <a:solidFill>
                  <a:schemeClr val="tx1"/>
                </a:solidFill>
                <a:latin typeface="+mj-lt"/>
                <a:ea typeface="+mj-ea"/>
                <a:cs typeface="+mj-cs"/>
              </a:rPr>
              <a:t>Reasonable Grounds</a:t>
            </a:r>
          </a:p>
        </p:txBody>
      </p:sp>
      <p:sp>
        <p:nvSpPr>
          <p:cNvPr id="4" name="TextBox 3">
            <a:extLst>
              <a:ext uri="{FF2B5EF4-FFF2-40B4-BE49-F238E27FC236}">
                <a16:creationId xmlns:a16="http://schemas.microsoft.com/office/drawing/2014/main" id="{7BAFEDDA-6F63-D520-2A4B-FD6C10FEBEFC}"/>
              </a:ext>
            </a:extLst>
          </p:cNvPr>
          <p:cNvSpPr txBox="1"/>
          <p:nvPr/>
        </p:nvSpPr>
        <p:spPr>
          <a:xfrm>
            <a:off x="572493" y="2071316"/>
            <a:ext cx="6713552" cy="4119172"/>
          </a:xfrm>
          <a:prstGeom prst="rect">
            <a:avLst/>
          </a:prstGeom>
        </p:spPr>
        <p:txBody>
          <a:bodyPr vert="horz" lIns="91440" tIns="45720" rIns="91440" bIns="45720" rtlCol="0" anchor="t">
            <a:normAutofit fontScale="85000" lnSpcReduction="20000"/>
          </a:bodyPr>
          <a:lstStyle/>
          <a:p>
            <a:pPr>
              <a:lnSpc>
                <a:spcPct val="90000"/>
              </a:lnSpc>
              <a:spcAft>
                <a:spcPts val="600"/>
              </a:spcAft>
            </a:pPr>
            <a:r>
              <a:rPr lang="en-US" sz="3500" dirty="0"/>
              <a:t>1. What must you have before searching? </a:t>
            </a:r>
          </a:p>
          <a:p>
            <a:pPr indent="-228600">
              <a:lnSpc>
                <a:spcPct val="90000"/>
              </a:lnSpc>
              <a:spcAft>
                <a:spcPts val="600"/>
              </a:spcAft>
              <a:buFont typeface="Arial" panose="020B0604020202020204" pitchFamily="34" charset="0"/>
              <a:buChar char="•"/>
            </a:pPr>
            <a:endParaRPr lang="en-US" sz="3500" dirty="0"/>
          </a:p>
          <a:p>
            <a:pPr>
              <a:lnSpc>
                <a:spcPct val="90000"/>
              </a:lnSpc>
              <a:spcAft>
                <a:spcPts val="600"/>
              </a:spcAft>
            </a:pPr>
            <a:r>
              <a:rPr lang="en-US" sz="3500" dirty="0"/>
              <a:t>2. What about reasonable grounds for suspicion and searching groups? </a:t>
            </a:r>
          </a:p>
          <a:p>
            <a:pPr indent="-228600">
              <a:lnSpc>
                <a:spcPct val="90000"/>
              </a:lnSpc>
              <a:spcAft>
                <a:spcPts val="600"/>
              </a:spcAft>
              <a:buFont typeface="Arial" panose="020B0604020202020204" pitchFamily="34" charset="0"/>
              <a:buChar char="•"/>
            </a:pPr>
            <a:endParaRPr lang="en-US" sz="3500" dirty="0"/>
          </a:p>
          <a:p>
            <a:pPr>
              <a:lnSpc>
                <a:spcPct val="90000"/>
              </a:lnSpc>
              <a:spcAft>
                <a:spcPts val="600"/>
              </a:spcAft>
            </a:pPr>
            <a:r>
              <a:rPr lang="en-US" sz="3500" dirty="0"/>
              <a:t>3. What about decision-making and bias? </a:t>
            </a:r>
          </a:p>
          <a:p>
            <a:pPr indent="-228600">
              <a:lnSpc>
                <a:spcPct val="90000"/>
              </a:lnSpc>
              <a:spcAft>
                <a:spcPts val="600"/>
              </a:spcAft>
              <a:buFont typeface="Arial" panose="020B0604020202020204" pitchFamily="34" charset="0"/>
              <a:buChar char="•"/>
            </a:pPr>
            <a:r>
              <a:rPr lang="en-US" sz="3500" dirty="0"/>
              <a:t>-Prejudice</a:t>
            </a:r>
          </a:p>
          <a:p>
            <a:pPr indent="-228600">
              <a:lnSpc>
                <a:spcPct val="90000"/>
              </a:lnSpc>
              <a:spcAft>
                <a:spcPts val="600"/>
              </a:spcAft>
              <a:buFont typeface="Arial" panose="020B0604020202020204" pitchFamily="34" charset="0"/>
              <a:buChar char="•"/>
            </a:pPr>
            <a:r>
              <a:rPr lang="en-US" sz="3500" dirty="0"/>
              <a:t>-Stereotyping</a:t>
            </a:r>
          </a:p>
          <a:p>
            <a:pPr indent="-228600">
              <a:lnSpc>
                <a:spcPct val="90000"/>
              </a:lnSpc>
              <a:spcAft>
                <a:spcPts val="600"/>
              </a:spcAft>
              <a:buFont typeface="Arial" panose="020B0604020202020204" pitchFamily="34" charset="0"/>
              <a:buChar char="•"/>
            </a:pPr>
            <a:r>
              <a:rPr lang="en-US" sz="3500" dirty="0"/>
              <a:t>-Unconscious bias </a:t>
            </a:r>
          </a:p>
          <a:p>
            <a:pPr indent="-228600">
              <a:lnSpc>
                <a:spcPct val="90000"/>
              </a:lnSpc>
              <a:spcAft>
                <a:spcPts val="600"/>
              </a:spcAft>
              <a:buFont typeface="Arial" panose="020B0604020202020204" pitchFamily="34" charset="0"/>
              <a:buChar char="•"/>
            </a:pPr>
            <a:r>
              <a:rPr lang="en-US" sz="3500" dirty="0"/>
              <a:t>-Discrimination?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p:txBody>
      </p:sp>
      <p:pic>
        <p:nvPicPr>
          <p:cNvPr id="2" name="Picture 2" descr="\\Client\G$\CKP Images\NIM\Question 1.png"/>
          <p:cNvPicPr>
            <a:picLocks noChangeAspect="1" noChangeArrowheads="1"/>
          </p:cNvPicPr>
          <p:nvPr/>
        </p:nvPicPr>
        <p:blipFill rotWithShape="1">
          <a:blip r:embed="rId3">
            <a:extLst>
              <a:ext uri="{28A0092B-C50C-407E-A947-70E740481C1C}">
                <a14:useLocalDpi xmlns:a14="http://schemas.microsoft.com/office/drawing/2010/main" val="0"/>
              </a:ext>
            </a:extLst>
          </a:blip>
          <a:srcRect r="3796"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042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atest police barred list released | College of Policing">
            <a:extLst>
              <a:ext uri="{FF2B5EF4-FFF2-40B4-BE49-F238E27FC236}">
                <a16:creationId xmlns:a16="http://schemas.microsoft.com/office/drawing/2014/main" id="{A139EACD-5122-2BC5-4505-0EA1702EA7B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31" r="2" b="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9222" name="Picture 6" descr="Stop &amp; Search - West Midlands Police &amp; Crime Commissioner">
            <a:extLst>
              <a:ext uri="{FF2B5EF4-FFF2-40B4-BE49-F238E27FC236}">
                <a16:creationId xmlns:a16="http://schemas.microsoft.com/office/drawing/2014/main" id="{314340E7-D12D-7291-165C-FBAC667ABD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7921"/>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3903F8D-E3EB-D6AD-6B76-0193C6EAE69F}"/>
              </a:ext>
            </a:extLst>
          </p:cNvPr>
          <p:cNvSpPr txBox="1"/>
          <p:nvPr/>
        </p:nvSpPr>
        <p:spPr>
          <a:xfrm>
            <a:off x="397657" y="1056607"/>
            <a:ext cx="5019074" cy="4319550"/>
          </a:xfrm>
          <a:prstGeom prst="rect">
            <a:avLst/>
          </a:prstGeom>
        </p:spPr>
        <p:txBody>
          <a:bodyPr vert="horz" lIns="91440" tIns="45720" rIns="91440" bIns="45720" rtlCol="0" anchor="b">
            <a:normAutofit/>
          </a:bodyPr>
          <a:lstStyle/>
          <a:p>
            <a:pPr algn="ctr">
              <a:lnSpc>
                <a:spcPct val="90000"/>
              </a:lnSpc>
              <a:spcBef>
                <a:spcPct val="0"/>
              </a:spcBef>
              <a:spcAft>
                <a:spcPts val="600"/>
              </a:spcAft>
              <a:defRPr/>
            </a:pPr>
            <a:r>
              <a:rPr lang="en-US" altLang="en-US" sz="3800" b="1" u="sng" kern="1200" dirty="0">
                <a:solidFill>
                  <a:schemeClr val="tx1"/>
                </a:solidFill>
                <a:latin typeface="+mj-lt"/>
                <a:ea typeface="+mj-ea"/>
                <a:cs typeface="+mj-cs"/>
              </a:rPr>
              <a:t>Discuss</a:t>
            </a:r>
            <a:br>
              <a:rPr lang="en-US" altLang="en-US" sz="3800" b="1" dirty="0">
                <a:latin typeface="+mj-lt"/>
                <a:ea typeface="+mj-ea"/>
                <a:cs typeface="+mj-cs"/>
              </a:rPr>
            </a:br>
            <a:br>
              <a:rPr lang="en-US" altLang="en-US" sz="3800" b="1" kern="1200" dirty="0">
                <a:solidFill>
                  <a:schemeClr val="tx1"/>
                </a:solidFill>
                <a:latin typeface="+mj-lt"/>
                <a:ea typeface="+mj-ea"/>
                <a:cs typeface="+mj-cs"/>
              </a:rPr>
            </a:br>
            <a:r>
              <a:rPr lang="en-US" altLang="en-US" sz="3800" b="1" kern="1200" dirty="0">
                <a:solidFill>
                  <a:schemeClr val="tx1"/>
                </a:solidFill>
                <a:latin typeface="+mj-lt"/>
                <a:ea typeface="+mj-ea"/>
                <a:cs typeface="+mj-cs"/>
              </a:rPr>
              <a:t>What information do you think you need to provide someone with before you search them?</a:t>
            </a:r>
            <a:br>
              <a:rPr lang="en-US" altLang="en-US" sz="3800" b="1" kern="1200" dirty="0">
                <a:solidFill>
                  <a:schemeClr val="tx1"/>
                </a:solidFill>
                <a:latin typeface="+mj-lt"/>
                <a:ea typeface="+mj-ea"/>
                <a:cs typeface="+mj-cs"/>
              </a:rPr>
            </a:br>
            <a:br>
              <a:rPr lang="en-US" altLang="en-US" sz="2800" b="1" kern="1200" dirty="0">
                <a:solidFill>
                  <a:srgbClr val="FF0000"/>
                </a:solidFill>
                <a:latin typeface="+mj-lt"/>
                <a:ea typeface="+mj-ea"/>
                <a:cs typeface="+mj-cs"/>
              </a:rPr>
            </a:br>
            <a:r>
              <a:rPr lang="en-US" altLang="en-US" sz="2800" b="1" kern="1200" dirty="0">
                <a:solidFill>
                  <a:srgbClr val="FF0000"/>
                </a:solidFill>
                <a:latin typeface="+mj-lt"/>
                <a:ea typeface="+mj-ea"/>
                <a:cs typeface="+mj-cs"/>
              </a:rPr>
              <a:t>(ROLE PLAY ASSESSMENT!) </a:t>
            </a:r>
            <a:endParaRPr lang="en-US" altLang="en-US" sz="3800" b="1" kern="1200" dirty="0">
              <a:solidFill>
                <a:srgbClr val="FF0000"/>
              </a:solidFill>
              <a:latin typeface="+mj-lt"/>
              <a:ea typeface="+mj-ea"/>
              <a:cs typeface="+mj-cs"/>
            </a:endParaRPr>
          </a:p>
        </p:txBody>
      </p:sp>
    </p:spTree>
    <p:extLst>
      <p:ext uri="{BB962C8B-B14F-4D97-AF65-F5344CB8AC3E}">
        <p14:creationId xmlns:p14="http://schemas.microsoft.com/office/powerpoint/2010/main" val="1591001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0" y="262103"/>
            <a:ext cx="12192000" cy="646331"/>
          </a:xfrm>
          <a:prstGeom prst="rect">
            <a:avLst/>
          </a:prstGeom>
          <a:solidFill>
            <a:schemeClr val="tx2"/>
          </a:solidFill>
          <a:ln>
            <a:noFill/>
          </a:ln>
        </p:spPr>
        <p:txBody>
          <a:bodyPr wrap="squar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defRPr/>
            </a:pPr>
            <a:r>
              <a:rPr lang="en-GB" altLang="en-US" sz="3600" kern="0" dirty="0">
                <a:solidFill>
                  <a:schemeClr val="bg1"/>
                </a:solidFill>
                <a:latin typeface="+mn-lt"/>
                <a:cs typeface="Arial" panose="020B0604020202020204" pitchFamily="34" charset="0"/>
              </a:rPr>
              <a:t>Code A of PACE</a:t>
            </a:r>
            <a:endParaRPr lang="en-GB" altLang="en-US" kern="0" dirty="0">
              <a:solidFill>
                <a:prstClr val="black"/>
              </a:solidFill>
            </a:endParaRPr>
          </a:p>
        </p:txBody>
      </p:sp>
      <p:sp>
        <p:nvSpPr>
          <p:cNvPr id="3" name="TextBox 2"/>
          <p:cNvSpPr txBox="1">
            <a:spLocks noChangeArrowheads="1"/>
          </p:cNvSpPr>
          <p:nvPr/>
        </p:nvSpPr>
        <p:spPr bwMode="auto">
          <a:xfrm>
            <a:off x="278296" y="1124745"/>
            <a:ext cx="11688417" cy="5509200"/>
          </a:xfrm>
          <a:prstGeom prst="rect">
            <a:avLst/>
          </a:prstGeom>
          <a:solidFill>
            <a:schemeClr val="bg2">
              <a:lumMod val="90000"/>
            </a:schemeClr>
          </a:solidFill>
          <a:ln>
            <a:solidFill>
              <a:schemeClr val="tx1"/>
            </a:solid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spcBef>
                <a:spcPct val="0"/>
              </a:spcBef>
              <a:buNone/>
              <a:defRPr/>
            </a:pPr>
            <a:r>
              <a:rPr lang="en-GB" altLang="en-US" sz="4400" i="1" u="sng" kern="0" dirty="0">
                <a:solidFill>
                  <a:schemeClr val="tx1"/>
                </a:solidFill>
                <a:latin typeface="+mn-lt"/>
                <a:cs typeface="Arial" panose="020B0604020202020204" pitchFamily="34" charset="0"/>
              </a:rPr>
              <a:t>G</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grounds for search</a:t>
            </a:r>
          </a:p>
          <a:p>
            <a:pPr>
              <a:spcBef>
                <a:spcPct val="0"/>
              </a:spcBef>
              <a:buNone/>
              <a:defRPr/>
            </a:pPr>
            <a:r>
              <a:rPr lang="en-GB" altLang="en-US" sz="4400" i="1" u="sng" kern="0" dirty="0">
                <a:solidFill>
                  <a:schemeClr val="tx1"/>
                </a:solidFill>
                <a:latin typeface="+mn-lt"/>
                <a:cs typeface="Arial" panose="020B0604020202020204" pitchFamily="34" charset="0"/>
              </a:rPr>
              <a:t>O</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object or purpose of search</a:t>
            </a:r>
          </a:p>
          <a:p>
            <a:pPr>
              <a:spcBef>
                <a:spcPct val="0"/>
              </a:spcBef>
              <a:buNone/>
              <a:defRPr/>
            </a:pPr>
            <a:r>
              <a:rPr lang="en-GB" altLang="en-US" sz="4400" i="1" u="sng" kern="0" dirty="0">
                <a:solidFill>
                  <a:schemeClr val="tx1"/>
                </a:solidFill>
                <a:latin typeface="+mn-lt"/>
                <a:cs typeface="Arial" panose="020B0604020202020204" pitchFamily="34" charset="0"/>
              </a:rPr>
              <a:t>W </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warrant card (if in plain clothes)</a:t>
            </a:r>
          </a:p>
          <a:p>
            <a:pPr>
              <a:spcBef>
                <a:spcPct val="0"/>
              </a:spcBef>
              <a:buNone/>
              <a:defRPr/>
            </a:pPr>
            <a:r>
              <a:rPr lang="en-GB" altLang="en-US" sz="4400" i="1" u="sng" kern="0" dirty="0">
                <a:solidFill>
                  <a:schemeClr val="tx1"/>
                </a:solidFill>
                <a:latin typeface="+mn-lt"/>
                <a:cs typeface="Arial" panose="020B0604020202020204" pitchFamily="34" charset="0"/>
              </a:rPr>
              <a:t>I</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identity of officer</a:t>
            </a:r>
          </a:p>
          <a:p>
            <a:pPr>
              <a:spcBef>
                <a:spcPct val="0"/>
              </a:spcBef>
              <a:buNone/>
              <a:defRPr/>
            </a:pPr>
            <a:r>
              <a:rPr lang="en-GB" altLang="en-US" sz="4400" i="1" u="sng" kern="0" dirty="0">
                <a:solidFill>
                  <a:schemeClr val="tx1"/>
                </a:solidFill>
                <a:latin typeface="+mn-lt"/>
                <a:cs typeface="Arial" panose="020B0604020202020204" pitchFamily="34" charset="0"/>
              </a:rPr>
              <a:t>S</a:t>
            </a:r>
            <a:r>
              <a:rPr lang="en-GB" altLang="en-US" sz="3200" kern="0" dirty="0">
                <a:solidFill>
                  <a:srgbClr val="0070C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station to which attached</a:t>
            </a:r>
          </a:p>
          <a:p>
            <a:pPr>
              <a:spcBef>
                <a:spcPct val="0"/>
              </a:spcBef>
              <a:buNone/>
              <a:defRPr/>
            </a:pPr>
            <a:r>
              <a:rPr lang="en-GB" altLang="en-US" sz="4400" i="1" u="sng" kern="0" dirty="0">
                <a:solidFill>
                  <a:schemeClr val="tx1"/>
                </a:solidFill>
                <a:latin typeface="+mn-lt"/>
                <a:cs typeface="Arial" panose="020B0604020202020204" pitchFamily="34" charset="0"/>
              </a:rPr>
              <a:t>E</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entitlement to copy of record</a:t>
            </a:r>
          </a:p>
          <a:p>
            <a:pPr>
              <a:spcBef>
                <a:spcPct val="0"/>
              </a:spcBef>
              <a:buNone/>
              <a:defRPr/>
            </a:pPr>
            <a:r>
              <a:rPr lang="en-GB" altLang="en-US" sz="4400" i="1" u="sng" kern="0" dirty="0">
                <a:solidFill>
                  <a:schemeClr val="tx1"/>
                </a:solidFill>
                <a:latin typeface="+mn-lt"/>
                <a:cs typeface="Arial" panose="020B0604020202020204" pitchFamily="34" charset="0"/>
              </a:rPr>
              <a:t>L</a:t>
            </a:r>
            <a:r>
              <a:rPr lang="en-GB" altLang="en-US" sz="3200" i="1" kern="0" dirty="0">
                <a:solidFill>
                  <a:schemeClr val="tx1"/>
                </a:solidFill>
                <a:latin typeface="+mn-lt"/>
                <a:cs typeface="Arial" panose="020B0604020202020204" pitchFamily="34" charset="0"/>
              </a:rPr>
              <a:t>	</a:t>
            </a:r>
            <a:r>
              <a:rPr lang="en-GB" altLang="en-US" sz="3600" kern="0" dirty="0">
                <a:solidFill>
                  <a:schemeClr val="tx1"/>
                </a:solidFill>
                <a:latin typeface="+mn-lt"/>
                <a:cs typeface="Arial" panose="020B0604020202020204" pitchFamily="34" charset="0"/>
              </a:rPr>
              <a:t>legal power used</a:t>
            </a:r>
          </a:p>
          <a:p>
            <a:pPr>
              <a:spcBef>
                <a:spcPct val="0"/>
              </a:spcBef>
              <a:buNone/>
              <a:defRPr/>
            </a:pPr>
            <a:r>
              <a:rPr lang="en-GB" altLang="en-US" sz="4400" i="1" u="sng" kern="0" dirty="0">
                <a:solidFill>
                  <a:schemeClr val="tx1"/>
                </a:solidFill>
                <a:latin typeface="+mn-lt"/>
                <a:cs typeface="Arial" panose="020B0604020202020204" pitchFamily="34" charset="0"/>
              </a:rPr>
              <a:t>Y</a:t>
            </a:r>
            <a:r>
              <a:rPr lang="en-GB" altLang="en-US" sz="3200" kern="0" dirty="0">
                <a:solidFill>
                  <a:srgbClr val="000000"/>
                </a:solidFill>
                <a:latin typeface="+mn-lt"/>
                <a:cs typeface="Arial" panose="020B0604020202020204" pitchFamily="34" charset="0"/>
              </a:rPr>
              <a:t>	</a:t>
            </a:r>
            <a:r>
              <a:rPr lang="en-GB" altLang="en-US" sz="3600" kern="0" dirty="0">
                <a:solidFill>
                  <a:srgbClr val="000000"/>
                </a:solidFill>
                <a:latin typeface="+mn-lt"/>
                <a:cs typeface="Arial" panose="020B0604020202020204" pitchFamily="34" charset="0"/>
              </a:rPr>
              <a:t>you are detained for purpose of search</a:t>
            </a:r>
          </a:p>
        </p:txBody>
      </p:sp>
      <p:pic>
        <p:nvPicPr>
          <p:cNvPr id="8194" name="Picture 2" descr="IMPORTANT INFO REQUIRED ASAP - Douglas Valley Nursery">
            <a:extLst>
              <a:ext uri="{FF2B5EF4-FFF2-40B4-BE49-F238E27FC236}">
                <a16:creationId xmlns:a16="http://schemas.microsoft.com/office/drawing/2014/main" id="{8499232E-51E7-3632-956C-4DD624FB74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7713" y="1124745"/>
            <a:ext cx="3429000" cy="237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538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person, outdoor&#10;&#10;Description automatically generated">
            <a:hlinkClick r:id="rId3"/>
            <a:extLst>
              <a:ext uri="{FF2B5EF4-FFF2-40B4-BE49-F238E27FC236}">
                <a16:creationId xmlns:a16="http://schemas.microsoft.com/office/drawing/2014/main" id="{775169C3-2E37-A636-FF7C-184C65C68C36}"/>
              </a:ext>
            </a:extLst>
          </p:cNvPr>
          <p:cNvPicPr>
            <a:picLocks noChangeAspect="1"/>
          </p:cNvPicPr>
          <p:nvPr/>
        </p:nvPicPr>
        <p:blipFill rotWithShape="1">
          <a:blip r:embed="rId4">
            <a:extLst>
              <a:ext uri="{28A0092B-C50C-407E-A947-70E740481C1C}">
                <a14:useLocalDpi xmlns:a14="http://schemas.microsoft.com/office/drawing/2010/main" val="0"/>
              </a:ext>
            </a:extLst>
          </a:blip>
          <a:srcRect r="3192" b="2"/>
          <a:stretch/>
        </p:blipFill>
        <p:spPr>
          <a:xfrm>
            <a:off x="6088088" y="397565"/>
            <a:ext cx="6103911" cy="6460435"/>
          </a:xfrm>
          <a:prstGeom prst="rect">
            <a:avLst/>
          </a:prstGeom>
        </p:spPr>
      </p:pic>
      <p:pic>
        <p:nvPicPr>
          <p:cNvPr id="10242" name="Picture 2" descr="important | 1st Ben Rhydding Scouts">
            <a:extLst>
              <a:ext uri="{FF2B5EF4-FFF2-40B4-BE49-F238E27FC236}">
                <a16:creationId xmlns:a16="http://schemas.microsoft.com/office/drawing/2014/main" id="{7C80BD9F-0D86-6B21-4B81-EE576022F50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2928" r="1" b="10795"/>
          <a:stretch/>
        </p:blipFill>
        <p:spPr bwMode="auto">
          <a:xfrm>
            <a:off x="926036" y="10"/>
            <a:ext cx="6428921" cy="3439986"/>
          </a:xfrm>
          <a:custGeom>
            <a:avLst/>
            <a:gdLst/>
            <a:ahLst/>
            <a:cxnLst/>
            <a:rect l="l" t="t" r="r" b="b"/>
            <a:pathLst>
              <a:path w="7279913" h="3895335">
                <a:moveTo>
                  <a:pt x="0" y="0"/>
                </a:moveTo>
                <a:lnTo>
                  <a:pt x="7279913" y="0"/>
                </a:lnTo>
                <a:lnTo>
                  <a:pt x="7279913" y="3116976"/>
                </a:lnTo>
                <a:lnTo>
                  <a:pt x="5011287" y="3116976"/>
                </a:lnTo>
                <a:lnTo>
                  <a:pt x="5011287" y="3895335"/>
                </a:lnTo>
                <a:lnTo>
                  <a:pt x="0" y="3895335"/>
                </a:ln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FDAAC49-C1D0-C3A3-26BD-90F271B6F910}"/>
              </a:ext>
            </a:extLst>
          </p:cNvPr>
          <p:cNvSpPr txBox="1"/>
          <p:nvPr/>
        </p:nvSpPr>
        <p:spPr>
          <a:xfrm>
            <a:off x="1152678" y="3956278"/>
            <a:ext cx="4550828" cy="2246769"/>
          </a:xfrm>
          <a:prstGeom prst="rect">
            <a:avLst/>
          </a:prstGeom>
          <a:noFill/>
        </p:spPr>
        <p:txBody>
          <a:bodyPr wrap="square" rtlCol="0">
            <a:spAutoFit/>
          </a:bodyPr>
          <a:lstStyle/>
          <a:p>
            <a:pPr algn="ctr"/>
            <a:r>
              <a:rPr lang="en-US" sz="2800" u="sng" dirty="0">
                <a:solidFill>
                  <a:srgbClr val="FF0000"/>
                </a:solidFill>
              </a:rPr>
              <a:t>Task</a:t>
            </a:r>
            <a:br>
              <a:rPr lang="en-US" sz="2800" u="sng" dirty="0">
                <a:solidFill>
                  <a:srgbClr val="FF0000"/>
                </a:solidFill>
              </a:rPr>
            </a:br>
            <a:r>
              <a:rPr lang="en-US" sz="2800" dirty="0">
                <a:solidFill>
                  <a:srgbClr val="FF0000"/>
                </a:solidFill>
              </a:rPr>
              <a:t>Watch the video and see if you can identify any important information being stated …</a:t>
            </a:r>
          </a:p>
        </p:txBody>
      </p:sp>
    </p:spTree>
    <p:extLst>
      <p:ext uri="{BB962C8B-B14F-4D97-AF65-F5344CB8AC3E}">
        <p14:creationId xmlns:p14="http://schemas.microsoft.com/office/powerpoint/2010/main" val="205299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lice Professional | Compensation offer for knife owners who surrender  weapons to police">
            <a:extLst>
              <a:ext uri="{FF2B5EF4-FFF2-40B4-BE49-F238E27FC236}">
                <a16:creationId xmlns:a16="http://schemas.microsoft.com/office/drawing/2014/main" id="{05FDAD0C-C7B0-BBF9-6A0B-AB62C0C82B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05" r="-2" b="14939"/>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Humberside Police encourage people to surrender offensive weapons in bid to  tackle knife crime - Gi Media">
            <a:extLst>
              <a:ext uri="{FF2B5EF4-FFF2-40B4-BE49-F238E27FC236}">
                <a16:creationId xmlns:a16="http://schemas.microsoft.com/office/drawing/2014/main" id="{AB272C69-116B-9F20-10B0-AAA870B448E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b="7921"/>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945857A-E1EC-08BD-83D3-DF45342BF669}"/>
              </a:ext>
            </a:extLst>
          </p:cNvPr>
          <p:cNvSpPr>
            <a:spLocks noGrp="1"/>
          </p:cNvSpPr>
          <p:nvPr>
            <p:ph type="ctrTitle"/>
          </p:nvPr>
        </p:nvSpPr>
        <p:spPr>
          <a:xfrm>
            <a:off x="438912" y="1524659"/>
            <a:ext cx="5019074" cy="2774088"/>
          </a:xfrm>
        </p:spPr>
        <p:txBody>
          <a:bodyPr>
            <a:normAutofit/>
          </a:bodyPr>
          <a:lstStyle/>
          <a:p>
            <a:pPr algn="l"/>
            <a:r>
              <a:rPr lang="en-US" sz="5400" dirty="0"/>
              <a:t>What can </a:t>
            </a:r>
            <a:r>
              <a:rPr lang="en-US" sz="5400"/>
              <a:t>you remember? </a:t>
            </a:r>
            <a:endParaRPr lang="en-US" sz="5400" dirty="0"/>
          </a:p>
        </p:txBody>
      </p:sp>
      <p:sp>
        <p:nvSpPr>
          <p:cNvPr id="3" name="Subtitle 2">
            <a:extLst>
              <a:ext uri="{FF2B5EF4-FFF2-40B4-BE49-F238E27FC236}">
                <a16:creationId xmlns:a16="http://schemas.microsoft.com/office/drawing/2014/main" id="{BB4AEF14-A884-4AC1-D913-5C6A7F0C0909}"/>
              </a:ext>
            </a:extLst>
          </p:cNvPr>
          <p:cNvSpPr>
            <a:spLocks noGrp="1"/>
          </p:cNvSpPr>
          <p:nvPr>
            <p:ph type="subTitle" idx="1"/>
          </p:nvPr>
        </p:nvSpPr>
        <p:spPr>
          <a:xfrm>
            <a:off x="438912" y="4687367"/>
            <a:ext cx="4917948" cy="1335024"/>
          </a:xfrm>
        </p:spPr>
        <p:txBody>
          <a:bodyPr>
            <a:normAutofit/>
          </a:bodyPr>
          <a:lstStyle/>
          <a:p>
            <a:pPr algn="l"/>
            <a:r>
              <a:rPr lang="en-US" sz="2800" dirty="0"/>
              <a:t>Offensive Weapons</a:t>
            </a:r>
          </a:p>
        </p:txBody>
      </p:sp>
    </p:spTree>
    <p:extLst>
      <p:ext uri="{BB962C8B-B14F-4D97-AF65-F5344CB8AC3E}">
        <p14:creationId xmlns:p14="http://schemas.microsoft.com/office/powerpoint/2010/main" val="147642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875939"/>
            <a:ext cx="6480720" cy="561975"/>
          </a:xfrm>
          <a:prstGeom prst="rect">
            <a:avLst/>
          </a:prstGeom>
          <a:solidFill>
            <a:schemeClr val="accent6">
              <a:lumMod val="40000"/>
              <a:lumOff val="60000"/>
            </a:schemeClr>
          </a:solidFill>
          <a:ln>
            <a:noFill/>
          </a:ln>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Section 1 - Prevention Of Crime Act 1953</a:t>
            </a:r>
          </a:p>
        </p:txBody>
      </p:sp>
      <p:sp>
        <p:nvSpPr>
          <p:cNvPr id="5" name="TextBox 4"/>
          <p:cNvSpPr txBox="1"/>
          <p:nvPr/>
        </p:nvSpPr>
        <p:spPr>
          <a:xfrm>
            <a:off x="0" y="133669"/>
            <a:ext cx="8640960" cy="584775"/>
          </a:xfrm>
          <a:prstGeom prst="rect">
            <a:avLst/>
          </a:prstGeom>
          <a:solidFill>
            <a:schemeClr val="accent6"/>
          </a:solidFill>
        </p:spPr>
        <p:txBody>
          <a:bodyPr wrap="square" rtlCol="0">
            <a:spAutoFit/>
          </a:bodyPr>
          <a:lstStyle/>
          <a:p>
            <a:pPr algn="ctr"/>
            <a:r>
              <a:rPr lang="en-GB" sz="3200" b="1" dirty="0">
                <a:solidFill>
                  <a:schemeClr val="bg1"/>
                </a:solidFill>
              </a:rPr>
              <a:t>Having an Offensive Weapon in a Public Place</a:t>
            </a:r>
          </a:p>
        </p:txBody>
      </p:sp>
      <p:pic>
        <p:nvPicPr>
          <p:cNvPr id="3074" name="Picture 2" descr="Offensive Weapons Act">
            <a:extLst>
              <a:ext uri="{FF2B5EF4-FFF2-40B4-BE49-F238E27FC236}">
                <a16:creationId xmlns:a16="http://schemas.microsoft.com/office/drawing/2014/main" id="{50980F05-E198-AE17-AD83-90EFC9083F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2974" y="859130"/>
            <a:ext cx="5348692" cy="282498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x-police officers asked to return batons - or risk offensive weapon fines  - Mirror Online">
            <a:extLst>
              <a:ext uri="{FF2B5EF4-FFF2-40B4-BE49-F238E27FC236}">
                <a16:creationId xmlns:a16="http://schemas.microsoft.com/office/drawing/2014/main" id="{78E153E7-655D-D58D-3A9A-12B5C9820F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2973" y="3824802"/>
            <a:ext cx="5348691" cy="285860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14B72B-AC52-F096-BBD7-DC5C1F5A73C5}"/>
              </a:ext>
            </a:extLst>
          </p:cNvPr>
          <p:cNvSpPr txBox="1"/>
          <p:nvPr/>
        </p:nvSpPr>
        <p:spPr>
          <a:xfrm>
            <a:off x="-4010" y="2271623"/>
            <a:ext cx="6100010" cy="3450816"/>
          </a:xfrm>
          <a:prstGeom prst="rect">
            <a:avLst/>
          </a:prstGeom>
          <a:noFill/>
        </p:spPr>
        <p:txBody>
          <a:bodyPr wrap="square">
            <a:spAutoFit/>
          </a:bodyPr>
          <a:lstStyle/>
          <a:p>
            <a:pPr marL="342900" indent="-342900" algn="ctr" fontAlgn="base">
              <a:lnSpc>
                <a:spcPct val="80000"/>
              </a:lnSpc>
              <a:spcBef>
                <a:spcPct val="20000"/>
              </a:spcBef>
              <a:spcAft>
                <a:spcPct val="0"/>
              </a:spcAft>
              <a:defRPr/>
            </a:pPr>
            <a:r>
              <a:rPr lang="en-GB" altLang="en-US" sz="3200" dirty="0">
                <a:solidFill>
                  <a:schemeClr val="tx1"/>
                </a:solidFill>
                <a:cs typeface="Arial"/>
              </a:rPr>
              <a:t>Any person who, </a:t>
            </a:r>
            <a:r>
              <a:rPr lang="en-GB" altLang="en-US" sz="3200" dirty="0">
                <a:solidFill>
                  <a:srgbClr val="FF0000"/>
                </a:solidFill>
                <a:cs typeface="Arial"/>
              </a:rPr>
              <a:t>without</a:t>
            </a:r>
          </a:p>
          <a:p>
            <a:pPr marL="342900" indent="-342900" algn="ctr" fontAlgn="base">
              <a:lnSpc>
                <a:spcPct val="80000"/>
              </a:lnSpc>
              <a:spcBef>
                <a:spcPct val="20000"/>
              </a:spcBef>
              <a:spcAft>
                <a:spcPct val="0"/>
              </a:spcAft>
              <a:defRPr/>
            </a:pPr>
            <a:r>
              <a:rPr lang="en-GB" altLang="en-US" sz="3200" dirty="0">
                <a:solidFill>
                  <a:srgbClr val="FF0000"/>
                </a:solidFill>
                <a:cs typeface="Arial"/>
              </a:rPr>
              <a:t>lawful authority</a:t>
            </a:r>
            <a:r>
              <a:rPr lang="en-GB" altLang="en-US" sz="3200" dirty="0">
                <a:solidFill>
                  <a:schemeClr val="tx1"/>
                </a:solidFill>
                <a:cs typeface="Arial"/>
              </a:rPr>
              <a:t> or </a:t>
            </a:r>
            <a:r>
              <a:rPr lang="en-GB" altLang="en-US" sz="3200" dirty="0">
                <a:solidFill>
                  <a:srgbClr val="FF0000"/>
                </a:solidFill>
                <a:cs typeface="Arial"/>
              </a:rPr>
              <a:t>reasonable</a:t>
            </a:r>
          </a:p>
          <a:p>
            <a:pPr marL="342900" indent="-342900" algn="ctr" fontAlgn="base">
              <a:lnSpc>
                <a:spcPct val="80000"/>
              </a:lnSpc>
              <a:spcBef>
                <a:spcPct val="20000"/>
              </a:spcBef>
              <a:spcAft>
                <a:spcPct val="0"/>
              </a:spcAft>
              <a:defRPr/>
            </a:pPr>
            <a:r>
              <a:rPr lang="en-GB" altLang="en-US" sz="3200" dirty="0">
                <a:solidFill>
                  <a:srgbClr val="FF0000"/>
                </a:solidFill>
                <a:cs typeface="Arial"/>
              </a:rPr>
              <a:t>excuse</a:t>
            </a:r>
            <a:r>
              <a:rPr lang="en-GB" altLang="en-US" sz="3200" dirty="0">
                <a:solidFill>
                  <a:schemeClr val="tx1"/>
                </a:solidFill>
                <a:cs typeface="Arial"/>
              </a:rPr>
              <a:t>, the proof whereof shall</a:t>
            </a:r>
          </a:p>
          <a:p>
            <a:pPr marL="342900" indent="-342900" algn="ctr" fontAlgn="base">
              <a:lnSpc>
                <a:spcPct val="80000"/>
              </a:lnSpc>
              <a:spcBef>
                <a:spcPct val="20000"/>
              </a:spcBef>
              <a:spcAft>
                <a:spcPct val="0"/>
              </a:spcAft>
              <a:defRPr/>
            </a:pPr>
            <a:r>
              <a:rPr lang="en-GB" altLang="en-US" sz="3200" dirty="0">
                <a:solidFill>
                  <a:schemeClr val="tx1"/>
                </a:solidFill>
                <a:cs typeface="Arial"/>
              </a:rPr>
              <a:t>lie on him, has with him in any</a:t>
            </a:r>
          </a:p>
          <a:p>
            <a:pPr marL="342900" indent="-342900" algn="ctr" fontAlgn="base">
              <a:lnSpc>
                <a:spcPct val="80000"/>
              </a:lnSpc>
              <a:spcBef>
                <a:spcPct val="20000"/>
              </a:spcBef>
              <a:spcAft>
                <a:spcPct val="0"/>
              </a:spcAft>
              <a:defRPr/>
            </a:pPr>
            <a:r>
              <a:rPr lang="en-GB" altLang="en-US" sz="3200" dirty="0">
                <a:solidFill>
                  <a:srgbClr val="FF0000"/>
                </a:solidFill>
                <a:cs typeface="Arial"/>
              </a:rPr>
              <a:t>public place </a:t>
            </a:r>
            <a:r>
              <a:rPr lang="en-GB" altLang="en-US" sz="3200" dirty="0">
                <a:solidFill>
                  <a:schemeClr val="tx1"/>
                </a:solidFill>
                <a:cs typeface="Arial"/>
              </a:rPr>
              <a:t>any </a:t>
            </a:r>
            <a:r>
              <a:rPr lang="en-GB" altLang="en-US" sz="3200" dirty="0">
                <a:solidFill>
                  <a:srgbClr val="FF0000"/>
                </a:solidFill>
                <a:cs typeface="Arial"/>
              </a:rPr>
              <a:t>offensive</a:t>
            </a:r>
          </a:p>
          <a:p>
            <a:pPr marL="342900" indent="-342900" algn="ctr" fontAlgn="base">
              <a:lnSpc>
                <a:spcPct val="80000"/>
              </a:lnSpc>
              <a:spcBef>
                <a:spcPct val="20000"/>
              </a:spcBef>
              <a:spcAft>
                <a:spcPct val="0"/>
              </a:spcAft>
              <a:defRPr/>
            </a:pPr>
            <a:r>
              <a:rPr lang="en-GB" altLang="en-US" sz="3200" dirty="0">
                <a:solidFill>
                  <a:srgbClr val="FF0000"/>
                </a:solidFill>
                <a:cs typeface="Arial"/>
              </a:rPr>
              <a:t>weapon</a:t>
            </a:r>
            <a:r>
              <a:rPr lang="en-GB" altLang="en-US" sz="3200" dirty="0">
                <a:solidFill>
                  <a:schemeClr val="tx1"/>
                </a:solidFill>
                <a:cs typeface="Arial"/>
              </a:rPr>
              <a:t>, shall be guilty of an</a:t>
            </a:r>
          </a:p>
          <a:p>
            <a:pPr marL="342900" indent="-342900" algn="ctr" fontAlgn="base">
              <a:lnSpc>
                <a:spcPct val="80000"/>
              </a:lnSpc>
              <a:spcBef>
                <a:spcPct val="20000"/>
              </a:spcBef>
              <a:spcAft>
                <a:spcPct val="0"/>
              </a:spcAft>
              <a:defRPr/>
            </a:pPr>
            <a:r>
              <a:rPr lang="en-GB" altLang="en-US" sz="3200" dirty="0">
                <a:solidFill>
                  <a:schemeClr val="tx1"/>
                </a:solidFill>
                <a:cs typeface="Arial"/>
              </a:rPr>
              <a:t>offence.</a:t>
            </a:r>
          </a:p>
        </p:txBody>
      </p:sp>
    </p:spTree>
    <p:extLst>
      <p:ext uri="{BB962C8B-B14F-4D97-AF65-F5344CB8AC3E}">
        <p14:creationId xmlns:p14="http://schemas.microsoft.com/office/powerpoint/2010/main" val="3128720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F60337-1C5D-8D9C-6AC2-E63EF05553A4}"/>
              </a:ext>
            </a:extLst>
          </p:cNvPr>
          <p:cNvSpPr txBox="1"/>
          <p:nvPr/>
        </p:nvSpPr>
        <p:spPr>
          <a:xfrm>
            <a:off x="640080" y="304800"/>
            <a:ext cx="10908792" cy="1442339"/>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100" u="sng" kern="1200">
                <a:solidFill>
                  <a:schemeClr val="tx1"/>
                </a:solidFill>
                <a:latin typeface="+mj-lt"/>
                <a:ea typeface="+mj-ea"/>
                <a:cs typeface="+mj-cs"/>
              </a:rPr>
              <a:t>Discuss</a:t>
            </a:r>
            <a:br>
              <a:rPr lang="en-US" sz="3100" u="sng" kern="1200">
                <a:solidFill>
                  <a:schemeClr val="tx1"/>
                </a:solidFill>
                <a:latin typeface="+mj-lt"/>
                <a:ea typeface="+mj-ea"/>
                <a:cs typeface="+mj-cs"/>
              </a:rPr>
            </a:br>
            <a:br>
              <a:rPr lang="en-US" sz="3100" kern="1200">
                <a:solidFill>
                  <a:schemeClr val="tx1"/>
                </a:solidFill>
                <a:latin typeface="+mj-lt"/>
                <a:ea typeface="+mj-ea"/>
                <a:cs typeface="+mj-cs"/>
              </a:rPr>
            </a:br>
            <a:r>
              <a:rPr lang="en-US" sz="3100" kern="1200">
                <a:solidFill>
                  <a:schemeClr val="tx1"/>
                </a:solidFill>
                <a:latin typeface="+mj-lt"/>
                <a:ea typeface="+mj-ea"/>
                <a:cs typeface="+mj-cs"/>
              </a:rPr>
              <a:t>What is an offensive weapon?</a:t>
            </a:r>
          </a:p>
        </p:txBody>
      </p:sp>
      <p:pic>
        <p:nvPicPr>
          <p:cNvPr id="11266" name="Picture 2" descr="Guidance on definition of what is an 'offensive weapon' | Sunderland Echo">
            <a:extLst>
              <a:ext uri="{FF2B5EF4-FFF2-40B4-BE49-F238E27FC236}">
                <a16:creationId xmlns:a16="http://schemas.microsoft.com/office/drawing/2014/main" id="{4C95EEDD-93EE-BAA2-0B81-F45ECD4E7F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886" b="1"/>
          <a:stretch/>
        </p:blipFill>
        <p:spPr bwMode="auto">
          <a:xfrm>
            <a:off x="20" y="2665139"/>
            <a:ext cx="6181981" cy="4192863"/>
          </a:xfrm>
          <a:custGeom>
            <a:avLst/>
            <a:gdLst/>
            <a:ahLst/>
            <a:cxnLst/>
            <a:rect l="l" t="t" r="r" b="b"/>
            <a:pathLst>
              <a:path w="6005375" h="4192863">
                <a:moveTo>
                  <a:pt x="5424937" y="874"/>
                </a:moveTo>
                <a:cubicBezTo>
                  <a:pt x="5470440" y="-1251"/>
                  <a:pt x="5516123" y="499"/>
                  <a:pt x="5561495" y="6147"/>
                </a:cubicBezTo>
                <a:cubicBezTo>
                  <a:pt x="5636334" y="13389"/>
                  <a:pt x="5711424" y="18471"/>
                  <a:pt x="5786261" y="26095"/>
                </a:cubicBezTo>
                <a:cubicBezTo>
                  <a:pt x="5819550" y="29525"/>
                  <a:pt x="5853222" y="16820"/>
                  <a:pt x="5886002" y="28509"/>
                </a:cubicBezTo>
                <a:cubicBezTo>
                  <a:pt x="5922214" y="41469"/>
                  <a:pt x="5958870" y="47282"/>
                  <a:pt x="5995622" y="48044"/>
                </a:cubicBezTo>
                <a:lnTo>
                  <a:pt x="5998366" y="47926"/>
                </a:lnTo>
                <a:lnTo>
                  <a:pt x="5995171" y="398504"/>
                </a:lnTo>
                <a:cubicBezTo>
                  <a:pt x="5993433" y="528663"/>
                  <a:pt x="5993035" y="658806"/>
                  <a:pt x="5999656" y="788917"/>
                </a:cubicBezTo>
                <a:cubicBezTo>
                  <a:pt x="6009855" y="990282"/>
                  <a:pt x="6003364" y="1191519"/>
                  <a:pt x="5999656" y="1392757"/>
                </a:cubicBezTo>
                <a:cubicBezTo>
                  <a:pt x="5992506" y="1778706"/>
                  <a:pt x="6003364" y="2164146"/>
                  <a:pt x="5998730" y="2549586"/>
                </a:cubicBezTo>
                <a:cubicBezTo>
                  <a:pt x="5996744" y="2720440"/>
                  <a:pt x="5998994" y="2891040"/>
                  <a:pt x="6003364" y="3061895"/>
                </a:cubicBezTo>
                <a:cubicBezTo>
                  <a:pt x="6009720" y="3305846"/>
                  <a:pt x="5999922" y="3549924"/>
                  <a:pt x="5989196" y="3793749"/>
                </a:cubicBezTo>
                <a:cubicBezTo>
                  <a:pt x="5985594" y="3860794"/>
                  <a:pt x="5984646" y="3927918"/>
                  <a:pt x="5986348" y="3994981"/>
                </a:cubicBezTo>
                <a:lnTo>
                  <a:pt x="5999199" y="4192863"/>
                </a:lnTo>
                <a:lnTo>
                  <a:pt x="0" y="4192863"/>
                </a:lnTo>
                <a:lnTo>
                  <a:pt x="0" y="26225"/>
                </a:lnTo>
                <a:lnTo>
                  <a:pt x="10965" y="23935"/>
                </a:lnTo>
                <a:cubicBezTo>
                  <a:pt x="27502" y="19081"/>
                  <a:pt x="44569" y="16260"/>
                  <a:pt x="61788" y="15549"/>
                </a:cubicBezTo>
                <a:cubicBezTo>
                  <a:pt x="194437" y="-1096"/>
                  <a:pt x="327213" y="3351"/>
                  <a:pt x="460497" y="8815"/>
                </a:cubicBezTo>
                <a:cubicBezTo>
                  <a:pt x="692632" y="18217"/>
                  <a:pt x="925021" y="29144"/>
                  <a:pt x="1157537" y="25841"/>
                </a:cubicBezTo>
                <a:cubicBezTo>
                  <a:pt x="1393484" y="22410"/>
                  <a:pt x="1628922" y="29653"/>
                  <a:pt x="1864615" y="39182"/>
                </a:cubicBezTo>
                <a:cubicBezTo>
                  <a:pt x="1967913" y="43121"/>
                  <a:pt x="2071847" y="47059"/>
                  <a:pt x="2173493" y="17709"/>
                </a:cubicBezTo>
                <a:cubicBezTo>
                  <a:pt x="2196465" y="12334"/>
                  <a:pt x="2220416" y="12855"/>
                  <a:pt x="2243121" y="19234"/>
                </a:cubicBezTo>
                <a:cubicBezTo>
                  <a:pt x="2357219" y="45789"/>
                  <a:pt x="2471952" y="53666"/>
                  <a:pt x="2587321" y="27492"/>
                </a:cubicBezTo>
                <a:cubicBezTo>
                  <a:pt x="2719944" y="-1223"/>
                  <a:pt x="2856455" y="-7360"/>
                  <a:pt x="2991111" y="9323"/>
                </a:cubicBezTo>
                <a:cubicBezTo>
                  <a:pt x="3114231" y="23045"/>
                  <a:pt x="3237985" y="37911"/>
                  <a:pt x="3361358" y="26857"/>
                </a:cubicBezTo>
                <a:cubicBezTo>
                  <a:pt x="3556266" y="9323"/>
                  <a:pt x="3750918" y="24570"/>
                  <a:pt x="3945825" y="29271"/>
                </a:cubicBezTo>
                <a:cubicBezTo>
                  <a:pt x="4010625" y="30796"/>
                  <a:pt x="4075806" y="44137"/>
                  <a:pt x="4140224" y="32193"/>
                </a:cubicBezTo>
                <a:cubicBezTo>
                  <a:pt x="4241744" y="13389"/>
                  <a:pt x="4342120" y="20631"/>
                  <a:pt x="4443766" y="31177"/>
                </a:cubicBezTo>
                <a:cubicBezTo>
                  <a:pt x="4638419" y="51507"/>
                  <a:pt x="4832945" y="61290"/>
                  <a:pt x="5026708" y="23172"/>
                </a:cubicBezTo>
                <a:cubicBezTo>
                  <a:pt x="5086807" y="11229"/>
                  <a:pt x="5146524" y="4368"/>
                  <a:pt x="5207640" y="20377"/>
                </a:cubicBezTo>
                <a:cubicBezTo>
                  <a:pt x="5234626" y="26539"/>
                  <a:pt x="5262719" y="26019"/>
                  <a:pt x="5289465" y="18853"/>
                </a:cubicBezTo>
                <a:cubicBezTo>
                  <a:pt x="5334113" y="9000"/>
                  <a:pt x="5379435" y="2999"/>
                  <a:pt x="5424937" y="874"/>
                </a:cubicBezTo>
                <a:close/>
              </a:path>
            </a:pathLst>
          </a:custGeom>
          <a:noFill/>
          <a:extLst>
            <a:ext uri="{909E8E84-426E-40DD-AFC4-6F175D3DCCD1}">
              <a14:hiddenFill xmlns:a14="http://schemas.microsoft.com/office/drawing/2010/main">
                <a:solidFill>
                  <a:srgbClr val="FFFFFF"/>
                </a:solidFill>
              </a14:hiddenFill>
            </a:ext>
          </a:extLst>
        </p:spPr>
      </p:pic>
      <p:pic>
        <p:nvPicPr>
          <p:cNvPr id="11268" name="Picture 4" descr="Man with offensive weapon arrested after suspicious activity | Peterborough  Matters">
            <a:extLst>
              <a:ext uri="{FF2B5EF4-FFF2-40B4-BE49-F238E27FC236}">
                <a16:creationId xmlns:a16="http://schemas.microsoft.com/office/drawing/2014/main" id="{466493A2-AB97-F877-6CB1-E8487EF414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8791"/>
          <a:stretch/>
        </p:blipFill>
        <p:spPr bwMode="auto">
          <a:xfrm>
            <a:off x="6096001" y="2654313"/>
            <a:ext cx="6096002" cy="4203687"/>
          </a:xfrm>
          <a:custGeom>
            <a:avLst/>
            <a:gdLst/>
            <a:ahLst/>
            <a:cxnLst/>
            <a:rect l="l" t="t" r="r" b="b"/>
            <a:pathLst>
              <a:path w="6006951" h="4203687">
                <a:moveTo>
                  <a:pt x="1041516" y="879"/>
                </a:moveTo>
                <a:cubicBezTo>
                  <a:pt x="1141687" y="5084"/>
                  <a:pt x="1240768" y="23261"/>
                  <a:pt x="1340635" y="31075"/>
                </a:cubicBezTo>
                <a:cubicBezTo>
                  <a:pt x="1435675" y="38571"/>
                  <a:pt x="1530714" y="49499"/>
                  <a:pt x="1626262" y="34506"/>
                </a:cubicBezTo>
                <a:cubicBezTo>
                  <a:pt x="1719980" y="21762"/>
                  <a:pt x="1814765" y="18776"/>
                  <a:pt x="1909093" y="25612"/>
                </a:cubicBezTo>
                <a:cubicBezTo>
                  <a:pt x="2013408" y="30821"/>
                  <a:pt x="2117468" y="48101"/>
                  <a:pt x="2222418" y="33616"/>
                </a:cubicBezTo>
                <a:cubicBezTo>
                  <a:pt x="2235644" y="32269"/>
                  <a:pt x="2248998" y="34010"/>
                  <a:pt x="2261425" y="38699"/>
                </a:cubicBezTo>
                <a:cubicBezTo>
                  <a:pt x="2302223" y="52255"/>
                  <a:pt x="2346173" y="53094"/>
                  <a:pt x="2387466" y="41113"/>
                </a:cubicBezTo>
                <a:cubicBezTo>
                  <a:pt x="2439687" y="27213"/>
                  <a:pt x="2494525" y="26297"/>
                  <a:pt x="2547178" y="38445"/>
                </a:cubicBezTo>
                <a:cubicBezTo>
                  <a:pt x="2625446" y="55470"/>
                  <a:pt x="2703968" y="72242"/>
                  <a:pt x="2785412" y="58266"/>
                </a:cubicBezTo>
                <a:cubicBezTo>
                  <a:pt x="2832805" y="50261"/>
                  <a:pt x="2876767" y="30821"/>
                  <a:pt x="2923524" y="21673"/>
                </a:cubicBezTo>
                <a:cubicBezTo>
                  <a:pt x="3058205" y="-4628"/>
                  <a:pt x="3194158" y="3249"/>
                  <a:pt x="3330110" y="12143"/>
                </a:cubicBezTo>
                <a:cubicBezTo>
                  <a:pt x="3462886" y="20910"/>
                  <a:pt x="3595026" y="38952"/>
                  <a:pt x="3728564" y="36284"/>
                </a:cubicBezTo>
                <a:cubicBezTo>
                  <a:pt x="3756999" y="36500"/>
                  <a:pt x="3785372" y="38876"/>
                  <a:pt x="3813438" y="43400"/>
                </a:cubicBezTo>
                <a:cubicBezTo>
                  <a:pt x="3917626" y="57122"/>
                  <a:pt x="4022322" y="70082"/>
                  <a:pt x="4125366" y="42383"/>
                </a:cubicBezTo>
                <a:cubicBezTo>
                  <a:pt x="4217750" y="17340"/>
                  <a:pt x="4314149" y="10695"/>
                  <a:pt x="4409087" y="22816"/>
                </a:cubicBezTo>
                <a:cubicBezTo>
                  <a:pt x="4534099" y="39194"/>
                  <a:pt x="4660458" y="42777"/>
                  <a:pt x="4786195" y="33489"/>
                </a:cubicBezTo>
                <a:cubicBezTo>
                  <a:pt x="4825659" y="29563"/>
                  <a:pt x="4865339" y="28153"/>
                  <a:pt x="4904994" y="29296"/>
                </a:cubicBezTo>
                <a:cubicBezTo>
                  <a:pt x="5194178" y="42510"/>
                  <a:pt x="5484252" y="25103"/>
                  <a:pt x="5772928" y="55851"/>
                </a:cubicBezTo>
                <a:cubicBezTo>
                  <a:pt x="5818560" y="61232"/>
                  <a:pt x="5864504" y="61626"/>
                  <a:pt x="5909961" y="57111"/>
                </a:cubicBezTo>
                <a:lnTo>
                  <a:pt x="6006951" y="36719"/>
                </a:lnTo>
                <a:lnTo>
                  <a:pt x="6006951" y="4203687"/>
                </a:lnTo>
                <a:lnTo>
                  <a:pt x="11720" y="4203687"/>
                </a:lnTo>
                <a:lnTo>
                  <a:pt x="11786" y="4203489"/>
                </a:lnTo>
                <a:cubicBezTo>
                  <a:pt x="27809" y="3962716"/>
                  <a:pt x="39197" y="3721434"/>
                  <a:pt x="15626" y="3481297"/>
                </a:cubicBezTo>
                <a:cubicBezTo>
                  <a:pt x="-847" y="3334800"/>
                  <a:pt x="-4304" y="3187234"/>
                  <a:pt x="5296" y="3040178"/>
                </a:cubicBezTo>
                <a:cubicBezTo>
                  <a:pt x="11786" y="2956021"/>
                  <a:pt x="18539" y="2871864"/>
                  <a:pt x="22776" y="2787582"/>
                </a:cubicBezTo>
                <a:cubicBezTo>
                  <a:pt x="28180" y="2667690"/>
                  <a:pt x="25173" y="2547584"/>
                  <a:pt x="13771" y="2428074"/>
                </a:cubicBezTo>
                <a:cubicBezTo>
                  <a:pt x="4237" y="2336939"/>
                  <a:pt x="3177" y="2245180"/>
                  <a:pt x="10593" y="2153867"/>
                </a:cubicBezTo>
                <a:cubicBezTo>
                  <a:pt x="25690" y="1998396"/>
                  <a:pt x="9931" y="1842923"/>
                  <a:pt x="5032" y="1687576"/>
                </a:cubicBezTo>
                <a:cubicBezTo>
                  <a:pt x="-3577" y="1401802"/>
                  <a:pt x="20393" y="1116155"/>
                  <a:pt x="9666" y="830380"/>
                </a:cubicBezTo>
                <a:cubicBezTo>
                  <a:pt x="3841" y="689018"/>
                  <a:pt x="16420" y="547783"/>
                  <a:pt x="9666" y="406421"/>
                </a:cubicBezTo>
                <a:cubicBezTo>
                  <a:pt x="4105" y="305866"/>
                  <a:pt x="397" y="205310"/>
                  <a:pt x="4105" y="104628"/>
                </a:cubicBezTo>
                <a:lnTo>
                  <a:pt x="8821" y="33297"/>
                </a:lnTo>
                <a:lnTo>
                  <a:pt x="35743" y="28771"/>
                </a:lnTo>
                <a:cubicBezTo>
                  <a:pt x="151314" y="14091"/>
                  <a:pt x="268377" y="13376"/>
                  <a:pt x="384397" y="26755"/>
                </a:cubicBezTo>
                <a:cubicBezTo>
                  <a:pt x="448561" y="35141"/>
                  <a:pt x="512980" y="47847"/>
                  <a:pt x="578287" y="35141"/>
                </a:cubicBezTo>
                <a:cubicBezTo>
                  <a:pt x="584437" y="34048"/>
                  <a:pt x="590625" y="36818"/>
                  <a:pt x="593916" y="42129"/>
                </a:cubicBezTo>
                <a:cubicBezTo>
                  <a:pt x="626188" y="81517"/>
                  <a:pt x="668117" y="80246"/>
                  <a:pt x="710936" y="67541"/>
                </a:cubicBezTo>
                <a:cubicBezTo>
                  <a:pt x="739041" y="58837"/>
                  <a:pt x="766587" y="48406"/>
                  <a:pt x="793396" y="36284"/>
                </a:cubicBezTo>
                <a:cubicBezTo>
                  <a:pt x="840332" y="16819"/>
                  <a:pt x="890189" y="5308"/>
                  <a:pt x="940911" y="2233"/>
                </a:cubicBezTo>
                <a:cubicBezTo>
                  <a:pt x="974613" y="-372"/>
                  <a:pt x="1008125" y="-522"/>
                  <a:pt x="1041516" y="87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486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25ED1CA-D88F-42A2-A8DF-A1F8F437A5D3}"/>
              </a:ext>
            </a:extLst>
          </p:cNvPr>
          <p:cNvGraphicFramePr/>
          <p:nvPr/>
        </p:nvGraphicFramePr>
        <p:xfrm>
          <a:off x="1645543" y="1485527"/>
          <a:ext cx="8900914" cy="51842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B444C29-4D4E-E127-0D59-B207C20DEC3C}"/>
              </a:ext>
            </a:extLst>
          </p:cNvPr>
          <p:cNvSpPr txBox="1"/>
          <p:nvPr/>
        </p:nvSpPr>
        <p:spPr>
          <a:xfrm>
            <a:off x="792480" y="256615"/>
            <a:ext cx="10607040" cy="830997"/>
          </a:xfrm>
          <a:prstGeom prst="rect">
            <a:avLst/>
          </a:prstGeom>
          <a:noFill/>
        </p:spPr>
        <p:txBody>
          <a:bodyPr wrap="square" rtlCol="0">
            <a:spAutoFit/>
          </a:bodyPr>
          <a:lstStyle/>
          <a:p>
            <a:pPr algn="ctr"/>
            <a:r>
              <a:rPr lang="en-US" sz="4800" dirty="0"/>
              <a:t>Offensive Weapons: 3 Types</a:t>
            </a:r>
          </a:p>
        </p:txBody>
      </p:sp>
      <p:pic>
        <p:nvPicPr>
          <p:cNvPr id="12290" name="Picture 2" descr="IMPORTANT INFO REQUIRED ASAP - Douglas Valley Nursery">
            <a:extLst>
              <a:ext uri="{FF2B5EF4-FFF2-40B4-BE49-F238E27FC236}">
                <a16:creationId xmlns:a16="http://schemas.microsoft.com/office/drawing/2014/main" id="{9E747B96-63F5-6652-CDCF-187A7C5FFF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18507" y="78389"/>
            <a:ext cx="1714500" cy="1187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471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6A3943-02E9-4971-A068-BB97151A2912}"/>
                                            </p:graphicEl>
                                          </p:spTgt>
                                        </p:tgtEl>
                                        <p:attrNameLst>
                                          <p:attrName>style.visibility</p:attrName>
                                        </p:attrNameLst>
                                      </p:cBhvr>
                                      <p:to>
                                        <p:strVal val="visible"/>
                                      </p:to>
                                    </p:set>
                                    <p:animEffect transition="in" filter="fade">
                                      <p:cBhvr>
                                        <p:cTn id="7" dur="500"/>
                                        <p:tgtEl>
                                          <p:spTgt spid="2">
                                            <p:graphicEl>
                                              <a:dgm id="{226A3943-02E9-4971-A068-BB97151A291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A36C3A-8473-4F27-84A9-8E624E85EA91}"/>
                                            </p:graphicEl>
                                          </p:spTgt>
                                        </p:tgtEl>
                                        <p:attrNameLst>
                                          <p:attrName>style.visibility</p:attrName>
                                        </p:attrNameLst>
                                      </p:cBhvr>
                                      <p:to>
                                        <p:strVal val="visible"/>
                                      </p:to>
                                    </p:set>
                                    <p:animEffect transition="in" filter="fade">
                                      <p:cBhvr>
                                        <p:cTn id="12" dur="500"/>
                                        <p:tgtEl>
                                          <p:spTgt spid="2">
                                            <p:graphicEl>
                                              <a:dgm id="{E6A36C3A-8473-4F27-84A9-8E624E85EA9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FA7C296-2AF3-485F-8ED9-43A71EE732D0}"/>
                                            </p:graphicEl>
                                          </p:spTgt>
                                        </p:tgtEl>
                                        <p:attrNameLst>
                                          <p:attrName>style.visibility</p:attrName>
                                        </p:attrNameLst>
                                      </p:cBhvr>
                                      <p:to>
                                        <p:strVal val="visible"/>
                                      </p:to>
                                    </p:set>
                                    <p:animEffect transition="in" filter="fade">
                                      <p:cBhvr>
                                        <p:cTn id="15" dur="500"/>
                                        <p:tgtEl>
                                          <p:spTgt spid="2">
                                            <p:graphicEl>
                                              <a:dgm id="{1FA7C296-2AF3-485F-8ED9-43A71EE732D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FBEE5957-41A7-47B9-BC79-9E1DBCC4EEF1}"/>
                                            </p:graphicEl>
                                          </p:spTgt>
                                        </p:tgtEl>
                                        <p:attrNameLst>
                                          <p:attrName>style.visibility</p:attrName>
                                        </p:attrNameLst>
                                      </p:cBhvr>
                                      <p:to>
                                        <p:strVal val="visible"/>
                                      </p:to>
                                    </p:set>
                                    <p:animEffect transition="in" filter="fade">
                                      <p:cBhvr>
                                        <p:cTn id="20" dur="500"/>
                                        <p:tgtEl>
                                          <p:spTgt spid="2">
                                            <p:graphicEl>
                                              <a:dgm id="{FBEE5957-41A7-47B9-BC79-9E1DBCC4EEF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3AD66175-669B-469C-9E27-10B36DB92197}"/>
                                            </p:graphicEl>
                                          </p:spTgt>
                                        </p:tgtEl>
                                        <p:attrNameLst>
                                          <p:attrName>style.visibility</p:attrName>
                                        </p:attrNameLst>
                                      </p:cBhvr>
                                      <p:to>
                                        <p:strVal val="visible"/>
                                      </p:to>
                                    </p:set>
                                    <p:animEffect transition="in" filter="fade">
                                      <p:cBhvr>
                                        <p:cTn id="23" dur="500"/>
                                        <p:tgtEl>
                                          <p:spTgt spid="2">
                                            <p:graphicEl>
                                              <a:dgm id="{3AD66175-669B-469C-9E27-10B36DB9219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23197BFA-4B27-47B2-9E26-CEE9E6B8937E}"/>
                                            </p:graphicEl>
                                          </p:spTgt>
                                        </p:tgtEl>
                                        <p:attrNameLst>
                                          <p:attrName>style.visibility</p:attrName>
                                        </p:attrNameLst>
                                      </p:cBhvr>
                                      <p:to>
                                        <p:strVal val="visible"/>
                                      </p:to>
                                    </p:set>
                                    <p:animEffect transition="in" filter="fade">
                                      <p:cBhvr>
                                        <p:cTn id="28" dur="500"/>
                                        <p:tgtEl>
                                          <p:spTgt spid="2">
                                            <p:graphicEl>
                                              <a:dgm id="{23197BFA-4B27-47B2-9E26-CEE9E6B8937E}"/>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22EA07F4-491A-4A2B-A4BF-6A8D6E9FAB9C}"/>
                                            </p:graphicEl>
                                          </p:spTgt>
                                        </p:tgtEl>
                                        <p:attrNameLst>
                                          <p:attrName>style.visibility</p:attrName>
                                        </p:attrNameLst>
                                      </p:cBhvr>
                                      <p:to>
                                        <p:strVal val="visible"/>
                                      </p:to>
                                    </p:set>
                                    <p:animEffect transition="in" filter="fade">
                                      <p:cBhvr>
                                        <p:cTn id="31" dur="500"/>
                                        <p:tgtEl>
                                          <p:spTgt spid="2">
                                            <p:graphicEl>
                                              <a:dgm id="{22EA07F4-491A-4A2B-A4BF-6A8D6E9FAB9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17618"/>
            <a:ext cx="8229600" cy="584775"/>
          </a:xfrm>
          <a:prstGeom prst="rect">
            <a:avLst/>
          </a:prstGeom>
          <a:solidFill>
            <a:schemeClr val="accent6"/>
          </a:solidFill>
        </p:spPr>
        <p:txBody>
          <a:bodyPr wrap="square" rtlCol="0">
            <a:spAutoFit/>
          </a:bodyPr>
          <a:lstStyle/>
          <a:p>
            <a:pPr algn="ctr"/>
            <a:r>
              <a:rPr lang="en-GB" sz="3200" b="1" dirty="0">
                <a:solidFill>
                  <a:schemeClr val="bg1"/>
                </a:solidFill>
              </a:rPr>
              <a:t>Offensive Weapons Act 2019</a:t>
            </a:r>
          </a:p>
        </p:txBody>
      </p:sp>
      <p:graphicFrame>
        <p:nvGraphicFramePr>
          <p:cNvPr id="2" name="Diagram 1">
            <a:extLst>
              <a:ext uri="{FF2B5EF4-FFF2-40B4-BE49-F238E27FC236}">
                <a16:creationId xmlns:a16="http://schemas.microsoft.com/office/drawing/2014/main" id="{4966820D-F0F2-4C6D-81D2-4248C1D46A98}"/>
              </a:ext>
            </a:extLst>
          </p:cNvPr>
          <p:cNvGraphicFramePr/>
          <p:nvPr/>
        </p:nvGraphicFramePr>
        <p:xfrm>
          <a:off x="298376" y="1281942"/>
          <a:ext cx="7632848"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314" name="Picture 2" descr="Flick knife - Horn - 10 cm blade">
            <a:extLst>
              <a:ext uri="{FF2B5EF4-FFF2-40B4-BE49-F238E27FC236}">
                <a16:creationId xmlns:a16="http://schemas.microsoft.com/office/drawing/2014/main" id="{62A6D22A-209B-49EE-6BBC-607830789A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71691" y="1200161"/>
            <a:ext cx="3054724" cy="152736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Experiencing My New Kirpan | MrSikhNet">
            <a:extLst>
              <a:ext uri="{FF2B5EF4-FFF2-40B4-BE49-F238E27FC236}">
                <a16:creationId xmlns:a16="http://schemas.microsoft.com/office/drawing/2014/main" id="{9AAD2ADD-9614-99DA-9892-4C38F221C36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90433" y="2971890"/>
            <a:ext cx="2124010" cy="1444639"/>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The Rancor Pit :: View topic - Katars in the RAW?">
            <a:extLst>
              <a:ext uri="{FF2B5EF4-FFF2-40B4-BE49-F238E27FC236}">
                <a16:creationId xmlns:a16="http://schemas.microsoft.com/office/drawing/2014/main" id="{D10DD4DA-AE3A-56F8-02CF-E74B95D9691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81248" y="4905263"/>
            <a:ext cx="2033195" cy="1444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440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EE4578C-4CFA-4D05-B454-093B70CAEC0E}"/>
                                            </p:graphicEl>
                                          </p:spTgt>
                                        </p:tgtEl>
                                        <p:attrNameLst>
                                          <p:attrName>style.visibility</p:attrName>
                                        </p:attrNameLst>
                                      </p:cBhvr>
                                      <p:to>
                                        <p:strVal val="visible"/>
                                      </p:to>
                                    </p:set>
                                    <p:animEffect transition="in" filter="fade">
                                      <p:cBhvr>
                                        <p:cTn id="7" dur="500"/>
                                        <p:tgtEl>
                                          <p:spTgt spid="2">
                                            <p:graphicEl>
                                              <a:dgm id="{6EE4578C-4CFA-4D05-B454-093B70CAEC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26C67D1-02F3-4D66-B034-EBE1B7D9B7DB}"/>
                                            </p:graphicEl>
                                          </p:spTgt>
                                        </p:tgtEl>
                                        <p:attrNameLst>
                                          <p:attrName>style.visibility</p:attrName>
                                        </p:attrNameLst>
                                      </p:cBhvr>
                                      <p:to>
                                        <p:strVal val="visible"/>
                                      </p:to>
                                    </p:set>
                                    <p:animEffect transition="in" filter="fade">
                                      <p:cBhvr>
                                        <p:cTn id="12" dur="500"/>
                                        <p:tgtEl>
                                          <p:spTgt spid="2">
                                            <p:graphicEl>
                                              <a:dgm id="{626C67D1-02F3-4D66-B034-EBE1B7D9B7D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FB7275F-3908-4A96-87B4-70AD0BA4B3CC}"/>
                                            </p:graphicEl>
                                          </p:spTgt>
                                        </p:tgtEl>
                                        <p:attrNameLst>
                                          <p:attrName>style.visibility</p:attrName>
                                        </p:attrNameLst>
                                      </p:cBhvr>
                                      <p:to>
                                        <p:strVal val="visible"/>
                                      </p:to>
                                    </p:set>
                                    <p:animEffect transition="in" filter="fade">
                                      <p:cBhvr>
                                        <p:cTn id="15" dur="500"/>
                                        <p:tgtEl>
                                          <p:spTgt spid="2">
                                            <p:graphicEl>
                                              <a:dgm id="{FFB7275F-3908-4A96-87B4-70AD0BA4B3C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8F07736-84EA-4ABA-BDAB-A66D20AB5313}"/>
                                            </p:graphicEl>
                                          </p:spTgt>
                                        </p:tgtEl>
                                        <p:attrNameLst>
                                          <p:attrName>style.visibility</p:attrName>
                                        </p:attrNameLst>
                                      </p:cBhvr>
                                      <p:to>
                                        <p:strVal val="visible"/>
                                      </p:to>
                                    </p:set>
                                    <p:animEffect transition="in" filter="fade">
                                      <p:cBhvr>
                                        <p:cTn id="20" dur="500"/>
                                        <p:tgtEl>
                                          <p:spTgt spid="2">
                                            <p:graphicEl>
                                              <a:dgm id="{18F07736-84EA-4ABA-BDAB-A66D20AB531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73A2B4C3-7AD1-4B26-9B3C-8BEF33887493}"/>
                                            </p:graphicEl>
                                          </p:spTgt>
                                        </p:tgtEl>
                                        <p:attrNameLst>
                                          <p:attrName>style.visibility</p:attrName>
                                        </p:attrNameLst>
                                      </p:cBhvr>
                                      <p:to>
                                        <p:strVal val="visible"/>
                                      </p:to>
                                    </p:set>
                                    <p:animEffect transition="in" filter="fade">
                                      <p:cBhvr>
                                        <p:cTn id="23" dur="500"/>
                                        <p:tgtEl>
                                          <p:spTgt spid="2">
                                            <p:graphicEl>
                                              <a:dgm id="{73A2B4C3-7AD1-4B26-9B3C-8BEF3388749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AE8B2D1E-9F43-D4D3-F684-D746971EBE4B}"/>
              </a:ext>
            </a:extLst>
          </p:cNvPr>
          <p:cNvPicPr>
            <a:picLocks noChangeAspect="1"/>
          </p:cNvPicPr>
          <p:nvPr/>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12620958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0ACB9958-1FD1-1762-2682-4041D371D8FE}"/>
              </a:ext>
            </a:extLst>
          </p:cNvPr>
          <p:cNvPicPr>
            <a:picLocks noChangeAspect="1"/>
          </p:cNvPicPr>
          <p:nvPr/>
        </p:nvPicPr>
        <p:blipFill>
          <a:blip r:embed="rId3"/>
          <a:stretch>
            <a:fillRect/>
          </a:stretch>
        </p:blipFill>
        <p:spPr>
          <a:xfrm>
            <a:off x="430306" y="0"/>
            <a:ext cx="11284771" cy="6858000"/>
          </a:xfrm>
          <a:prstGeom prst="rect">
            <a:avLst/>
          </a:prstGeom>
        </p:spPr>
      </p:pic>
    </p:spTree>
    <p:extLst>
      <p:ext uri="{BB962C8B-B14F-4D97-AF65-F5344CB8AC3E}">
        <p14:creationId xmlns:p14="http://schemas.microsoft.com/office/powerpoint/2010/main" val="33120753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crewdriver - Wikipedia">
            <a:extLst>
              <a:ext uri="{FF2B5EF4-FFF2-40B4-BE49-F238E27FC236}">
                <a16:creationId xmlns:a16="http://schemas.microsoft.com/office/drawing/2014/main" id="{86C56196-9CFE-0119-354D-00B145A9F1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9822" y="4489644"/>
            <a:ext cx="6096000" cy="217830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p:cNvSpPr txBox="1">
            <a:spLocks noChangeArrowheads="1"/>
          </p:cNvSpPr>
          <p:nvPr/>
        </p:nvSpPr>
        <p:spPr bwMode="auto">
          <a:xfrm>
            <a:off x="0" y="1021669"/>
            <a:ext cx="6219265" cy="561975"/>
          </a:xfrm>
          <a:prstGeom prst="rect">
            <a:avLst/>
          </a:prstGeom>
          <a:solidFill>
            <a:schemeClr val="accent2">
              <a:lumMod val="20000"/>
              <a:lumOff val="80000"/>
            </a:schemeClr>
          </a:solidFill>
          <a:ln>
            <a:noFill/>
          </a:ln>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Section 139 Criminal Justice Act 1988</a:t>
            </a:r>
          </a:p>
        </p:txBody>
      </p:sp>
      <p:sp>
        <p:nvSpPr>
          <p:cNvPr id="5" name="TextBox 4"/>
          <p:cNvSpPr txBox="1"/>
          <p:nvPr/>
        </p:nvSpPr>
        <p:spPr>
          <a:xfrm>
            <a:off x="0" y="260649"/>
            <a:ext cx="8229600" cy="584775"/>
          </a:xfrm>
          <a:prstGeom prst="rect">
            <a:avLst/>
          </a:prstGeom>
          <a:solidFill>
            <a:schemeClr val="accent2">
              <a:lumMod val="60000"/>
              <a:lumOff val="40000"/>
            </a:schemeClr>
          </a:solidFill>
        </p:spPr>
        <p:txBody>
          <a:bodyPr wrap="square" rtlCol="0">
            <a:spAutoFit/>
          </a:bodyPr>
          <a:lstStyle/>
          <a:p>
            <a:pPr algn="ctr"/>
            <a:r>
              <a:rPr lang="en-GB" sz="3200" b="1" dirty="0">
                <a:solidFill>
                  <a:schemeClr val="bg1"/>
                </a:solidFill>
              </a:rPr>
              <a:t>Bladed or Sharply Pointed Articles</a:t>
            </a:r>
          </a:p>
        </p:txBody>
      </p:sp>
      <p:sp>
        <p:nvSpPr>
          <p:cNvPr id="6" name="TextBox 5">
            <a:extLst>
              <a:ext uri="{FF2B5EF4-FFF2-40B4-BE49-F238E27FC236}">
                <a16:creationId xmlns:a16="http://schemas.microsoft.com/office/drawing/2014/main" id="{762FA8E1-7921-31BE-4D90-0DA6C1AFE80F}"/>
              </a:ext>
            </a:extLst>
          </p:cNvPr>
          <p:cNvSpPr txBox="1"/>
          <p:nvPr/>
        </p:nvSpPr>
        <p:spPr>
          <a:xfrm>
            <a:off x="-263562" y="2514922"/>
            <a:ext cx="7933765" cy="2600071"/>
          </a:xfrm>
          <a:prstGeom prst="rect">
            <a:avLst/>
          </a:prstGeom>
          <a:noFill/>
        </p:spPr>
        <p:txBody>
          <a:bodyPr wrap="square">
            <a:spAutoFit/>
          </a:bodyPr>
          <a:lstStyle/>
          <a:p>
            <a:pPr marL="342900" indent="-342900" algn="ctr" fontAlgn="base">
              <a:lnSpc>
                <a:spcPct val="80000"/>
              </a:lnSpc>
              <a:spcBef>
                <a:spcPct val="20000"/>
              </a:spcBef>
              <a:spcAft>
                <a:spcPct val="0"/>
              </a:spcAft>
              <a:defRPr/>
            </a:pPr>
            <a:r>
              <a:rPr lang="en-GB" sz="2800" dirty="0">
                <a:solidFill>
                  <a:schemeClr val="tx1"/>
                </a:solidFill>
                <a:cs typeface="Arial"/>
              </a:rPr>
              <a:t>It is an offence for a person to have with him</a:t>
            </a:r>
          </a:p>
          <a:p>
            <a:pPr marL="342900" indent="-342900" algn="ctr" fontAlgn="base">
              <a:lnSpc>
                <a:spcPct val="80000"/>
              </a:lnSpc>
              <a:spcBef>
                <a:spcPct val="20000"/>
              </a:spcBef>
              <a:spcAft>
                <a:spcPct val="0"/>
              </a:spcAft>
              <a:defRPr/>
            </a:pPr>
            <a:r>
              <a:rPr lang="en-GB" sz="2800" dirty="0">
                <a:solidFill>
                  <a:srgbClr val="FF0000"/>
                </a:solidFill>
                <a:cs typeface="Arial"/>
              </a:rPr>
              <a:t>any article </a:t>
            </a:r>
            <a:r>
              <a:rPr lang="en-GB" sz="2800" dirty="0">
                <a:solidFill>
                  <a:schemeClr val="tx1"/>
                </a:solidFill>
                <a:cs typeface="Arial"/>
              </a:rPr>
              <a:t>which has a </a:t>
            </a:r>
            <a:r>
              <a:rPr lang="en-GB" sz="2800" dirty="0">
                <a:solidFill>
                  <a:srgbClr val="FF0000"/>
                </a:solidFill>
                <a:cs typeface="Arial"/>
              </a:rPr>
              <a:t>blade</a:t>
            </a:r>
            <a:r>
              <a:rPr lang="en-GB" sz="2800" dirty="0">
                <a:solidFill>
                  <a:schemeClr val="tx1"/>
                </a:solidFill>
                <a:cs typeface="Arial"/>
              </a:rPr>
              <a:t> or is </a:t>
            </a:r>
            <a:r>
              <a:rPr lang="en-GB" sz="2800" dirty="0">
                <a:solidFill>
                  <a:srgbClr val="FF0000"/>
                </a:solidFill>
                <a:cs typeface="Arial"/>
              </a:rPr>
              <a:t>sharply</a:t>
            </a:r>
          </a:p>
          <a:p>
            <a:pPr marL="342900" indent="-342900" algn="ctr" fontAlgn="base">
              <a:lnSpc>
                <a:spcPct val="80000"/>
              </a:lnSpc>
              <a:spcBef>
                <a:spcPct val="20000"/>
              </a:spcBef>
              <a:spcAft>
                <a:spcPct val="0"/>
              </a:spcAft>
              <a:defRPr/>
            </a:pPr>
            <a:r>
              <a:rPr lang="en-GB" sz="2800" dirty="0">
                <a:solidFill>
                  <a:srgbClr val="FF0000"/>
                </a:solidFill>
                <a:cs typeface="Arial"/>
              </a:rPr>
              <a:t>pointed</a:t>
            </a:r>
            <a:r>
              <a:rPr lang="en-GB" sz="2800" dirty="0">
                <a:solidFill>
                  <a:schemeClr val="tx1"/>
                </a:solidFill>
                <a:cs typeface="Arial"/>
              </a:rPr>
              <a:t>, except a folding pocket knife, in a</a:t>
            </a:r>
          </a:p>
          <a:p>
            <a:pPr marL="342900" indent="-342900" algn="ctr" fontAlgn="base">
              <a:lnSpc>
                <a:spcPct val="80000"/>
              </a:lnSpc>
              <a:spcBef>
                <a:spcPct val="20000"/>
              </a:spcBef>
              <a:spcAft>
                <a:spcPct val="0"/>
              </a:spcAft>
              <a:defRPr/>
            </a:pPr>
            <a:r>
              <a:rPr lang="en-GB" sz="2800" dirty="0">
                <a:solidFill>
                  <a:srgbClr val="FF0000"/>
                </a:solidFill>
                <a:cs typeface="Arial"/>
              </a:rPr>
              <a:t>public place without good reason </a:t>
            </a:r>
            <a:r>
              <a:rPr lang="en-GB" sz="2800" dirty="0">
                <a:solidFill>
                  <a:schemeClr val="tx1"/>
                </a:solidFill>
                <a:cs typeface="Arial"/>
              </a:rPr>
              <a:t>or </a:t>
            </a:r>
            <a:r>
              <a:rPr lang="en-GB" sz="2800" dirty="0">
                <a:solidFill>
                  <a:srgbClr val="FF0000"/>
                </a:solidFill>
                <a:cs typeface="Arial"/>
              </a:rPr>
              <a:t>lawful</a:t>
            </a:r>
          </a:p>
          <a:p>
            <a:pPr marL="342900" indent="-342900" algn="ctr" fontAlgn="base">
              <a:lnSpc>
                <a:spcPct val="80000"/>
              </a:lnSpc>
              <a:spcBef>
                <a:spcPct val="20000"/>
              </a:spcBef>
              <a:spcAft>
                <a:spcPct val="0"/>
              </a:spcAft>
              <a:defRPr/>
            </a:pPr>
            <a:r>
              <a:rPr lang="en-GB" sz="2800" dirty="0">
                <a:solidFill>
                  <a:srgbClr val="FF0000"/>
                </a:solidFill>
                <a:cs typeface="Arial"/>
              </a:rPr>
              <a:t>authority</a:t>
            </a:r>
            <a:r>
              <a:rPr lang="en-GB" sz="2800" dirty="0">
                <a:solidFill>
                  <a:schemeClr val="tx1"/>
                </a:solidFill>
                <a:cs typeface="Arial"/>
              </a:rPr>
              <a:t>, the onus of proof being on the</a:t>
            </a:r>
          </a:p>
          <a:p>
            <a:pPr marL="342900" indent="-342900" algn="ctr" fontAlgn="base">
              <a:lnSpc>
                <a:spcPct val="80000"/>
              </a:lnSpc>
              <a:spcBef>
                <a:spcPct val="20000"/>
              </a:spcBef>
              <a:spcAft>
                <a:spcPct val="0"/>
              </a:spcAft>
              <a:defRPr/>
            </a:pPr>
            <a:r>
              <a:rPr lang="en-GB" sz="2800" dirty="0">
                <a:solidFill>
                  <a:schemeClr val="tx1"/>
                </a:solidFill>
                <a:cs typeface="Arial"/>
              </a:rPr>
              <a:t>carrier. </a:t>
            </a:r>
            <a:endParaRPr lang="en-GB" altLang="en-US" sz="2800" dirty="0">
              <a:solidFill>
                <a:schemeClr val="tx1"/>
              </a:solidFill>
              <a:cs typeface="Arial"/>
            </a:endParaRPr>
          </a:p>
        </p:txBody>
      </p:sp>
      <p:pic>
        <p:nvPicPr>
          <p:cNvPr id="15364" name="Picture 4" descr="Victorinox Classic SD Pocket Knife | UK | Ultralight Outdoor Gear">
            <a:extLst>
              <a:ext uri="{FF2B5EF4-FFF2-40B4-BE49-F238E27FC236}">
                <a16:creationId xmlns:a16="http://schemas.microsoft.com/office/drawing/2014/main" id="{87F8EE86-F4E5-D126-0FF6-58462ADC8E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2922" y="1451610"/>
            <a:ext cx="3174178" cy="3174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026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12648" y="365124"/>
            <a:ext cx="5221224" cy="206654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kern="1200" dirty="0">
                <a:solidFill>
                  <a:schemeClr val="tx1"/>
                </a:solidFill>
                <a:latin typeface="+mj-lt"/>
                <a:ea typeface="+mj-ea"/>
                <a:cs typeface="+mj-cs"/>
              </a:rPr>
              <a:t>Folding Pocket Knives</a:t>
            </a:r>
          </a:p>
        </p:txBody>
      </p:sp>
      <p:pic>
        <p:nvPicPr>
          <p:cNvPr id="6" name="Content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14798" r="3" b="3"/>
          <a:stretch/>
        </p:blipFill>
        <p:spPr>
          <a:xfrm>
            <a:off x="6394317" y="4"/>
            <a:ext cx="2757736" cy="2524633"/>
          </a:xfrm>
          <a:custGeom>
            <a:avLst/>
            <a:gdLst/>
            <a:ahLst/>
            <a:cxnLst/>
            <a:rect l="l" t="t" r="r" b="b"/>
            <a:pathLst>
              <a:path w="2757736" h="2524633">
                <a:moveTo>
                  <a:pt x="21123" y="0"/>
                </a:moveTo>
                <a:lnTo>
                  <a:pt x="2731055" y="0"/>
                </a:lnTo>
                <a:lnTo>
                  <a:pt x="2730838" y="5093"/>
                </a:lnTo>
                <a:cubicBezTo>
                  <a:pt x="2730487" y="45377"/>
                  <a:pt x="2732295" y="85646"/>
                  <a:pt x="2738658" y="125789"/>
                </a:cubicBezTo>
                <a:cubicBezTo>
                  <a:pt x="2756621" y="238377"/>
                  <a:pt x="2761924" y="352450"/>
                  <a:pt x="2754463" y="466085"/>
                </a:cubicBezTo>
                <a:cubicBezTo>
                  <a:pt x="2744150" y="620982"/>
                  <a:pt x="2730085" y="775628"/>
                  <a:pt x="2725799" y="930904"/>
                </a:cubicBezTo>
                <a:cubicBezTo>
                  <a:pt x="2721780" y="1082146"/>
                  <a:pt x="2734774" y="1233389"/>
                  <a:pt x="2744685" y="1383875"/>
                </a:cubicBezTo>
                <a:cubicBezTo>
                  <a:pt x="2759152" y="1603429"/>
                  <a:pt x="2748838" y="1823108"/>
                  <a:pt x="2739863" y="2042788"/>
                </a:cubicBezTo>
                <a:cubicBezTo>
                  <a:pt x="2736448" y="2125925"/>
                  <a:pt x="2737930" y="2209061"/>
                  <a:pt x="2740205" y="2292197"/>
                </a:cubicBezTo>
                <a:lnTo>
                  <a:pt x="2744484" y="2501376"/>
                </a:lnTo>
                <a:lnTo>
                  <a:pt x="2513574" y="2517337"/>
                </a:lnTo>
                <a:cubicBezTo>
                  <a:pt x="2415696" y="2521959"/>
                  <a:pt x="2317754" y="2524358"/>
                  <a:pt x="2219717" y="2524288"/>
                </a:cubicBezTo>
                <a:cubicBezTo>
                  <a:pt x="2139473" y="2526009"/>
                  <a:pt x="2059213" y="2521297"/>
                  <a:pt x="1979578" y="2510176"/>
                </a:cubicBezTo>
                <a:cubicBezTo>
                  <a:pt x="1865287" y="2491406"/>
                  <a:pt x="1749852" y="2477294"/>
                  <a:pt x="1633783" y="2489008"/>
                </a:cubicBezTo>
                <a:cubicBezTo>
                  <a:pt x="1553779" y="2497192"/>
                  <a:pt x="1473902" y="2501991"/>
                  <a:pt x="1393517" y="2501709"/>
                </a:cubicBezTo>
                <a:cubicBezTo>
                  <a:pt x="1208744" y="2501709"/>
                  <a:pt x="1023847" y="2500016"/>
                  <a:pt x="839074" y="2503543"/>
                </a:cubicBezTo>
                <a:cubicBezTo>
                  <a:pt x="674622" y="2506648"/>
                  <a:pt x="510804" y="2513421"/>
                  <a:pt x="346224" y="2496346"/>
                </a:cubicBezTo>
                <a:cubicBezTo>
                  <a:pt x="285491" y="2490066"/>
                  <a:pt x="224679" y="2485859"/>
                  <a:pt x="163814" y="2483127"/>
                </a:cubicBezTo>
                <a:lnTo>
                  <a:pt x="18517" y="2479653"/>
                </a:lnTo>
                <a:lnTo>
                  <a:pt x="18260" y="2465175"/>
                </a:lnTo>
                <a:cubicBezTo>
                  <a:pt x="17160" y="2423362"/>
                  <a:pt x="16458" y="2381580"/>
                  <a:pt x="22836" y="2339990"/>
                </a:cubicBezTo>
                <a:cubicBezTo>
                  <a:pt x="31895" y="2273000"/>
                  <a:pt x="32239" y="2205116"/>
                  <a:pt x="23857" y="2138036"/>
                </a:cubicBezTo>
                <a:cubicBezTo>
                  <a:pt x="8778" y="2011225"/>
                  <a:pt x="9721" y="1883023"/>
                  <a:pt x="26663" y="1756454"/>
                </a:cubicBezTo>
                <a:cubicBezTo>
                  <a:pt x="37125" y="1682587"/>
                  <a:pt x="43121" y="1606552"/>
                  <a:pt x="24367" y="1534088"/>
                </a:cubicBezTo>
                <a:cubicBezTo>
                  <a:pt x="-19775" y="1363773"/>
                  <a:pt x="5996" y="1193203"/>
                  <a:pt x="24367" y="1023781"/>
                </a:cubicBezTo>
                <a:cubicBezTo>
                  <a:pt x="35530" y="932794"/>
                  <a:pt x="35786" y="840798"/>
                  <a:pt x="25133" y="749747"/>
                </a:cubicBezTo>
                <a:cubicBezTo>
                  <a:pt x="6226" y="615268"/>
                  <a:pt x="2577" y="479090"/>
                  <a:pt x="14289" y="343797"/>
                </a:cubicBezTo>
                <a:cubicBezTo>
                  <a:pt x="24877" y="233188"/>
                  <a:pt x="35339" y="122324"/>
                  <a:pt x="22581" y="10822"/>
                </a:cubicBezTo>
                <a:close/>
              </a:path>
            </a:pathLst>
          </a:cu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3181" r="-3" b="8471"/>
          <a:stretch/>
        </p:blipFill>
        <p:spPr>
          <a:xfrm>
            <a:off x="9339374" y="1"/>
            <a:ext cx="2852627" cy="2520152"/>
          </a:xfrm>
          <a:custGeom>
            <a:avLst/>
            <a:gdLst/>
            <a:ahLst/>
            <a:cxnLst/>
            <a:rect l="l" t="t" r="r" b="b"/>
            <a:pathLst>
              <a:path w="2852627" h="2520152">
                <a:moveTo>
                  <a:pt x="10064" y="0"/>
                </a:moveTo>
                <a:lnTo>
                  <a:pt x="2852627" y="0"/>
                </a:lnTo>
                <a:lnTo>
                  <a:pt x="2852627" y="2486586"/>
                </a:lnTo>
                <a:lnTo>
                  <a:pt x="2722923" y="2488164"/>
                </a:lnTo>
                <a:cubicBezTo>
                  <a:pt x="2674488" y="2490004"/>
                  <a:pt x="2626073" y="2493170"/>
                  <a:pt x="2577690" y="2497898"/>
                </a:cubicBezTo>
                <a:cubicBezTo>
                  <a:pt x="2399458" y="2512970"/>
                  <a:pt x="2220528" y="2515143"/>
                  <a:pt x="2042042" y="2504390"/>
                </a:cubicBezTo>
                <a:cubicBezTo>
                  <a:pt x="1880764" y="2496911"/>
                  <a:pt x="1719740" y="2478563"/>
                  <a:pt x="1558080" y="2494228"/>
                </a:cubicBezTo>
                <a:cubicBezTo>
                  <a:pt x="1502460" y="2499592"/>
                  <a:pt x="1447854" y="2512575"/>
                  <a:pt x="1391850" y="2515538"/>
                </a:cubicBezTo>
                <a:cubicBezTo>
                  <a:pt x="1129488" y="2529651"/>
                  <a:pt x="868014" y="2508482"/>
                  <a:pt x="606540" y="2491124"/>
                </a:cubicBezTo>
                <a:cubicBezTo>
                  <a:pt x="511296" y="2484774"/>
                  <a:pt x="416054" y="2477012"/>
                  <a:pt x="320810" y="2494370"/>
                </a:cubicBezTo>
                <a:cubicBezTo>
                  <a:pt x="240438" y="2508129"/>
                  <a:pt x="158860" y="2510966"/>
                  <a:pt x="77878" y="2502837"/>
                </a:cubicBezTo>
                <a:lnTo>
                  <a:pt x="9154" y="2498029"/>
                </a:lnTo>
                <a:lnTo>
                  <a:pt x="8320" y="2462991"/>
                </a:lnTo>
                <a:cubicBezTo>
                  <a:pt x="6579" y="2338090"/>
                  <a:pt x="-9495" y="2212684"/>
                  <a:pt x="8320" y="2088414"/>
                </a:cubicBezTo>
                <a:cubicBezTo>
                  <a:pt x="37454" y="1869137"/>
                  <a:pt x="41459" y="1647554"/>
                  <a:pt x="20242" y="1427484"/>
                </a:cubicBezTo>
                <a:cubicBezTo>
                  <a:pt x="-386" y="1179282"/>
                  <a:pt x="-1860" y="930008"/>
                  <a:pt x="15822" y="681605"/>
                </a:cubicBezTo>
                <a:cubicBezTo>
                  <a:pt x="28413" y="497593"/>
                  <a:pt x="37789" y="313203"/>
                  <a:pt x="26537" y="128561"/>
                </a:cubicBezTo>
                <a:cubicBezTo>
                  <a:pt x="24327" y="93208"/>
                  <a:pt x="18400" y="58296"/>
                  <a:pt x="12757" y="23416"/>
                </a:cubicBezTo>
                <a:close/>
              </a:path>
            </a:pathLst>
          </a:custGeom>
        </p:spPr>
      </p:pic>
      <p:sp>
        <p:nvSpPr>
          <p:cNvPr id="8" name="TextBox 7">
            <a:extLst>
              <a:ext uri="{FF2B5EF4-FFF2-40B4-BE49-F238E27FC236}">
                <a16:creationId xmlns:a16="http://schemas.microsoft.com/office/drawing/2014/main" id="{8B72097A-205F-34C2-E15E-48F4B82E6164}"/>
              </a:ext>
            </a:extLst>
          </p:cNvPr>
          <p:cNvSpPr txBox="1"/>
          <p:nvPr/>
        </p:nvSpPr>
        <p:spPr>
          <a:xfrm>
            <a:off x="612648" y="2843784"/>
            <a:ext cx="5221224" cy="3328416"/>
          </a:xfrm>
          <a:prstGeom prst="rect">
            <a:avLst/>
          </a:prstGeom>
        </p:spPr>
        <p:txBody>
          <a:bodyPr vert="horz" lIns="91440" tIns="45720" rIns="91440" bIns="45720" rtlCol="0">
            <a:normAutofit/>
          </a:bodyPr>
          <a:lstStyle/>
          <a:p>
            <a:pPr>
              <a:lnSpc>
                <a:spcPct val="90000"/>
              </a:lnSpc>
              <a:spcAft>
                <a:spcPts val="600"/>
              </a:spcAft>
              <a:defRPr/>
            </a:pPr>
            <a:r>
              <a:rPr lang="en-US" altLang="en-US" sz="2200" b="1" dirty="0"/>
              <a:t>Remember</a:t>
            </a:r>
            <a:r>
              <a:rPr lang="en-US" altLang="en-US" sz="2200" dirty="0"/>
              <a:t>: </a:t>
            </a:r>
          </a:p>
          <a:p>
            <a:pPr indent="-228600">
              <a:lnSpc>
                <a:spcPct val="90000"/>
              </a:lnSpc>
              <a:spcAft>
                <a:spcPts val="600"/>
              </a:spcAft>
              <a:buFont typeface="Arial" panose="020B0604020202020204" pitchFamily="34" charset="0"/>
              <a:buChar char="•"/>
              <a:defRPr/>
            </a:pPr>
            <a:endParaRPr lang="en-US" altLang="en-US" sz="2200" dirty="0"/>
          </a:p>
          <a:p>
            <a:pPr indent="-228600">
              <a:lnSpc>
                <a:spcPct val="90000"/>
              </a:lnSpc>
              <a:spcAft>
                <a:spcPts val="600"/>
              </a:spcAft>
              <a:buFont typeface="Arial" panose="020B0604020202020204" pitchFamily="34" charset="0"/>
              <a:buChar char="•"/>
              <a:defRPr/>
            </a:pPr>
            <a:r>
              <a:rPr lang="en-US" altLang="en-US" sz="2200" dirty="0"/>
              <a:t>Folding pocketknives </a:t>
            </a:r>
          </a:p>
          <a:p>
            <a:pPr indent="-228600">
              <a:lnSpc>
                <a:spcPct val="90000"/>
              </a:lnSpc>
              <a:spcAft>
                <a:spcPts val="600"/>
              </a:spcAft>
              <a:buFont typeface="Arial" panose="020B0604020202020204" pitchFamily="34" charset="0"/>
              <a:buChar char="•"/>
              <a:defRPr/>
            </a:pPr>
            <a:r>
              <a:rPr lang="en-US" altLang="en-US" sz="2200" dirty="0"/>
              <a:t>that have a blade </a:t>
            </a:r>
          </a:p>
          <a:p>
            <a:pPr indent="-228600">
              <a:lnSpc>
                <a:spcPct val="90000"/>
              </a:lnSpc>
              <a:spcAft>
                <a:spcPts val="600"/>
              </a:spcAft>
              <a:buFont typeface="Arial" panose="020B0604020202020204" pitchFamily="34" charset="0"/>
              <a:buChar char="•"/>
              <a:defRPr/>
            </a:pPr>
            <a:r>
              <a:rPr lang="en-US" altLang="en-US" sz="2200" dirty="0"/>
              <a:t>where the cutting edge is less </a:t>
            </a:r>
          </a:p>
          <a:p>
            <a:pPr indent="-228600">
              <a:lnSpc>
                <a:spcPct val="90000"/>
              </a:lnSpc>
              <a:spcAft>
                <a:spcPts val="600"/>
              </a:spcAft>
              <a:buFont typeface="Arial" panose="020B0604020202020204" pitchFamily="34" charset="0"/>
              <a:buChar char="•"/>
              <a:defRPr/>
            </a:pPr>
            <a:r>
              <a:rPr lang="en-US" altLang="en-US" sz="2200" dirty="0"/>
              <a:t>than 7.62 cm (3 inches) long </a:t>
            </a:r>
          </a:p>
          <a:p>
            <a:pPr indent="-228600">
              <a:lnSpc>
                <a:spcPct val="90000"/>
              </a:lnSpc>
              <a:spcAft>
                <a:spcPts val="600"/>
              </a:spcAft>
              <a:buFont typeface="Arial" panose="020B0604020202020204" pitchFamily="34" charset="0"/>
              <a:buChar char="•"/>
              <a:defRPr/>
            </a:pPr>
            <a:r>
              <a:rPr lang="en-US" altLang="en-US" sz="2200" dirty="0"/>
              <a:t>are </a:t>
            </a:r>
            <a:r>
              <a:rPr lang="en-US" altLang="en-US" sz="2200" b="1" i="1" u="sng" dirty="0"/>
              <a:t>excluded. </a:t>
            </a: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7642" r="1" b="21939"/>
          <a:stretch/>
        </p:blipFill>
        <p:spPr>
          <a:xfrm>
            <a:off x="6388701" y="2716074"/>
            <a:ext cx="5803299" cy="4141924"/>
          </a:xfrm>
          <a:custGeom>
            <a:avLst/>
            <a:gdLst/>
            <a:ahLst/>
            <a:cxnLst/>
            <a:rect l="l" t="t" r="r" b="b"/>
            <a:pathLst>
              <a:path w="5803299" h="4141924">
                <a:moveTo>
                  <a:pt x="4086182" y="1329"/>
                </a:moveTo>
                <a:cubicBezTo>
                  <a:pt x="4156698" y="-1238"/>
                  <a:pt x="4227324" y="-85"/>
                  <a:pt x="4297823" y="4799"/>
                </a:cubicBezTo>
                <a:cubicBezTo>
                  <a:pt x="4587107" y="19899"/>
                  <a:pt x="4876647" y="16089"/>
                  <a:pt x="5166059" y="27661"/>
                </a:cubicBezTo>
                <a:cubicBezTo>
                  <a:pt x="5261555" y="31612"/>
                  <a:pt x="5356545" y="10444"/>
                  <a:pt x="5451787" y="9315"/>
                </a:cubicBezTo>
                <a:cubicBezTo>
                  <a:pt x="5565889" y="7904"/>
                  <a:pt x="5680275" y="12949"/>
                  <a:pt x="5794837" y="16636"/>
                </a:cubicBezTo>
                <a:lnTo>
                  <a:pt x="5803299" y="16810"/>
                </a:lnTo>
                <a:lnTo>
                  <a:pt x="5803299" y="4141924"/>
                </a:lnTo>
                <a:lnTo>
                  <a:pt x="25520" y="4141924"/>
                </a:lnTo>
                <a:lnTo>
                  <a:pt x="38276" y="3985509"/>
                </a:lnTo>
                <a:cubicBezTo>
                  <a:pt x="68779" y="3844294"/>
                  <a:pt x="65552" y="3697862"/>
                  <a:pt x="28835" y="3558127"/>
                </a:cubicBezTo>
                <a:cubicBezTo>
                  <a:pt x="-4463" y="3426468"/>
                  <a:pt x="-11352" y="3294426"/>
                  <a:pt x="21053" y="3161618"/>
                </a:cubicBezTo>
                <a:cubicBezTo>
                  <a:pt x="51646" y="3038188"/>
                  <a:pt x="50153" y="2908978"/>
                  <a:pt x="16716" y="2786288"/>
                </a:cubicBezTo>
                <a:cubicBezTo>
                  <a:pt x="9316" y="2754521"/>
                  <a:pt x="4787" y="2722155"/>
                  <a:pt x="3192" y="2689584"/>
                </a:cubicBezTo>
                <a:cubicBezTo>
                  <a:pt x="-6887" y="2570683"/>
                  <a:pt x="10081" y="2453440"/>
                  <a:pt x="24242" y="2335942"/>
                </a:cubicBezTo>
                <a:cubicBezTo>
                  <a:pt x="33683" y="2261054"/>
                  <a:pt x="48099" y="2185401"/>
                  <a:pt x="24242" y="2111279"/>
                </a:cubicBezTo>
                <a:cubicBezTo>
                  <a:pt x="7899" y="2059623"/>
                  <a:pt x="4264" y="2004791"/>
                  <a:pt x="13654" y="1951426"/>
                </a:cubicBezTo>
                <a:cubicBezTo>
                  <a:pt x="29486" y="1856713"/>
                  <a:pt x="32790" y="1760329"/>
                  <a:pt x="23477" y="1664761"/>
                </a:cubicBezTo>
                <a:cubicBezTo>
                  <a:pt x="17328" y="1601751"/>
                  <a:pt x="18272" y="1538243"/>
                  <a:pt x="26284" y="1475437"/>
                </a:cubicBezTo>
                <a:cubicBezTo>
                  <a:pt x="36872" y="1390981"/>
                  <a:pt x="53330" y="1304994"/>
                  <a:pt x="33300" y="1220284"/>
                </a:cubicBezTo>
                <a:cubicBezTo>
                  <a:pt x="1406" y="1085690"/>
                  <a:pt x="7785" y="951224"/>
                  <a:pt x="20543" y="815610"/>
                </a:cubicBezTo>
                <a:cubicBezTo>
                  <a:pt x="30111" y="714697"/>
                  <a:pt x="40700" y="612636"/>
                  <a:pt x="21563" y="510574"/>
                </a:cubicBezTo>
                <a:cubicBezTo>
                  <a:pt x="13335" y="463218"/>
                  <a:pt x="13335" y="414790"/>
                  <a:pt x="21563" y="367433"/>
                </a:cubicBezTo>
                <a:cubicBezTo>
                  <a:pt x="31514" y="303645"/>
                  <a:pt x="40955" y="240494"/>
                  <a:pt x="28197" y="176068"/>
                </a:cubicBezTo>
                <a:cubicBezTo>
                  <a:pt x="22584" y="148001"/>
                  <a:pt x="18374" y="119679"/>
                  <a:pt x="15439" y="91357"/>
                </a:cubicBezTo>
                <a:lnTo>
                  <a:pt x="13471" y="15444"/>
                </a:lnTo>
                <a:lnTo>
                  <a:pt x="161497" y="23093"/>
                </a:lnTo>
                <a:cubicBezTo>
                  <a:pt x="242184" y="25544"/>
                  <a:pt x="322886" y="25615"/>
                  <a:pt x="403652" y="21310"/>
                </a:cubicBezTo>
                <a:cubicBezTo>
                  <a:pt x="579090" y="9611"/>
                  <a:pt x="755048" y="12123"/>
                  <a:pt x="930155" y="28790"/>
                </a:cubicBezTo>
                <a:cubicBezTo>
                  <a:pt x="934727" y="29284"/>
                  <a:pt x="939871" y="27908"/>
                  <a:pt x="944744" y="27978"/>
                </a:cubicBezTo>
                <a:lnTo>
                  <a:pt x="944756" y="27986"/>
                </a:lnTo>
                <a:lnTo>
                  <a:pt x="949368" y="27641"/>
                </a:lnTo>
                <a:lnTo>
                  <a:pt x="981805" y="30065"/>
                </a:lnTo>
                <a:lnTo>
                  <a:pt x="983936" y="28984"/>
                </a:lnTo>
                <a:cubicBezTo>
                  <a:pt x="988825" y="29108"/>
                  <a:pt x="993905" y="30625"/>
                  <a:pt x="998603" y="30483"/>
                </a:cubicBezTo>
                <a:cubicBezTo>
                  <a:pt x="1047368" y="29496"/>
                  <a:pt x="1096133" y="30483"/>
                  <a:pt x="1144770" y="25121"/>
                </a:cubicBezTo>
                <a:cubicBezTo>
                  <a:pt x="1267037" y="10007"/>
                  <a:pt x="1390204" y="6041"/>
                  <a:pt x="1513043" y="13266"/>
                </a:cubicBezTo>
                <a:cubicBezTo>
                  <a:pt x="1691465" y="24557"/>
                  <a:pt x="1870141" y="31472"/>
                  <a:pt x="2048943" y="16089"/>
                </a:cubicBezTo>
                <a:cubicBezTo>
                  <a:pt x="2150537" y="7480"/>
                  <a:pt x="2252129" y="-1693"/>
                  <a:pt x="2353721" y="10161"/>
                </a:cubicBezTo>
                <a:cubicBezTo>
                  <a:pt x="2440545" y="21000"/>
                  <a:pt x="2528079" y="22750"/>
                  <a:pt x="2615195" y="15383"/>
                </a:cubicBezTo>
                <a:cubicBezTo>
                  <a:pt x="2710489" y="8045"/>
                  <a:pt x="2806139" y="8045"/>
                  <a:pt x="2901433" y="15383"/>
                </a:cubicBezTo>
                <a:cubicBezTo>
                  <a:pt x="2992739" y="21029"/>
                  <a:pt x="3084299" y="30483"/>
                  <a:pt x="3175351" y="20323"/>
                </a:cubicBezTo>
                <a:cubicBezTo>
                  <a:pt x="3303357" y="6210"/>
                  <a:pt x="3430983" y="10867"/>
                  <a:pt x="3558737" y="19476"/>
                </a:cubicBezTo>
                <a:cubicBezTo>
                  <a:pt x="3664265" y="26532"/>
                  <a:pt x="3770177" y="36834"/>
                  <a:pt x="3875197" y="20181"/>
                </a:cubicBezTo>
                <a:cubicBezTo>
                  <a:pt x="3945258" y="10183"/>
                  <a:pt x="4015665" y="3895"/>
                  <a:pt x="4086182" y="1329"/>
                </a:cubicBezTo>
                <a:close/>
              </a:path>
            </a:pathLst>
          </a:custGeom>
        </p:spPr>
      </p:pic>
    </p:spTree>
    <p:extLst>
      <p:ext uri="{BB962C8B-B14F-4D97-AF65-F5344CB8AC3E}">
        <p14:creationId xmlns:p14="http://schemas.microsoft.com/office/powerpoint/2010/main" val="494578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1019932"/>
            <a:ext cx="6219265" cy="561975"/>
          </a:xfrm>
          <a:prstGeom prst="rect">
            <a:avLst/>
          </a:prstGeom>
          <a:solidFill>
            <a:schemeClr val="accent2">
              <a:lumMod val="20000"/>
              <a:lumOff val="80000"/>
            </a:schemeClr>
          </a:solidFill>
          <a:ln>
            <a:noFill/>
          </a:ln>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b="1" kern="0" dirty="0">
                <a:latin typeface="+mn-lt"/>
              </a:rPr>
              <a:t>Sec. 139 Criminal Justice Act 1988</a:t>
            </a:r>
          </a:p>
        </p:txBody>
      </p:sp>
      <p:sp>
        <p:nvSpPr>
          <p:cNvPr id="5" name="TextBox 4"/>
          <p:cNvSpPr txBox="1"/>
          <p:nvPr/>
        </p:nvSpPr>
        <p:spPr>
          <a:xfrm>
            <a:off x="0" y="198569"/>
            <a:ext cx="8229600" cy="584775"/>
          </a:xfrm>
          <a:prstGeom prst="rect">
            <a:avLst/>
          </a:prstGeom>
          <a:solidFill>
            <a:schemeClr val="accent2">
              <a:lumMod val="60000"/>
              <a:lumOff val="40000"/>
            </a:schemeClr>
          </a:solidFill>
          <a:ln>
            <a:noFill/>
          </a:ln>
        </p:spPr>
        <p:txBody>
          <a:bodyPr wrap="square" rtlCol="0">
            <a:spAutoFit/>
          </a:bodyPr>
          <a:lstStyle/>
          <a:p>
            <a:r>
              <a:rPr lang="en-GB" sz="3200" b="1" dirty="0">
                <a:solidFill>
                  <a:schemeClr val="bg1"/>
                </a:solidFill>
              </a:rPr>
              <a:t>Bladed or Sharply Pointed Articles</a:t>
            </a:r>
          </a:p>
        </p:txBody>
      </p:sp>
      <p:sp>
        <p:nvSpPr>
          <p:cNvPr id="6" name="TextBox 5">
            <a:extLst>
              <a:ext uri="{FF2B5EF4-FFF2-40B4-BE49-F238E27FC236}">
                <a16:creationId xmlns:a16="http://schemas.microsoft.com/office/drawing/2014/main" id="{A8DE5A12-34C1-0828-55D3-C719AD8E6959}"/>
              </a:ext>
            </a:extLst>
          </p:cNvPr>
          <p:cNvSpPr txBox="1"/>
          <p:nvPr/>
        </p:nvSpPr>
        <p:spPr>
          <a:xfrm>
            <a:off x="767042" y="2633257"/>
            <a:ext cx="6695516" cy="2600071"/>
          </a:xfrm>
          <a:prstGeom prst="rect">
            <a:avLst/>
          </a:prstGeom>
          <a:noFill/>
        </p:spPr>
        <p:txBody>
          <a:bodyPr wrap="square">
            <a:spAutoFit/>
          </a:bodyPr>
          <a:lstStyle/>
          <a:p>
            <a:pPr marL="342900" indent="-342900" algn="ctr" fontAlgn="base">
              <a:lnSpc>
                <a:spcPct val="80000"/>
              </a:lnSpc>
              <a:spcBef>
                <a:spcPct val="20000"/>
              </a:spcBef>
              <a:spcAft>
                <a:spcPct val="0"/>
              </a:spcAft>
              <a:defRPr/>
            </a:pPr>
            <a:r>
              <a:rPr lang="en-GB" sz="2800" dirty="0">
                <a:solidFill>
                  <a:schemeClr val="tx1"/>
                </a:solidFill>
                <a:cs typeface="Arial"/>
              </a:rPr>
              <a:t>It is an offence for a person to have with him</a:t>
            </a:r>
          </a:p>
          <a:p>
            <a:pPr marL="342900" indent="-342900" algn="ctr" fontAlgn="base">
              <a:lnSpc>
                <a:spcPct val="80000"/>
              </a:lnSpc>
              <a:spcBef>
                <a:spcPct val="20000"/>
              </a:spcBef>
              <a:spcAft>
                <a:spcPct val="0"/>
              </a:spcAft>
              <a:defRPr/>
            </a:pPr>
            <a:r>
              <a:rPr lang="en-GB" sz="2800" dirty="0">
                <a:solidFill>
                  <a:schemeClr val="tx1"/>
                </a:solidFill>
                <a:cs typeface="Arial"/>
              </a:rPr>
              <a:t>any article which has a blade or is sharply</a:t>
            </a:r>
          </a:p>
          <a:p>
            <a:pPr marL="342900" indent="-342900" algn="ctr" fontAlgn="base">
              <a:lnSpc>
                <a:spcPct val="80000"/>
              </a:lnSpc>
              <a:spcBef>
                <a:spcPct val="20000"/>
              </a:spcBef>
              <a:spcAft>
                <a:spcPct val="0"/>
              </a:spcAft>
              <a:defRPr/>
            </a:pPr>
            <a:r>
              <a:rPr lang="en-GB" sz="2800" dirty="0">
                <a:solidFill>
                  <a:schemeClr val="tx1"/>
                </a:solidFill>
                <a:cs typeface="Arial"/>
              </a:rPr>
              <a:t>pointed, except a folding pocket knife, in a</a:t>
            </a:r>
          </a:p>
          <a:p>
            <a:pPr marL="342900" indent="-342900" algn="ctr" fontAlgn="base">
              <a:lnSpc>
                <a:spcPct val="80000"/>
              </a:lnSpc>
              <a:spcBef>
                <a:spcPct val="20000"/>
              </a:spcBef>
              <a:spcAft>
                <a:spcPct val="0"/>
              </a:spcAft>
              <a:defRPr/>
            </a:pPr>
            <a:r>
              <a:rPr lang="en-GB" sz="2800" dirty="0">
                <a:solidFill>
                  <a:schemeClr val="tx1"/>
                </a:solidFill>
                <a:cs typeface="Arial"/>
              </a:rPr>
              <a:t>public place without </a:t>
            </a:r>
            <a:r>
              <a:rPr lang="en-GB" sz="2800" b="1" dirty="0">
                <a:solidFill>
                  <a:srgbClr val="FF0000"/>
                </a:solidFill>
                <a:cs typeface="Arial"/>
              </a:rPr>
              <a:t>good reason </a:t>
            </a:r>
            <a:r>
              <a:rPr lang="en-GB" sz="2800" dirty="0">
                <a:solidFill>
                  <a:schemeClr val="tx1"/>
                </a:solidFill>
                <a:cs typeface="Arial"/>
              </a:rPr>
              <a:t>or lawful</a:t>
            </a:r>
          </a:p>
          <a:p>
            <a:pPr marL="342900" indent="-342900" algn="ctr" fontAlgn="base">
              <a:lnSpc>
                <a:spcPct val="80000"/>
              </a:lnSpc>
              <a:spcBef>
                <a:spcPct val="20000"/>
              </a:spcBef>
              <a:spcAft>
                <a:spcPct val="0"/>
              </a:spcAft>
              <a:defRPr/>
            </a:pPr>
            <a:r>
              <a:rPr lang="en-GB" sz="2800" dirty="0">
                <a:solidFill>
                  <a:schemeClr val="tx1"/>
                </a:solidFill>
                <a:cs typeface="Arial"/>
              </a:rPr>
              <a:t>authority, the onus of proof being on the</a:t>
            </a:r>
          </a:p>
          <a:p>
            <a:pPr marL="342900" indent="-342900" algn="ctr" fontAlgn="base">
              <a:lnSpc>
                <a:spcPct val="80000"/>
              </a:lnSpc>
              <a:spcBef>
                <a:spcPct val="20000"/>
              </a:spcBef>
              <a:spcAft>
                <a:spcPct val="0"/>
              </a:spcAft>
              <a:defRPr/>
            </a:pPr>
            <a:r>
              <a:rPr lang="en-GB" sz="2800" dirty="0">
                <a:solidFill>
                  <a:schemeClr val="tx1"/>
                </a:solidFill>
                <a:cs typeface="Arial"/>
              </a:rPr>
              <a:t>carrier. </a:t>
            </a:r>
            <a:endParaRPr lang="en-GB" altLang="en-US" sz="2800" dirty="0">
              <a:solidFill>
                <a:schemeClr val="tx1"/>
              </a:solidFill>
              <a:cs typeface="Arial"/>
            </a:endParaRPr>
          </a:p>
        </p:txBody>
      </p:sp>
      <p:pic>
        <p:nvPicPr>
          <p:cNvPr id="16386" name="Picture 2" descr="Best Carpenter Tools for Woodworking Contractors">
            <a:extLst>
              <a:ext uri="{FF2B5EF4-FFF2-40B4-BE49-F238E27FC236}">
                <a16:creationId xmlns:a16="http://schemas.microsoft.com/office/drawing/2014/main" id="{DFAF4A99-6BB3-86FE-F3E8-C52EA5AF6D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2458" y="1244441"/>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42 Line Man Walking Standing Etc Stock Photos, Pictures &amp; Royalty-Free  Images - iStock">
            <a:extLst>
              <a:ext uri="{FF2B5EF4-FFF2-40B4-BE49-F238E27FC236}">
                <a16:creationId xmlns:a16="http://schemas.microsoft.com/office/drawing/2014/main" id="{E3A03886-C7B6-1C37-5B31-6DA7760533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4508" y="4134778"/>
            <a:ext cx="37084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035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4435192" y="710353"/>
            <a:ext cx="3179763" cy="320675"/>
          </a:xfrm>
          <a:prstGeom prst="rect">
            <a:avLst/>
          </a:prstGeom>
          <a:solidFill>
            <a:schemeClr val="accent1">
              <a:lumMod val="60000"/>
              <a:lumOff val="40000"/>
            </a:schemeClr>
          </a:solidFill>
          <a:ln>
            <a:noFill/>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algn="ctr">
              <a:lnSpc>
                <a:spcPct val="80000"/>
              </a:lnSpc>
              <a:buNone/>
              <a:defRPr/>
            </a:pPr>
            <a:r>
              <a:rPr lang="en-GB" altLang="en-US" sz="2400" b="1" kern="0" dirty="0">
                <a:latin typeface="+mn-lt"/>
              </a:rPr>
              <a:t>Had the article</a:t>
            </a:r>
            <a:r>
              <a:rPr lang="en-GB" altLang="en-US" sz="2400" b="1" kern="0" dirty="0"/>
              <a:t>:</a:t>
            </a:r>
          </a:p>
        </p:txBody>
      </p:sp>
      <p:sp>
        <p:nvSpPr>
          <p:cNvPr id="4" name="Rectangle 3"/>
          <p:cNvSpPr txBox="1">
            <a:spLocks noChangeArrowheads="1"/>
          </p:cNvSpPr>
          <p:nvPr/>
        </p:nvSpPr>
        <p:spPr bwMode="auto">
          <a:xfrm>
            <a:off x="908017" y="5202680"/>
            <a:ext cx="2511339" cy="950597"/>
          </a:xfrm>
          <a:prstGeom prst="rect">
            <a:avLst/>
          </a:prstGeom>
          <a:solidFill>
            <a:schemeClr val="accent1">
              <a:lumMod val="60000"/>
              <a:lumOff val="40000"/>
            </a:schemeClr>
          </a:solidFill>
          <a:ln>
            <a:solidFill>
              <a:schemeClr val="tx1"/>
            </a:solidFill>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algn="ctr">
              <a:lnSpc>
                <a:spcPct val="80000"/>
              </a:lnSpc>
              <a:buNone/>
              <a:defRPr/>
            </a:pPr>
            <a:br>
              <a:rPr lang="en-GB" altLang="en-US" sz="2400" kern="0" dirty="0">
                <a:latin typeface="+mn-lt"/>
              </a:rPr>
            </a:br>
            <a:r>
              <a:rPr lang="en-GB" altLang="en-US" sz="2400" kern="0" dirty="0">
                <a:latin typeface="+mn-lt"/>
              </a:rPr>
              <a:t>For use in  work</a:t>
            </a:r>
          </a:p>
          <a:p>
            <a:pPr>
              <a:lnSpc>
                <a:spcPct val="80000"/>
              </a:lnSpc>
              <a:buNone/>
              <a:defRPr/>
            </a:pPr>
            <a:endParaRPr lang="en-GB" altLang="en-US" sz="2800" b="1" kern="0" dirty="0">
              <a:solidFill>
                <a:srgbClr val="000000"/>
              </a:solidFill>
            </a:endParaRPr>
          </a:p>
          <a:p>
            <a:pPr>
              <a:lnSpc>
                <a:spcPct val="80000"/>
              </a:lnSpc>
              <a:defRPr/>
            </a:pPr>
            <a:endParaRPr lang="en-GB" altLang="en-US" sz="2800" b="1" kern="0" dirty="0">
              <a:solidFill>
                <a:srgbClr val="000000"/>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36754" y="2337871"/>
            <a:ext cx="2511340" cy="2504539"/>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34918" y="2294711"/>
            <a:ext cx="2497953" cy="2553912"/>
          </a:xfrm>
          <a:prstGeom prst="rect">
            <a:avLst/>
          </a:prstGeom>
        </p:spPr>
      </p:pic>
      <p:pic>
        <p:nvPicPr>
          <p:cNvPr id="9" name="Picture 8"/>
          <p:cNvPicPr>
            <a:picLocks noChangeAspect="1"/>
          </p:cNvPicPr>
          <p:nvPr/>
        </p:nvPicPr>
        <p:blipFill>
          <a:blip r:embed="rId5"/>
          <a:stretch>
            <a:fillRect/>
          </a:stretch>
        </p:blipFill>
        <p:spPr>
          <a:xfrm>
            <a:off x="5117002" y="2294711"/>
            <a:ext cx="2497953" cy="2590861"/>
          </a:xfrm>
          <a:prstGeom prst="rect">
            <a:avLst/>
          </a:prstGeom>
        </p:spPr>
      </p:pic>
      <p:sp>
        <p:nvSpPr>
          <p:cNvPr id="10" name="TextBox 9"/>
          <p:cNvSpPr txBox="1"/>
          <p:nvPr/>
        </p:nvSpPr>
        <p:spPr>
          <a:xfrm>
            <a:off x="1981200" y="153412"/>
            <a:ext cx="8229600" cy="584775"/>
          </a:xfrm>
          <a:prstGeom prst="rect">
            <a:avLst/>
          </a:prstGeom>
          <a:solidFill>
            <a:schemeClr val="accent1">
              <a:lumMod val="60000"/>
              <a:lumOff val="40000"/>
            </a:schemeClr>
          </a:solidFill>
        </p:spPr>
        <p:txBody>
          <a:bodyPr wrap="square" rtlCol="0">
            <a:spAutoFit/>
          </a:bodyPr>
          <a:lstStyle/>
          <a:p>
            <a:pPr algn="ctr"/>
            <a:r>
              <a:rPr lang="en-GB" sz="3200" b="1" dirty="0">
                <a:solidFill>
                  <a:schemeClr val="bg1"/>
                </a:solidFill>
              </a:rPr>
              <a:t>Defences</a:t>
            </a:r>
          </a:p>
        </p:txBody>
      </p:sp>
      <p:sp>
        <p:nvSpPr>
          <p:cNvPr id="11" name="Rectangle 3"/>
          <p:cNvSpPr txBox="1">
            <a:spLocks noChangeArrowheads="1"/>
          </p:cNvSpPr>
          <p:nvPr/>
        </p:nvSpPr>
        <p:spPr bwMode="auto">
          <a:xfrm>
            <a:off x="8982036" y="5202680"/>
            <a:ext cx="2511339" cy="1072598"/>
          </a:xfrm>
          <a:prstGeom prst="rect">
            <a:avLst/>
          </a:prstGeom>
          <a:solidFill>
            <a:schemeClr val="accent1">
              <a:lumMod val="60000"/>
              <a:lumOff val="40000"/>
            </a:schemeClr>
          </a:solidFill>
          <a:ln>
            <a:solidFill>
              <a:schemeClr val="tx1"/>
            </a:solidFill>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algn="ctr">
              <a:lnSpc>
                <a:spcPct val="80000"/>
              </a:lnSpc>
              <a:buNone/>
              <a:defRPr/>
            </a:pPr>
            <a:br>
              <a:rPr lang="en-GB" altLang="en-US" sz="2400" kern="0" dirty="0">
                <a:latin typeface="+mn-lt"/>
              </a:rPr>
            </a:br>
            <a:r>
              <a:rPr lang="en-GB" altLang="en-US" sz="2400" kern="0" dirty="0">
                <a:latin typeface="+mn-lt"/>
              </a:rPr>
              <a:t>For religious reasons</a:t>
            </a:r>
          </a:p>
          <a:p>
            <a:pPr>
              <a:lnSpc>
                <a:spcPct val="80000"/>
              </a:lnSpc>
              <a:buNone/>
              <a:defRPr/>
            </a:pPr>
            <a:endParaRPr lang="en-GB" altLang="en-US" sz="2800" b="1" kern="0" dirty="0">
              <a:solidFill>
                <a:srgbClr val="000000"/>
              </a:solidFill>
            </a:endParaRPr>
          </a:p>
          <a:p>
            <a:pPr>
              <a:lnSpc>
                <a:spcPct val="80000"/>
              </a:lnSpc>
              <a:defRPr/>
            </a:pPr>
            <a:endParaRPr lang="en-GB" altLang="en-US" sz="2800" b="1" kern="0" dirty="0">
              <a:solidFill>
                <a:srgbClr val="000000"/>
              </a:solidFill>
            </a:endParaRPr>
          </a:p>
        </p:txBody>
      </p:sp>
      <p:sp>
        <p:nvSpPr>
          <p:cNvPr id="12" name="Rectangle 3"/>
          <p:cNvSpPr txBox="1">
            <a:spLocks noChangeArrowheads="1"/>
          </p:cNvSpPr>
          <p:nvPr/>
        </p:nvSpPr>
        <p:spPr bwMode="auto">
          <a:xfrm>
            <a:off x="5103616" y="5202680"/>
            <a:ext cx="2511339" cy="1383529"/>
          </a:xfrm>
          <a:prstGeom prst="rect">
            <a:avLst/>
          </a:prstGeom>
          <a:solidFill>
            <a:schemeClr val="accent1">
              <a:lumMod val="60000"/>
              <a:lumOff val="40000"/>
            </a:schemeClr>
          </a:solidFill>
          <a:ln>
            <a:solidFill>
              <a:schemeClr val="tx1"/>
            </a:solidFill>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algn="ctr">
              <a:lnSpc>
                <a:spcPct val="80000"/>
              </a:lnSpc>
              <a:buNone/>
              <a:defRPr/>
            </a:pPr>
            <a:br>
              <a:rPr lang="en-GB" altLang="en-US" sz="2400" kern="0" dirty="0">
                <a:latin typeface="+mn-lt"/>
              </a:rPr>
            </a:br>
            <a:r>
              <a:rPr lang="en-GB" altLang="en-US" sz="2400" kern="0" dirty="0">
                <a:latin typeface="+mn-lt"/>
              </a:rPr>
              <a:t>As part of a national costume</a:t>
            </a:r>
          </a:p>
          <a:p>
            <a:pPr>
              <a:lnSpc>
                <a:spcPct val="80000"/>
              </a:lnSpc>
              <a:buNone/>
              <a:defRPr/>
            </a:pPr>
            <a:endParaRPr lang="en-GB" altLang="en-US" sz="2800" b="1" kern="0" dirty="0">
              <a:solidFill>
                <a:srgbClr val="000000"/>
              </a:solidFill>
            </a:endParaRPr>
          </a:p>
          <a:p>
            <a:pPr>
              <a:lnSpc>
                <a:spcPct val="80000"/>
              </a:lnSpc>
              <a:defRPr/>
            </a:pPr>
            <a:endParaRPr lang="en-GB" altLang="en-US" sz="2800" b="1" kern="0" dirty="0">
              <a:solidFill>
                <a:srgbClr val="000000"/>
              </a:solidFill>
            </a:endParaRPr>
          </a:p>
        </p:txBody>
      </p:sp>
      <p:sp>
        <p:nvSpPr>
          <p:cNvPr id="5" name="TextBox 4">
            <a:extLst>
              <a:ext uri="{FF2B5EF4-FFF2-40B4-BE49-F238E27FC236}">
                <a16:creationId xmlns:a16="http://schemas.microsoft.com/office/drawing/2014/main" id="{60FE7AFA-3CAE-3FD2-FAA5-A055CC5E04EA}"/>
              </a:ext>
            </a:extLst>
          </p:cNvPr>
          <p:cNvSpPr txBox="1"/>
          <p:nvPr/>
        </p:nvSpPr>
        <p:spPr>
          <a:xfrm>
            <a:off x="783770" y="1255987"/>
            <a:ext cx="10885715" cy="646331"/>
          </a:xfrm>
          <a:prstGeom prst="rect">
            <a:avLst/>
          </a:prstGeom>
          <a:noFill/>
        </p:spPr>
        <p:txBody>
          <a:bodyPr wrap="square">
            <a:spAutoFit/>
          </a:bodyPr>
          <a:lstStyle/>
          <a:p>
            <a:pPr algn="ctr">
              <a:lnSpc>
                <a:spcPct val="100000"/>
              </a:lnSpc>
            </a:pPr>
            <a:r>
              <a:rPr lang="en-GB" sz="1800" b="0" i="0" u="none" strike="noStrike" kern="1200" baseline="0" dirty="0">
                <a:solidFill>
                  <a:schemeClr val="tx1"/>
                </a:solidFill>
                <a:latin typeface="Arial" panose="020B0604020202020204" pitchFamily="34" charset="0"/>
                <a:ea typeface="+mn-ea"/>
                <a:cs typeface="Arial" panose="020B0604020202020204" pitchFamily="34" charset="0"/>
              </a:rPr>
              <a:t>As well as </a:t>
            </a:r>
            <a:r>
              <a:rPr lang="en-GB" sz="1800" b="1" i="0" u="none" strike="noStrike" kern="1200" baseline="0" dirty="0">
                <a:solidFill>
                  <a:schemeClr val="tx1"/>
                </a:solidFill>
                <a:latin typeface="Arial" panose="020B0604020202020204" pitchFamily="34" charset="0"/>
                <a:ea typeface="+mn-ea"/>
                <a:cs typeface="Arial" panose="020B0604020202020204" pitchFamily="34" charset="0"/>
              </a:rPr>
              <a:t>good reason </a:t>
            </a:r>
            <a:r>
              <a:rPr lang="en-GB" sz="1800" b="0" i="0" u="none" strike="noStrike" kern="1200" baseline="0" dirty="0">
                <a:solidFill>
                  <a:schemeClr val="tx1"/>
                </a:solidFill>
                <a:latin typeface="Arial" panose="020B0604020202020204" pitchFamily="34" charset="0"/>
                <a:ea typeface="+mn-ea"/>
                <a:cs typeface="Arial" panose="020B0604020202020204" pitchFamily="34" charset="0"/>
              </a:rPr>
              <a:t>or </a:t>
            </a:r>
            <a:r>
              <a:rPr lang="en-GB" sz="1800" b="1" i="0" u="none" strike="noStrike" kern="1200" baseline="0" dirty="0">
                <a:solidFill>
                  <a:schemeClr val="tx1"/>
                </a:solidFill>
                <a:latin typeface="Arial" panose="020B0604020202020204" pitchFamily="34" charset="0"/>
                <a:ea typeface="+mn-ea"/>
                <a:cs typeface="Arial" panose="020B0604020202020204" pitchFamily="34" charset="0"/>
              </a:rPr>
              <a:t>lawful authority</a:t>
            </a:r>
            <a:r>
              <a:rPr lang="en-GB" sz="1800" b="0" i="0" u="none" strike="noStrike" kern="1200" baseline="0" dirty="0">
                <a:solidFill>
                  <a:schemeClr val="tx1"/>
                </a:solidFill>
                <a:latin typeface="Arial" panose="020B0604020202020204" pitchFamily="34" charset="0"/>
                <a:ea typeface="+mn-ea"/>
                <a:cs typeface="Arial" panose="020B0604020202020204" pitchFamily="34" charset="0"/>
              </a:rPr>
              <a:t>, these other defences are also covered by S.4 and S.5 of the Criminal Justice Act 1988: </a:t>
            </a:r>
          </a:p>
        </p:txBody>
      </p:sp>
    </p:spTree>
    <p:extLst>
      <p:ext uri="{BB962C8B-B14F-4D97-AF65-F5344CB8AC3E}">
        <p14:creationId xmlns:p14="http://schemas.microsoft.com/office/powerpoint/2010/main" val="365252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1" grpId="0"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3638292" y="822259"/>
            <a:ext cx="4915415" cy="584776"/>
          </a:xfrm>
          <a:prstGeom prst="rect">
            <a:avLst/>
          </a:prstGeom>
          <a:solidFill>
            <a:schemeClr val="bg2">
              <a:lumMod val="75000"/>
            </a:schemeClr>
          </a:solidFill>
          <a:ln>
            <a:solidFill>
              <a:schemeClr val="tx1"/>
            </a:solidFill>
          </a:ln>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None/>
              <a:defRPr/>
            </a:pPr>
            <a:r>
              <a:rPr lang="en-GB" altLang="en-US" sz="2400" kern="0" dirty="0">
                <a:solidFill>
                  <a:schemeClr val="bg1"/>
                </a:solidFill>
                <a:latin typeface="+mn-lt"/>
              </a:rPr>
              <a:t>S.25 Theft Act 1968</a:t>
            </a:r>
          </a:p>
        </p:txBody>
      </p:sp>
      <p:sp>
        <p:nvSpPr>
          <p:cNvPr id="7" name="TextBox 6"/>
          <p:cNvSpPr txBox="1"/>
          <p:nvPr/>
        </p:nvSpPr>
        <p:spPr>
          <a:xfrm>
            <a:off x="1981199" y="210164"/>
            <a:ext cx="8229600" cy="584775"/>
          </a:xfrm>
          <a:prstGeom prst="rect">
            <a:avLst/>
          </a:prstGeom>
          <a:solidFill>
            <a:schemeClr val="bg2">
              <a:lumMod val="75000"/>
            </a:schemeClr>
          </a:solidFill>
        </p:spPr>
        <p:txBody>
          <a:bodyPr wrap="square" rtlCol="0">
            <a:spAutoFit/>
          </a:bodyPr>
          <a:lstStyle/>
          <a:p>
            <a:pPr algn="ctr"/>
            <a:r>
              <a:rPr lang="en-GB" sz="3200" b="1" dirty="0">
                <a:solidFill>
                  <a:schemeClr val="bg1"/>
                </a:solidFill>
              </a:rPr>
              <a:t>Going Equipped</a:t>
            </a:r>
          </a:p>
        </p:txBody>
      </p:sp>
      <p:sp>
        <p:nvSpPr>
          <p:cNvPr id="4" name="TextBox 3">
            <a:extLst>
              <a:ext uri="{FF2B5EF4-FFF2-40B4-BE49-F238E27FC236}">
                <a16:creationId xmlns:a16="http://schemas.microsoft.com/office/drawing/2014/main" id="{8638C54E-73C5-B6C8-ED31-D92A425649A8}"/>
              </a:ext>
            </a:extLst>
          </p:cNvPr>
          <p:cNvSpPr txBox="1"/>
          <p:nvPr/>
        </p:nvSpPr>
        <p:spPr>
          <a:xfrm>
            <a:off x="488692" y="2325793"/>
            <a:ext cx="6096000" cy="3352264"/>
          </a:xfrm>
          <a:prstGeom prst="rect">
            <a:avLst/>
          </a:prstGeom>
          <a:noFill/>
        </p:spPr>
        <p:txBody>
          <a:bodyPr wrap="square">
            <a:spAutoFit/>
          </a:bodyPr>
          <a:lstStyle/>
          <a:p>
            <a:pPr marL="342900" indent="-342900" algn="ctr" fontAlgn="base">
              <a:lnSpc>
                <a:spcPct val="80000"/>
              </a:lnSpc>
              <a:spcBef>
                <a:spcPct val="20000"/>
              </a:spcBef>
              <a:spcAft>
                <a:spcPct val="0"/>
              </a:spcAft>
              <a:defRPr/>
            </a:pPr>
            <a:r>
              <a:rPr lang="en-GB" sz="3200" dirty="0">
                <a:solidFill>
                  <a:schemeClr val="tx1"/>
                </a:solidFill>
                <a:cs typeface="Arial"/>
              </a:rPr>
              <a:t>A person shall be guilty</a:t>
            </a:r>
          </a:p>
          <a:p>
            <a:pPr marL="342900" indent="-342900" algn="ctr" fontAlgn="base">
              <a:lnSpc>
                <a:spcPct val="80000"/>
              </a:lnSpc>
              <a:spcBef>
                <a:spcPct val="20000"/>
              </a:spcBef>
              <a:spcAft>
                <a:spcPct val="0"/>
              </a:spcAft>
              <a:defRPr/>
            </a:pPr>
            <a:r>
              <a:rPr lang="en-GB" sz="3200" dirty="0">
                <a:solidFill>
                  <a:schemeClr val="tx1"/>
                </a:solidFill>
                <a:cs typeface="Arial"/>
              </a:rPr>
              <a:t> of an offence if when</a:t>
            </a:r>
            <a:br>
              <a:rPr lang="en-GB" sz="3200" dirty="0">
                <a:solidFill>
                  <a:schemeClr val="tx1"/>
                </a:solidFill>
                <a:cs typeface="Arial"/>
              </a:rPr>
            </a:br>
            <a:r>
              <a:rPr lang="en-GB" sz="3200" dirty="0">
                <a:solidFill>
                  <a:schemeClr val="tx1"/>
                </a:solidFill>
                <a:cs typeface="Arial"/>
              </a:rPr>
              <a:t> </a:t>
            </a:r>
            <a:r>
              <a:rPr lang="en-GB" sz="3200" u="sng" dirty="0">
                <a:solidFill>
                  <a:srgbClr val="FF0000"/>
                </a:solidFill>
                <a:cs typeface="Arial"/>
              </a:rPr>
              <a:t>not at his place of abode</a:t>
            </a:r>
            <a:r>
              <a:rPr lang="en-GB" sz="3200" dirty="0">
                <a:solidFill>
                  <a:schemeClr val="tx1"/>
                </a:solidFill>
                <a:cs typeface="Arial"/>
              </a:rPr>
              <a:t>,</a:t>
            </a:r>
          </a:p>
          <a:p>
            <a:pPr marL="342900" indent="-342900" algn="ctr" fontAlgn="base">
              <a:lnSpc>
                <a:spcPct val="80000"/>
              </a:lnSpc>
              <a:spcBef>
                <a:spcPct val="20000"/>
              </a:spcBef>
              <a:spcAft>
                <a:spcPct val="0"/>
              </a:spcAft>
              <a:defRPr/>
            </a:pPr>
            <a:r>
              <a:rPr lang="en-GB" sz="3200" dirty="0">
                <a:solidFill>
                  <a:schemeClr val="tx1"/>
                </a:solidFill>
                <a:cs typeface="Arial"/>
              </a:rPr>
              <a:t> he has with him</a:t>
            </a:r>
          </a:p>
          <a:p>
            <a:pPr marL="342900" indent="-342900" algn="ctr" fontAlgn="base">
              <a:lnSpc>
                <a:spcPct val="80000"/>
              </a:lnSpc>
              <a:spcBef>
                <a:spcPct val="20000"/>
              </a:spcBef>
              <a:spcAft>
                <a:spcPct val="0"/>
              </a:spcAft>
              <a:defRPr/>
            </a:pPr>
            <a:r>
              <a:rPr lang="en-GB" sz="3200" dirty="0">
                <a:solidFill>
                  <a:schemeClr val="tx1"/>
                </a:solidFill>
                <a:cs typeface="Arial"/>
              </a:rPr>
              <a:t> </a:t>
            </a:r>
            <a:r>
              <a:rPr lang="en-GB" sz="3200" dirty="0">
                <a:solidFill>
                  <a:srgbClr val="FF0000"/>
                </a:solidFill>
                <a:cs typeface="Arial"/>
              </a:rPr>
              <a:t>any article </a:t>
            </a:r>
            <a:r>
              <a:rPr lang="en-GB" sz="3200" dirty="0">
                <a:solidFill>
                  <a:schemeClr val="tx1"/>
                </a:solidFill>
                <a:cs typeface="Arial"/>
              </a:rPr>
              <a:t>for use in the course of </a:t>
            </a:r>
          </a:p>
          <a:p>
            <a:pPr marL="342900" indent="-342900" algn="ctr" fontAlgn="base">
              <a:lnSpc>
                <a:spcPct val="80000"/>
              </a:lnSpc>
              <a:spcBef>
                <a:spcPct val="20000"/>
              </a:spcBef>
              <a:spcAft>
                <a:spcPct val="0"/>
              </a:spcAft>
              <a:defRPr/>
            </a:pPr>
            <a:r>
              <a:rPr lang="en-GB" sz="3200" dirty="0">
                <a:solidFill>
                  <a:schemeClr val="tx1"/>
                </a:solidFill>
                <a:cs typeface="Arial"/>
              </a:rPr>
              <a:t>or in connection with any </a:t>
            </a:r>
          </a:p>
          <a:p>
            <a:pPr marL="342900" indent="-342900" algn="ctr" fontAlgn="base">
              <a:lnSpc>
                <a:spcPct val="80000"/>
              </a:lnSpc>
              <a:spcBef>
                <a:spcPct val="20000"/>
              </a:spcBef>
              <a:spcAft>
                <a:spcPct val="0"/>
              </a:spcAft>
              <a:defRPr/>
            </a:pPr>
            <a:r>
              <a:rPr lang="en-GB" sz="3200" dirty="0">
                <a:solidFill>
                  <a:srgbClr val="FF0000"/>
                </a:solidFill>
                <a:cs typeface="Arial"/>
              </a:rPr>
              <a:t>burglary or theft. </a:t>
            </a:r>
            <a:endParaRPr lang="en-GB" altLang="en-US" sz="3200" dirty="0">
              <a:solidFill>
                <a:srgbClr val="FF0000"/>
              </a:solidFill>
              <a:cs typeface="Arial"/>
            </a:endParaRPr>
          </a:p>
        </p:txBody>
      </p:sp>
      <p:pic>
        <p:nvPicPr>
          <p:cNvPr id="3074" name="Picture 2" descr="Going Equipped for Stealing">
            <a:extLst>
              <a:ext uri="{FF2B5EF4-FFF2-40B4-BE49-F238E27FC236}">
                <a16:creationId xmlns:a16="http://schemas.microsoft.com/office/drawing/2014/main" id="{F1F1CCCE-D0DD-2CF4-FB3D-1826EAF740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0921" y="2325792"/>
            <a:ext cx="3492500" cy="3352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35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A7E726D-FF42-7D43-5F42-646691BCE92D}"/>
              </a:ext>
            </a:extLst>
          </p:cNvPr>
          <p:cNvSpPr txBox="1"/>
          <p:nvPr/>
        </p:nvSpPr>
        <p:spPr>
          <a:xfrm>
            <a:off x="638881" y="457200"/>
            <a:ext cx="10909640" cy="136861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5100">
                <a:latin typeface="+mj-lt"/>
                <a:ea typeface="+mj-ea"/>
                <a:cs typeface="+mj-cs"/>
              </a:rPr>
              <a:t>In the course of and in connection with: </a:t>
            </a:r>
          </a:p>
        </p:txBody>
      </p:sp>
      <p:pic>
        <p:nvPicPr>
          <p:cNvPr id="5124" name="Picture 4" descr="Robbery vs. Burglary vs. Theft: What's the Difference?">
            <a:extLst>
              <a:ext uri="{FF2B5EF4-FFF2-40B4-BE49-F238E27FC236}">
                <a16:creationId xmlns:a16="http://schemas.microsoft.com/office/drawing/2014/main" id="{831F5417-10B7-E0F2-89BE-051C78AF020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7984" y="2642616"/>
            <a:ext cx="5418527" cy="3605784"/>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Premium Vector | Collection of tools and equipment for theft, robbery,  burglary, housebreaking - lock picks, padlocks, masks, rope, flashlight,  gun, knife, saw isolated on white background. flat vector illustration.">
            <a:extLst>
              <a:ext uri="{FF2B5EF4-FFF2-40B4-BE49-F238E27FC236}">
                <a16:creationId xmlns:a16="http://schemas.microsoft.com/office/drawing/2014/main" id="{C8AE9346-2EFD-47B8-C517-9E70A1A5D08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54496" y="2853501"/>
            <a:ext cx="5614416" cy="318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203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raffic police decline of up to 62 per cent and the 'inevitable cost to road  safety'">
            <a:extLst>
              <a:ext uri="{FF2B5EF4-FFF2-40B4-BE49-F238E27FC236}">
                <a16:creationId xmlns:a16="http://schemas.microsoft.com/office/drawing/2014/main" id="{3C98DA24-5770-59E3-04CC-45E8A9189E76}"/>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2726" r="1" b="1"/>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XCLUSIVE: Road police cuts slammed as UK road deaths rise | Auto Express">
            <a:extLst>
              <a:ext uri="{FF2B5EF4-FFF2-40B4-BE49-F238E27FC236}">
                <a16:creationId xmlns:a16="http://schemas.microsoft.com/office/drawing/2014/main" id="{5F6D8052-68D6-2CA2-A025-C64FC78C79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715" r="-2" b="6323"/>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0158E8-BE78-F604-F722-2F1D551ED6EB}"/>
              </a:ext>
            </a:extLst>
          </p:cNvPr>
          <p:cNvSpPr>
            <a:spLocks noGrp="1"/>
          </p:cNvSpPr>
          <p:nvPr>
            <p:ph type="ctrTitle"/>
          </p:nvPr>
        </p:nvSpPr>
        <p:spPr>
          <a:xfrm>
            <a:off x="838200" y="1115219"/>
            <a:ext cx="5395912" cy="2387600"/>
          </a:xfrm>
        </p:spPr>
        <p:txBody>
          <a:bodyPr>
            <a:normAutofit/>
          </a:bodyPr>
          <a:lstStyle/>
          <a:p>
            <a:pPr algn="l"/>
            <a:r>
              <a:rPr lang="en-US" sz="5000" dirty="0">
                <a:solidFill>
                  <a:srgbClr val="FF0000"/>
                </a:solidFill>
              </a:rPr>
              <a:t>Road Traffic </a:t>
            </a:r>
          </a:p>
        </p:txBody>
      </p:sp>
      <p:sp>
        <p:nvSpPr>
          <p:cNvPr id="3" name="Subtitle 2">
            <a:extLst>
              <a:ext uri="{FF2B5EF4-FFF2-40B4-BE49-F238E27FC236}">
                <a16:creationId xmlns:a16="http://schemas.microsoft.com/office/drawing/2014/main" id="{C84483C8-08E9-0A30-556F-1F2D98A8E8D2}"/>
              </a:ext>
            </a:extLst>
          </p:cNvPr>
          <p:cNvSpPr>
            <a:spLocks noGrp="1"/>
          </p:cNvSpPr>
          <p:nvPr>
            <p:ph type="subTitle" idx="1"/>
          </p:nvPr>
        </p:nvSpPr>
        <p:spPr>
          <a:xfrm>
            <a:off x="838200" y="3902075"/>
            <a:ext cx="5395912" cy="1655762"/>
          </a:xfrm>
        </p:spPr>
        <p:txBody>
          <a:bodyPr>
            <a:normAutofit/>
          </a:bodyPr>
          <a:lstStyle/>
          <a:p>
            <a:pPr algn="l"/>
            <a:r>
              <a:rPr lang="en-US" sz="2000" dirty="0">
                <a:solidFill>
                  <a:srgbClr val="FF0000"/>
                </a:solidFill>
              </a:rPr>
              <a:t>Pre-read: Definitions and Terms </a:t>
            </a:r>
          </a:p>
        </p:txBody>
      </p:sp>
    </p:spTree>
    <p:extLst>
      <p:ext uri="{BB962C8B-B14F-4D97-AF65-F5344CB8AC3E}">
        <p14:creationId xmlns:p14="http://schemas.microsoft.com/office/powerpoint/2010/main" val="63721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p:cNvSpPr txBox="1">
            <a:spLocks noChangeArrowheads="1"/>
          </p:cNvSpPr>
          <p:nvPr/>
        </p:nvSpPr>
        <p:spPr bwMode="auto">
          <a:xfrm>
            <a:off x="838200" y="3146400"/>
            <a:ext cx="4391024" cy="28622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b="0" dirty="0">
                <a:solidFill>
                  <a:srgbClr val="FF0000">
                    <a:alpha val="80000"/>
                  </a:srgbClr>
                </a:solidFill>
                <a:latin typeface="+mn-lt"/>
                <a:ea typeface="+mn-ea"/>
              </a:rPr>
              <a:t>Any place to which the public have access </a:t>
            </a:r>
            <a:r>
              <a:rPr lang="en-US" altLang="en-US" b="0" dirty="0">
                <a:solidFill>
                  <a:srgbClr val="FF0000"/>
                </a:solidFill>
                <a:latin typeface="+mn-lt"/>
                <a:ea typeface="+mn-ea"/>
              </a:rPr>
              <a:t>whether on payment or otherwise</a:t>
            </a:r>
          </a:p>
        </p:txBody>
      </p:sp>
      <p:pic>
        <p:nvPicPr>
          <p:cNvPr id="6" name="Picture 2" descr="\\Client\G$\CKP Images\Traffic\Public Place 1.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16152" r="2" b="2"/>
          <a:stretch/>
        </p:blipFill>
        <p:spPr bwMode="auto">
          <a:xfrm>
            <a:off x="6096000" y="841375"/>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C5BFEF46-26E1-EA4A-66E2-A1DA954AEFCB}"/>
              </a:ext>
            </a:extLst>
          </p:cNvPr>
          <p:cNvSpPr txBox="1"/>
          <p:nvPr/>
        </p:nvSpPr>
        <p:spPr>
          <a:xfrm>
            <a:off x="1206852" y="1641634"/>
            <a:ext cx="4391024" cy="769441"/>
          </a:xfrm>
          <a:prstGeom prst="rect">
            <a:avLst/>
          </a:prstGeom>
          <a:noFill/>
        </p:spPr>
        <p:txBody>
          <a:bodyPr wrap="square" rtlCol="0">
            <a:spAutoFit/>
          </a:bodyPr>
          <a:lstStyle/>
          <a:p>
            <a:r>
              <a:rPr lang="en-US" sz="4400" dirty="0">
                <a:solidFill>
                  <a:srgbClr val="FF0000"/>
                </a:solidFill>
              </a:rPr>
              <a:t>Public Place </a:t>
            </a:r>
          </a:p>
        </p:txBody>
      </p:sp>
    </p:spTree>
    <p:extLst>
      <p:ext uri="{BB962C8B-B14F-4D97-AF65-F5344CB8AC3E}">
        <p14:creationId xmlns:p14="http://schemas.microsoft.com/office/powerpoint/2010/main" val="33087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Road</a:t>
            </a:r>
          </a:p>
        </p:txBody>
      </p:sp>
      <p:sp>
        <p:nvSpPr>
          <p:cNvPr id="10" name="Rectangle 3"/>
          <p:cNvSpPr txBox="1">
            <a:spLocks noChangeArrowheads="1"/>
          </p:cNvSpPr>
          <p:nvPr/>
        </p:nvSpPr>
        <p:spPr bwMode="auto">
          <a:xfrm>
            <a:off x="630936" y="2807208"/>
            <a:ext cx="3429000" cy="3410712"/>
          </a:xfrm>
          <a:prstGeom prst="rect">
            <a:avLst/>
          </a:prstGeom>
        </p:spPr>
        <p:txBody>
          <a:bodyPr vert="horz" lIns="91440" tIns="45720" rIns="91440" bIns="45720" rtlCol="0" anchor="t">
            <a:normAutofit/>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indent="-228600" algn="ctr" eaLnBrk="1" hangingPunct="1">
              <a:lnSpc>
                <a:spcPct val="90000"/>
              </a:lnSpc>
              <a:buFont typeface="Arial" panose="020B0604020202020204" pitchFamily="34" charset="0"/>
              <a:buChar char="•"/>
              <a:defRPr/>
            </a:pPr>
            <a:endParaRPr lang="en-US" sz="2200" b="1" dirty="0">
              <a:solidFill>
                <a:schemeClr val="tx1"/>
              </a:solidFill>
              <a:ea typeface="+mn-ea"/>
              <a:cs typeface="+mn-cs"/>
            </a:endParaRPr>
          </a:p>
          <a:p>
            <a:pPr marL="0" indent="0" algn="ctr" eaLnBrk="1" hangingPunct="1">
              <a:lnSpc>
                <a:spcPct val="90000"/>
              </a:lnSpc>
              <a:buNone/>
              <a:defRPr/>
            </a:pPr>
            <a:r>
              <a:rPr lang="en-US" sz="2200" b="1" dirty="0">
                <a:solidFill>
                  <a:schemeClr val="tx1"/>
                </a:solidFill>
                <a:ea typeface="+mn-ea"/>
                <a:cs typeface="+mn-cs"/>
              </a:rPr>
              <a:t>‘Any highway and any other road to which the public has access, and includes bridges over which the road passes’</a:t>
            </a:r>
          </a:p>
        </p:txBody>
      </p:sp>
      <p:pic>
        <p:nvPicPr>
          <p:cNvPr id="14338" name="Picture 2" descr="Section 172 Road Traffic Act - Universal Motoring Lawyers">
            <a:extLst>
              <a:ext uri="{FF2B5EF4-FFF2-40B4-BE49-F238E27FC236}">
                <a16:creationId xmlns:a16="http://schemas.microsoft.com/office/drawing/2014/main" id="{E7F359FA-4310-B146-8EBE-012FA2BA85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843437"/>
            <a:ext cx="6903720" cy="517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090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25589" b="1"/>
          <a:stretch/>
        </p:blipFill>
        <p:spPr bwMode="auto">
          <a:xfrm>
            <a:off x="3522468" y="10"/>
            <a:ext cx="8669532"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b="1" dirty="0"/>
              <a:t>Driver</a:t>
            </a:r>
          </a:p>
        </p:txBody>
      </p:sp>
      <p:sp>
        <p:nvSpPr>
          <p:cNvPr id="4" name="Rectangle 3"/>
          <p:cNvSpPr/>
          <p:nvPr/>
        </p:nvSpPr>
        <p:spPr>
          <a:xfrm>
            <a:off x="371094" y="2718054"/>
            <a:ext cx="3438906" cy="3207258"/>
          </a:xfrm>
          <a:prstGeom prst="rect">
            <a:avLst/>
          </a:prstGeom>
        </p:spPr>
        <p:txBody>
          <a:bodyPr vert="horz" lIns="91440" tIns="45720" rIns="91440" bIns="45720" rtlCol="0" anchor="t">
            <a:normAutofit/>
          </a:bodyPr>
          <a:lstStyle/>
          <a:p>
            <a:pPr>
              <a:lnSpc>
                <a:spcPct val="90000"/>
              </a:lnSpc>
              <a:spcAft>
                <a:spcPts val="600"/>
              </a:spcAft>
            </a:pPr>
            <a:r>
              <a:rPr lang="en-US" altLang="en-US" sz="1700" dirty="0"/>
              <a:t>Includes a person who takes a vehicle out on a road, and remains the driver until s/he finishes their journey</a:t>
            </a:r>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endParaRPr lang="en-US" altLang="en-US" sz="1700" dirty="0"/>
          </a:p>
          <a:p>
            <a:pPr>
              <a:lnSpc>
                <a:spcPct val="90000"/>
              </a:lnSpc>
              <a:spcAft>
                <a:spcPts val="600"/>
              </a:spcAft>
            </a:pPr>
            <a:r>
              <a:rPr lang="en-US" altLang="en-US" sz="1700" dirty="0"/>
              <a:t>A person can still be a driver even though they have stopped and switched off the engine </a:t>
            </a:r>
          </a:p>
        </p:txBody>
      </p:sp>
    </p:spTree>
    <p:extLst>
      <p:ext uri="{BB962C8B-B14F-4D97-AF65-F5344CB8AC3E}">
        <p14:creationId xmlns:p14="http://schemas.microsoft.com/office/powerpoint/2010/main" val="10474836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9CA33E-4E61-2D38-14BD-A75439FB272E}"/>
              </a:ext>
            </a:extLst>
          </p:cNvPr>
          <p:cNvSpPr/>
          <p:nvPr/>
        </p:nvSpPr>
        <p:spPr>
          <a:xfrm>
            <a:off x="1878698" y="2006167"/>
            <a:ext cx="7802880" cy="215759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3633132" y="924697"/>
            <a:ext cx="459242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000" b="1" dirty="0">
                <a:solidFill>
                  <a:srgbClr val="F10F0F"/>
                </a:solidFill>
                <a:latin typeface="+mn-lt"/>
              </a:rPr>
              <a:t>Motor Vehicle</a:t>
            </a:r>
          </a:p>
        </p:txBody>
      </p:sp>
      <p:pic>
        <p:nvPicPr>
          <p:cNvPr id="4" name="Picture 5" descr="\\Client\G$\CKP Images\Traffic\MPV 4.jp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438040" y="422452"/>
            <a:ext cx="2689225" cy="137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lient\G$\CKP Images\Traffic\MPV 2.pn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9064736" y="318788"/>
            <a:ext cx="2589212" cy="1498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lient\G$\CKP Images\Traffic\motor cycle.png"/>
          <p:cNvPicPr>
            <a:picLocks noChangeAspect="1" noChangeArrowheads="1"/>
          </p:cNvPicPr>
          <p:nvPr>
            <p:custDataLst>
              <p:tags r:id="rId3"/>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442805" y="4790303"/>
            <a:ext cx="2871787"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lient\G$\CKP Images\Traffic\Van.png"/>
          <p:cNvPicPr>
            <a:picLocks noChangeAspect="1" noChangeArrowheads="1"/>
          </p:cNvPicPr>
          <p:nvPr>
            <p:custDataLst>
              <p:tags r:id="rId4"/>
            </p:custDataLst>
          </p:nvPr>
        </p:nvPicPr>
        <p:blipFill>
          <a:blip r:embed="rId10">
            <a:extLst>
              <a:ext uri="{28A0092B-C50C-407E-A947-70E740481C1C}">
                <a14:useLocalDpi xmlns:a14="http://schemas.microsoft.com/office/drawing/2010/main" val="0"/>
              </a:ext>
            </a:extLst>
          </a:blip>
          <a:srcRect/>
          <a:stretch>
            <a:fillRect/>
          </a:stretch>
        </p:blipFill>
        <p:spPr bwMode="auto">
          <a:xfrm>
            <a:off x="8877410" y="4352153"/>
            <a:ext cx="2776538" cy="209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878699" y="2334355"/>
            <a:ext cx="7773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chemeClr val="bg1"/>
                </a:solidFill>
              </a:rPr>
              <a:t>A mechanically propelled vehicle intended or adapted for use on roads</a:t>
            </a:r>
          </a:p>
        </p:txBody>
      </p:sp>
    </p:spTree>
    <p:extLst>
      <p:ext uri="{BB962C8B-B14F-4D97-AF65-F5344CB8AC3E}">
        <p14:creationId xmlns:p14="http://schemas.microsoft.com/office/powerpoint/2010/main" val="183950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MPV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9" y="1324940"/>
            <a:ext cx="2156500" cy="185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motor cycl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2597" y="2437351"/>
            <a:ext cx="2019964" cy="207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MPV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6289" y="3583005"/>
            <a:ext cx="2156501" cy="222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6402619" y="1324940"/>
            <a:ext cx="51858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A vehicle that is constructed so that it can be propelled mechanically:</a:t>
            </a:r>
          </a:p>
          <a:p>
            <a:pPr algn="ctr" eaLnBrk="1" hangingPunct="1">
              <a:spcBef>
                <a:spcPct val="0"/>
              </a:spcBef>
              <a:buFontTx/>
              <a:buNone/>
            </a:pPr>
            <a:endParaRPr lang="en-GB" altLang="en-US" sz="2800" dirty="0">
              <a:solidFill>
                <a:srgbClr val="002060"/>
              </a:solidFill>
              <a:latin typeface="Calibri" panose="020F0502020204030204" pitchFamily="34" charset="0"/>
              <a:cs typeface="Calibri" panose="020F0502020204030204" pitchFamily="34" charset="0"/>
            </a:endParaRP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S</a:t>
            </a:r>
            <a:r>
              <a:rPr lang="en-GB" altLang="en-US" sz="2800" b="1" dirty="0">
                <a:solidFill>
                  <a:srgbClr val="002060"/>
                </a:solidFill>
                <a:latin typeface="Calibri" panose="020F0502020204030204" pitchFamily="34" charset="0"/>
                <a:cs typeface="Calibri" panose="020F0502020204030204" pitchFamily="34" charset="0"/>
              </a:rPr>
              <a:t>team</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E</a:t>
            </a:r>
            <a:r>
              <a:rPr lang="en-GB" altLang="en-US" sz="2800" b="1" dirty="0">
                <a:solidFill>
                  <a:srgbClr val="002060"/>
                </a:solidFill>
                <a:latin typeface="Calibri" panose="020F0502020204030204" pitchFamily="34" charset="0"/>
                <a:cs typeface="Calibri" panose="020F0502020204030204" pitchFamily="34" charset="0"/>
              </a:rPr>
              <a:t>lectric</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P</a:t>
            </a:r>
            <a:r>
              <a:rPr lang="en-GB" altLang="en-US" sz="2800" b="1" dirty="0">
                <a:solidFill>
                  <a:srgbClr val="002060"/>
                </a:solidFill>
                <a:latin typeface="Calibri" panose="020F0502020204030204" pitchFamily="34" charset="0"/>
                <a:cs typeface="Calibri" panose="020F0502020204030204" pitchFamily="34" charset="0"/>
              </a:rPr>
              <a:t>etrol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D</a:t>
            </a:r>
            <a:r>
              <a:rPr lang="en-GB" altLang="en-US" sz="2800" b="1" dirty="0">
                <a:solidFill>
                  <a:srgbClr val="002060"/>
                </a:solidFill>
                <a:latin typeface="Calibri" panose="020F0502020204030204" pitchFamily="34" charset="0"/>
                <a:cs typeface="Calibri" panose="020F0502020204030204" pitchFamily="34" charset="0"/>
              </a:rPr>
              <a:t>iesel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O</a:t>
            </a:r>
            <a:r>
              <a:rPr lang="en-GB" altLang="en-US" sz="2800" b="1" dirty="0">
                <a:solidFill>
                  <a:srgbClr val="002060"/>
                </a:solidFill>
                <a:latin typeface="Calibri" panose="020F0502020204030204" pitchFamily="34" charset="0"/>
                <a:cs typeface="Calibri" panose="020F0502020204030204" pitchFamily="34" charset="0"/>
              </a:rPr>
              <a:t>il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G</a:t>
            </a:r>
            <a:r>
              <a:rPr lang="en-GB" altLang="en-US" sz="2800" b="1" dirty="0">
                <a:solidFill>
                  <a:srgbClr val="002060"/>
                </a:solidFill>
                <a:latin typeface="Calibri" panose="020F0502020204030204" pitchFamily="34" charset="0"/>
                <a:cs typeface="Calibri" panose="020F0502020204030204" pitchFamily="34" charset="0"/>
              </a:rPr>
              <a:t>as</a:t>
            </a:r>
          </a:p>
        </p:txBody>
      </p:sp>
      <p:sp>
        <p:nvSpPr>
          <p:cNvPr id="7" name="TextBox 6"/>
          <p:cNvSpPr txBox="1"/>
          <p:nvPr/>
        </p:nvSpPr>
        <p:spPr>
          <a:xfrm>
            <a:off x="0" y="248046"/>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Mechanically Propelled Vehicle</a:t>
            </a:r>
          </a:p>
        </p:txBody>
      </p:sp>
      <p:pic>
        <p:nvPicPr>
          <p:cNvPr id="13314" name="Picture 2" descr="SPCA's driving dogs | Financial Times">
            <a:extLst>
              <a:ext uri="{FF2B5EF4-FFF2-40B4-BE49-F238E27FC236}">
                <a16:creationId xmlns:a16="http://schemas.microsoft.com/office/drawing/2014/main" id="{1BF6310A-F570-1B47-8B5E-C88754016A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9678" y="3678887"/>
            <a:ext cx="2757522"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05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
          <p:cNvSpPr txBox="1">
            <a:spLocks noChangeArrowheads="1"/>
          </p:cNvSpPr>
          <p:nvPr/>
        </p:nvSpPr>
        <p:spPr bwMode="auto">
          <a:xfrm>
            <a:off x="719846" y="844050"/>
            <a:ext cx="1070042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Owing to the presence </a:t>
            </a:r>
            <a:r>
              <a:rPr lang="en-GB" altLang="en-US" b="0" dirty="0">
                <a:solidFill>
                  <a:schemeClr val="tx1"/>
                </a:solidFill>
                <a:latin typeface="+mn-lt"/>
                <a:ea typeface="Segoe UI Black" panose="020B0A02040204020203" pitchFamily="34" charset="0"/>
                <a:cs typeface="Segoe UI Black" panose="020B0A02040204020203" pitchFamily="34" charset="0"/>
              </a:rPr>
              <a:t>of a </a:t>
            </a:r>
            <a:r>
              <a:rPr lang="en-GB" altLang="en-US" b="0" dirty="0">
                <a:solidFill>
                  <a:srgbClr val="FF0000"/>
                </a:solidFill>
                <a:latin typeface="+mn-lt"/>
                <a:ea typeface="Segoe UI Black" panose="020B0A02040204020203" pitchFamily="34" charset="0"/>
                <a:cs typeface="Segoe UI Black" panose="020B0A02040204020203" pitchFamily="34" charset="0"/>
              </a:rPr>
              <a:t>mechanically propelled vehicle (MPV) </a:t>
            </a:r>
            <a:r>
              <a:rPr lang="en-GB" altLang="en-US" b="0" dirty="0">
                <a:solidFill>
                  <a:schemeClr val="tx1"/>
                </a:solidFill>
                <a:latin typeface="+mn-lt"/>
                <a:ea typeface="Segoe UI Black" panose="020B0A02040204020203" pitchFamily="34" charset="0"/>
                <a:cs typeface="Segoe UI Black" panose="020B0A02040204020203" pitchFamily="34" charset="0"/>
              </a:rPr>
              <a:t>on a</a:t>
            </a:r>
            <a:r>
              <a:rPr lang="en-GB" altLang="en-US" b="0" dirty="0">
                <a:solidFill>
                  <a:srgbClr val="FF0000"/>
                </a:solidFill>
                <a:latin typeface="+mn-lt"/>
                <a:ea typeface="Segoe UI Black" panose="020B0A02040204020203" pitchFamily="34" charset="0"/>
                <a:cs typeface="Segoe UI Black" panose="020B0A02040204020203" pitchFamily="34" charset="0"/>
              </a:rPr>
              <a:t> road </a:t>
            </a:r>
            <a:r>
              <a:rPr lang="en-GB" altLang="en-US" b="0" dirty="0">
                <a:solidFill>
                  <a:schemeClr val="tx1"/>
                </a:solidFill>
                <a:latin typeface="+mn-lt"/>
                <a:ea typeface="Segoe UI Black" panose="020B0A02040204020203" pitchFamily="34" charset="0"/>
                <a:cs typeface="Segoe UI Black" panose="020B0A02040204020203" pitchFamily="34" charset="0"/>
              </a:rPr>
              <a:t>or </a:t>
            </a:r>
            <a:r>
              <a:rPr lang="en-GB" altLang="en-US" b="0" dirty="0">
                <a:solidFill>
                  <a:srgbClr val="FF0000"/>
                </a:solidFill>
                <a:latin typeface="+mn-lt"/>
                <a:ea typeface="Segoe UI Black" panose="020B0A02040204020203" pitchFamily="34" charset="0"/>
                <a:cs typeface="Segoe UI Black" panose="020B0A02040204020203" pitchFamily="34" charset="0"/>
              </a:rPr>
              <a:t>other public place, </a:t>
            </a:r>
            <a:r>
              <a:rPr lang="en-GB" altLang="en-US" b="0" dirty="0">
                <a:solidFill>
                  <a:schemeClr val="tx1"/>
                </a:solidFill>
                <a:latin typeface="+mn-lt"/>
                <a:ea typeface="Segoe UI Black" panose="020B0A02040204020203" pitchFamily="34" charset="0"/>
                <a:cs typeface="Segoe UI Black" panose="020B0A02040204020203" pitchFamily="34" charset="0"/>
              </a:rPr>
              <a:t>an accident occurs whereby;</a:t>
            </a:r>
          </a:p>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personal injury </a:t>
            </a:r>
            <a:r>
              <a:rPr lang="en-GB" altLang="en-US" b="0" dirty="0">
                <a:solidFill>
                  <a:schemeClr val="tx1"/>
                </a:solidFill>
                <a:latin typeface="+mn-lt"/>
                <a:ea typeface="Segoe UI Black" panose="020B0A02040204020203" pitchFamily="34" charset="0"/>
                <a:cs typeface="Segoe UI Black" panose="020B0A02040204020203" pitchFamily="34" charset="0"/>
              </a:rPr>
              <a:t>is caused to a person (other than the driver of that MPV)             </a:t>
            </a:r>
          </a:p>
          <a:p>
            <a:pPr algn="ctr" eaLnBrk="1" hangingPunct="1">
              <a:spcBef>
                <a:spcPct val="0"/>
              </a:spcBef>
              <a:buFontTx/>
              <a:buNone/>
            </a:pPr>
            <a:r>
              <a:rPr lang="en-GB" altLang="en-US" b="1" dirty="0">
                <a:solidFill>
                  <a:srgbClr val="FF0000"/>
                </a:solidFill>
                <a:latin typeface="+mn-lt"/>
                <a:ea typeface="Segoe UI Black" panose="020B0A02040204020203" pitchFamily="34" charset="0"/>
                <a:cs typeface="Segoe UI Black" panose="020B0A02040204020203" pitchFamily="34" charset="0"/>
              </a:rPr>
              <a:t>OR</a:t>
            </a:r>
          </a:p>
          <a:p>
            <a:pPr algn="ctr" eaLnBrk="1" hangingPunct="1">
              <a:spcBef>
                <a:spcPct val="0"/>
              </a:spcBef>
              <a:buFontTx/>
              <a:buNone/>
            </a:pPr>
            <a:r>
              <a:rPr lang="en-GB" altLang="en-US" dirty="0">
                <a:solidFill>
                  <a:srgbClr val="FF0000"/>
                </a:solidFill>
                <a:latin typeface="+mn-lt"/>
                <a:ea typeface="Segoe UI Black" panose="020B0A02040204020203" pitchFamily="34" charset="0"/>
                <a:cs typeface="Segoe UI Black" panose="020B0A02040204020203" pitchFamily="34" charset="0"/>
              </a:rPr>
              <a:t>d</a:t>
            </a:r>
            <a:r>
              <a:rPr lang="en-GB" altLang="en-US" b="0" dirty="0">
                <a:solidFill>
                  <a:srgbClr val="FF0000"/>
                </a:solidFill>
                <a:latin typeface="+mn-lt"/>
                <a:ea typeface="Segoe UI Black" panose="020B0A02040204020203" pitchFamily="34" charset="0"/>
                <a:cs typeface="Segoe UI Black" panose="020B0A02040204020203" pitchFamily="34" charset="0"/>
              </a:rPr>
              <a:t>amage</a:t>
            </a:r>
            <a:r>
              <a:rPr lang="en-GB" altLang="en-US" b="0" dirty="0">
                <a:solidFill>
                  <a:schemeClr val="tx1"/>
                </a:solidFill>
                <a:latin typeface="+mn-lt"/>
                <a:ea typeface="Segoe UI Black" panose="020B0A02040204020203" pitchFamily="34" charset="0"/>
                <a:cs typeface="Segoe UI Black" panose="020B0A02040204020203" pitchFamily="34" charset="0"/>
              </a:rPr>
              <a:t> is caused to:</a:t>
            </a:r>
          </a:p>
          <a:p>
            <a:pPr algn="ctr" eaLnBrk="1" hangingPunct="1">
              <a:spcBef>
                <a:spcPct val="0"/>
              </a:spcBef>
              <a:buFontTx/>
              <a:buNone/>
            </a:pP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a </a:t>
            </a:r>
            <a:r>
              <a:rPr lang="en-GB" altLang="en-US" b="0" dirty="0">
                <a:solidFill>
                  <a:srgbClr val="FF0000"/>
                </a:solidFill>
                <a:latin typeface="+mn-lt"/>
                <a:ea typeface="Segoe UI Black" panose="020B0A02040204020203" pitchFamily="34" charset="0"/>
                <a:cs typeface="Segoe UI Black" panose="020B0A02040204020203" pitchFamily="34" charset="0"/>
              </a:rPr>
              <a:t>vehicle</a:t>
            </a:r>
            <a:r>
              <a:rPr lang="en-GB" altLang="en-US" b="0" dirty="0">
                <a:solidFill>
                  <a:schemeClr val="tx1"/>
                </a:solidFill>
                <a:latin typeface="+mn-lt"/>
                <a:ea typeface="Segoe UI Black" panose="020B0A02040204020203" pitchFamily="34" charset="0"/>
                <a:cs typeface="Segoe UI Black" panose="020B0A02040204020203" pitchFamily="34" charset="0"/>
              </a:rPr>
              <a:t> (other than the MPV or any trailer drawn by it)</a:t>
            </a:r>
          </a:p>
          <a:p>
            <a:pPr algn="ctr" eaLnBrk="1" hangingPunct="1">
              <a:spcBef>
                <a:spcPct val="0"/>
              </a:spcBef>
              <a:buFontTx/>
              <a:buNone/>
            </a:pPr>
            <a:r>
              <a:rPr lang="en-GB" altLang="en-US" b="0" dirty="0">
                <a:solidFill>
                  <a:srgbClr val="FF0000"/>
                </a:solidFill>
                <a:latin typeface="+mn-lt"/>
                <a:ea typeface="Segoe UI Black" panose="020B0A02040204020203" pitchFamily="34" charset="0"/>
                <a:cs typeface="Segoe UI Black" panose="020B0A02040204020203" pitchFamily="34" charset="0"/>
              </a:rPr>
              <a:t>   </a:t>
            </a:r>
            <a:r>
              <a:rPr lang="en-GB" altLang="en-US" b="1" dirty="0">
                <a:solidFill>
                  <a:srgbClr val="FF0000"/>
                </a:solidFill>
                <a:latin typeface="+mn-lt"/>
                <a:ea typeface="Segoe UI Black" panose="020B0A02040204020203" pitchFamily="34" charset="0"/>
                <a:cs typeface="Segoe UI Black" panose="020B0A02040204020203" pitchFamily="34" charset="0"/>
              </a:rPr>
              <a:t>OR</a:t>
            </a:r>
          </a:p>
          <a:p>
            <a:pPr algn="ctr" eaLnBrk="1" hangingPunct="1">
              <a:spcBef>
                <a:spcPct val="0"/>
              </a:spcBef>
              <a:buFontTx/>
              <a:buNone/>
            </a:pP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an </a:t>
            </a:r>
            <a:r>
              <a:rPr lang="en-GB" altLang="en-US" b="0" dirty="0">
                <a:solidFill>
                  <a:srgbClr val="FF0000"/>
                </a:solidFill>
                <a:latin typeface="+mn-lt"/>
                <a:ea typeface="Segoe UI Black" panose="020B0A02040204020203" pitchFamily="34" charset="0"/>
                <a:cs typeface="Segoe UI Black" panose="020B0A02040204020203" pitchFamily="34" charset="0"/>
              </a:rPr>
              <a:t>animal</a:t>
            </a:r>
            <a:r>
              <a:rPr lang="en-GB" altLang="en-US" b="0" dirty="0">
                <a:solidFill>
                  <a:schemeClr val="tx1"/>
                </a:solidFill>
                <a:latin typeface="+mn-lt"/>
                <a:ea typeface="Segoe UI Black" panose="020B0A02040204020203" pitchFamily="34" charset="0"/>
                <a:cs typeface="Segoe UI Black" panose="020B0A02040204020203" pitchFamily="34" charset="0"/>
              </a:rPr>
              <a:t> (other than one in or on that MPV or any trailer drawn by it)</a:t>
            </a:r>
          </a:p>
          <a:p>
            <a:pPr algn="ctr" eaLnBrk="1" hangingPunct="1">
              <a:spcBef>
                <a:spcPct val="0"/>
              </a:spcBef>
              <a:buFontTx/>
              <a:buNone/>
            </a:pPr>
            <a:r>
              <a:rPr lang="en-GB" altLang="en-US" b="1" dirty="0">
                <a:solidFill>
                  <a:srgbClr val="FF0000"/>
                </a:solidFill>
                <a:latin typeface="+mn-lt"/>
                <a:ea typeface="Segoe UI Black" panose="020B0A02040204020203" pitchFamily="34" charset="0"/>
                <a:cs typeface="Segoe UI Black" panose="020B0A02040204020203" pitchFamily="34" charset="0"/>
              </a:rPr>
              <a:t>   OR</a:t>
            </a:r>
          </a:p>
          <a:p>
            <a:pPr algn="ctr" eaLnBrk="1" hangingPunct="1">
              <a:spcBef>
                <a:spcPct val="0"/>
              </a:spcBef>
              <a:buFontTx/>
              <a:buNone/>
            </a:pPr>
            <a:r>
              <a:rPr lang="en-GB" altLang="en-US" b="0" dirty="0">
                <a:solidFill>
                  <a:schemeClr val="tx1"/>
                </a:solidFill>
                <a:latin typeface="+mn-lt"/>
                <a:ea typeface="Segoe UI Black" panose="020B0A02040204020203" pitchFamily="34" charset="0"/>
                <a:cs typeface="Segoe UI Black" panose="020B0A02040204020203" pitchFamily="34" charset="0"/>
              </a:rPr>
              <a:t>any other </a:t>
            </a:r>
            <a:r>
              <a:rPr lang="en-GB" altLang="en-US" b="0" dirty="0">
                <a:solidFill>
                  <a:srgbClr val="FF0000"/>
                </a:solidFill>
                <a:latin typeface="+mn-lt"/>
                <a:ea typeface="Segoe UI Black" panose="020B0A02040204020203" pitchFamily="34" charset="0"/>
                <a:cs typeface="Segoe UI Black" panose="020B0A02040204020203" pitchFamily="34" charset="0"/>
              </a:rPr>
              <a:t>property, constructed on, fixed to, growing in </a:t>
            </a:r>
            <a:r>
              <a:rPr lang="en-GB" altLang="en-US" b="0" dirty="0">
                <a:solidFill>
                  <a:schemeClr val="tx1"/>
                </a:solidFill>
                <a:latin typeface="+mn-lt"/>
                <a:ea typeface="Segoe UI Black" panose="020B0A02040204020203" pitchFamily="34" charset="0"/>
                <a:cs typeface="Segoe UI Black" panose="020B0A02040204020203" pitchFamily="34" charset="0"/>
              </a:rPr>
              <a:t>or</a:t>
            </a:r>
            <a:r>
              <a:rPr lang="en-GB" altLang="en-US" b="0" dirty="0">
                <a:solidFill>
                  <a:srgbClr val="0033CC"/>
                </a:solidFill>
                <a:latin typeface="+mn-lt"/>
                <a:ea typeface="Segoe UI Black" panose="020B0A02040204020203" pitchFamily="34" charset="0"/>
                <a:cs typeface="Segoe UI Black" panose="020B0A02040204020203" pitchFamily="34" charset="0"/>
              </a:rPr>
              <a:t> </a:t>
            </a:r>
            <a:r>
              <a:rPr lang="en-GB" altLang="en-US" b="0" dirty="0">
                <a:solidFill>
                  <a:srgbClr val="FF0000"/>
                </a:solidFill>
                <a:latin typeface="+mn-lt"/>
                <a:ea typeface="Segoe UI Black" panose="020B0A02040204020203" pitchFamily="34" charset="0"/>
                <a:cs typeface="Segoe UI Black" panose="020B0A02040204020203" pitchFamily="34" charset="0"/>
              </a:rPr>
              <a:t>otherwise forming part of the land</a:t>
            </a:r>
            <a:r>
              <a:rPr lang="en-GB" altLang="en-US" b="0" dirty="0">
                <a:solidFill>
                  <a:srgbClr val="0070C0"/>
                </a:solidFill>
                <a:latin typeface="+mn-lt"/>
                <a:ea typeface="Segoe UI Black" panose="020B0A02040204020203" pitchFamily="34" charset="0"/>
                <a:cs typeface="Segoe UI Black" panose="020B0A02040204020203" pitchFamily="34" charset="0"/>
              </a:rPr>
              <a:t> </a:t>
            </a:r>
            <a:r>
              <a:rPr lang="en-GB" altLang="en-US" b="0" dirty="0">
                <a:solidFill>
                  <a:schemeClr val="tx1"/>
                </a:solidFill>
                <a:latin typeface="+mn-lt"/>
                <a:ea typeface="Segoe UI Black" panose="020B0A02040204020203" pitchFamily="34" charset="0"/>
                <a:cs typeface="Segoe UI Black" panose="020B0A02040204020203" pitchFamily="34" charset="0"/>
              </a:rPr>
              <a:t>on which the road or other place in question is situated or land adjacent to such land. </a:t>
            </a:r>
          </a:p>
        </p:txBody>
      </p:sp>
      <p:sp>
        <p:nvSpPr>
          <p:cNvPr id="6" name="TextBox 5"/>
          <p:cNvSpPr txBox="1"/>
          <p:nvPr/>
        </p:nvSpPr>
        <p:spPr>
          <a:xfrm>
            <a:off x="719846" y="197719"/>
            <a:ext cx="10700425" cy="584775"/>
          </a:xfrm>
          <a:prstGeom prst="rect">
            <a:avLst/>
          </a:prstGeom>
          <a:solidFill>
            <a:srgbClr val="002060"/>
          </a:solidFill>
        </p:spPr>
        <p:txBody>
          <a:bodyPr wrap="square" rtlCol="0">
            <a:spAutoFit/>
          </a:bodyPr>
          <a:lstStyle/>
          <a:p>
            <a:pPr algn="ctr"/>
            <a:r>
              <a:rPr lang="en-GB" sz="3200" b="1" dirty="0">
                <a:solidFill>
                  <a:schemeClr val="bg1"/>
                </a:solidFill>
              </a:rPr>
              <a:t>Definition: Road Traffic Collisions</a:t>
            </a:r>
          </a:p>
        </p:txBody>
      </p:sp>
      <p:sp>
        <p:nvSpPr>
          <p:cNvPr id="2" name="Rectangle 1"/>
          <p:cNvSpPr/>
          <p:nvPr/>
        </p:nvSpPr>
        <p:spPr>
          <a:xfrm>
            <a:off x="3685784" y="5429306"/>
            <a:ext cx="4768548" cy="461665"/>
          </a:xfrm>
          <a:prstGeom prst="rect">
            <a:avLst/>
          </a:prstGeom>
          <a:solidFill>
            <a:schemeClr val="accent1">
              <a:lumMod val="20000"/>
              <a:lumOff val="80000"/>
            </a:schemeClr>
          </a:solidFill>
        </p:spPr>
        <p:txBody>
          <a:bodyPr wrap="none">
            <a:spAutoFit/>
          </a:bodyPr>
          <a:lstStyle/>
          <a:p>
            <a:pPr algn="ctr">
              <a:spcBef>
                <a:spcPct val="0"/>
              </a:spcBef>
            </a:pPr>
            <a:r>
              <a:rPr lang="en-GB" altLang="en-US" sz="2400" b="1" dirty="0">
                <a:solidFill>
                  <a:srgbClr val="002060"/>
                </a:solidFill>
                <a:ea typeface="Segoe UI Black" panose="020B0A02040204020203" pitchFamily="34" charset="0"/>
                <a:cs typeface="Segoe UI Black" panose="020B0A02040204020203" pitchFamily="34" charset="0"/>
              </a:rPr>
              <a:t>Section 170(1) Road Traffic Act 1988</a:t>
            </a:r>
          </a:p>
        </p:txBody>
      </p:sp>
    </p:spTree>
    <p:extLst>
      <p:ext uri="{BB962C8B-B14F-4D97-AF65-F5344CB8AC3E}">
        <p14:creationId xmlns:p14="http://schemas.microsoft.com/office/powerpoint/2010/main" val="99174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Cattle.png"/>
          <p:cNvPicPr>
            <a:picLocks noChangeAspect="1" noChangeArrowheads="1"/>
          </p:cNvPicPr>
          <p:nvPr>
            <p:custDataLst>
              <p:tags r:id="rId1"/>
            </p:custDataLst>
          </p:nvPr>
        </p:nvPicPr>
        <p:blipFill>
          <a:blip r:embed="rId11">
            <a:extLst>
              <a:ext uri="{28A0092B-C50C-407E-A947-70E740481C1C}">
                <a14:useLocalDpi xmlns:a14="http://schemas.microsoft.com/office/drawing/2010/main" val="0"/>
              </a:ext>
            </a:extLst>
          </a:blip>
          <a:srcRect/>
          <a:stretch>
            <a:fillRect/>
          </a:stretch>
        </p:blipFill>
        <p:spPr bwMode="auto">
          <a:xfrm>
            <a:off x="363538" y="941538"/>
            <a:ext cx="2152650" cy="1223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Horse.png"/>
          <p:cNvPicPr>
            <a:picLocks noChangeAspect="1" noChangeArrowheads="1"/>
          </p:cNvPicPr>
          <p:nvPr>
            <p:custDataLst>
              <p:tags r:id="rId2"/>
            </p:custDataLst>
          </p:nvPr>
        </p:nvPicPr>
        <p:blipFill>
          <a:blip r:embed="rId12">
            <a:extLst>
              <a:ext uri="{28A0092B-C50C-407E-A947-70E740481C1C}">
                <a14:useLocalDpi xmlns:a14="http://schemas.microsoft.com/office/drawing/2010/main" val="0"/>
              </a:ext>
            </a:extLst>
          </a:blip>
          <a:srcRect/>
          <a:stretch>
            <a:fillRect/>
          </a:stretch>
        </p:blipFill>
        <p:spPr bwMode="auto">
          <a:xfrm>
            <a:off x="4949536" y="942473"/>
            <a:ext cx="2362200" cy="1313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Donkey.png"/>
          <p:cNvPicPr>
            <a:picLocks noChangeAspect="1" noChangeArrowheads="1"/>
          </p:cNvPicPr>
          <p:nvPr>
            <p:custDataLst>
              <p:tags r:id="rId3"/>
            </p:custDataLst>
          </p:nvPr>
        </p:nvPicPr>
        <p:blipFill>
          <a:blip r:embed="rId13">
            <a:extLst>
              <a:ext uri="{28A0092B-C50C-407E-A947-70E740481C1C}">
                <a14:useLocalDpi xmlns:a14="http://schemas.microsoft.com/office/drawing/2010/main" val="0"/>
              </a:ext>
            </a:extLst>
          </a:blip>
          <a:srcRect/>
          <a:stretch>
            <a:fillRect/>
          </a:stretch>
        </p:blipFill>
        <p:spPr bwMode="auto">
          <a:xfrm>
            <a:off x="8902441" y="941538"/>
            <a:ext cx="2247900" cy="131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lient\G$\CKP Images\Traffic\Mule.png"/>
          <p:cNvPicPr>
            <a:picLocks noChangeAspect="1" noChangeArrowheads="1"/>
          </p:cNvPicPr>
          <p:nvPr>
            <p:custDataLst>
              <p:tags r:id="rId4"/>
            </p:custDataLst>
          </p:nvPr>
        </p:nvPicPr>
        <p:blipFill>
          <a:blip r:embed="rId14">
            <a:extLst>
              <a:ext uri="{28A0092B-C50C-407E-A947-70E740481C1C}">
                <a14:useLocalDpi xmlns:a14="http://schemas.microsoft.com/office/drawing/2010/main" val="0"/>
              </a:ext>
            </a:extLst>
          </a:blip>
          <a:srcRect/>
          <a:stretch>
            <a:fillRect/>
          </a:stretch>
        </p:blipFill>
        <p:spPr bwMode="auto">
          <a:xfrm>
            <a:off x="2445630" y="2634037"/>
            <a:ext cx="1997075" cy="111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Client\G$\CKP Images\Traffic\Pig.png"/>
          <p:cNvPicPr>
            <a:picLocks noChangeAspect="1" noChangeArrowheads="1"/>
          </p:cNvPicPr>
          <p:nvPr>
            <p:custDataLst>
              <p:tags r:id="rId5"/>
            </p:custDataLst>
          </p:nvPr>
        </p:nvPicPr>
        <p:blipFill>
          <a:blip r:embed="rId15">
            <a:extLst>
              <a:ext uri="{28A0092B-C50C-407E-A947-70E740481C1C}">
                <a14:useLocalDpi xmlns:a14="http://schemas.microsoft.com/office/drawing/2010/main" val="0"/>
              </a:ext>
            </a:extLst>
          </a:blip>
          <a:srcRect/>
          <a:stretch>
            <a:fillRect/>
          </a:stretch>
        </p:blipFill>
        <p:spPr bwMode="auto">
          <a:xfrm>
            <a:off x="7135726" y="2665206"/>
            <a:ext cx="2160240" cy="1127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Client\G$\CKP Images\Traffic\Sheep.png"/>
          <p:cNvPicPr>
            <a:picLocks noChangeAspect="1" noChangeArrowheads="1"/>
          </p:cNvPicPr>
          <p:nvPr>
            <p:custDataLst>
              <p:tags r:id="rId6"/>
            </p:custDataLst>
          </p:nvPr>
        </p:nvPicPr>
        <p:blipFill>
          <a:blip r:embed="rId16">
            <a:extLst>
              <a:ext uri="{28A0092B-C50C-407E-A947-70E740481C1C}">
                <a14:useLocalDpi xmlns:a14="http://schemas.microsoft.com/office/drawing/2010/main" val="0"/>
              </a:ext>
            </a:extLst>
          </a:blip>
          <a:srcRect/>
          <a:stretch>
            <a:fillRect/>
          </a:stretch>
        </p:blipFill>
        <p:spPr bwMode="auto">
          <a:xfrm>
            <a:off x="1225261" y="4417176"/>
            <a:ext cx="2054227"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descr="\\Client\G$\CKP Images\Traffic\Dog.png"/>
          <p:cNvPicPr>
            <a:picLocks noChangeAspect="1" noChangeArrowheads="1"/>
          </p:cNvPicPr>
          <p:nvPr>
            <p:custDataLst>
              <p:tags r:id="rId7"/>
            </p:custDataLst>
          </p:nvPr>
        </p:nvPicPr>
        <p:blipFill>
          <a:blip r:embed="rId17">
            <a:extLst>
              <a:ext uri="{28A0092B-C50C-407E-A947-70E740481C1C}">
                <a14:useLocalDpi xmlns:a14="http://schemas.microsoft.com/office/drawing/2010/main" val="0"/>
              </a:ext>
            </a:extLst>
          </a:blip>
          <a:srcRect/>
          <a:stretch>
            <a:fillRect/>
          </a:stretch>
        </p:blipFill>
        <p:spPr bwMode="auto">
          <a:xfrm>
            <a:off x="4629584" y="4417176"/>
            <a:ext cx="2106612" cy="113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descr="\\Client\G$\CKP Images\Traffic\Goat.png"/>
          <p:cNvPicPr>
            <a:picLocks noChangeAspect="1" noChangeArrowheads="1"/>
          </p:cNvPicPr>
          <p:nvPr>
            <p:custDataLst>
              <p:tags r:id="rId8"/>
            </p:custDataLst>
          </p:nvPr>
        </p:nvPicPr>
        <p:blipFill>
          <a:blip r:embed="rId18">
            <a:extLst>
              <a:ext uri="{28A0092B-C50C-407E-A947-70E740481C1C}">
                <a14:useLocalDpi xmlns:a14="http://schemas.microsoft.com/office/drawing/2010/main" val="0"/>
              </a:ext>
            </a:extLst>
          </a:blip>
          <a:srcRect/>
          <a:stretch>
            <a:fillRect/>
          </a:stretch>
        </p:blipFill>
        <p:spPr bwMode="auto">
          <a:xfrm>
            <a:off x="8501930" y="4417176"/>
            <a:ext cx="1914525" cy="1052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4"/>
          <p:cNvSpPr txBox="1">
            <a:spLocks noChangeArrowheads="1"/>
          </p:cNvSpPr>
          <p:nvPr/>
        </p:nvSpPr>
        <p:spPr bwMode="auto">
          <a:xfrm>
            <a:off x="647700" y="2172074"/>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C</a:t>
            </a:r>
            <a:r>
              <a:rPr lang="en-GB" altLang="en-US" dirty="0">
                <a:solidFill>
                  <a:schemeClr val="tx1"/>
                </a:solidFill>
              </a:rPr>
              <a:t>attle</a:t>
            </a:r>
          </a:p>
        </p:txBody>
      </p:sp>
      <p:sp>
        <p:nvSpPr>
          <p:cNvPr id="18" name="TextBox 13"/>
          <p:cNvSpPr txBox="1">
            <a:spLocks noChangeArrowheads="1"/>
          </p:cNvSpPr>
          <p:nvPr/>
        </p:nvSpPr>
        <p:spPr bwMode="auto">
          <a:xfrm>
            <a:off x="5551401" y="2259533"/>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dirty="0">
                <a:solidFill>
                  <a:srgbClr val="FF0000"/>
                </a:solidFill>
              </a:rPr>
              <a:t>H</a:t>
            </a:r>
            <a:r>
              <a:rPr lang="en-GB" altLang="en-US" dirty="0">
                <a:solidFill>
                  <a:schemeClr val="tx1"/>
                </a:solidFill>
              </a:rPr>
              <a:t>orse</a:t>
            </a:r>
          </a:p>
        </p:txBody>
      </p:sp>
      <p:sp>
        <p:nvSpPr>
          <p:cNvPr id="19" name="TextBox 14"/>
          <p:cNvSpPr txBox="1">
            <a:spLocks noChangeArrowheads="1"/>
          </p:cNvSpPr>
          <p:nvPr/>
        </p:nvSpPr>
        <p:spPr bwMode="auto">
          <a:xfrm>
            <a:off x="9353117" y="2255989"/>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A</a:t>
            </a:r>
            <a:r>
              <a:rPr lang="en-GB" altLang="en-US" dirty="0">
                <a:solidFill>
                  <a:schemeClr val="tx1"/>
                </a:solidFill>
              </a:rPr>
              <a:t>ss</a:t>
            </a:r>
          </a:p>
        </p:txBody>
      </p:sp>
      <p:sp>
        <p:nvSpPr>
          <p:cNvPr id="20" name="TextBox 15"/>
          <p:cNvSpPr txBox="1">
            <a:spLocks noChangeArrowheads="1"/>
          </p:cNvSpPr>
          <p:nvPr/>
        </p:nvSpPr>
        <p:spPr bwMode="auto">
          <a:xfrm>
            <a:off x="2516188" y="3799200"/>
            <a:ext cx="1584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M</a:t>
            </a:r>
            <a:r>
              <a:rPr lang="en-GB" altLang="en-US" dirty="0">
                <a:solidFill>
                  <a:schemeClr val="tx1"/>
                </a:solidFill>
              </a:rPr>
              <a:t>ule</a:t>
            </a:r>
          </a:p>
        </p:txBody>
      </p:sp>
      <p:sp>
        <p:nvSpPr>
          <p:cNvPr id="21" name="TextBox 16"/>
          <p:cNvSpPr txBox="1">
            <a:spLocks noChangeArrowheads="1"/>
          </p:cNvSpPr>
          <p:nvPr/>
        </p:nvSpPr>
        <p:spPr bwMode="auto">
          <a:xfrm>
            <a:off x="7423683" y="3798405"/>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P</a:t>
            </a:r>
            <a:r>
              <a:rPr lang="en-GB" altLang="en-US" dirty="0">
                <a:solidFill>
                  <a:schemeClr val="tx1"/>
                </a:solidFill>
              </a:rPr>
              <a:t>ig</a:t>
            </a:r>
          </a:p>
        </p:txBody>
      </p:sp>
      <p:sp>
        <p:nvSpPr>
          <p:cNvPr id="22" name="TextBox 17"/>
          <p:cNvSpPr txBox="1">
            <a:spLocks noChangeArrowheads="1"/>
          </p:cNvSpPr>
          <p:nvPr/>
        </p:nvSpPr>
        <p:spPr bwMode="auto">
          <a:xfrm>
            <a:off x="1338767" y="5582339"/>
            <a:ext cx="1827214"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S</a:t>
            </a:r>
            <a:r>
              <a:rPr lang="en-GB" altLang="en-US" dirty="0">
                <a:solidFill>
                  <a:schemeClr val="tx1"/>
                </a:solidFill>
              </a:rPr>
              <a:t>heep</a:t>
            </a:r>
          </a:p>
        </p:txBody>
      </p:sp>
      <p:sp>
        <p:nvSpPr>
          <p:cNvPr id="23" name="TextBox 18"/>
          <p:cNvSpPr txBox="1">
            <a:spLocks noChangeArrowheads="1"/>
          </p:cNvSpPr>
          <p:nvPr/>
        </p:nvSpPr>
        <p:spPr bwMode="auto">
          <a:xfrm>
            <a:off x="4808970" y="5582339"/>
            <a:ext cx="174783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D</a:t>
            </a:r>
            <a:r>
              <a:rPr lang="en-GB" altLang="en-US" dirty="0">
                <a:solidFill>
                  <a:schemeClr val="tx1"/>
                </a:solidFill>
              </a:rPr>
              <a:t>og</a:t>
            </a:r>
          </a:p>
        </p:txBody>
      </p:sp>
      <p:sp>
        <p:nvSpPr>
          <p:cNvPr id="24" name="TextBox 19"/>
          <p:cNvSpPr txBox="1">
            <a:spLocks noChangeArrowheads="1"/>
          </p:cNvSpPr>
          <p:nvPr/>
        </p:nvSpPr>
        <p:spPr bwMode="auto">
          <a:xfrm>
            <a:off x="8667029" y="5573657"/>
            <a:ext cx="158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dirty="0">
                <a:solidFill>
                  <a:srgbClr val="FF0000"/>
                </a:solidFill>
              </a:rPr>
              <a:t>G</a:t>
            </a:r>
            <a:r>
              <a:rPr lang="en-GB" altLang="en-US" dirty="0">
                <a:solidFill>
                  <a:schemeClr val="tx1"/>
                </a:solidFill>
              </a:rPr>
              <a:t>oat</a:t>
            </a:r>
          </a:p>
        </p:txBody>
      </p:sp>
      <p:sp>
        <p:nvSpPr>
          <p:cNvPr id="25" name="TextBox 24"/>
          <p:cNvSpPr txBox="1"/>
          <p:nvPr/>
        </p:nvSpPr>
        <p:spPr>
          <a:xfrm>
            <a:off x="363538" y="197719"/>
            <a:ext cx="11406930" cy="523220"/>
          </a:xfrm>
          <a:prstGeom prst="rect">
            <a:avLst/>
          </a:prstGeom>
          <a:solidFill>
            <a:srgbClr val="002060"/>
          </a:solidFill>
        </p:spPr>
        <p:txBody>
          <a:bodyPr wrap="square" rtlCol="0">
            <a:spAutoFit/>
          </a:bodyPr>
          <a:lstStyle/>
          <a:p>
            <a:pPr algn="ctr"/>
            <a:r>
              <a:rPr lang="en-GB" sz="2800" b="1" dirty="0">
                <a:solidFill>
                  <a:schemeClr val="bg1"/>
                </a:solidFill>
              </a:rPr>
              <a:t>Damage is caused to an animal other than one in or on the MPV or trailer</a:t>
            </a:r>
          </a:p>
        </p:txBody>
      </p:sp>
    </p:spTree>
    <p:extLst>
      <p:ext uri="{BB962C8B-B14F-4D97-AF65-F5344CB8AC3E}">
        <p14:creationId xmlns:p14="http://schemas.microsoft.com/office/powerpoint/2010/main" val="168998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253A3B-0D4B-19F0-8B48-40F9897F5BFA}"/>
              </a:ext>
            </a:extLst>
          </p:cNvPr>
          <p:cNvPicPr>
            <a:picLocks noChangeAspect="1"/>
          </p:cNvPicPr>
          <p:nvPr/>
        </p:nvPicPr>
        <p:blipFill>
          <a:blip r:embed="rId2"/>
          <a:stretch>
            <a:fillRect/>
          </a:stretch>
        </p:blipFill>
        <p:spPr>
          <a:xfrm>
            <a:off x="0" y="134332"/>
            <a:ext cx="11854987" cy="6589336"/>
          </a:xfrm>
          <a:prstGeom prst="rect">
            <a:avLst/>
          </a:prstGeom>
        </p:spPr>
      </p:pic>
    </p:spTree>
    <p:extLst>
      <p:ext uri="{BB962C8B-B14F-4D97-AF65-F5344CB8AC3E}">
        <p14:creationId xmlns:p14="http://schemas.microsoft.com/office/powerpoint/2010/main" val="38932214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ample being pipetted into a petri dish">
            <a:extLst>
              <a:ext uri="{FF2B5EF4-FFF2-40B4-BE49-F238E27FC236}">
                <a16:creationId xmlns:a16="http://schemas.microsoft.com/office/drawing/2014/main" id="{7E243388-B2F1-4869-981E-A29CF9518067}"/>
              </a:ext>
            </a:extLst>
          </p:cNvPr>
          <p:cNvPicPr>
            <a:picLocks noChangeAspect="1"/>
          </p:cNvPicPr>
          <p:nvPr/>
        </p:nvPicPr>
        <p:blipFill rotWithShape="1">
          <a:blip r:embed="rId2">
            <a:alphaModFix/>
          </a:blip>
          <a:srcRect t="22752" r="-1" b="12819"/>
          <a:stretch/>
        </p:blipFill>
        <p:spPr>
          <a:xfrm>
            <a:off x="4547937" y="-5"/>
            <a:ext cx="7644062" cy="3681406"/>
          </a:xfrm>
          <a:prstGeom prst="rect">
            <a:avLst/>
          </a:prstGeom>
        </p:spPr>
      </p:pic>
      <p:pic>
        <p:nvPicPr>
          <p:cNvPr id="3074" name="Picture 2" descr="Blackstone's Police">
            <a:extLst>
              <a:ext uri="{FF2B5EF4-FFF2-40B4-BE49-F238E27FC236}">
                <a16:creationId xmlns:a16="http://schemas.microsoft.com/office/drawing/2014/main" id="{58EB6C51-E960-4742-8F9D-DAD4FB9B3D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224"/>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DC003C8-D049-3C81-EF42-59DA2960BE8D}"/>
              </a:ext>
            </a:extLst>
          </p:cNvPr>
          <p:cNvSpPr txBox="1"/>
          <p:nvPr/>
        </p:nvSpPr>
        <p:spPr>
          <a:xfrm>
            <a:off x="-606552" y="1886418"/>
            <a:ext cx="5395912" cy="2387600"/>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000" kern="1200" dirty="0">
                <a:latin typeface="+mj-lt"/>
                <a:ea typeface="+mj-ea"/>
                <a:cs typeface="+mj-cs"/>
              </a:rPr>
              <a:t>Crime Scene Considerations</a:t>
            </a:r>
          </a:p>
          <a:p>
            <a:pPr algn="ctr">
              <a:lnSpc>
                <a:spcPct val="90000"/>
              </a:lnSpc>
              <a:spcBef>
                <a:spcPct val="0"/>
              </a:spcBef>
              <a:spcAft>
                <a:spcPts val="600"/>
              </a:spcAft>
            </a:pPr>
            <a:endParaRPr lang="en-US" sz="5000" dirty="0">
              <a:latin typeface="+mj-lt"/>
              <a:ea typeface="+mj-ea"/>
              <a:cs typeface="+mj-cs"/>
            </a:endParaRPr>
          </a:p>
          <a:p>
            <a:pPr algn="ctr">
              <a:lnSpc>
                <a:spcPct val="90000"/>
              </a:lnSpc>
              <a:spcBef>
                <a:spcPct val="0"/>
              </a:spcBef>
              <a:spcAft>
                <a:spcPts val="600"/>
              </a:spcAft>
            </a:pPr>
            <a:r>
              <a:rPr lang="en-US" sz="5000" kern="1200" dirty="0">
                <a:latin typeface="+mj-lt"/>
                <a:ea typeface="+mj-ea"/>
                <a:cs typeface="+mj-cs"/>
              </a:rPr>
              <a:t>What can</a:t>
            </a:r>
            <a:br>
              <a:rPr lang="en-US" sz="5000" kern="1200" dirty="0">
                <a:latin typeface="+mj-lt"/>
                <a:ea typeface="+mj-ea"/>
                <a:cs typeface="+mj-cs"/>
              </a:rPr>
            </a:br>
            <a:r>
              <a:rPr lang="en-US" sz="5000" kern="1200" dirty="0">
                <a:latin typeface="+mj-lt"/>
                <a:ea typeface="+mj-ea"/>
                <a:cs typeface="+mj-cs"/>
              </a:rPr>
              <a:t> you remember? </a:t>
            </a:r>
          </a:p>
        </p:txBody>
      </p:sp>
    </p:spTree>
    <p:extLst>
      <p:ext uri="{BB962C8B-B14F-4D97-AF65-F5344CB8AC3E}">
        <p14:creationId xmlns:p14="http://schemas.microsoft.com/office/powerpoint/2010/main" val="38735983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E7C4D149-C24E-3244-8536-EDC68659458D}"/>
              </a:ext>
            </a:extLst>
          </p:cNvPr>
          <p:cNvSpPr/>
          <p:nvPr/>
        </p:nvSpPr>
        <p:spPr>
          <a:xfrm>
            <a:off x="218364" y="177420"/>
            <a:ext cx="6619164" cy="856754"/>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818" name="Picture 2" descr="Locard's Exchange Principle - Forensic HandbookForensic Handbook">
            <a:extLst>
              <a:ext uri="{FF2B5EF4-FFF2-40B4-BE49-F238E27FC236}">
                <a16:creationId xmlns:a16="http://schemas.microsoft.com/office/drawing/2014/main" id="{989D780E-E2C8-BB48-BC9F-895069313B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9648" y="1541611"/>
            <a:ext cx="28448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5EEF9A-85C2-5145-A168-C41C4A814684}"/>
              </a:ext>
            </a:extLst>
          </p:cNvPr>
          <p:cNvSpPr txBox="1"/>
          <p:nvPr/>
        </p:nvSpPr>
        <p:spPr>
          <a:xfrm>
            <a:off x="344227" y="269378"/>
            <a:ext cx="9526138" cy="646331"/>
          </a:xfrm>
          <a:prstGeom prst="rect">
            <a:avLst/>
          </a:prstGeom>
          <a:noFill/>
        </p:spPr>
        <p:txBody>
          <a:bodyPr wrap="square" rtlCol="0">
            <a:spAutoFit/>
          </a:bodyPr>
          <a:lstStyle/>
          <a:p>
            <a:r>
              <a:rPr lang="en-GB" sz="3600" b="1" u="sng" dirty="0"/>
              <a:t>The Principal of Exchange (1920) </a:t>
            </a:r>
          </a:p>
        </p:txBody>
      </p:sp>
      <p:sp>
        <p:nvSpPr>
          <p:cNvPr id="7" name="TextBox 6">
            <a:extLst>
              <a:ext uri="{FF2B5EF4-FFF2-40B4-BE49-F238E27FC236}">
                <a16:creationId xmlns:a16="http://schemas.microsoft.com/office/drawing/2014/main" id="{5C9F9792-C139-0648-B0CD-CC1675781D36}"/>
              </a:ext>
            </a:extLst>
          </p:cNvPr>
          <p:cNvSpPr txBox="1"/>
          <p:nvPr/>
        </p:nvSpPr>
        <p:spPr>
          <a:xfrm>
            <a:off x="344227" y="2341305"/>
            <a:ext cx="6100548" cy="4247317"/>
          </a:xfrm>
          <a:prstGeom prst="rect">
            <a:avLst/>
          </a:prstGeom>
          <a:noFill/>
        </p:spPr>
        <p:txBody>
          <a:bodyPr wrap="square">
            <a:spAutoFit/>
          </a:bodyPr>
          <a:lstStyle/>
          <a:p>
            <a:pPr algn="l"/>
            <a:r>
              <a:rPr lang="en-GB" dirty="0">
                <a:solidFill>
                  <a:srgbClr val="333333"/>
                </a:solidFill>
                <a:latin typeface="Arial" panose="020B0604020202020204" pitchFamily="34" charset="0"/>
              </a:rPr>
              <a:t>The theory that anyone</a:t>
            </a:r>
            <a:r>
              <a:rPr lang="en-GB" b="0" i="0" dirty="0">
                <a:solidFill>
                  <a:srgbClr val="333333"/>
                </a:solidFill>
                <a:effectLst/>
                <a:latin typeface="Arial" panose="020B0604020202020204" pitchFamily="34" charset="0"/>
              </a:rPr>
              <a:t> who enters a scene both takes something of the scene away with them and leaves something of themselves behind</a:t>
            </a:r>
            <a:r>
              <a:rPr lang="en-GB" dirty="0">
                <a:solidFill>
                  <a:srgbClr val="333333"/>
                </a:solidFill>
                <a:latin typeface="Arial" panose="020B0604020202020204" pitchFamily="34" charset="0"/>
              </a:rPr>
              <a:t> (including police!)</a:t>
            </a:r>
            <a:endParaRPr lang="en-GB" b="0" i="0" dirty="0">
              <a:solidFill>
                <a:srgbClr val="333333"/>
              </a:solidFill>
              <a:effectLst/>
              <a:latin typeface="Arial" panose="020B0604020202020204" pitchFamily="34" charset="0"/>
            </a:endParaRPr>
          </a:p>
          <a:p>
            <a:endParaRPr lang="en-GB" dirty="0">
              <a:solidFill>
                <a:srgbClr val="333333"/>
              </a:solidFill>
              <a:latin typeface="Arial" panose="020B0604020202020204" pitchFamily="34" charset="0"/>
            </a:endParaRPr>
          </a:p>
          <a:p>
            <a:r>
              <a:rPr lang="en-GB" b="0" i="0" dirty="0">
                <a:solidFill>
                  <a:srgbClr val="333333"/>
                </a:solidFill>
                <a:effectLst/>
                <a:latin typeface="Arial" panose="020B0604020202020204" pitchFamily="34" charset="0"/>
              </a:rPr>
              <a:t>N</a:t>
            </a:r>
            <a:r>
              <a:rPr lang="en-GB" dirty="0">
                <a:solidFill>
                  <a:srgbClr val="333333"/>
                </a:solidFill>
                <a:latin typeface="Arial" panose="020B0604020202020204" pitchFamily="34" charset="0"/>
              </a:rPr>
              <a:t>ormally caused by objects / substances coming into contact with one another, leaving a minute sample on  contact surfaces. </a:t>
            </a:r>
            <a:endParaRPr lang="en-GB" b="0" i="0" dirty="0">
              <a:solidFill>
                <a:srgbClr val="333333"/>
              </a:solidFill>
              <a:effectLst/>
              <a:latin typeface="Arial" panose="020B0604020202020204" pitchFamily="34" charset="0"/>
            </a:endParaRPr>
          </a:p>
          <a:p>
            <a:pPr algn="l"/>
            <a:endParaRPr lang="en-GB" dirty="0">
              <a:solidFill>
                <a:srgbClr val="333333"/>
              </a:solidFill>
              <a:latin typeface="Arial" panose="020B0604020202020204" pitchFamily="34" charset="0"/>
            </a:endParaRPr>
          </a:p>
          <a:p>
            <a:pPr algn="l"/>
            <a:r>
              <a:rPr lang="en-GB" dirty="0">
                <a:solidFill>
                  <a:srgbClr val="333333"/>
                </a:solidFill>
                <a:latin typeface="Arial" panose="020B0604020202020204" pitchFamily="34" charset="0"/>
              </a:rPr>
              <a:t>E</a:t>
            </a:r>
            <a:r>
              <a:rPr lang="en-GB" b="0" i="0" dirty="0">
                <a:solidFill>
                  <a:srgbClr val="333333"/>
                </a:solidFill>
                <a:effectLst/>
                <a:latin typeface="Arial" panose="020B0604020202020204" pitchFamily="34" charset="0"/>
              </a:rPr>
              <a:t>xamples:</a:t>
            </a:r>
          </a:p>
          <a:p>
            <a:pPr algn="l"/>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dirty="0" err="1">
                <a:solidFill>
                  <a:srgbClr val="333333"/>
                </a:solidFill>
                <a:latin typeface="Arial" panose="020B0604020202020204" pitchFamily="34" charset="0"/>
              </a:rPr>
              <a:t>Fi</a:t>
            </a:r>
            <a:r>
              <a:rPr lang="en-GB" b="0" i="0" dirty="0" err="1">
                <a:solidFill>
                  <a:srgbClr val="333333"/>
                </a:solidFill>
                <a:effectLst/>
                <a:latin typeface="Arial" panose="020B0604020202020204" pitchFamily="34" charset="0"/>
              </a:rPr>
              <a:t>ngermarks</a:t>
            </a:r>
            <a:endParaRPr lang="en-GB" b="0" i="0" dirty="0">
              <a:solidFill>
                <a:srgbClr val="333333"/>
              </a:solidFill>
              <a:effectLst/>
              <a:latin typeface="Arial" panose="020B0604020202020204" pitchFamily="34" charset="0"/>
            </a:endParaRPr>
          </a:p>
          <a:p>
            <a:pPr algn="l">
              <a:buFont typeface="Arial" panose="020B0604020202020204" pitchFamily="34" charset="0"/>
              <a:buChar char="•"/>
            </a:pPr>
            <a:r>
              <a:rPr lang="en-GB" b="0" i="0" dirty="0">
                <a:solidFill>
                  <a:srgbClr val="333333"/>
                </a:solidFill>
                <a:effectLst/>
                <a:latin typeface="Arial" panose="020B0604020202020204" pitchFamily="34" charset="0"/>
              </a:rPr>
              <a:t>DNA</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ibres</a:t>
            </a:r>
          </a:p>
          <a:p>
            <a:pPr algn="l">
              <a:buFont typeface="Arial" panose="020B0604020202020204" pitchFamily="34" charset="0"/>
              <a:buChar char="•"/>
            </a:pPr>
            <a:r>
              <a:rPr lang="en-GB" dirty="0">
                <a:solidFill>
                  <a:srgbClr val="333333"/>
                </a:solidFill>
                <a:latin typeface="Arial" panose="020B0604020202020204" pitchFamily="34" charset="0"/>
              </a:rPr>
              <a:t>F</a:t>
            </a:r>
            <a:r>
              <a:rPr lang="en-GB" b="0" i="0" dirty="0">
                <a:solidFill>
                  <a:srgbClr val="333333"/>
                </a:solidFill>
                <a:effectLst/>
                <a:latin typeface="Arial" panose="020B0604020202020204" pitchFamily="34" charset="0"/>
              </a:rPr>
              <a:t>ootwear marks</a:t>
            </a:r>
          </a:p>
          <a:p>
            <a:pPr algn="l"/>
            <a:endParaRPr lang="en-GB" b="0" i="0" dirty="0">
              <a:solidFill>
                <a:srgbClr val="333333"/>
              </a:solidFill>
              <a:effectLst/>
              <a:latin typeface="Arial" panose="020B0604020202020204" pitchFamily="34" charset="0"/>
            </a:endParaRPr>
          </a:p>
        </p:txBody>
      </p:sp>
      <p:sp>
        <p:nvSpPr>
          <p:cNvPr id="9" name="TextBox 8">
            <a:extLst>
              <a:ext uri="{FF2B5EF4-FFF2-40B4-BE49-F238E27FC236}">
                <a16:creationId xmlns:a16="http://schemas.microsoft.com/office/drawing/2014/main" id="{B98CFC4A-D741-6F42-B502-2C241DFCE9A5}"/>
              </a:ext>
            </a:extLst>
          </p:cNvPr>
          <p:cNvSpPr txBox="1"/>
          <p:nvPr/>
        </p:nvSpPr>
        <p:spPr>
          <a:xfrm>
            <a:off x="8253105" y="1050878"/>
            <a:ext cx="3429378" cy="369332"/>
          </a:xfrm>
          <a:prstGeom prst="rect">
            <a:avLst/>
          </a:prstGeom>
          <a:solidFill>
            <a:schemeClr val="accent4">
              <a:lumMod val="60000"/>
              <a:lumOff val="40000"/>
            </a:schemeClr>
          </a:solidFill>
          <a:ln>
            <a:solidFill>
              <a:schemeClr val="accent4">
                <a:lumMod val="60000"/>
                <a:lumOff val="40000"/>
              </a:schemeClr>
            </a:solidFill>
          </a:ln>
        </p:spPr>
        <p:txBody>
          <a:bodyPr wrap="square">
            <a:spAutoFit/>
          </a:bodyPr>
          <a:lstStyle/>
          <a:p>
            <a:r>
              <a:rPr lang="en-GB" b="0" i="0" dirty="0">
                <a:solidFill>
                  <a:srgbClr val="333333"/>
                </a:solidFill>
                <a:effectLst/>
                <a:latin typeface="Arial" panose="020B0604020202020204" pitchFamily="34" charset="0"/>
              </a:rPr>
              <a:t>Dr Edmond </a:t>
            </a:r>
            <a:r>
              <a:rPr lang="en-GB" b="0" i="0" dirty="0" err="1">
                <a:solidFill>
                  <a:srgbClr val="333333"/>
                </a:solidFill>
                <a:effectLst/>
                <a:latin typeface="Arial" panose="020B0604020202020204" pitchFamily="34" charset="0"/>
              </a:rPr>
              <a:t>Locard</a:t>
            </a:r>
            <a:r>
              <a:rPr lang="en-GB" b="0" i="0" dirty="0">
                <a:solidFill>
                  <a:srgbClr val="333333"/>
                </a:solidFill>
                <a:effectLst/>
                <a:latin typeface="Arial" panose="020B0604020202020204" pitchFamily="34" charset="0"/>
              </a:rPr>
              <a:t> (1877-1966) </a:t>
            </a:r>
            <a:endParaRPr lang="en-GB" dirty="0"/>
          </a:p>
        </p:txBody>
      </p:sp>
      <p:sp>
        <p:nvSpPr>
          <p:cNvPr id="8" name="TextBox 7">
            <a:extLst>
              <a:ext uri="{FF2B5EF4-FFF2-40B4-BE49-F238E27FC236}">
                <a16:creationId xmlns:a16="http://schemas.microsoft.com/office/drawing/2014/main" id="{BA3B245E-4DC8-0647-9418-188FF6203934}"/>
              </a:ext>
            </a:extLst>
          </p:cNvPr>
          <p:cNvSpPr txBox="1"/>
          <p:nvPr/>
        </p:nvSpPr>
        <p:spPr>
          <a:xfrm>
            <a:off x="218364" y="1541611"/>
            <a:ext cx="8130275" cy="584775"/>
          </a:xfrm>
          <a:prstGeom prst="rect">
            <a:avLst/>
          </a:prstGeom>
          <a:noFill/>
        </p:spPr>
        <p:txBody>
          <a:bodyPr wrap="square" rtlCol="0">
            <a:spAutoFit/>
          </a:bodyPr>
          <a:lstStyle/>
          <a:p>
            <a:r>
              <a:rPr lang="en-GB" sz="3200" u="sng" dirty="0">
                <a:solidFill>
                  <a:srgbClr val="FF0000"/>
                </a:solidFill>
                <a:latin typeface="Bradley Hand" pitchFamily="2" charset="77"/>
              </a:rPr>
              <a:t>“EVERY CONTACT LEAVES A TRACE!”</a:t>
            </a:r>
          </a:p>
        </p:txBody>
      </p:sp>
      <p:pic>
        <p:nvPicPr>
          <p:cNvPr id="34820" name="Picture 4" descr="Locard´s Exchange Principle – EVISCAN">
            <a:extLst>
              <a:ext uri="{FF2B5EF4-FFF2-40B4-BE49-F238E27FC236}">
                <a16:creationId xmlns:a16="http://schemas.microsoft.com/office/drawing/2014/main" id="{CB23073E-5DB8-0247-BC86-975554CAD7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775" y="4534280"/>
            <a:ext cx="5067679"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85929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14189709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627C010E-1EF8-4F4B-9C3C-1F5017A21BBC}"/>
              </a:ext>
            </a:extLst>
          </p:cNvPr>
          <p:cNvSpPr/>
          <p:nvPr/>
        </p:nvSpPr>
        <p:spPr>
          <a:xfrm>
            <a:off x="154358" y="382137"/>
            <a:ext cx="5941642" cy="914400"/>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Content Placeholder 5" descr="Graphical user interface, application&#10;&#10;Description automatically generated">
            <a:extLst>
              <a:ext uri="{FF2B5EF4-FFF2-40B4-BE49-F238E27FC236}">
                <a16:creationId xmlns:a16="http://schemas.microsoft.com/office/drawing/2014/main" id="{7E6C6551-E543-2E44-9229-A6A423B9DBFA}"/>
              </a:ext>
            </a:extLst>
          </p:cNvPr>
          <p:cNvPicPr>
            <a:picLocks noChangeAspect="1"/>
          </p:cNvPicPr>
          <p:nvPr/>
        </p:nvPicPr>
        <p:blipFill>
          <a:blip r:embed="rId2"/>
          <a:stretch>
            <a:fillRect/>
          </a:stretch>
        </p:blipFill>
        <p:spPr>
          <a:xfrm>
            <a:off x="328863" y="1590376"/>
            <a:ext cx="9064846" cy="4996681"/>
          </a:xfrm>
          <a:prstGeom prst="rect">
            <a:avLst/>
          </a:prstGeom>
        </p:spPr>
      </p:pic>
      <p:pic>
        <p:nvPicPr>
          <p:cNvPr id="6" name="Picture 2" descr="Golden Clock Vector Vector Art &amp; Graphics | freevector.com">
            <a:extLst>
              <a:ext uri="{FF2B5EF4-FFF2-40B4-BE49-F238E27FC236}">
                <a16:creationId xmlns:a16="http://schemas.microsoft.com/office/drawing/2014/main" id="{C26ECA48-0200-7542-84C9-0CA79B02B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3368" y="311105"/>
            <a:ext cx="3265461" cy="24365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39D39C-706F-D244-A1F0-A8B41E87DFE9}"/>
              </a:ext>
            </a:extLst>
          </p:cNvPr>
          <p:cNvSpPr txBox="1"/>
          <p:nvPr/>
        </p:nvSpPr>
        <p:spPr>
          <a:xfrm>
            <a:off x="9532962" y="6171970"/>
            <a:ext cx="6100548" cy="646331"/>
          </a:xfrm>
          <a:prstGeom prst="rect">
            <a:avLst/>
          </a:prstGeom>
          <a:noFill/>
        </p:spPr>
        <p:txBody>
          <a:bodyPr wrap="square">
            <a:spAutoFit/>
          </a:bodyPr>
          <a:lstStyle/>
          <a:p>
            <a:r>
              <a:rPr lang="en-GB" dirty="0"/>
              <a:t>Taken from: </a:t>
            </a:r>
            <a:br>
              <a:rPr lang="en-GB" dirty="0"/>
            </a:br>
            <a:r>
              <a:rPr lang="en-GB" dirty="0"/>
              <a:t>College of Policing (2020) </a:t>
            </a:r>
          </a:p>
        </p:txBody>
      </p:sp>
      <p:sp>
        <p:nvSpPr>
          <p:cNvPr id="9" name="TextBox 8">
            <a:extLst>
              <a:ext uri="{FF2B5EF4-FFF2-40B4-BE49-F238E27FC236}">
                <a16:creationId xmlns:a16="http://schemas.microsoft.com/office/drawing/2014/main" id="{2E902236-E931-F547-A16E-C5FB6BEE1A9F}"/>
              </a:ext>
            </a:extLst>
          </p:cNvPr>
          <p:cNvSpPr txBox="1"/>
          <p:nvPr/>
        </p:nvSpPr>
        <p:spPr>
          <a:xfrm>
            <a:off x="328863" y="501255"/>
            <a:ext cx="6605517" cy="646331"/>
          </a:xfrm>
          <a:prstGeom prst="rect">
            <a:avLst/>
          </a:prstGeom>
          <a:noFill/>
        </p:spPr>
        <p:txBody>
          <a:bodyPr wrap="square" rtlCol="0">
            <a:spAutoFit/>
          </a:bodyPr>
          <a:lstStyle/>
          <a:p>
            <a:r>
              <a:rPr lang="en-GB" sz="3600" dirty="0"/>
              <a:t>Golden Hour Principles </a:t>
            </a:r>
          </a:p>
        </p:txBody>
      </p:sp>
    </p:spTree>
    <p:extLst>
      <p:ext uri="{BB962C8B-B14F-4D97-AF65-F5344CB8AC3E}">
        <p14:creationId xmlns:p14="http://schemas.microsoft.com/office/powerpoint/2010/main" val="32942118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16461"/>
            <a:ext cx="7652084" cy="646331"/>
          </a:xfrm>
          <a:prstGeom prst="rect">
            <a:avLst/>
          </a:prstGeom>
          <a:solidFill>
            <a:schemeClr val="accent2"/>
          </a:solidFill>
        </p:spPr>
        <p:txBody>
          <a:bodyPr wrap="square" rtlCol="0">
            <a:spAutoFit/>
          </a:bodyPr>
          <a:lstStyle/>
          <a:p>
            <a:r>
              <a:rPr lang="en-GB" sz="3600" b="1" dirty="0">
                <a:solidFill>
                  <a:schemeClr val="bg1"/>
                </a:solidFill>
              </a:rPr>
              <a:t>Police - Control of the scene</a:t>
            </a:r>
          </a:p>
        </p:txBody>
      </p:sp>
      <p:graphicFrame>
        <p:nvGraphicFramePr>
          <p:cNvPr id="3" name="Diagram 2"/>
          <p:cNvGraphicFramePr/>
          <p:nvPr/>
        </p:nvGraphicFramePr>
        <p:xfrm>
          <a:off x="-792006" y="1273900"/>
          <a:ext cx="9689432" cy="5188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Crime Scene Investigation - Lessons - Blendspace">
            <a:extLst>
              <a:ext uri="{FF2B5EF4-FFF2-40B4-BE49-F238E27FC236}">
                <a16:creationId xmlns:a16="http://schemas.microsoft.com/office/drawing/2014/main" id="{EB3A80A3-7015-7C4E-89B2-04A966657E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2755" y="316461"/>
            <a:ext cx="2844800" cy="2844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O.J Simpson Case: Common Approach Path">
            <a:extLst>
              <a:ext uri="{FF2B5EF4-FFF2-40B4-BE49-F238E27FC236}">
                <a16:creationId xmlns:a16="http://schemas.microsoft.com/office/drawing/2014/main" id="{16A16CAA-F597-CF4B-A334-1FDED0D385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35055" y="4016728"/>
            <a:ext cx="3492500" cy="23241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86EA7A0-F062-1C46-195C-77A44D20EF22}"/>
              </a:ext>
            </a:extLst>
          </p:cNvPr>
          <p:cNvSpPr txBox="1"/>
          <p:nvPr/>
        </p:nvSpPr>
        <p:spPr>
          <a:xfrm>
            <a:off x="5687568" y="5449824"/>
            <a:ext cx="1737360" cy="1200329"/>
          </a:xfrm>
          <a:prstGeom prst="rect">
            <a:avLst/>
          </a:prstGeom>
          <a:noFill/>
        </p:spPr>
        <p:txBody>
          <a:bodyPr wrap="square" rtlCol="0">
            <a:spAutoFit/>
          </a:bodyPr>
          <a:lstStyle/>
          <a:p>
            <a:pPr algn="ctr"/>
            <a:r>
              <a:rPr lang="en-US" dirty="0"/>
              <a:t>APC APPROACH</a:t>
            </a:r>
          </a:p>
          <a:p>
            <a:pPr algn="ctr"/>
            <a:r>
              <a:rPr lang="en-US" dirty="0"/>
              <a:t>ASSESS</a:t>
            </a:r>
          </a:p>
          <a:p>
            <a:pPr algn="ctr"/>
            <a:r>
              <a:rPr lang="en-US" dirty="0"/>
              <a:t>PROTECT</a:t>
            </a:r>
          </a:p>
          <a:p>
            <a:pPr algn="ctr"/>
            <a:r>
              <a:rPr lang="en-US" dirty="0"/>
              <a:t>COMMUNICATE</a:t>
            </a:r>
          </a:p>
        </p:txBody>
      </p:sp>
    </p:spTree>
    <p:extLst>
      <p:ext uri="{BB962C8B-B14F-4D97-AF65-F5344CB8AC3E}">
        <p14:creationId xmlns:p14="http://schemas.microsoft.com/office/powerpoint/2010/main" val="1721450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A1E79E7-FF01-4382-8A94-86D61ADF55F7}"/>
                                            </p:graphicEl>
                                          </p:spTgt>
                                        </p:tgtEl>
                                        <p:attrNameLst>
                                          <p:attrName>style.visibility</p:attrName>
                                        </p:attrNameLst>
                                      </p:cBhvr>
                                      <p:to>
                                        <p:strVal val="visible"/>
                                      </p:to>
                                    </p:set>
                                    <p:animEffect transition="in" filter="fade">
                                      <p:cBhvr>
                                        <p:cTn id="7" dur="500"/>
                                        <p:tgtEl>
                                          <p:spTgt spid="3">
                                            <p:graphicEl>
                                              <a:dgm id="{6A1E79E7-FF01-4382-8A94-86D61ADF55F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4AB4441-2D3D-4CBC-A5B0-0565C7CBBC90}"/>
                                            </p:graphicEl>
                                          </p:spTgt>
                                        </p:tgtEl>
                                        <p:attrNameLst>
                                          <p:attrName>style.visibility</p:attrName>
                                        </p:attrNameLst>
                                      </p:cBhvr>
                                      <p:to>
                                        <p:strVal val="visible"/>
                                      </p:to>
                                    </p:set>
                                    <p:animEffect transition="in" filter="fade">
                                      <p:cBhvr>
                                        <p:cTn id="12" dur="500"/>
                                        <p:tgtEl>
                                          <p:spTgt spid="3">
                                            <p:graphicEl>
                                              <a:dgm id="{C4AB4441-2D3D-4CBC-A5B0-0565C7CBBC9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2F56AAB0-3382-4570-A059-297DA7A6BF63}"/>
                                            </p:graphicEl>
                                          </p:spTgt>
                                        </p:tgtEl>
                                        <p:attrNameLst>
                                          <p:attrName>style.visibility</p:attrName>
                                        </p:attrNameLst>
                                      </p:cBhvr>
                                      <p:to>
                                        <p:strVal val="visible"/>
                                      </p:to>
                                    </p:set>
                                    <p:animEffect transition="in" filter="fade">
                                      <p:cBhvr>
                                        <p:cTn id="15" dur="500"/>
                                        <p:tgtEl>
                                          <p:spTgt spid="3">
                                            <p:graphicEl>
                                              <a:dgm id="{2F56AAB0-3382-4570-A059-297DA7A6BF6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1C2B80E1-24B7-42C1-BB59-21A60CEA8980}"/>
                                            </p:graphicEl>
                                          </p:spTgt>
                                        </p:tgtEl>
                                        <p:attrNameLst>
                                          <p:attrName>style.visibility</p:attrName>
                                        </p:attrNameLst>
                                      </p:cBhvr>
                                      <p:to>
                                        <p:strVal val="visible"/>
                                      </p:to>
                                    </p:set>
                                    <p:animEffect transition="in" filter="fade">
                                      <p:cBhvr>
                                        <p:cTn id="20" dur="500"/>
                                        <p:tgtEl>
                                          <p:spTgt spid="3">
                                            <p:graphicEl>
                                              <a:dgm id="{1C2B80E1-24B7-42C1-BB59-21A60CEA89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CBA8B23C-F23B-45EB-A8F1-24ED05DCE51B}"/>
                                            </p:graphicEl>
                                          </p:spTgt>
                                        </p:tgtEl>
                                        <p:attrNameLst>
                                          <p:attrName>style.visibility</p:attrName>
                                        </p:attrNameLst>
                                      </p:cBhvr>
                                      <p:to>
                                        <p:strVal val="visible"/>
                                      </p:to>
                                    </p:set>
                                    <p:animEffect transition="in" filter="fade">
                                      <p:cBhvr>
                                        <p:cTn id="23" dur="500"/>
                                        <p:tgtEl>
                                          <p:spTgt spid="3">
                                            <p:graphicEl>
                                              <a:dgm id="{CBA8B23C-F23B-45EB-A8F1-24ED05DCE51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93A2443F-9616-4AE7-99A3-50BE90986B84}"/>
                                            </p:graphicEl>
                                          </p:spTgt>
                                        </p:tgtEl>
                                        <p:attrNameLst>
                                          <p:attrName>style.visibility</p:attrName>
                                        </p:attrNameLst>
                                      </p:cBhvr>
                                      <p:to>
                                        <p:strVal val="visible"/>
                                      </p:to>
                                    </p:set>
                                    <p:animEffect transition="in" filter="fade">
                                      <p:cBhvr>
                                        <p:cTn id="28" dur="500"/>
                                        <p:tgtEl>
                                          <p:spTgt spid="3">
                                            <p:graphicEl>
                                              <a:dgm id="{93A2443F-9616-4AE7-99A3-50BE90986B84}"/>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56CA7B3C-BA8D-4FC2-AD96-F48121C2A61C}"/>
                                            </p:graphicEl>
                                          </p:spTgt>
                                        </p:tgtEl>
                                        <p:attrNameLst>
                                          <p:attrName>style.visibility</p:attrName>
                                        </p:attrNameLst>
                                      </p:cBhvr>
                                      <p:to>
                                        <p:strVal val="visible"/>
                                      </p:to>
                                    </p:set>
                                    <p:animEffect transition="in" filter="fade">
                                      <p:cBhvr>
                                        <p:cTn id="31" dur="500"/>
                                        <p:tgtEl>
                                          <p:spTgt spid="3">
                                            <p:graphicEl>
                                              <a:dgm id="{56CA7B3C-BA8D-4FC2-AD96-F48121C2A61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2E608-0550-4C44-8C66-C788659AC48D}"/>
              </a:ext>
            </a:extLst>
          </p:cNvPr>
          <p:cNvSpPr>
            <a:spLocks noGrp="1"/>
          </p:cNvSpPr>
          <p:nvPr>
            <p:ph type="title"/>
          </p:nvPr>
        </p:nvSpPr>
        <p:spPr>
          <a:xfrm>
            <a:off x="640080" y="325369"/>
            <a:ext cx="4368602" cy="1956841"/>
          </a:xfrm>
        </p:spPr>
        <p:txBody>
          <a:bodyPr anchor="b">
            <a:normAutofit/>
          </a:bodyPr>
          <a:lstStyle/>
          <a:p>
            <a:r>
              <a:rPr lang="en-GB" sz="5400" dirty="0"/>
              <a:t>Toxicology</a:t>
            </a:r>
          </a:p>
        </p:txBody>
      </p:sp>
      <p:sp>
        <p:nvSpPr>
          <p:cNvPr id="3" name="Content Placeholder 2">
            <a:extLst>
              <a:ext uri="{FF2B5EF4-FFF2-40B4-BE49-F238E27FC236}">
                <a16:creationId xmlns:a16="http://schemas.microsoft.com/office/drawing/2014/main" id="{9AC193E6-7FD8-3746-A8D5-04C9D2F965F8}"/>
              </a:ext>
            </a:extLst>
          </p:cNvPr>
          <p:cNvSpPr>
            <a:spLocks noGrp="1"/>
          </p:cNvSpPr>
          <p:nvPr>
            <p:ph idx="1"/>
          </p:nvPr>
        </p:nvSpPr>
        <p:spPr>
          <a:xfrm>
            <a:off x="640080" y="2872899"/>
            <a:ext cx="4243589" cy="3320668"/>
          </a:xfrm>
        </p:spPr>
        <p:txBody>
          <a:bodyPr>
            <a:normAutofit/>
          </a:bodyPr>
          <a:lstStyle/>
          <a:p>
            <a:pPr marL="0" indent="0">
              <a:buNone/>
            </a:pPr>
            <a:r>
              <a:rPr lang="en-GB" sz="1200" dirty="0"/>
              <a:t>This is a specialist field engaged in the analysis of poisons and drugs and may be crucial to an investigation, for example:</a:t>
            </a:r>
          </a:p>
          <a:p>
            <a:r>
              <a:rPr lang="en-GB" sz="1200" dirty="0"/>
              <a:t>To calculate whether a person is over the drink-drive limit, </a:t>
            </a:r>
          </a:p>
          <a:p>
            <a:r>
              <a:rPr lang="en-GB" sz="1200" dirty="0"/>
              <a:t>To establish that alcohol, or drugs may explain behaviour such as violence, </a:t>
            </a:r>
          </a:p>
          <a:p>
            <a:r>
              <a:rPr lang="en-GB" sz="1200" dirty="0"/>
              <a:t>To establish the causes of an illness and death.</a:t>
            </a:r>
          </a:p>
          <a:p>
            <a:pPr marL="0" indent="0">
              <a:buNone/>
            </a:pPr>
            <a:endParaRPr lang="en-GB" sz="1200" dirty="0"/>
          </a:p>
          <a:p>
            <a:pPr marL="0" indent="0">
              <a:buNone/>
            </a:pPr>
            <a:r>
              <a:rPr lang="en-GB" sz="1200" dirty="0"/>
              <a:t>Common types of toxicology:</a:t>
            </a:r>
          </a:p>
          <a:p>
            <a:r>
              <a:rPr lang="en-GB" sz="1200" dirty="0"/>
              <a:t>Roadside breath tests,</a:t>
            </a:r>
          </a:p>
          <a:p>
            <a:r>
              <a:rPr lang="en-GB" sz="1200" dirty="0"/>
              <a:t>Blood, </a:t>
            </a:r>
          </a:p>
          <a:p>
            <a:r>
              <a:rPr lang="en-GB" sz="1200" dirty="0"/>
              <a:t>Urine,</a:t>
            </a:r>
          </a:p>
          <a:p>
            <a:r>
              <a:rPr lang="en-GB" sz="1200" dirty="0"/>
              <a:t>Tissue.</a:t>
            </a:r>
          </a:p>
          <a:p>
            <a:endParaRPr lang="en-GB" sz="1200" dirty="0"/>
          </a:p>
        </p:txBody>
      </p:sp>
      <p:pic>
        <p:nvPicPr>
          <p:cNvPr id="9218" name="Picture 2" descr="General Toxicology">
            <a:extLst>
              <a:ext uri="{FF2B5EF4-FFF2-40B4-BE49-F238E27FC236}">
                <a16:creationId xmlns:a16="http://schemas.microsoft.com/office/drawing/2014/main" id="{1C3385C9-A58A-464A-A687-B3606A1B55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291" r="18288"/>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48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Road</a:t>
            </a:r>
          </a:p>
        </p:txBody>
      </p:sp>
      <p:sp>
        <p:nvSpPr>
          <p:cNvPr id="10" name="Rectangle 3"/>
          <p:cNvSpPr txBox="1">
            <a:spLocks noChangeArrowheads="1"/>
          </p:cNvSpPr>
          <p:nvPr/>
        </p:nvSpPr>
        <p:spPr bwMode="auto">
          <a:xfrm>
            <a:off x="630936" y="2807208"/>
            <a:ext cx="3429000" cy="3410712"/>
          </a:xfrm>
          <a:prstGeom prst="rect">
            <a:avLst/>
          </a:prstGeom>
        </p:spPr>
        <p:txBody>
          <a:bodyPr vert="horz" lIns="91440" tIns="45720" rIns="91440" bIns="45720" rtlCol="0" anchor="t">
            <a:normAutofit/>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indent="-228600" algn="ctr" eaLnBrk="1" hangingPunct="1">
              <a:lnSpc>
                <a:spcPct val="90000"/>
              </a:lnSpc>
              <a:buFont typeface="Arial" panose="020B0604020202020204" pitchFamily="34" charset="0"/>
              <a:buChar char="•"/>
              <a:defRPr/>
            </a:pPr>
            <a:endParaRPr lang="en-US" sz="2200" b="1" dirty="0">
              <a:solidFill>
                <a:schemeClr val="tx1"/>
              </a:solidFill>
              <a:ea typeface="+mn-ea"/>
              <a:cs typeface="+mn-cs"/>
            </a:endParaRPr>
          </a:p>
          <a:p>
            <a:pPr marL="0" indent="0" algn="ctr" eaLnBrk="1" hangingPunct="1">
              <a:lnSpc>
                <a:spcPct val="90000"/>
              </a:lnSpc>
              <a:buNone/>
              <a:defRPr/>
            </a:pPr>
            <a:r>
              <a:rPr lang="en-US" sz="2200" b="1" dirty="0">
                <a:solidFill>
                  <a:schemeClr val="tx1"/>
                </a:solidFill>
                <a:ea typeface="+mn-ea"/>
                <a:cs typeface="+mn-cs"/>
              </a:rPr>
              <a:t>‘Any highway and any other road to which the public has access, and includes bridges over which the road passes’</a:t>
            </a:r>
          </a:p>
        </p:txBody>
      </p:sp>
      <p:pic>
        <p:nvPicPr>
          <p:cNvPr id="14338" name="Picture 2" descr="Section 172 Road Traffic Act - Universal Motoring Lawyers">
            <a:extLst>
              <a:ext uri="{FF2B5EF4-FFF2-40B4-BE49-F238E27FC236}">
                <a16:creationId xmlns:a16="http://schemas.microsoft.com/office/drawing/2014/main" id="{E7F359FA-4310-B146-8EBE-012FA2BA85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843437"/>
            <a:ext cx="6903720" cy="517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57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130964" y="1230166"/>
            <a:ext cx="8280920" cy="35935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sz="3200" dirty="0">
                <a:solidFill>
                  <a:srgbClr val="002060"/>
                </a:solidFill>
                <a:cs typeface="Arial" panose="020B0604020202020204" pitchFamily="34" charset="0"/>
              </a:rPr>
              <a:t>A person who </a:t>
            </a:r>
            <a:r>
              <a:rPr lang="en-GB" altLang="en-US" sz="3200" dirty="0">
                <a:solidFill>
                  <a:srgbClr val="FF0000"/>
                </a:solidFill>
                <a:cs typeface="Arial" panose="020B0604020202020204" pitchFamily="34" charset="0"/>
              </a:rPr>
              <a:t>drives</a:t>
            </a:r>
            <a:r>
              <a:rPr lang="en-GB" altLang="en-US" sz="3200" dirty="0">
                <a:solidFill>
                  <a:srgbClr val="0070C0"/>
                </a:solidFill>
                <a:cs typeface="Arial" panose="020B0604020202020204" pitchFamily="34" charset="0"/>
              </a:rPr>
              <a:t>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FF0000"/>
                </a:solidFill>
                <a:cs typeface="Arial" panose="020B0604020202020204" pitchFamily="34" charset="0"/>
              </a:rPr>
              <a:t> attempts to drive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0070C0"/>
                </a:solidFill>
                <a:cs typeface="Arial" panose="020B0604020202020204" pitchFamily="34" charset="0"/>
              </a:rPr>
              <a:t> </a:t>
            </a:r>
            <a:r>
              <a:rPr lang="en-GB" altLang="en-US" sz="3200" dirty="0">
                <a:solidFill>
                  <a:srgbClr val="FF0000"/>
                </a:solidFill>
                <a:cs typeface="Arial" panose="020B0604020202020204" pitchFamily="34" charset="0"/>
              </a:rPr>
              <a:t>is in charge </a:t>
            </a:r>
          </a:p>
          <a:p>
            <a:pPr algn="ctr">
              <a:spcBef>
                <a:spcPct val="0"/>
              </a:spcBef>
              <a:buFontTx/>
              <a:buNone/>
            </a:pPr>
            <a:r>
              <a:rPr lang="en-GB" altLang="en-US" sz="3200" dirty="0">
                <a:solidFill>
                  <a:srgbClr val="002060"/>
                </a:solidFill>
                <a:cs typeface="Arial" panose="020B0604020202020204" pitchFamily="34" charset="0"/>
              </a:rPr>
              <a:t>of a  </a:t>
            </a:r>
            <a:r>
              <a:rPr lang="en-GB" altLang="en-US" sz="3200" dirty="0">
                <a:solidFill>
                  <a:srgbClr val="FF0000"/>
                </a:solidFill>
                <a:cs typeface="Arial" panose="020B0604020202020204" pitchFamily="34" charset="0"/>
              </a:rPr>
              <a:t>mechanically propelled vehicle</a:t>
            </a:r>
          </a:p>
          <a:p>
            <a:pPr algn="ctr">
              <a:spcBef>
                <a:spcPct val="0"/>
              </a:spcBef>
              <a:buFontTx/>
              <a:buNone/>
            </a:pPr>
            <a:r>
              <a:rPr lang="en-GB" altLang="en-US" sz="3200" dirty="0">
                <a:solidFill>
                  <a:srgbClr val="002060"/>
                </a:solidFill>
                <a:cs typeface="Arial" panose="020B0604020202020204" pitchFamily="34" charset="0"/>
              </a:rPr>
              <a:t> on a </a:t>
            </a:r>
            <a:r>
              <a:rPr lang="en-GB" altLang="en-US" sz="3200" dirty="0">
                <a:solidFill>
                  <a:srgbClr val="FF0000"/>
                </a:solidFill>
                <a:cs typeface="Arial" panose="020B0604020202020204" pitchFamily="34" charset="0"/>
              </a:rPr>
              <a:t>road</a:t>
            </a:r>
            <a:r>
              <a:rPr lang="en-GB" altLang="en-US" sz="3200" dirty="0">
                <a:cs typeface="Arial" panose="020B0604020202020204" pitchFamily="34" charset="0"/>
              </a:rPr>
              <a:t> o</a:t>
            </a:r>
            <a:r>
              <a:rPr lang="en-GB" altLang="en-US" sz="3200" dirty="0">
                <a:solidFill>
                  <a:srgbClr val="002060"/>
                </a:solidFill>
                <a:cs typeface="Arial" panose="020B0604020202020204" pitchFamily="34" charset="0"/>
              </a:rPr>
              <a:t>r other </a:t>
            </a:r>
            <a:r>
              <a:rPr lang="en-GB" altLang="en-US" sz="3200" dirty="0">
                <a:solidFill>
                  <a:srgbClr val="FF0000"/>
                </a:solidFill>
                <a:cs typeface="Arial" panose="020B0604020202020204" pitchFamily="34" charset="0"/>
              </a:rPr>
              <a:t>public place, </a:t>
            </a:r>
          </a:p>
          <a:p>
            <a:pPr algn="ctr">
              <a:spcBef>
                <a:spcPct val="0"/>
              </a:spcBef>
              <a:buFontTx/>
              <a:buNone/>
            </a:pPr>
            <a:r>
              <a:rPr lang="en-GB" altLang="en-US" sz="3200" dirty="0">
                <a:cs typeface="Arial" panose="020B0604020202020204" pitchFamily="34" charset="0"/>
              </a:rPr>
              <a:t> </a:t>
            </a:r>
            <a:r>
              <a:rPr lang="en-GB" altLang="en-US" sz="3200" dirty="0">
                <a:solidFill>
                  <a:srgbClr val="002060"/>
                </a:solidFill>
                <a:cs typeface="Arial" panose="020B0604020202020204" pitchFamily="34" charset="0"/>
              </a:rPr>
              <a:t>whilst unfit to drive through</a:t>
            </a:r>
          </a:p>
          <a:p>
            <a:pPr algn="ctr">
              <a:spcBef>
                <a:spcPct val="0"/>
              </a:spcBef>
              <a:buFontTx/>
              <a:buNone/>
            </a:pPr>
            <a:r>
              <a:rPr lang="en-GB" altLang="en-US" sz="3200" dirty="0">
                <a:solidFill>
                  <a:srgbClr val="002060"/>
                </a:solidFill>
                <a:cs typeface="Arial" panose="020B0604020202020204" pitchFamily="34" charset="0"/>
              </a:rPr>
              <a:t> drink or drugs </a:t>
            </a:r>
          </a:p>
          <a:p>
            <a:pPr algn="ctr">
              <a:spcBef>
                <a:spcPct val="0"/>
              </a:spcBef>
              <a:buFontTx/>
              <a:buNone/>
            </a:pPr>
            <a:r>
              <a:rPr lang="en-GB" altLang="en-US" sz="3200" dirty="0">
                <a:solidFill>
                  <a:srgbClr val="002060"/>
                </a:solidFill>
                <a:cs typeface="Arial" panose="020B0604020202020204" pitchFamily="34" charset="0"/>
              </a:rPr>
              <a:t> commits an offence</a:t>
            </a:r>
          </a:p>
        </p:txBody>
      </p:sp>
      <p:sp>
        <p:nvSpPr>
          <p:cNvPr id="4" name="TextBox 3"/>
          <p:cNvSpPr txBox="1"/>
          <p:nvPr/>
        </p:nvSpPr>
        <p:spPr>
          <a:xfrm>
            <a:off x="0" y="183207"/>
            <a:ext cx="8280920" cy="584775"/>
          </a:xfrm>
          <a:prstGeom prst="rect">
            <a:avLst/>
          </a:prstGeom>
          <a:solidFill>
            <a:schemeClr val="accent2"/>
          </a:solidFill>
          <a:ln>
            <a:solidFill>
              <a:schemeClr val="accent2"/>
            </a:solidFill>
          </a:ln>
        </p:spPr>
        <p:txBody>
          <a:bodyPr wrap="square" rtlCol="0">
            <a:spAutoFit/>
          </a:bodyPr>
          <a:lstStyle/>
          <a:p>
            <a:pPr algn="ctr"/>
            <a:r>
              <a:rPr lang="en-GB" sz="3200" b="1" dirty="0">
                <a:solidFill>
                  <a:schemeClr val="bg1"/>
                </a:solidFill>
              </a:rPr>
              <a:t>‘Unfit through Drink or Drugs’</a:t>
            </a:r>
          </a:p>
        </p:txBody>
      </p:sp>
      <p:sp>
        <p:nvSpPr>
          <p:cNvPr id="2" name="Rectangle 1"/>
          <p:cNvSpPr/>
          <p:nvPr/>
        </p:nvSpPr>
        <p:spPr>
          <a:xfrm>
            <a:off x="2208896" y="5516387"/>
            <a:ext cx="4457566" cy="461665"/>
          </a:xfrm>
          <a:prstGeom prst="rect">
            <a:avLst/>
          </a:prstGeom>
          <a:solidFill>
            <a:schemeClr val="accent2"/>
          </a:solidFill>
          <a:ln>
            <a:solidFill>
              <a:schemeClr val="accent2"/>
            </a:solidFill>
          </a:ln>
        </p:spPr>
        <p:txBody>
          <a:bodyPr wrap="none">
            <a:spAutoFit/>
          </a:bodyPr>
          <a:lstStyle/>
          <a:p>
            <a:pPr algn="ctr">
              <a:spcBef>
                <a:spcPct val="0"/>
              </a:spcBef>
              <a:buFontTx/>
              <a:buNone/>
            </a:pPr>
            <a:r>
              <a:rPr lang="en-GB" altLang="en-US" sz="2400" b="1" dirty="0">
                <a:solidFill>
                  <a:schemeClr val="bg1"/>
                </a:solidFill>
                <a:cs typeface="Arial" panose="020B0604020202020204" pitchFamily="34" charset="0"/>
              </a:rPr>
              <a:t>Section 4(1) Road Traffic Act 1988</a:t>
            </a:r>
          </a:p>
        </p:txBody>
      </p:sp>
      <p:pic>
        <p:nvPicPr>
          <p:cNvPr id="16386" name="Picture 2">
            <a:extLst>
              <a:ext uri="{FF2B5EF4-FFF2-40B4-BE49-F238E27FC236}">
                <a16:creationId xmlns:a16="http://schemas.microsoft.com/office/drawing/2014/main" id="{A1C7C61D-5D98-C34E-B8BA-03FC16999B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5524" y="1922035"/>
            <a:ext cx="36830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93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474678" y="1137967"/>
            <a:ext cx="8280920" cy="3833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dirty="0">
                <a:solidFill>
                  <a:srgbClr val="002060"/>
                </a:solidFill>
                <a:cs typeface="Arial" panose="020B0604020202020204" pitchFamily="34" charset="0"/>
              </a:rPr>
              <a:t>A person who</a:t>
            </a:r>
            <a:r>
              <a:rPr lang="en-GB" altLang="en-US" dirty="0">
                <a:solidFill>
                  <a:srgbClr val="FF0000"/>
                </a:solidFill>
                <a:cs typeface="Arial" panose="020B0604020202020204" pitchFamily="34" charset="0"/>
              </a:rPr>
              <a:t> drives</a:t>
            </a:r>
          </a:p>
          <a:p>
            <a:pPr algn="ctr">
              <a:spcBef>
                <a:spcPct val="0"/>
              </a:spcBef>
              <a:buFontTx/>
              <a:buNone/>
            </a:pPr>
            <a:r>
              <a:rPr lang="en-GB" altLang="en-US" dirty="0">
                <a:solidFill>
                  <a:srgbClr val="002060"/>
                </a:solidFill>
                <a:cs typeface="Arial" panose="020B0604020202020204" pitchFamily="34" charset="0"/>
              </a:rPr>
              <a:t> </a:t>
            </a:r>
            <a:r>
              <a:rPr lang="en-GB" altLang="en-US" b="1" dirty="0">
                <a:solidFill>
                  <a:srgbClr val="002060"/>
                </a:solidFill>
                <a:cs typeface="Arial" panose="020B0604020202020204" pitchFamily="34" charset="0"/>
              </a:rPr>
              <a:t>or</a:t>
            </a:r>
            <a:r>
              <a:rPr lang="en-GB" altLang="en-US" dirty="0">
                <a:solidFill>
                  <a:srgbClr val="002060"/>
                </a:solidFill>
                <a:cs typeface="Arial" panose="020B0604020202020204" pitchFamily="34" charset="0"/>
              </a:rPr>
              <a:t> </a:t>
            </a:r>
          </a:p>
          <a:p>
            <a:pPr algn="ctr">
              <a:spcBef>
                <a:spcPct val="0"/>
              </a:spcBef>
              <a:buFontTx/>
              <a:buNone/>
            </a:pPr>
            <a:r>
              <a:rPr lang="en-GB" altLang="en-US" dirty="0">
                <a:solidFill>
                  <a:srgbClr val="FF0000"/>
                </a:solidFill>
                <a:cs typeface="Arial" panose="020B0604020202020204" pitchFamily="34" charset="0"/>
              </a:rPr>
              <a:t> attempts to drive </a:t>
            </a:r>
          </a:p>
          <a:p>
            <a:pPr algn="ctr">
              <a:spcBef>
                <a:spcPct val="0"/>
              </a:spcBef>
              <a:buFontTx/>
              <a:buNone/>
            </a:pPr>
            <a:r>
              <a:rPr lang="en-GB" altLang="en-US" b="1" dirty="0">
                <a:solidFill>
                  <a:srgbClr val="002060"/>
                </a:solidFill>
                <a:cs typeface="Arial" panose="020B0604020202020204" pitchFamily="34" charset="0"/>
              </a:rPr>
              <a:t>or </a:t>
            </a:r>
          </a:p>
          <a:p>
            <a:pPr algn="ctr">
              <a:spcBef>
                <a:spcPct val="0"/>
              </a:spcBef>
              <a:buFontTx/>
              <a:buNone/>
            </a:pPr>
            <a:r>
              <a:rPr lang="en-GB" altLang="en-US" dirty="0">
                <a:solidFill>
                  <a:srgbClr val="0070C0"/>
                </a:solidFill>
                <a:cs typeface="Arial" panose="020B0604020202020204" pitchFamily="34" charset="0"/>
              </a:rPr>
              <a:t> </a:t>
            </a:r>
            <a:r>
              <a:rPr lang="en-GB" altLang="en-US" dirty="0">
                <a:solidFill>
                  <a:srgbClr val="FF0000"/>
                </a:solidFill>
                <a:cs typeface="Arial" panose="020B0604020202020204" pitchFamily="34" charset="0"/>
              </a:rPr>
              <a:t>is in charge </a:t>
            </a:r>
            <a:r>
              <a:rPr lang="en-GB" altLang="en-US" dirty="0">
                <a:solidFill>
                  <a:srgbClr val="002060"/>
                </a:solidFill>
                <a:cs typeface="Arial" panose="020B0604020202020204" pitchFamily="34" charset="0"/>
              </a:rPr>
              <a:t>of a  </a:t>
            </a:r>
            <a:r>
              <a:rPr lang="en-GB" altLang="en-US" dirty="0">
                <a:solidFill>
                  <a:srgbClr val="FF0000"/>
                </a:solidFill>
                <a:cs typeface="Arial" panose="020B0604020202020204" pitchFamily="34" charset="0"/>
              </a:rPr>
              <a:t>motor vehicle </a:t>
            </a:r>
            <a:r>
              <a:rPr lang="en-GB" altLang="en-US" dirty="0">
                <a:solidFill>
                  <a:srgbClr val="002060"/>
                </a:solidFill>
                <a:cs typeface="Arial" panose="020B0604020202020204" pitchFamily="34" charset="0"/>
              </a:rPr>
              <a:t>on</a:t>
            </a:r>
            <a:r>
              <a:rPr lang="en-GB" altLang="en-US" b="1" dirty="0">
                <a:solidFill>
                  <a:srgbClr val="002060"/>
                </a:solidFill>
                <a:cs typeface="Arial" panose="020B0604020202020204" pitchFamily="34" charset="0"/>
              </a:rPr>
              <a:t> </a:t>
            </a:r>
          </a:p>
          <a:p>
            <a:pPr algn="ctr">
              <a:spcBef>
                <a:spcPct val="0"/>
              </a:spcBef>
              <a:buFontTx/>
              <a:buNone/>
            </a:pPr>
            <a:r>
              <a:rPr lang="en-GB" altLang="en-US" dirty="0">
                <a:solidFill>
                  <a:srgbClr val="002060"/>
                </a:solidFill>
                <a:cs typeface="Arial" panose="020B0604020202020204" pitchFamily="34" charset="0"/>
              </a:rPr>
              <a:t>a </a:t>
            </a:r>
            <a:r>
              <a:rPr lang="en-GB" altLang="en-US" dirty="0">
                <a:solidFill>
                  <a:srgbClr val="FF0000"/>
                </a:solidFill>
                <a:cs typeface="Arial" panose="020B0604020202020204" pitchFamily="34" charset="0"/>
              </a:rPr>
              <a:t>road </a:t>
            </a:r>
            <a:r>
              <a:rPr lang="en-GB" altLang="en-US" dirty="0">
                <a:solidFill>
                  <a:srgbClr val="002060"/>
                </a:solidFill>
                <a:cs typeface="Arial" panose="020B0604020202020204" pitchFamily="34" charset="0"/>
              </a:rPr>
              <a:t>or other </a:t>
            </a:r>
            <a:r>
              <a:rPr lang="en-GB" altLang="en-US" dirty="0">
                <a:solidFill>
                  <a:srgbClr val="FF0000"/>
                </a:solidFill>
                <a:cs typeface="Arial" panose="020B0604020202020204" pitchFamily="34" charset="0"/>
              </a:rPr>
              <a:t>public place</a:t>
            </a:r>
          </a:p>
          <a:p>
            <a:pPr algn="ctr">
              <a:spcBef>
                <a:spcPct val="0"/>
              </a:spcBef>
              <a:buFontTx/>
              <a:buNone/>
            </a:pPr>
            <a:r>
              <a:rPr lang="en-GB" altLang="en-US" dirty="0">
                <a:solidFill>
                  <a:srgbClr val="002060"/>
                </a:solidFill>
                <a:cs typeface="Arial" panose="020B0604020202020204" pitchFamily="34" charset="0"/>
              </a:rPr>
              <a:t>after consuming so much alcohol</a:t>
            </a:r>
          </a:p>
          <a:p>
            <a:pPr algn="ctr">
              <a:spcBef>
                <a:spcPct val="0"/>
              </a:spcBef>
              <a:buFontTx/>
              <a:buNone/>
            </a:pPr>
            <a:r>
              <a:rPr lang="en-GB" altLang="en-US" dirty="0">
                <a:solidFill>
                  <a:srgbClr val="002060"/>
                </a:solidFill>
                <a:cs typeface="Arial" panose="020B0604020202020204" pitchFamily="34" charset="0"/>
              </a:rPr>
              <a:t>that the proportion of it in their</a:t>
            </a:r>
          </a:p>
          <a:p>
            <a:pPr algn="ctr">
              <a:spcBef>
                <a:spcPct val="0"/>
              </a:spcBef>
              <a:buFontTx/>
              <a:buNone/>
            </a:pPr>
            <a:r>
              <a:rPr lang="en-GB" altLang="en-US" dirty="0">
                <a:solidFill>
                  <a:srgbClr val="002060"/>
                </a:solidFill>
                <a:cs typeface="Arial" panose="020B0604020202020204" pitchFamily="34" charset="0"/>
              </a:rPr>
              <a:t> breath, blood or urine exceeds the</a:t>
            </a:r>
          </a:p>
          <a:p>
            <a:pPr algn="ctr">
              <a:spcBef>
                <a:spcPct val="0"/>
              </a:spcBef>
              <a:buFontTx/>
              <a:buNone/>
            </a:pPr>
            <a:r>
              <a:rPr lang="en-GB" altLang="en-US" dirty="0">
                <a:solidFill>
                  <a:srgbClr val="002060"/>
                </a:solidFill>
                <a:cs typeface="Arial" panose="020B0604020202020204" pitchFamily="34" charset="0"/>
              </a:rPr>
              <a:t> prescribed limit commits an offence</a:t>
            </a:r>
          </a:p>
          <a:p>
            <a:pPr marL="0" indent="0">
              <a:buFont typeface="Arial" panose="020B0604020202020204" pitchFamily="34" charset="0"/>
              <a:buNone/>
            </a:pPr>
            <a:endParaRPr lang="en-GB" dirty="0"/>
          </a:p>
        </p:txBody>
      </p:sp>
      <p:sp>
        <p:nvSpPr>
          <p:cNvPr id="4" name="TextBox 3"/>
          <p:cNvSpPr txBox="1"/>
          <p:nvPr/>
        </p:nvSpPr>
        <p:spPr>
          <a:xfrm>
            <a:off x="0" y="31171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Being over the prescribed limit: Alcohol</a:t>
            </a:r>
          </a:p>
        </p:txBody>
      </p:sp>
      <p:sp>
        <p:nvSpPr>
          <p:cNvPr id="2" name="Rectangle 1"/>
          <p:cNvSpPr/>
          <p:nvPr/>
        </p:nvSpPr>
        <p:spPr>
          <a:xfrm>
            <a:off x="1610924" y="5720033"/>
            <a:ext cx="4109715" cy="461665"/>
          </a:xfrm>
          <a:prstGeom prst="rect">
            <a:avLst/>
          </a:prstGeom>
          <a:solidFill>
            <a:schemeClr val="accent1">
              <a:lumMod val="20000"/>
              <a:lumOff val="80000"/>
            </a:schemeClr>
          </a:solidFill>
        </p:spPr>
        <p:txBody>
          <a:bodyPr wrap="none">
            <a:spAutoFit/>
          </a:bodyPr>
          <a:lstStyle/>
          <a:p>
            <a:pPr algn="ctr">
              <a:spcBef>
                <a:spcPct val="0"/>
              </a:spcBef>
              <a:buFontTx/>
              <a:buNone/>
            </a:pPr>
            <a:r>
              <a:rPr lang="en-GB" altLang="en-US" sz="2400" b="1" dirty="0">
                <a:solidFill>
                  <a:srgbClr val="002060"/>
                </a:solidFill>
                <a:cs typeface="Arial" panose="020B0604020202020204" pitchFamily="34" charset="0"/>
              </a:rPr>
              <a:t>Section 5 Road Traffic Act 1988</a:t>
            </a:r>
          </a:p>
        </p:txBody>
      </p:sp>
      <p:pic>
        <p:nvPicPr>
          <p:cNvPr id="18434" name="Picture 2" descr="Driving the day after drinking - How long does alcohol stay in your system?  | Express.co.uk">
            <a:extLst>
              <a:ext uri="{FF2B5EF4-FFF2-40B4-BE49-F238E27FC236}">
                <a16:creationId xmlns:a16="http://schemas.microsoft.com/office/drawing/2014/main" id="{4853ABD0-6EDE-A640-80A0-5B380A32E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2506" y="2330450"/>
            <a:ext cx="37084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fade">
                                      <p:cBhvr>
                                        <p:cTn id="40" dur="500"/>
                                        <p:tgtEl>
                                          <p:spTgt spid="6">
                                            <p:txEl>
                                              <p:pRg st="7" end="7"/>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500"/>
                                        <p:tgtEl>
                                          <p:spTgt spid="6">
                                            <p:txEl>
                                              <p:pRg st="8" end="8"/>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6">
                                            <p:txEl>
                                              <p:pRg st="9" end="9"/>
                                            </p:txEl>
                                          </p:spTgt>
                                        </p:tgtEl>
                                        <p:attrNameLst>
                                          <p:attrName>style.visibility</p:attrName>
                                        </p:attrNameLst>
                                      </p:cBhvr>
                                      <p:to>
                                        <p:strVal val="visible"/>
                                      </p:to>
                                    </p:set>
                                    <p:animEffect transition="in" filter="fade">
                                      <p:cBhvr>
                                        <p:cTn id="46" dur="500"/>
                                        <p:tgtEl>
                                          <p:spTgt spid="6">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lient\G$\CKP Images\Traffic\Breath limit.pn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4857338" y="4167402"/>
            <a:ext cx="1666011" cy="250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lient\G$\CKP Images\Traffic\Blood Limit.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7120874" y="4167402"/>
            <a:ext cx="1666011" cy="25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lient\G$\CKP Images\Traffic\Urine limit.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9473045" y="4167402"/>
            <a:ext cx="1666010" cy="25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0" y="27914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Prescribed Limit: Alcohol</a:t>
            </a:r>
          </a:p>
        </p:txBody>
      </p:sp>
      <p:sp>
        <p:nvSpPr>
          <p:cNvPr id="8" name="TextBox 7">
            <a:extLst>
              <a:ext uri="{FF2B5EF4-FFF2-40B4-BE49-F238E27FC236}">
                <a16:creationId xmlns:a16="http://schemas.microsoft.com/office/drawing/2014/main" id="{DDD17152-0981-E842-B155-E011C4DF9F64}"/>
              </a:ext>
            </a:extLst>
          </p:cNvPr>
          <p:cNvSpPr txBox="1"/>
          <p:nvPr/>
        </p:nvSpPr>
        <p:spPr>
          <a:xfrm>
            <a:off x="241633" y="1743416"/>
            <a:ext cx="10897422" cy="1938992"/>
          </a:xfrm>
          <a:prstGeom prst="rect">
            <a:avLst/>
          </a:prstGeom>
          <a:noFill/>
        </p:spPr>
        <p:txBody>
          <a:bodyPr wrap="square">
            <a:spAutoFit/>
          </a:bodyPr>
          <a:lstStyle/>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Breath</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35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microgrammes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breath</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Blood</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80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blood</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Urine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107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urine</a:t>
            </a:r>
          </a:p>
        </p:txBody>
      </p:sp>
    </p:spTree>
    <p:extLst>
      <p:ext uri="{BB962C8B-B14F-4D97-AF65-F5344CB8AC3E}">
        <p14:creationId xmlns:p14="http://schemas.microsoft.com/office/powerpoint/2010/main" val="290997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1305460"/>
            <a:ext cx="8467106" cy="32470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Where a person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drives</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attempts to drive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is in charge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of a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motor vehicle</a:t>
            </a:r>
            <a:r>
              <a:rPr kumimoji="0" lang="en-GB" altLang="en-US" sz="2800" b="0" i="0" u="none" strike="noStrike" kern="1200" cap="none" spc="0" normalizeH="0" noProof="0" dirty="0">
                <a:ln>
                  <a:noFill/>
                </a:ln>
                <a:solidFill>
                  <a:srgbClr val="FF0000"/>
                </a:solidFill>
                <a:effectLst/>
                <a:uLnTx/>
                <a:uFillTx/>
                <a:latin typeface="Calibri" panose="020F0502020204030204"/>
                <a:ea typeface="+mn-ea"/>
                <a:cs typeface="Arial" panose="020B0604020202020204" pitchFamily="34" charset="0"/>
              </a:rPr>
              <a:t> </a:t>
            </a:r>
            <a:r>
              <a:rPr kumimoji="0" lang="en-GB" altLang="en-US" sz="280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on</a:t>
            </a:r>
            <a:r>
              <a:rPr kumimoji="0" lang="en-GB" altLang="en-US"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road</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other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public place</a:t>
            </a:r>
            <a:endParaRPr kumimoji="0" lang="en-GB" altLang="en-US" sz="2800" b="0" i="0" u="none" strike="noStrike" kern="1200" cap="none" spc="0" normalizeH="0" baseline="0" noProof="0" dirty="0">
              <a:ln>
                <a:noFill/>
              </a:ln>
              <a:solidFill>
                <a:srgbClr val="FFFF00"/>
              </a:solidFill>
              <a:effectLst/>
              <a:uLnTx/>
              <a:uFillTx/>
              <a:latin typeface="Calibri" panose="020F0502020204030204"/>
              <a:ea typeface="+mn-ea"/>
              <a:cs typeface="Arial" panose="020B0604020202020204" pitchFamily="34" charset="0"/>
            </a:endParaRP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and there is in that person’s body a specified controlled drug,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they</a:t>
            </a: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 are guilty of an offence if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the proportion of the drug in their blood or urine exceeds the specified limit for that drug</a:t>
            </a:r>
            <a:endPar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endParaRPr>
          </a:p>
        </p:txBody>
      </p:sp>
      <p:sp>
        <p:nvSpPr>
          <p:cNvPr id="4" name="TextBox 3"/>
          <p:cNvSpPr txBox="1"/>
          <p:nvPr/>
        </p:nvSpPr>
        <p:spPr>
          <a:xfrm>
            <a:off x="0" y="244145"/>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Being over the prescribed limit: Drugs</a:t>
            </a:r>
          </a:p>
        </p:txBody>
      </p:sp>
      <p:sp>
        <p:nvSpPr>
          <p:cNvPr id="2" name="Rectangle 1"/>
          <p:cNvSpPr/>
          <p:nvPr/>
        </p:nvSpPr>
        <p:spPr>
          <a:xfrm>
            <a:off x="1008804" y="5814591"/>
            <a:ext cx="6096000" cy="424732"/>
          </a:xfrm>
          <a:prstGeom prst="rect">
            <a:avLst/>
          </a:prstGeom>
          <a:solidFill>
            <a:schemeClr val="accent6">
              <a:lumMod val="60000"/>
              <a:lumOff val="40000"/>
            </a:schemeClr>
          </a:solidFill>
        </p:spPr>
        <p:txBody>
          <a:bodyPr>
            <a:spAutoFit/>
          </a:bodyPr>
          <a:lstStyle/>
          <a:p>
            <a:pPr marL="228600" lvl="0" indent="-228600" algn="ctr">
              <a:lnSpc>
                <a:spcPct val="90000"/>
              </a:lnSpc>
              <a:spcBef>
                <a:spcPct val="0"/>
              </a:spcBef>
              <a:defRPr/>
            </a:pPr>
            <a:r>
              <a:rPr lang="en-GB" altLang="en-US" sz="2400" b="1" dirty="0">
                <a:solidFill>
                  <a:srgbClr val="002060"/>
                </a:solidFill>
                <a:cs typeface="Arial" panose="020B0604020202020204" pitchFamily="34" charset="0"/>
              </a:rPr>
              <a:t>Section 5A Road Traffic Act 1988</a:t>
            </a:r>
          </a:p>
        </p:txBody>
      </p:sp>
      <p:pic>
        <p:nvPicPr>
          <p:cNvPr id="20482" name="Picture 2" descr="Drug-driving laws: what you need to know | RAC Drive">
            <a:extLst>
              <a:ext uri="{FF2B5EF4-FFF2-40B4-BE49-F238E27FC236}">
                <a16:creationId xmlns:a16="http://schemas.microsoft.com/office/drawing/2014/main" id="{C2E6C932-4370-084D-AE52-CC4B2BBF5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3579" y="14976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46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rc_mi" descr="http://upload.wikimedia.org/wikipedia/commons/3/37/Ketamine.JPG">
            <a:hlinkClick r:id="rId3"/>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a:xfrm>
            <a:off x="1562848" y="1309688"/>
            <a:ext cx="2329256" cy="1961167"/>
          </a:xfrm>
          <a:prstGeom prst="rect">
            <a:avLst/>
          </a:prstGeom>
        </p:spPr>
      </p:pic>
      <p:pic>
        <p:nvPicPr>
          <p:cNvPr id="11" name="Picture 2054" descr="C:\FrontPage Webs\1\mjlea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2848" y="3979641"/>
            <a:ext cx="2340462" cy="1765780"/>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148193" y="1997882"/>
            <a:ext cx="1585862" cy="584775"/>
          </a:xfrm>
          <a:prstGeom prst="rect">
            <a:avLst/>
          </a:prstGeom>
          <a:noFill/>
        </p:spPr>
        <p:txBody>
          <a:bodyPr wrap="square" rtlCol="0">
            <a:spAutoFit/>
          </a:bodyPr>
          <a:lstStyle/>
          <a:p>
            <a:pPr algn="ctr"/>
            <a:r>
              <a:rPr lang="en-GB" sz="3200" b="1" dirty="0">
                <a:solidFill>
                  <a:srgbClr val="002060"/>
                </a:solidFill>
              </a:rPr>
              <a:t>Cocaine</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4593" y="1309685"/>
            <a:ext cx="1944215" cy="1961167"/>
          </a:xfrm>
          <a:prstGeom prst="rect">
            <a:avLst/>
          </a:prstGeom>
        </p:spPr>
      </p:pic>
      <p:sp>
        <p:nvSpPr>
          <p:cNvPr id="14" name="TextBox 13"/>
          <p:cNvSpPr txBox="1"/>
          <p:nvPr/>
        </p:nvSpPr>
        <p:spPr>
          <a:xfrm>
            <a:off x="4148193" y="3806857"/>
            <a:ext cx="3891517" cy="1858970"/>
          </a:xfrm>
          <a:prstGeom prst="rect">
            <a:avLst/>
          </a:prstGeom>
          <a:noFill/>
        </p:spPr>
        <p:txBody>
          <a:bodyPr wrap="square" rtlCol="0">
            <a:spAutoFit/>
          </a:bodyPr>
          <a:lstStyle/>
          <a:p>
            <a:pPr eaLnBrk="1" hangingPunct="1">
              <a:lnSpc>
                <a:spcPct val="90000"/>
              </a:lnSpc>
              <a:spcBef>
                <a:spcPct val="50000"/>
              </a:spcBef>
              <a:buFontTx/>
              <a:buNone/>
            </a:pPr>
            <a:r>
              <a:rPr lang="en-US" altLang="en-US" sz="2800" b="1" dirty="0">
                <a:solidFill>
                  <a:srgbClr val="002060"/>
                </a:solidFill>
              </a:rPr>
              <a:t>Delta-9 Tetrahydrocannabinol (THC)</a:t>
            </a:r>
          </a:p>
          <a:p>
            <a:pPr eaLnBrk="1" hangingPunct="1">
              <a:lnSpc>
                <a:spcPct val="90000"/>
              </a:lnSpc>
              <a:spcBef>
                <a:spcPct val="50000"/>
              </a:spcBef>
              <a:buFontTx/>
              <a:buNone/>
            </a:pPr>
            <a:r>
              <a:rPr lang="en-US" altLang="en-US" sz="2800" b="1" dirty="0">
                <a:solidFill>
                  <a:srgbClr val="002060"/>
                </a:solidFill>
              </a:rPr>
              <a:t>‘Cannabis’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4593" y="3870445"/>
            <a:ext cx="1944216" cy="1825265"/>
          </a:xfrm>
          <a:prstGeom prst="rect">
            <a:avLst/>
          </a:prstGeom>
        </p:spPr>
      </p:pic>
      <p:sp>
        <p:nvSpPr>
          <p:cNvPr id="9" name="TextBox 8"/>
          <p:cNvSpPr txBox="1"/>
          <p:nvPr/>
        </p:nvSpPr>
        <p:spPr>
          <a:xfrm>
            <a:off x="7733" y="188907"/>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Prescribed Limit: Drugs</a:t>
            </a:r>
          </a:p>
        </p:txBody>
      </p:sp>
    </p:spTree>
    <p:extLst>
      <p:ext uri="{BB962C8B-B14F-4D97-AF65-F5344CB8AC3E}">
        <p14:creationId xmlns:p14="http://schemas.microsoft.com/office/powerpoint/2010/main" val="84155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279146"/>
            <a:ext cx="8280920" cy="584775"/>
          </a:xfrm>
          <a:prstGeom prst="rect">
            <a:avLst/>
          </a:prstGeom>
          <a:solidFill>
            <a:srgbClr val="7030A0"/>
          </a:solidFill>
        </p:spPr>
        <p:txBody>
          <a:bodyPr wrap="square" rtlCol="0">
            <a:spAutoFit/>
          </a:bodyPr>
          <a:lstStyle/>
          <a:p>
            <a:r>
              <a:rPr lang="en-GB" sz="3200" b="1" dirty="0">
                <a:solidFill>
                  <a:schemeClr val="bg1"/>
                </a:solidFill>
              </a:rPr>
              <a:t>Power to Require Preliminary Tests</a:t>
            </a:r>
          </a:p>
        </p:txBody>
      </p:sp>
      <p:sp>
        <p:nvSpPr>
          <p:cNvPr id="8" name="Rectangle 7"/>
          <p:cNvSpPr/>
          <p:nvPr/>
        </p:nvSpPr>
        <p:spPr>
          <a:xfrm>
            <a:off x="0" y="5402376"/>
            <a:ext cx="4781244" cy="523220"/>
          </a:xfrm>
          <a:prstGeom prst="rect">
            <a:avLst/>
          </a:prstGeom>
          <a:solidFill>
            <a:srgbClr val="7030A0"/>
          </a:solidFill>
        </p:spPr>
        <p:txBody>
          <a:bodyPr wrap="none">
            <a:spAutoFit/>
          </a:bodyPr>
          <a:lstStyle/>
          <a:p>
            <a:pPr algn="ctr">
              <a:spcBef>
                <a:spcPct val="0"/>
              </a:spcBef>
            </a:pPr>
            <a:r>
              <a:rPr lang="en-GB" altLang="en-US" sz="2800" b="1" dirty="0">
                <a:solidFill>
                  <a:schemeClr val="bg1"/>
                </a:solidFill>
                <a:cs typeface="Arial" panose="020B0604020202020204" pitchFamily="34" charset="0"/>
              </a:rPr>
              <a:t>Section 6 Road Traffic Act 1988</a:t>
            </a:r>
          </a:p>
        </p:txBody>
      </p:sp>
      <p:sp>
        <p:nvSpPr>
          <p:cNvPr id="6" name="TextBox 5">
            <a:extLst>
              <a:ext uri="{FF2B5EF4-FFF2-40B4-BE49-F238E27FC236}">
                <a16:creationId xmlns:a16="http://schemas.microsoft.com/office/drawing/2014/main" id="{0226FDF5-8EB4-414D-A018-BBE5D1133EF4}"/>
              </a:ext>
            </a:extLst>
          </p:cNvPr>
          <p:cNvSpPr txBox="1"/>
          <p:nvPr/>
        </p:nvSpPr>
        <p:spPr>
          <a:xfrm>
            <a:off x="5011387" y="1397675"/>
            <a:ext cx="6477575" cy="2031325"/>
          </a:xfrm>
          <a:prstGeom prst="rect">
            <a:avLst/>
          </a:prstGeom>
          <a:noFill/>
        </p:spPr>
        <p:txBody>
          <a:bodyPr wrap="square">
            <a:spAutoFit/>
          </a:bodyPr>
          <a:lstStyle/>
          <a:p>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specimens at the road side give a preliminary reading and are not evidential to the case. </a:t>
            </a:r>
          </a:p>
          <a:p>
            <a:endParaRPr lang="en-GB" altLang="en-US"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samples for evidence are analysed by approved devices at designated police stations and operated by specially trained staff.</a:t>
            </a:r>
          </a:p>
        </p:txBody>
      </p:sp>
      <p:pic>
        <p:nvPicPr>
          <p:cNvPr id="21506" name="Picture 2" descr="Blood Sample if Breath Test between 40 &amp; 50 mcg - Drinkdriving.org">
            <a:extLst>
              <a:ext uri="{FF2B5EF4-FFF2-40B4-BE49-F238E27FC236}">
                <a16:creationId xmlns:a16="http://schemas.microsoft.com/office/drawing/2014/main" id="{6996DBB7-95B8-9545-9736-D03439E019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038" y="1771034"/>
            <a:ext cx="347980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Breathalyser Procedure: Evidential Alcohol Breath Testing">
            <a:extLst>
              <a:ext uri="{FF2B5EF4-FFF2-40B4-BE49-F238E27FC236}">
                <a16:creationId xmlns:a16="http://schemas.microsoft.com/office/drawing/2014/main" id="{F5D2935B-7CFD-114B-9E2C-35194BFCD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1449" y="3721354"/>
            <a:ext cx="406302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3" name="Rectangle 2"/>
          <p:cNvSpPr/>
          <p:nvPr/>
        </p:nvSpPr>
        <p:spPr>
          <a:xfrm>
            <a:off x="295799" y="210617"/>
            <a:ext cx="11364079" cy="523220"/>
          </a:xfrm>
          <a:prstGeom prst="rect">
            <a:avLst/>
          </a:prstGeom>
          <a:solidFill>
            <a:srgbClr val="7030A0"/>
          </a:solidFill>
        </p:spPr>
        <p:txBody>
          <a:bodyPr wrap="square">
            <a:spAutoFit/>
          </a:bodyPr>
          <a:lstStyle/>
          <a:p>
            <a:r>
              <a:rPr lang="en-GB" sz="2700" b="1" dirty="0">
                <a:solidFill>
                  <a:schemeClr val="bg1"/>
                </a:solidFill>
              </a:rPr>
              <a:t>Require a test in 4 circumstances - Section 6 (2),(3),(4),(5) Road Traffic Act 1988</a:t>
            </a:r>
            <a:endParaRPr lang="en-GB" sz="2700" dirty="0">
              <a:solidFill>
                <a:schemeClr val="bg1"/>
              </a:solidFill>
            </a:endParaRPr>
          </a:p>
        </p:txBody>
      </p:sp>
      <p:sp>
        <p:nvSpPr>
          <p:cNvPr id="9" name="Content Placeholder 2"/>
          <p:cNvSpPr txBox="1">
            <a:spLocks/>
          </p:cNvSpPr>
          <p:nvPr/>
        </p:nvSpPr>
        <p:spPr>
          <a:xfrm>
            <a:off x="201881" y="1487617"/>
            <a:ext cx="5077693" cy="4582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t>6(2)  </a:t>
            </a:r>
            <a:r>
              <a:rPr lang="en-GB" sz="2200" b="1" dirty="0">
                <a:solidFill>
                  <a:srgbClr val="FF0000"/>
                </a:solidFill>
              </a:rPr>
              <a:t>Driving</a:t>
            </a:r>
            <a:r>
              <a:rPr lang="en-GB" sz="2200" b="1" dirty="0">
                <a:solidFill>
                  <a:srgbClr val="0033CC"/>
                </a:solidFill>
              </a:rPr>
              <a:t> </a:t>
            </a:r>
            <a:r>
              <a:rPr lang="en-GB" sz="2200" b="1" dirty="0"/>
              <a:t>with alcohol/drug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6(3)  </a:t>
            </a:r>
            <a:r>
              <a:rPr lang="en-GB" sz="2200" b="1" dirty="0">
                <a:solidFill>
                  <a:srgbClr val="FF0000"/>
                </a:solidFill>
              </a:rPr>
              <a:t>Has been </a:t>
            </a:r>
            <a:r>
              <a:rPr lang="en-GB" sz="2200" b="1" dirty="0"/>
              <a:t>driving with alcohol /drug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6(4)  Is or has been driving and committed a moving</a:t>
            </a:r>
            <a:r>
              <a:rPr lang="en-GB" sz="2200" b="1" dirty="0">
                <a:solidFill>
                  <a:srgbClr val="0033CC"/>
                </a:solidFill>
              </a:rPr>
              <a:t> </a:t>
            </a:r>
            <a:r>
              <a:rPr lang="en-GB" sz="2200" b="1" dirty="0">
                <a:solidFill>
                  <a:srgbClr val="FF0000"/>
                </a:solidFill>
              </a:rPr>
              <a:t>traffic offence </a:t>
            </a:r>
          </a:p>
          <a:p>
            <a:pPr marL="0" indent="0">
              <a:buFont typeface="Arial" panose="020B0604020202020204" pitchFamily="34" charset="0"/>
              <a:buNone/>
            </a:pPr>
            <a:endParaRPr lang="en-GB" sz="2200" b="1" dirty="0">
              <a:solidFill>
                <a:srgbClr val="FF0000"/>
              </a:solidFill>
            </a:endParaRPr>
          </a:p>
          <a:p>
            <a:pPr marL="0" indent="0">
              <a:buFont typeface="Arial" panose="020B0604020202020204" pitchFamily="34" charset="0"/>
              <a:buNone/>
            </a:pPr>
            <a:r>
              <a:rPr lang="en-GB" sz="2200" b="1" dirty="0"/>
              <a:t>6(5)  Driving at the time an </a:t>
            </a:r>
            <a:r>
              <a:rPr lang="en-GB" sz="2200" b="1" dirty="0">
                <a:solidFill>
                  <a:srgbClr val="FF3300"/>
                </a:solidFill>
              </a:rPr>
              <a:t>accident</a:t>
            </a:r>
            <a:r>
              <a:rPr lang="en-GB" sz="2200" b="1" dirty="0">
                <a:solidFill>
                  <a:srgbClr val="0033CC"/>
                </a:solidFill>
              </a:rPr>
              <a:t> </a:t>
            </a:r>
            <a:r>
              <a:rPr lang="en-GB" sz="2200" b="1" dirty="0"/>
              <a:t>occurred</a:t>
            </a:r>
          </a:p>
        </p:txBody>
      </p:sp>
      <p:sp>
        <p:nvSpPr>
          <p:cNvPr id="10" name="TextBox 9"/>
          <p:cNvSpPr txBox="1"/>
          <p:nvPr/>
        </p:nvSpPr>
        <p:spPr>
          <a:xfrm>
            <a:off x="5743612" y="1006955"/>
            <a:ext cx="729712" cy="5078313"/>
          </a:xfrm>
          <a:prstGeom prst="rect">
            <a:avLst/>
          </a:prstGeom>
          <a:noFill/>
        </p:spPr>
        <p:txBody>
          <a:bodyPr wrap="square" rtlCol="0">
            <a:spAutoFit/>
          </a:bodyPr>
          <a:lstStyle/>
          <a:p>
            <a:r>
              <a:rPr lang="en-GB" b="1" dirty="0">
                <a:solidFill>
                  <a:srgbClr val="FF0000"/>
                </a:solidFill>
              </a:rPr>
              <a:t>R</a:t>
            </a:r>
          </a:p>
          <a:p>
            <a:r>
              <a:rPr lang="en-GB" b="1" dirty="0">
                <a:solidFill>
                  <a:srgbClr val="FF0000"/>
                </a:solidFill>
              </a:rPr>
              <a:t>E</a:t>
            </a:r>
          </a:p>
          <a:p>
            <a:r>
              <a:rPr lang="en-GB" b="1" dirty="0">
                <a:solidFill>
                  <a:srgbClr val="FF0000"/>
                </a:solidFill>
              </a:rPr>
              <a:t>A</a:t>
            </a:r>
          </a:p>
          <a:p>
            <a:r>
              <a:rPr lang="en-GB" b="1" dirty="0">
                <a:solidFill>
                  <a:srgbClr val="FF0000"/>
                </a:solidFill>
              </a:rPr>
              <a:t>S</a:t>
            </a:r>
          </a:p>
          <a:p>
            <a:r>
              <a:rPr lang="en-GB" b="1" dirty="0">
                <a:solidFill>
                  <a:srgbClr val="FF0000"/>
                </a:solidFill>
              </a:rPr>
              <a:t>O</a:t>
            </a:r>
          </a:p>
          <a:p>
            <a:r>
              <a:rPr lang="en-GB" b="1" dirty="0">
                <a:solidFill>
                  <a:srgbClr val="FF0000"/>
                </a:solidFill>
              </a:rPr>
              <a:t>N</a:t>
            </a:r>
          </a:p>
          <a:p>
            <a:r>
              <a:rPr lang="en-GB" b="1" dirty="0">
                <a:solidFill>
                  <a:srgbClr val="FF0000"/>
                </a:solidFill>
              </a:rPr>
              <a:t>A</a:t>
            </a:r>
          </a:p>
          <a:p>
            <a:r>
              <a:rPr lang="en-GB" b="1" dirty="0">
                <a:solidFill>
                  <a:srgbClr val="FF0000"/>
                </a:solidFill>
              </a:rPr>
              <a:t>B</a:t>
            </a:r>
          </a:p>
          <a:p>
            <a:r>
              <a:rPr lang="en-GB" b="1" dirty="0">
                <a:solidFill>
                  <a:srgbClr val="FF0000"/>
                </a:solidFill>
              </a:rPr>
              <a:t>L</a:t>
            </a:r>
          </a:p>
          <a:p>
            <a:r>
              <a:rPr lang="en-GB" b="1" dirty="0">
                <a:solidFill>
                  <a:srgbClr val="FF0000"/>
                </a:solidFill>
              </a:rPr>
              <a:t>E</a:t>
            </a:r>
          </a:p>
          <a:p>
            <a:endParaRPr lang="en-GB" b="1" dirty="0">
              <a:solidFill>
                <a:srgbClr val="FF0000"/>
              </a:solidFill>
            </a:endParaRPr>
          </a:p>
          <a:p>
            <a:r>
              <a:rPr lang="en-GB" b="1" dirty="0">
                <a:solidFill>
                  <a:srgbClr val="FF0000"/>
                </a:solidFill>
              </a:rPr>
              <a:t>G</a:t>
            </a:r>
          </a:p>
          <a:p>
            <a:r>
              <a:rPr lang="en-GB" b="1" dirty="0">
                <a:solidFill>
                  <a:srgbClr val="FF0000"/>
                </a:solidFill>
              </a:rPr>
              <a:t>R</a:t>
            </a:r>
          </a:p>
          <a:p>
            <a:r>
              <a:rPr lang="en-GB" b="1" dirty="0">
                <a:solidFill>
                  <a:srgbClr val="FF0000"/>
                </a:solidFill>
              </a:rPr>
              <a:t>O</a:t>
            </a:r>
          </a:p>
          <a:p>
            <a:r>
              <a:rPr lang="en-GB" b="1" dirty="0">
                <a:solidFill>
                  <a:srgbClr val="FF0000"/>
                </a:solidFill>
              </a:rPr>
              <a:t>U</a:t>
            </a:r>
          </a:p>
          <a:p>
            <a:r>
              <a:rPr lang="en-GB" b="1" dirty="0">
                <a:solidFill>
                  <a:srgbClr val="FF0000"/>
                </a:solidFill>
              </a:rPr>
              <a:t>N</a:t>
            </a:r>
          </a:p>
          <a:p>
            <a:r>
              <a:rPr lang="en-GB" b="1" dirty="0">
                <a:solidFill>
                  <a:srgbClr val="FF0000"/>
                </a:solidFill>
              </a:rPr>
              <a:t>D</a:t>
            </a:r>
          </a:p>
          <a:p>
            <a:r>
              <a:rPr lang="en-GB" b="1" dirty="0">
                <a:solidFill>
                  <a:srgbClr val="FF0000"/>
                </a:solidFill>
              </a:rPr>
              <a:t>S</a:t>
            </a:r>
          </a:p>
        </p:txBody>
      </p:sp>
      <p:pic>
        <p:nvPicPr>
          <p:cNvPr id="11" name="Picture 2" descr="\\Client\R$\SWPKDIVLDSEPF\Shared\Pre-join\Images\decision.jp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716037" y="2226889"/>
            <a:ext cx="2376263" cy="22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7278816" y="1006955"/>
            <a:ext cx="3250704" cy="4678204"/>
          </a:xfrm>
          <a:prstGeom prst="rect">
            <a:avLst/>
          </a:prstGeom>
          <a:noFill/>
        </p:spPr>
        <p:txBody>
          <a:bodyPr wrap="square" rtlCol="0">
            <a:spAutoFit/>
          </a:bodyPr>
          <a:lstStyle/>
          <a:p>
            <a:pPr algn="ctr"/>
            <a:endParaRPr lang="en-GB" dirty="0">
              <a:solidFill>
                <a:schemeClr val="tx1"/>
              </a:solidFill>
            </a:endParaRPr>
          </a:p>
          <a:p>
            <a:pPr algn="ctr"/>
            <a:r>
              <a:rPr lang="en-GB" sz="2400" dirty="0">
                <a:solidFill>
                  <a:srgbClr val="0033CC"/>
                </a:solidFill>
              </a:rPr>
              <a:t>SUSPECT</a:t>
            </a:r>
          </a:p>
          <a:p>
            <a:pPr algn="ctr"/>
            <a:r>
              <a:rPr lang="en-GB" sz="2400" dirty="0">
                <a:solidFill>
                  <a:srgbClr val="0033CC"/>
                </a:solidFill>
              </a:rPr>
              <a:t>(Uniform)</a:t>
            </a: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r>
              <a:rPr lang="en-GB" sz="2400" dirty="0">
                <a:solidFill>
                  <a:srgbClr val="0033CC"/>
                </a:solidFill>
              </a:rPr>
              <a:t>BELIEVE</a:t>
            </a:r>
          </a:p>
          <a:p>
            <a:pPr algn="ctr"/>
            <a:r>
              <a:rPr lang="en-GB" sz="2400" dirty="0">
                <a:solidFill>
                  <a:srgbClr val="0033CC"/>
                </a:solidFill>
              </a:rPr>
              <a:t>(Non uniform)</a:t>
            </a:r>
          </a:p>
        </p:txBody>
      </p:sp>
      <p:sp>
        <p:nvSpPr>
          <p:cNvPr id="13" name="Right Brace 12"/>
          <p:cNvSpPr/>
          <p:nvPr/>
        </p:nvSpPr>
        <p:spPr>
          <a:xfrm>
            <a:off x="5279574" y="1022659"/>
            <a:ext cx="216024" cy="324036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4000" dirty="0"/>
          </a:p>
        </p:txBody>
      </p:sp>
    </p:spTree>
    <p:extLst>
      <p:ext uri="{BB962C8B-B14F-4D97-AF65-F5344CB8AC3E}">
        <p14:creationId xmlns:p14="http://schemas.microsoft.com/office/powerpoint/2010/main" val="309957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1" end="1"/>
                                            </p:txEl>
                                          </p:spTgt>
                                        </p:tgtEl>
                                        <p:attrNameLst>
                                          <p:attrName>style.visibility</p:attrName>
                                        </p:attrNameLst>
                                      </p:cBhvr>
                                      <p:to>
                                        <p:strVal val="visible"/>
                                      </p:to>
                                    </p:set>
                                    <p:animEffect transition="in" filter="fade">
                                      <p:cBhvr>
                                        <p:cTn id="38" dur="500"/>
                                        <p:tgtEl>
                                          <p:spTgt spid="12">
                                            <p:txEl>
                                              <p:pRg st="1" end="1"/>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12">
                                            <p:txEl>
                                              <p:pRg st="2" end="2"/>
                                            </p:txEl>
                                          </p:spTgt>
                                        </p:tgtEl>
                                        <p:attrNameLst>
                                          <p:attrName>style.visibility</p:attrName>
                                        </p:attrNameLst>
                                      </p:cBhvr>
                                      <p:to>
                                        <p:strVal val="visible"/>
                                      </p:to>
                                    </p:set>
                                    <p:animEffect transition="in" filter="fade">
                                      <p:cBhvr>
                                        <p:cTn id="41" dur="500"/>
                                        <p:tgtEl>
                                          <p:spTgt spid="12">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10" end="10"/>
                                            </p:txEl>
                                          </p:spTgt>
                                        </p:tgtEl>
                                        <p:attrNameLst>
                                          <p:attrName>style.visibility</p:attrName>
                                        </p:attrNameLst>
                                      </p:cBhvr>
                                      <p:to>
                                        <p:strVal val="visible"/>
                                      </p:to>
                                    </p:set>
                                    <p:animEffect transition="in" filter="fade">
                                      <p:cBhvr>
                                        <p:cTn id="46" dur="500"/>
                                        <p:tgtEl>
                                          <p:spTgt spid="12">
                                            <p:txEl>
                                              <p:pRg st="10" end="10"/>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12">
                                            <p:txEl>
                                              <p:pRg st="11" end="11"/>
                                            </p:txEl>
                                          </p:spTgt>
                                        </p:tgtEl>
                                        <p:attrNameLst>
                                          <p:attrName>style.visibility</p:attrName>
                                        </p:attrNameLst>
                                      </p:cBhvr>
                                      <p:to>
                                        <p:strVal val="visible"/>
                                      </p:to>
                                    </p:set>
                                    <p:animEffect transition="in" filter="fade">
                                      <p:cBhvr>
                                        <p:cTn id="49" dur="500"/>
                                        <p:tgtEl>
                                          <p:spTgt spid="1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10" grpId="0"/>
      <p:bldP spid="12" grpId="0"/>
      <p:bldP spid="13"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 car and a stop sign&#10;&#10;Description automatically generated with medium confidence">
            <a:extLst>
              <a:ext uri="{FF2B5EF4-FFF2-40B4-BE49-F238E27FC236}">
                <a16:creationId xmlns:a16="http://schemas.microsoft.com/office/drawing/2014/main" id="{3F611EB9-B27F-0E4B-BB15-F782FF56BA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9" b="2"/>
          <a:stretch/>
        </p:blipFill>
        <p:spPr bwMode="auto">
          <a:xfrm>
            <a:off x="841248" y="2516777"/>
            <a:ext cx="5013287" cy="36601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
          <p:cNvSpPr txBox="1">
            <a:spLocks noChangeArrowheads="1"/>
          </p:cNvSpPr>
          <p:nvPr/>
        </p:nvSpPr>
        <p:spPr bwMode="auto">
          <a:xfrm>
            <a:off x="6096001" y="2516777"/>
            <a:ext cx="5254752"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S</a:t>
            </a:r>
            <a:r>
              <a:rPr lang="en-US" altLang="en-US" b="0" dirty="0">
                <a:solidFill>
                  <a:schemeClr val="tx1"/>
                </a:solidFill>
                <a:latin typeface="+mn-lt"/>
                <a:ea typeface="+mn-ea"/>
              </a:rPr>
              <a:t>uspect driver may be under the influence of alcohol/drugs</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A</a:t>
            </a:r>
            <a:r>
              <a:rPr lang="en-US" altLang="en-US" b="0" dirty="0">
                <a:solidFill>
                  <a:schemeClr val="tx1"/>
                </a:solidFill>
                <a:latin typeface="+mn-lt"/>
                <a:ea typeface="+mn-ea"/>
              </a:rPr>
              <a:t>ccident occurs where the vehicle has been involved in a Road Traffic Collision (RTC)</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M</a:t>
            </a:r>
            <a:r>
              <a:rPr lang="en-US" altLang="en-US" b="0" dirty="0">
                <a:solidFill>
                  <a:schemeClr val="tx1"/>
                </a:solidFill>
                <a:latin typeface="+mn-lt"/>
                <a:ea typeface="+mn-ea"/>
              </a:rPr>
              <a:t>oving traffic offence has been committed</a:t>
            </a:r>
          </a:p>
        </p:txBody>
      </p:sp>
      <p:sp>
        <p:nvSpPr>
          <p:cNvPr id="6" name="Content Placeholder 2"/>
          <p:cNvSpPr txBox="1">
            <a:spLocks/>
          </p:cNvSpPr>
          <p:nvPr/>
        </p:nvSpPr>
        <p:spPr>
          <a:xfrm>
            <a:off x="2116431" y="347471"/>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B0F29AAC-7BF6-C144-8989-82BD91085F4A}"/>
              </a:ext>
            </a:extLst>
          </p:cNvPr>
          <p:cNvSpPr txBox="1"/>
          <p:nvPr/>
        </p:nvSpPr>
        <p:spPr>
          <a:xfrm>
            <a:off x="542545" y="706304"/>
            <a:ext cx="5905756" cy="1089529"/>
          </a:xfrm>
          <a:prstGeom prst="rect">
            <a:avLst/>
          </a:prstGeom>
          <a:noFill/>
        </p:spPr>
        <p:txBody>
          <a:bodyPr wrap="square">
            <a:spAutoFit/>
          </a:bodyPr>
          <a:lstStyle/>
          <a:p>
            <a:pPr>
              <a:lnSpc>
                <a:spcPct val="90000"/>
              </a:lnSpc>
              <a:spcBef>
                <a:spcPct val="0"/>
              </a:spcBef>
              <a:spcAft>
                <a:spcPts val="600"/>
              </a:spcAft>
            </a:pPr>
            <a:r>
              <a:rPr lang="en-US" altLang="en-US" sz="3600" b="0" dirty="0">
                <a:solidFill>
                  <a:srgbClr val="FF0000"/>
                </a:solidFill>
                <a:latin typeface="+mn-lt"/>
                <a:ea typeface="+mn-ea"/>
              </a:rPr>
              <a:t>Police Officers can only test </a:t>
            </a:r>
            <a:r>
              <a:rPr lang="en-US" altLang="en-US" sz="3600" b="0" dirty="0">
                <a:solidFill>
                  <a:schemeClr val="bg1"/>
                </a:solidFill>
                <a:latin typeface="+mn-lt"/>
                <a:ea typeface="+mn-ea"/>
              </a:rPr>
              <a:t>a person for alcohol or drugs if: </a:t>
            </a:r>
          </a:p>
        </p:txBody>
      </p:sp>
    </p:spTree>
    <p:extLst>
      <p:ext uri="{BB962C8B-B14F-4D97-AF65-F5344CB8AC3E}">
        <p14:creationId xmlns:p14="http://schemas.microsoft.com/office/powerpoint/2010/main" val="244289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38201" y="345810"/>
            <a:ext cx="51205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kern="1200" dirty="0">
                <a:solidFill>
                  <a:schemeClr val="accent2"/>
                </a:solidFill>
                <a:latin typeface="+mj-lt"/>
                <a:ea typeface="+mj-ea"/>
                <a:cs typeface="+mj-cs"/>
              </a:rPr>
              <a:t>Considerations</a:t>
            </a:r>
          </a:p>
        </p:txBody>
      </p:sp>
      <p:sp>
        <p:nvSpPr>
          <p:cNvPr id="12" name="TextBox 4"/>
          <p:cNvSpPr txBox="1">
            <a:spLocks noChangeArrowheads="1"/>
          </p:cNvSpPr>
          <p:nvPr/>
        </p:nvSpPr>
        <p:spPr bwMode="auto">
          <a:xfrm>
            <a:off x="413986" y="1825624"/>
            <a:ext cx="5092194"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When did they last consume alcohol?</a:t>
            </a: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used any ‘breath freshening’ sprays recently?</a:t>
            </a: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smoked recently?</a:t>
            </a:r>
          </a:p>
        </p:txBody>
      </p:sp>
      <p:pic>
        <p:nvPicPr>
          <p:cNvPr id="24578" name="Picture 2" descr="A Few Reasons Why Writing Just 20 Minutes a Day is Good For You | Telling  HerStories: The Broad View">
            <a:extLst>
              <a:ext uri="{FF2B5EF4-FFF2-40B4-BE49-F238E27FC236}">
                <a16:creationId xmlns:a16="http://schemas.microsoft.com/office/drawing/2014/main" id="{13E2876B-3666-F34A-94A0-F03742A53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249" r="2" b="8958"/>
          <a:stretch/>
        </p:blipFill>
        <p:spPr bwMode="auto">
          <a:xfrm>
            <a:off x="7713796" y="-1"/>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24580" name="Picture 4" descr="344 Deep Breathing Illustrations &amp; Clip Art - iStock">
            <a:extLst>
              <a:ext uri="{FF2B5EF4-FFF2-40B4-BE49-F238E27FC236}">
                <a16:creationId xmlns:a16="http://schemas.microsoft.com/office/drawing/2014/main" id="{8A99AD0F-D9B9-D54F-834C-A97561B3184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939" r="-2" b="8590"/>
          <a:stretch/>
        </p:blipFill>
        <p:spPr bwMode="auto">
          <a:xfrm>
            <a:off x="8443403" y="385009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0244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A5F939-00BC-F89F-8042-6722B1E2E580}"/>
              </a:ext>
            </a:extLst>
          </p:cNvPr>
          <p:cNvSpPr txBox="1"/>
          <p:nvPr/>
        </p:nvSpPr>
        <p:spPr>
          <a:xfrm>
            <a:off x="639656" y="247697"/>
            <a:ext cx="10909640" cy="1368614"/>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600" dirty="0">
                <a:solidFill>
                  <a:srgbClr val="FF0000"/>
                </a:solidFill>
                <a:latin typeface="+mj-lt"/>
                <a:ea typeface="+mj-ea"/>
                <a:cs typeface="+mj-cs"/>
              </a:rPr>
              <a:t>Have a lovely Christmas! </a:t>
            </a:r>
          </a:p>
        </p:txBody>
      </p:sp>
      <p:pic>
        <p:nvPicPr>
          <p:cNvPr id="4" name="Picture 3">
            <a:extLst>
              <a:ext uri="{FF2B5EF4-FFF2-40B4-BE49-F238E27FC236}">
                <a16:creationId xmlns:a16="http://schemas.microsoft.com/office/drawing/2014/main" id="{B740F6B3-FF2E-9E72-066F-8C85A69BBADC}"/>
              </a:ext>
            </a:extLst>
          </p:cNvPr>
          <p:cNvPicPr>
            <a:picLocks noChangeAspect="1"/>
          </p:cNvPicPr>
          <p:nvPr/>
        </p:nvPicPr>
        <p:blipFill>
          <a:blip r:embed="rId3"/>
          <a:stretch>
            <a:fillRect/>
          </a:stretch>
        </p:blipFill>
        <p:spPr>
          <a:xfrm>
            <a:off x="156841" y="266346"/>
            <a:ext cx="2662518" cy="2640511"/>
          </a:xfrm>
          <a:prstGeom prst="rect">
            <a:avLst/>
          </a:prstGeom>
        </p:spPr>
      </p:pic>
      <p:pic>
        <p:nvPicPr>
          <p:cNvPr id="7" name="Picture 6">
            <a:extLst>
              <a:ext uri="{FF2B5EF4-FFF2-40B4-BE49-F238E27FC236}">
                <a16:creationId xmlns:a16="http://schemas.microsoft.com/office/drawing/2014/main" id="{56270372-7AA7-33AF-DFC7-B1B01E21F501}"/>
              </a:ext>
            </a:extLst>
          </p:cNvPr>
          <p:cNvPicPr>
            <a:picLocks noChangeAspect="1"/>
          </p:cNvPicPr>
          <p:nvPr/>
        </p:nvPicPr>
        <p:blipFill>
          <a:blip r:embed="rId4"/>
          <a:stretch>
            <a:fillRect/>
          </a:stretch>
        </p:blipFill>
        <p:spPr>
          <a:xfrm>
            <a:off x="9205003" y="266345"/>
            <a:ext cx="2662517" cy="2640511"/>
          </a:xfrm>
          <a:prstGeom prst="rect">
            <a:avLst/>
          </a:prstGeom>
        </p:spPr>
      </p:pic>
      <p:sp>
        <p:nvSpPr>
          <p:cNvPr id="9" name="TextBox 8">
            <a:extLst>
              <a:ext uri="{FF2B5EF4-FFF2-40B4-BE49-F238E27FC236}">
                <a16:creationId xmlns:a16="http://schemas.microsoft.com/office/drawing/2014/main" id="{3754D7DE-C1AC-1EFF-81B4-DF2D476677EC}"/>
              </a:ext>
            </a:extLst>
          </p:cNvPr>
          <p:cNvSpPr txBox="1"/>
          <p:nvPr/>
        </p:nvSpPr>
        <p:spPr>
          <a:xfrm>
            <a:off x="3634740" y="1586600"/>
            <a:ext cx="4919472" cy="2862322"/>
          </a:xfrm>
          <a:prstGeom prst="rect">
            <a:avLst/>
          </a:prstGeom>
          <a:noFill/>
        </p:spPr>
        <p:txBody>
          <a:bodyPr wrap="square" rtlCol="0">
            <a:spAutoFit/>
          </a:bodyPr>
          <a:lstStyle/>
          <a:p>
            <a:pPr algn="ctr"/>
            <a:r>
              <a:rPr lang="en-US" dirty="0"/>
              <a:t>Thank you for filling out the module feedback – your lovely comments are very much appreciated.</a:t>
            </a:r>
          </a:p>
          <a:p>
            <a:pPr algn="ctr"/>
            <a:endParaRPr lang="en-US" dirty="0"/>
          </a:p>
          <a:p>
            <a:pPr algn="ctr"/>
            <a:endParaRPr lang="en-US" dirty="0"/>
          </a:p>
          <a:p>
            <a:pPr algn="ctr"/>
            <a:r>
              <a:rPr lang="en-US" dirty="0"/>
              <a:t>I’ve really enjoyed meeting you all! </a:t>
            </a:r>
            <a:br>
              <a:rPr lang="en-US" dirty="0"/>
            </a:br>
            <a:r>
              <a:rPr lang="en-US" dirty="0"/>
              <a:t>You’ve all been great!  </a:t>
            </a:r>
          </a:p>
          <a:p>
            <a:pPr algn="ctr"/>
            <a:endParaRPr lang="en-US" dirty="0"/>
          </a:p>
          <a:p>
            <a:pPr algn="ctr"/>
            <a:endParaRPr lang="en-US" dirty="0"/>
          </a:p>
          <a:p>
            <a:pPr algn="ctr"/>
            <a:r>
              <a:rPr lang="en-US" dirty="0"/>
              <a:t>See you all on the 12</a:t>
            </a:r>
            <a:r>
              <a:rPr lang="en-US" baseline="30000" dirty="0"/>
              <a:t>th</a:t>
            </a:r>
            <a:r>
              <a:rPr lang="en-US" dirty="0"/>
              <a:t> January </a:t>
            </a:r>
          </a:p>
          <a:p>
            <a:pPr algn="ctr"/>
            <a:endParaRPr lang="en-US" dirty="0"/>
          </a:p>
        </p:txBody>
      </p:sp>
    </p:spTree>
    <p:extLst>
      <p:ext uri="{BB962C8B-B14F-4D97-AF65-F5344CB8AC3E}">
        <p14:creationId xmlns:p14="http://schemas.microsoft.com/office/powerpoint/2010/main" val="25820168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INFO" val="&lt;ThreeDShapeInfo&gt;&lt;uuid val=&quot;{4F38EC23-EAEC-4CEC-8584-E7E6E96F1E8F}&quot;/&gt;&lt;isInvalidForFieldText val=&quot;0&quot;/&gt;&lt;Image&gt;&lt;filename val=&quot;C:\DOCUME~1\swp54152\LOCALS~1\Temp\PR\data\asimages\{4F38EC23-EAEC-4CEC-8584-E7E6E96F1E8F}_5.png&quot;/&gt;&lt;left val=&quot;0&quot;/&gt;&lt;top val=&quot;17&quot;/&gt;&lt;width val=&quot;747&quot;/&gt;&lt;height val=&quot;520&quot;/&gt;&lt;hasText val=&quot;1&quot;/&gt;&lt;/Image&gt;&lt;/ThreeDShape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10&quot;/&gt;&lt;lineCharCount val=&quot;11&quot;/&gt;&lt;lineCharCount val=&quot;8&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PRESENTER_SHAPEINFO" val="&lt;ThreeDShapeInfo&gt;&lt;uuid val=&quot;{9495FB94-CDE3-4A92-8433-4591F359BD4C}&quot;/&gt;&lt;isInvalidForFieldText val=&quot;0&quot;/&gt;&lt;Image&gt;&lt;filename val=&quot;C:\DOCUME~1\swp54152\LOCALS~1\Temp\PR\data\asimages\{9495FB94-CDE3-4A92-8433-4591F359BD4C}_5.png&quot;/&gt;&lt;left val=&quot;412&quot;/&gt;&lt;top val=&quot;207&quot;/&gt;&lt;width val=&quot;43&quot;/&gt;&lt;height val=&quot;37&quot;/&gt;&lt;hasText val=&quot;1&quot;/&gt;&lt;/Image&gt;&lt;/ThreeDShape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 name="PRESENTER_SHAPEINFO" val="&lt;ThreeDShapeInfo&gt;&lt;uuid val=&quot;{1189AC2C-0034-438F-A68C-602A941313E7}&quot;/&gt;&lt;isInvalidForFieldText val=&quot;0&quot;/&gt;&lt;Image&gt;&lt;filename val=&quot;C:\DOCUME~1\swp54152\LOCALS~1\Temp\PR\data\asimages\{1189AC2C-0034-438F-A68C-602A941313E7}_5.png&quot;/&gt;&lt;left val=&quot;285&quot;/&gt;&lt;top val=&quot;210&quot;/&gt;&lt;width val=&quot;44&quot;/&gt;&lt;height val=&quot;36&quot;/&gt;&lt;hasText val=&quot;1&quot;/&gt;&lt;/Image&gt;&lt;/ThreeDShape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9&quot;/&gt;&lt;lineCharCount val=&quot;9&quot;/&gt;&lt;lineCharCount val=&quot;10&quot;/&gt;&lt;lineCharCount val=&quot;8&quot;/&gt;&lt;/TableIndex&gt;&lt;/ShapeTextInfo&gt;"/>
</p:tagLst>
</file>

<file path=ppt/tags/tag15.xml><?xml version="1.0" encoding="utf-8"?>
<p:tagLst xmlns:a="http://schemas.openxmlformats.org/drawingml/2006/main" xmlns:r="http://schemas.openxmlformats.org/officeDocument/2006/relationships" xmlns:p="http://schemas.openxmlformats.org/presentationml/2006/main">
  <p:tag name="MMPROD_SUBSTITUTION_ID" val="{3FAC180D-3FAB-4032-8DE9-2B2674B6DED0}"/>
</p:tagLst>
</file>

<file path=ppt/tags/tag16.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17.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18.xml><?xml version="1.0" encoding="utf-8"?>
<p:tagLst xmlns:a="http://schemas.openxmlformats.org/drawingml/2006/main" xmlns:r="http://schemas.openxmlformats.org/officeDocument/2006/relationships" xmlns:p="http://schemas.openxmlformats.org/presentationml/2006/main">
  <p:tag name="MMPROD_SUBSTITUTION_ID" val="{901A787D-413E-4824-810E-E91E330536A9}"/>
</p:tagLst>
</file>

<file path=ppt/tags/tag19.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20.xml><?xml version="1.0" encoding="utf-8"?>
<p:tagLst xmlns:a="http://schemas.openxmlformats.org/drawingml/2006/main" xmlns:r="http://schemas.openxmlformats.org/officeDocument/2006/relationships" xmlns:p="http://schemas.openxmlformats.org/presentationml/2006/main">
  <p:tag name="MMPROD_SUBSTITUTION_ID" val="{C90CF5C7-9CA5-4716-8FE8-198A781D1846}"/>
</p:tagLst>
</file>

<file path=ppt/tags/tag21.xml><?xml version="1.0" encoding="utf-8"?>
<p:tagLst xmlns:a="http://schemas.openxmlformats.org/drawingml/2006/main" xmlns:r="http://schemas.openxmlformats.org/officeDocument/2006/relationships" xmlns:p="http://schemas.openxmlformats.org/presentationml/2006/main">
  <p:tag name="MMPROD_SUBSTITUTION_ID" val="{97B8D3C7-07DF-4293-92C9-487CEE9DD8BC}"/>
</p:tagLst>
</file>

<file path=ppt/tags/tag22.xml><?xml version="1.0" encoding="utf-8"?>
<p:tagLst xmlns:a="http://schemas.openxmlformats.org/drawingml/2006/main" xmlns:r="http://schemas.openxmlformats.org/officeDocument/2006/relationships" xmlns:p="http://schemas.openxmlformats.org/presentationml/2006/main">
  <p:tag name="MMPROD_SUBSTITUTION_ID" val="{83107785-664F-4505-AB3A-BB8758997092}"/>
</p:tagLst>
</file>

<file path=ppt/tags/tag23.xml><?xml version="1.0" encoding="utf-8"?>
<p:tagLst xmlns:a="http://schemas.openxmlformats.org/drawingml/2006/main" xmlns:r="http://schemas.openxmlformats.org/officeDocument/2006/relationships" xmlns:p="http://schemas.openxmlformats.org/presentationml/2006/main">
  <p:tag name="MMPROD_SUBSTITUTION_ID" val="{58252BF1-ED01-431B-A9C5-D9DA52F1CB77}"/>
</p:tagLst>
</file>

<file path=ppt/tags/tag24.xml><?xml version="1.0" encoding="utf-8"?>
<p:tagLst xmlns:a="http://schemas.openxmlformats.org/drawingml/2006/main" xmlns:r="http://schemas.openxmlformats.org/officeDocument/2006/relationships" xmlns:p="http://schemas.openxmlformats.org/presentationml/2006/main">
  <p:tag name="MMPROD_SUBSTITUTION_ID" val="{3D7B6722-246D-4F0B-A212-352314B4F751}"/>
</p:tagLst>
</file>

<file path=ppt/tags/tag25.xml><?xml version="1.0" encoding="utf-8"?>
<p:tagLst xmlns:a="http://schemas.openxmlformats.org/drawingml/2006/main" xmlns:r="http://schemas.openxmlformats.org/officeDocument/2006/relationships" xmlns:p="http://schemas.openxmlformats.org/presentationml/2006/main">
  <p:tag name="MMPROD_SUBSTITUTION_ID" val="{900749D3-F70E-48B5-B451-4BE4BF2DDF7B}"/>
</p:tagLst>
</file>

<file path=ppt/tags/tag26.xml><?xml version="1.0" encoding="utf-8"?>
<p:tagLst xmlns:a="http://schemas.openxmlformats.org/drawingml/2006/main" xmlns:r="http://schemas.openxmlformats.org/officeDocument/2006/relationships" xmlns:p="http://schemas.openxmlformats.org/presentationml/2006/main">
  <p:tag name="MMPROD_SUBSTITUTION_ID" val="{013B7079-E1EB-4E08-9063-4F1F1F600AAD}"/>
</p:tagLst>
</file>

<file path=ppt/tags/tag27.xml><?xml version="1.0" encoding="utf-8"?>
<p:tagLst xmlns:a="http://schemas.openxmlformats.org/drawingml/2006/main" xmlns:r="http://schemas.openxmlformats.org/officeDocument/2006/relationships" xmlns:p="http://schemas.openxmlformats.org/presentationml/2006/main">
  <p:tag name="MMPROD_SUBSTITUTION_ID" val="{98B10A61-0173-4935-B44B-375662CDC545}"/>
</p:tagLst>
</file>

<file path=ppt/tags/tag28.xml><?xml version="1.0" encoding="utf-8"?>
<p:tagLst xmlns:a="http://schemas.openxmlformats.org/drawingml/2006/main" xmlns:r="http://schemas.openxmlformats.org/officeDocument/2006/relationships" xmlns:p="http://schemas.openxmlformats.org/presentationml/2006/main">
  <p:tag name="MMPROD_SUBSTITUTION_ID" val="{BEF3F8DB-7530-4B24-9B3B-6160C9ED516E}"/>
</p:tagLst>
</file>

<file path=ppt/tags/tag29.xml><?xml version="1.0" encoding="utf-8"?>
<p:tagLst xmlns:a="http://schemas.openxmlformats.org/drawingml/2006/main" xmlns:r="http://schemas.openxmlformats.org/officeDocument/2006/relationships" xmlns:p="http://schemas.openxmlformats.org/presentationml/2006/main">
  <p:tag name="MMPROD_SUBSTITUTION_ID" val="{525C5352-176C-463D-9A7A-BA403D9CE41D}"/>
</p:tagLst>
</file>

<file path=ppt/tags/tag30.xml><?xml version="1.0" encoding="utf-8"?>
<p:tagLst xmlns:a="http://schemas.openxmlformats.org/drawingml/2006/main" xmlns:r="http://schemas.openxmlformats.org/officeDocument/2006/relationships" xmlns:p="http://schemas.openxmlformats.org/presentationml/2006/main">
  <p:tag name="MMPROD_SUBSTITUTION_ID" val="{8E517B57-CC37-423F-AA23-79E3BBE18E96}"/>
</p:tagLst>
</file>

<file path=ppt/tags/tag31.xml><?xml version="1.0" encoding="utf-8"?>
<p:tagLst xmlns:a="http://schemas.openxmlformats.org/drawingml/2006/main" xmlns:r="http://schemas.openxmlformats.org/officeDocument/2006/relationships" xmlns:p="http://schemas.openxmlformats.org/presentationml/2006/main">
  <p:tag name="MMPROD_SUBSTITUTION_ID" val="{D736450E-B741-4470-8B0C-29621B09CBB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4941</Words>
  <Application>Microsoft Office PowerPoint</Application>
  <PresentationFormat>Widescreen</PresentationFormat>
  <Paragraphs>705</Paragraphs>
  <Slides>82</Slides>
  <Notes>60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82</vt:i4>
      </vt:variant>
    </vt:vector>
  </HeadingPairs>
  <TitlesOfParts>
    <vt:vector size="94" baseType="lpstr">
      <vt:lpstr>Arial</vt:lpstr>
      <vt:lpstr>Arial Nova</vt:lpstr>
      <vt:lpstr>Arial Nova Cond</vt:lpstr>
      <vt:lpstr>Bradley Hand</vt:lpstr>
      <vt:lpstr>Calibri</vt:lpstr>
      <vt:lpstr>Calibri Light</vt:lpstr>
      <vt:lpstr>FSElliotPro</vt:lpstr>
      <vt:lpstr>Tahoma</vt:lpstr>
      <vt:lpstr>Times</vt:lpstr>
      <vt:lpstr>Times New Roman</vt:lpstr>
      <vt:lpstr>Verdana</vt:lpstr>
      <vt:lpstr>Office Theme</vt:lpstr>
      <vt:lpstr>Consolidation Workshop    Important:  Do not JUST use this PP for revision – look over every pp since week 1</vt:lpstr>
      <vt:lpstr>PowerPoint Presentation</vt:lpstr>
      <vt:lpstr>Assessment 1: Exam</vt:lpstr>
      <vt:lpstr>Assessment 2: Role Play </vt:lpstr>
      <vt:lpstr>Help and Support Over Christmas </vt:lpstr>
      <vt:lpstr>PowerPoint Presentation</vt:lpstr>
      <vt:lpstr>PowerPoint Presentation</vt:lpstr>
      <vt:lpstr>PowerPoint Presentation</vt:lpstr>
      <vt:lpstr>Discretion – what does it mean?? </vt:lpstr>
      <vt:lpstr>PowerPoint Presentation</vt:lpstr>
      <vt:lpstr>PowerPoint Presentation</vt:lpstr>
      <vt:lpstr>The National Decision Model (NDM)</vt:lpstr>
      <vt:lpstr>PowerPoint Presentation</vt:lpstr>
      <vt:lpstr>Please take time to read these two docs on Moodle in your own time to learn more about the NDM and the Code of Ethics.   These will be good revision tools. </vt:lpstr>
      <vt:lpstr>Reading Task: Code of Ethics </vt:lpstr>
      <vt:lpstr>The 9 Principles of Policing </vt:lpstr>
      <vt:lpstr>Standards of Professional Behaviour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 we already know?   What is a ‘controlled drug’?</vt:lpstr>
      <vt:lpstr>Key Legislation </vt:lpstr>
      <vt:lpstr>PowerPoint Presentation</vt:lpstr>
      <vt:lpstr>PowerPoint Presentation</vt:lpstr>
      <vt:lpstr>PowerPoint Presentation</vt:lpstr>
      <vt:lpstr>PowerPoint Presentation</vt:lpstr>
      <vt:lpstr>PowerPoint Presentation</vt:lpstr>
      <vt:lpstr>What can you remember?</vt:lpstr>
      <vt:lpstr>Section 1 PACE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remember?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Road Traffic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Sources of Forensic Evidence </vt:lpstr>
      <vt:lpstr>Types of Forensic Evidence  </vt:lpstr>
      <vt:lpstr>“The Golden Hour” </vt:lpstr>
      <vt:lpstr>PowerPoint Presentation</vt:lpstr>
      <vt:lpstr>PowerPoint Presentation</vt:lpstr>
      <vt:lpstr>Toxicology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Consolidation Workshop    Important:  Do not JUST use this PP for revision – look over every pp since week 1</dc:title>
  <dc:creator>Rhiannon Lloyd</dc:creator>
  <cp:lastModifiedBy>Kelly Andrews</cp:lastModifiedBy>
  <cp:revision>8</cp:revision>
  <dcterms:created xsi:type="dcterms:W3CDTF">2022-12-06T20:40:12Z</dcterms:created>
  <dcterms:modified xsi:type="dcterms:W3CDTF">2023-12-06T14:12:20Z</dcterms:modified>
</cp:coreProperties>
</file>