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797675" cy="9926638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Canva Sans" panose="020B0503030501040103" pitchFamily="34" charset="0"/>
      <p:regular r:id="rId18"/>
    </p:embeddedFont>
    <p:embeddedFont>
      <p:font typeface="Canva Sans Bold" panose="020B0803030501040103" pitchFamily="34" charset="0"/>
      <p:regular r:id="rId19"/>
      <p:bold r:id="rId20"/>
    </p:embeddedFont>
    <p:embeddedFont>
      <p:font typeface="Gliker SemiBold" pitchFamily="2" charset="77"/>
      <p:regular r:id="rId21"/>
      <p:bold r:id="rId22"/>
    </p:embeddedFont>
    <p:embeddedFont>
      <p:font typeface="Gliker SemiBold Bold" pitchFamily="2" charset="77"/>
      <p:regular r:id="rId23"/>
      <p:bold r:id="rId24"/>
    </p:embeddedFont>
    <p:embeddedFont>
      <p:font typeface="Montserrat" pitchFamily="2" charset="77"/>
      <p:regular r:id="rId25"/>
    </p:embeddedFont>
    <p:embeddedFont>
      <p:font typeface="Montserrat Bold" pitchFamily="2" charset="77"/>
      <p:regular r:id="rId26"/>
    </p:embeddedFont>
    <p:embeddedFont>
      <p:font typeface="Montserrat Semi-Bold" pitchFamily="2" charset="77"/>
      <p:regular r:id="rId27"/>
      <p:bold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B1A2B3-E076-43B3-AFCE-3B9D84B56678}" v="6" dt="2023-05-24T11:33:25.4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 autoAdjust="0"/>
    <p:restoredTop sz="94626" autoAdjust="0"/>
  </p:normalViewPr>
  <p:slideViewPr>
    <p:cSldViewPr>
      <p:cViewPr varScale="1">
        <p:scale>
          <a:sx n="80" d="100"/>
          <a:sy n="80" d="100"/>
        </p:scale>
        <p:origin x="824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font" Target="fonts/font15.fntdata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8499AD-E809-495A-880D-B2F3C0366D89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7CAD3A-1EBF-48EC-ABF5-B34D832AC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765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7CAD3A-1EBF-48EC-ABF5-B34D832ACF3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0135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7CAD3A-1EBF-48EC-ABF5-B34D832ACF3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326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7CAD3A-1EBF-48EC-ABF5-B34D832ACF3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438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7CAD3A-1EBF-48EC-ABF5-B34D832ACF3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5577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7CAD3A-1EBF-48EC-ABF5-B34D832ACF3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6721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7CAD3A-1EBF-48EC-ABF5-B34D832ACF3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706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7CAD3A-1EBF-48EC-ABF5-B34D832ACF3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6072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7CAD3A-1EBF-48EC-ABF5-B34D832ACF3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7782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7CAD3A-1EBF-48EC-ABF5-B34D832ACF3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1295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7CAD3A-1EBF-48EC-ABF5-B34D832ACF3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7526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7CAD3A-1EBF-48EC-ABF5-B34D832ACF3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798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5/24/23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1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image" Target="../media/image16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image" Target="../media/image1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image" Target="../media/image16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image" Target="../media/image16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736374" y="1912402"/>
            <a:ext cx="3051191" cy="6462197"/>
            <a:chOff x="0" y="0"/>
            <a:chExt cx="878912" cy="186147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78912" cy="1861471"/>
            </a:xfrm>
            <a:custGeom>
              <a:avLst/>
              <a:gdLst/>
              <a:ahLst/>
              <a:cxnLst/>
              <a:rect l="l" t="t" r="r" b="b"/>
              <a:pathLst>
                <a:path w="878912" h="1861471">
                  <a:moveTo>
                    <a:pt x="0" y="0"/>
                  </a:moveTo>
                  <a:lnTo>
                    <a:pt x="878912" y="0"/>
                  </a:lnTo>
                  <a:lnTo>
                    <a:pt x="878912" y="1861471"/>
                  </a:lnTo>
                  <a:lnTo>
                    <a:pt x="0" y="1861471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5400000">
            <a:off x="4687932" y="724904"/>
            <a:ext cx="6462197" cy="883719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7913025" y="1511775"/>
            <a:ext cx="2461951" cy="80125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flipH="1">
            <a:off x="13888949" y="2313028"/>
            <a:ext cx="5759615" cy="1151923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0" y="5655198"/>
            <a:ext cx="5888466" cy="5438802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5078042" y="3590925"/>
            <a:ext cx="8131916" cy="27025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00"/>
              </a:lnSpc>
            </a:pPr>
            <a:r>
              <a:rPr lang="en-US" sz="10400">
                <a:solidFill>
                  <a:srgbClr val="2E2E2E"/>
                </a:solidFill>
                <a:latin typeface="Gliker SemiBold"/>
              </a:rPr>
              <a:t>CASE STUDY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537175"/>
            <a:ext cx="8987049" cy="1477130"/>
            <a:chOff x="0" y="0"/>
            <a:chExt cx="4017957" cy="660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017957" cy="660400"/>
            </a:xfrm>
            <a:custGeom>
              <a:avLst/>
              <a:gdLst/>
              <a:ahLst/>
              <a:cxnLst/>
              <a:rect l="l" t="t" r="r" b="b"/>
              <a:pathLst>
                <a:path w="4017957" h="660400">
                  <a:moveTo>
                    <a:pt x="3893497" y="660400"/>
                  </a:moveTo>
                  <a:lnTo>
                    <a:pt x="124460" y="660400"/>
                  </a:lnTo>
                  <a:cubicBezTo>
                    <a:pt x="55880" y="660400"/>
                    <a:pt x="0" y="604520"/>
                    <a:pt x="0" y="5359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3893498" y="0"/>
                  </a:lnTo>
                  <a:cubicBezTo>
                    <a:pt x="3962078" y="0"/>
                    <a:pt x="4017957" y="55880"/>
                    <a:pt x="4017957" y="124460"/>
                  </a:cubicBezTo>
                  <a:lnTo>
                    <a:pt x="4017957" y="535940"/>
                  </a:lnTo>
                  <a:cubicBezTo>
                    <a:pt x="4017957" y="604520"/>
                    <a:pt x="3962078" y="660400"/>
                    <a:pt x="3893498" y="66040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5100698" y="2571781"/>
            <a:ext cx="3856278" cy="3453206"/>
            <a:chOff x="0" y="0"/>
            <a:chExt cx="5141704" cy="4604275"/>
          </a:xfrm>
        </p:grpSpPr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0" y="0"/>
              <a:ext cx="2767189" cy="4604275"/>
            </a:xfrm>
            <a:prstGeom prst="rect">
              <a:avLst/>
            </a:prstGeom>
          </p:spPr>
        </p:pic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2374516" y="0"/>
              <a:ext cx="2767189" cy="4604275"/>
            </a:xfrm>
            <a:prstGeom prst="rect">
              <a:avLst/>
            </a:prstGeom>
          </p:spPr>
        </p:pic>
      </p:grpSp>
      <p:grpSp>
        <p:nvGrpSpPr>
          <p:cNvPr id="7" name="Group 7"/>
          <p:cNvGrpSpPr/>
          <p:nvPr/>
        </p:nvGrpSpPr>
        <p:grpSpPr>
          <a:xfrm>
            <a:off x="1030181" y="2571781"/>
            <a:ext cx="3856278" cy="3453206"/>
            <a:chOff x="0" y="0"/>
            <a:chExt cx="5141704" cy="4604275"/>
          </a:xfrm>
        </p:grpSpPr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0" y="0"/>
              <a:ext cx="2767189" cy="4604275"/>
            </a:xfrm>
            <a:prstGeom prst="rect">
              <a:avLst/>
            </a:prstGeom>
          </p:spPr>
        </p:pic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2374516" y="0"/>
              <a:ext cx="2767189" cy="4604275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>
            <a:off x="9172696" y="6237706"/>
            <a:ext cx="3856278" cy="3462214"/>
            <a:chOff x="0" y="0"/>
            <a:chExt cx="5141704" cy="4616286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0" y="0"/>
              <a:ext cx="2774407" cy="4616286"/>
            </a:xfrm>
            <a:prstGeom prst="rect">
              <a:avLst/>
            </a:prstGeom>
          </p:spPr>
        </p:pic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2367297" y="0"/>
              <a:ext cx="2774407" cy="4616286"/>
            </a:xfrm>
            <a:prstGeom prst="rect">
              <a:avLst/>
            </a:prstGeom>
          </p:spPr>
        </p:pic>
      </p:grpSp>
      <p:grpSp>
        <p:nvGrpSpPr>
          <p:cNvPr id="13" name="Group 13"/>
          <p:cNvGrpSpPr/>
          <p:nvPr/>
        </p:nvGrpSpPr>
        <p:grpSpPr>
          <a:xfrm>
            <a:off x="5099217" y="6246714"/>
            <a:ext cx="3856278" cy="3453206"/>
            <a:chOff x="0" y="0"/>
            <a:chExt cx="5141704" cy="4604275"/>
          </a:xfrm>
        </p:grpSpPr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0" y="0"/>
              <a:ext cx="2767189" cy="4604275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2374516" y="0"/>
              <a:ext cx="2767189" cy="4604275"/>
            </a:xfrm>
            <a:prstGeom prst="rect">
              <a:avLst/>
            </a:prstGeom>
          </p:spPr>
        </p:pic>
      </p:grpSp>
      <p:grpSp>
        <p:nvGrpSpPr>
          <p:cNvPr id="16" name="Group 16"/>
          <p:cNvGrpSpPr/>
          <p:nvPr/>
        </p:nvGrpSpPr>
        <p:grpSpPr>
          <a:xfrm>
            <a:off x="1028700" y="6246714"/>
            <a:ext cx="3856278" cy="3453206"/>
            <a:chOff x="0" y="0"/>
            <a:chExt cx="5141704" cy="4604275"/>
          </a:xfrm>
        </p:grpSpPr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0" y="0"/>
              <a:ext cx="2767189" cy="4604275"/>
            </a:xfrm>
            <a:prstGeom prst="rect">
              <a:avLst/>
            </a:prstGeom>
          </p:spPr>
        </p:pic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2374516" y="0"/>
              <a:ext cx="2767189" cy="4604275"/>
            </a:xfrm>
            <a:prstGeom prst="rect">
              <a:avLst/>
            </a:prstGeom>
          </p:spPr>
        </p:pic>
      </p:grp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17811"/>
          <a:stretch>
            <a:fillRect/>
          </a:stretch>
        </p:blipFill>
        <p:spPr>
          <a:xfrm>
            <a:off x="13249530" y="6237706"/>
            <a:ext cx="2080805" cy="3462214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17811"/>
          <a:stretch>
            <a:fillRect/>
          </a:stretch>
        </p:blipFill>
        <p:spPr>
          <a:xfrm>
            <a:off x="15025003" y="6237706"/>
            <a:ext cx="2080805" cy="3462214"/>
          </a:xfrm>
          <a:prstGeom prst="rect">
            <a:avLst/>
          </a:prstGeom>
        </p:spPr>
      </p:pic>
      <p:grpSp>
        <p:nvGrpSpPr>
          <p:cNvPr id="21" name="Group 21"/>
          <p:cNvGrpSpPr/>
          <p:nvPr/>
        </p:nvGrpSpPr>
        <p:grpSpPr>
          <a:xfrm>
            <a:off x="10271439" y="701131"/>
            <a:ext cx="6834369" cy="4224344"/>
            <a:chOff x="0" y="0"/>
            <a:chExt cx="9112492" cy="5632459"/>
          </a:xfrm>
        </p:grpSpPr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0" y="0"/>
              <a:ext cx="3385131" cy="5632459"/>
            </a:xfrm>
            <a:prstGeom prst="rect">
              <a:avLst/>
            </a:prstGeom>
          </p:spPr>
        </p:pic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2888405" y="0"/>
              <a:ext cx="3385131" cy="5632459"/>
            </a:xfrm>
            <a:prstGeom prst="rect">
              <a:avLst/>
            </a:prstGeom>
          </p:spPr>
        </p:pic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5727361" y="0"/>
              <a:ext cx="3385131" cy="5632459"/>
            </a:xfrm>
            <a:prstGeom prst="rect">
              <a:avLst/>
            </a:prstGeom>
          </p:spPr>
        </p:pic>
      </p:grpSp>
      <p:grpSp>
        <p:nvGrpSpPr>
          <p:cNvPr id="25" name="Group 25"/>
          <p:cNvGrpSpPr/>
          <p:nvPr/>
        </p:nvGrpSpPr>
        <p:grpSpPr>
          <a:xfrm>
            <a:off x="9406600" y="2384613"/>
            <a:ext cx="8366542" cy="3086100"/>
            <a:chOff x="0" y="0"/>
            <a:chExt cx="2203534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2203534" cy="812800"/>
            </a:xfrm>
            <a:custGeom>
              <a:avLst/>
              <a:gdLst/>
              <a:ahLst/>
              <a:cxnLst/>
              <a:rect l="l" t="t" r="r" b="b"/>
              <a:pathLst>
                <a:path w="2203534" h="812800">
                  <a:moveTo>
                    <a:pt x="0" y="0"/>
                  </a:moveTo>
                  <a:lnTo>
                    <a:pt x="2203534" y="0"/>
                  </a:lnTo>
                  <a:lnTo>
                    <a:pt x="2203534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76D3FB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0" y="0"/>
              <a:ext cx="812800" cy="812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9"/>
                </a:lnSpc>
              </a:pPr>
              <a:endParaRPr/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17811"/>
          <a:stretch>
            <a:fillRect/>
          </a:stretch>
        </p:blipFill>
        <p:spPr>
          <a:xfrm>
            <a:off x="9174177" y="2562772"/>
            <a:ext cx="2080805" cy="3462214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17811"/>
          <a:stretch>
            <a:fillRect/>
          </a:stretch>
        </p:blipFill>
        <p:spPr>
          <a:xfrm>
            <a:off x="10949650" y="2562772"/>
            <a:ext cx="2080805" cy="3462214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17811"/>
          <a:stretch>
            <a:fillRect/>
          </a:stretch>
        </p:blipFill>
        <p:spPr>
          <a:xfrm>
            <a:off x="13251011" y="2562772"/>
            <a:ext cx="2080805" cy="3462214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17811"/>
          <a:stretch>
            <a:fillRect/>
          </a:stretch>
        </p:blipFill>
        <p:spPr>
          <a:xfrm>
            <a:off x="15026484" y="2562772"/>
            <a:ext cx="2080805" cy="3462214"/>
          </a:xfrm>
          <a:prstGeom prst="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1066800" y="844006"/>
            <a:ext cx="8987049" cy="930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6999">
                <a:solidFill>
                  <a:srgbClr val="2E2E2E"/>
                </a:solidFill>
                <a:latin typeface="Gliker SemiBold Bold"/>
              </a:rPr>
              <a:t>One Page profile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414037" y="1008001"/>
            <a:ext cx="3261089" cy="361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79"/>
              </a:lnSpc>
              <a:spcBef>
                <a:spcPct val="0"/>
              </a:spcBef>
            </a:pPr>
            <a:r>
              <a:rPr lang="en-US" sz="2400" dirty="0">
                <a:solidFill>
                  <a:srgbClr val="2E2E2E"/>
                </a:solidFill>
                <a:latin typeface="Gliker SemiBold"/>
              </a:rPr>
              <a:t>IMPORTANT PEOPLE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349983" y="2892785"/>
            <a:ext cx="3487001" cy="361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79"/>
              </a:lnSpc>
              <a:spcBef>
                <a:spcPct val="0"/>
              </a:spcBef>
            </a:pPr>
            <a:r>
              <a:rPr lang="en-US" sz="2400" dirty="0">
                <a:solidFill>
                  <a:srgbClr val="2E2E2E"/>
                </a:solidFill>
                <a:latin typeface="Gliker SemiBold"/>
              </a:rPr>
              <a:t>PHYSICAL WELLBEING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270464" y="6586962"/>
            <a:ext cx="2291669" cy="361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79"/>
              </a:lnSpc>
              <a:spcBef>
                <a:spcPct val="0"/>
              </a:spcBef>
            </a:pPr>
            <a:r>
              <a:rPr lang="en-US" sz="2400" dirty="0">
                <a:solidFill>
                  <a:srgbClr val="2E2E2E"/>
                </a:solidFill>
                <a:latin typeface="Gliker SemiBold"/>
              </a:rPr>
              <a:t>WELLBEING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3476649" y="6554385"/>
            <a:ext cx="1126440" cy="361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79"/>
              </a:lnSpc>
              <a:spcBef>
                <a:spcPct val="0"/>
              </a:spcBef>
            </a:pPr>
            <a:r>
              <a:rPr lang="en-US" sz="2400" dirty="0">
                <a:solidFill>
                  <a:srgbClr val="2E2E2E"/>
                </a:solidFill>
                <a:latin typeface="Gliker SemiBold"/>
              </a:rPr>
              <a:t>PLAY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337607" y="6554385"/>
            <a:ext cx="3196793" cy="361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79"/>
              </a:lnSpc>
              <a:spcBef>
                <a:spcPct val="0"/>
              </a:spcBef>
            </a:pPr>
            <a:r>
              <a:rPr lang="en-US" sz="2400" dirty="0">
                <a:solidFill>
                  <a:srgbClr val="2E2E2E"/>
                </a:solidFill>
                <a:latin typeface="Gliker SemiBold"/>
              </a:rPr>
              <a:t>COMMUNICATION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42057" y="6554385"/>
            <a:ext cx="2080804" cy="361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79"/>
              </a:lnSpc>
              <a:spcBef>
                <a:spcPct val="0"/>
              </a:spcBef>
            </a:pPr>
            <a:r>
              <a:rPr lang="en-US" sz="2400" dirty="0">
                <a:solidFill>
                  <a:srgbClr val="2E2E2E"/>
                </a:solidFill>
                <a:latin typeface="Gliker SemiBold"/>
              </a:rPr>
              <a:t>COGNITIVE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265999" y="2846080"/>
            <a:ext cx="1543587" cy="361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79"/>
              </a:lnSpc>
              <a:spcBef>
                <a:spcPct val="0"/>
              </a:spcBef>
            </a:pPr>
            <a:r>
              <a:rPr lang="en-US" sz="2400" dirty="0">
                <a:solidFill>
                  <a:srgbClr val="2E2E2E"/>
                </a:solidFill>
                <a:latin typeface="Gliker SemiBold"/>
              </a:rPr>
              <a:t>LIKES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95727" y="2846080"/>
            <a:ext cx="1701032" cy="3619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879"/>
              </a:lnSpc>
              <a:spcBef>
                <a:spcPct val="0"/>
              </a:spcBef>
            </a:pPr>
            <a:r>
              <a:rPr lang="en-US" sz="2400" dirty="0">
                <a:solidFill>
                  <a:srgbClr val="2E2E2E"/>
                </a:solidFill>
                <a:latin typeface="Gliker SemiBold"/>
              </a:rPr>
              <a:t>DISLIKES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74739" y="2846080"/>
            <a:ext cx="3760487" cy="723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879"/>
              </a:lnSpc>
              <a:spcBef>
                <a:spcPct val="0"/>
              </a:spcBef>
            </a:pPr>
            <a:r>
              <a:rPr lang="en-US" sz="2400" dirty="0">
                <a:solidFill>
                  <a:srgbClr val="2E2E2E"/>
                </a:solidFill>
                <a:latin typeface="Gliker SemiBold"/>
              </a:rPr>
              <a:t>WHAT PEOPLE ADMIRE ABOUT ME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5128590" y="7030635"/>
            <a:ext cx="3050060" cy="26506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18" lvl="1" indent="-194309">
              <a:lnSpc>
                <a:spcPts val="2663"/>
              </a:lnSpc>
              <a:buFont typeface="Arial"/>
              <a:buChar char="•"/>
            </a:pPr>
            <a:r>
              <a:rPr lang="en-US" sz="1799" dirty="0">
                <a:solidFill>
                  <a:srgbClr val="000000"/>
                </a:solidFill>
                <a:latin typeface="Montserrat"/>
              </a:rPr>
              <a:t>Attention bucket</a:t>
            </a:r>
          </a:p>
          <a:p>
            <a:pPr marL="388618" lvl="1" indent="-194309">
              <a:lnSpc>
                <a:spcPts val="2663"/>
              </a:lnSpc>
              <a:buFont typeface="Arial"/>
              <a:buChar char="•"/>
            </a:pPr>
            <a:r>
              <a:rPr lang="en-US" sz="1799" dirty="0">
                <a:solidFill>
                  <a:srgbClr val="000000"/>
                </a:solidFill>
                <a:latin typeface="Montserrat"/>
              </a:rPr>
              <a:t>Music</a:t>
            </a:r>
          </a:p>
          <a:p>
            <a:pPr marL="388618" lvl="1" indent="-194309">
              <a:lnSpc>
                <a:spcPts val="2663"/>
              </a:lnSpc>
              <a:buFont typeface="Arial"/>
              <a:buChar char="•"/>
            </a:pPr>
            <a:r>
              <a:rPr lang="en-US" sz="1799" dirty="0">
                <a:solidFill>
                  <a:srgbClr val="000000"/>
                </a:solidFill>
                <a:latin typeface="Montserrat"/>
              </a:rPr>
              <a:t>Greet class </a:t>
            </a:r>
          </a:p>
          <a:p>
            <a:pPr marL="388618" lvl="1" indent="-194309">
              <a:lnSpc>
                <a:spcPts val="2663"/>
              </a:lnSpc>
              <a:buFont typeface="Arial"/>
              <a:buChar char="•"/>
            </a:pPr>
            <a:r>
              <a:rPr lang="en-US" sz="1799" dirty="0">
                <a:solidFill>
                  <a:srgbClr val="000000"/>
                </a:solidFill>
                <a:latin typeface="Montserrat"/>
              </a:rPr>
              <a:t>Choice during free time</a:t>
            </a:r>
          </a:p>
          <a:p>
            <a:pPr marL="388618" lvl="1" indent="-194309">
              <a:lnSpc>
                <a:spcPts val="2663"/>
              </a:lnSpc>
              <a:buFont typeface="Arial"/>
              <a:buChar char="•"/>
            </a:pPr>
            <a:r>
              <a:rPr lang="en-US" sz="1799" dirty="0">
                <a:solidFill>
                  <a:srgbClr val="000000"/>
                </a:solidFill>
                <a:latin typeface="Montserrat"/>
              </a:rPr>
              <a:t>Play </a:t>
            </a:r>
          </a:p>
          <a:p>
            <a:pPr marL="388618" lvl="1" indent="-194309">
              <a:lnSpc>
                <a:spcPts val="2663"/>
              </a:lnSpc>
              <a:buFont typeface="Arial"/>
              <a:buChar char="•"/>
            </a:pPr>
            <a:r>
              <a:rPr lang="en-US" sz="1799" dirty="0">
                <a:solidFill>
                  <a:srgbClr val="000000"/>
                </a:solidFill>
                <a:latin typeface="Montserrat"/>
              </a:rPr>
              <a:t>AAC development</a:t>
            </a:r>
          </a:p>
          <a:p>
            <a:pPr marL="388618" lvl="1" indent="-194309">
              <a:lnSpc>
                <a:spcPts val="2663"/>
              </a:lnSpc>
              <a:buFont typeface="Arial"/>
              <a:buChar char="•"/>
            </a:pPr>
            <a:r>
              <a:rPr lang="en-US" sz="1799" dirty="0">
                <a:solidFill>
                  <a:srgbClr val="000000"/>
                </a:solidFill>
                <a:latin typeface="Montserrat"/>
              </a:rPr>
              <a:t>Positive Eye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48443" y="7001296"/>
            <a:ext cx="3547929" cy="26986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18" lvl="1" indent="-194309">
              <a:lnSpc>
                <a:spcPts val="3635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Pet therapy</a:t>
            </a:r>
          </a:p>
          <a:p>
            <a:pPr marL="388618" lvl="1" indent="-194309">
              <a:lnSpc>
                <a:spcPts val="3635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Music therapy</a:t>
            </a:r>
          </a:p>
          <a:p>
            <a:pPr marL="388618" lvl="1" indent="-194309">
              <a:lnSpc>
                <a:spcPts val="3635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Shine - body awareness</a:t>
            </a:r>
          </a:p>
          <a:p>
            <a:pPr marL="388618" lvl="1" indent="-194309">
              <a:lnSpc>
                <a:spcPts val="3635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Attention bucket</a:t>
            </a:r>
          </a:p>
          <a:p>
            <a:pPr marL="388618" lvl="1" indent="-194309">
              <a:lnSpc>
                <a:spcPts val="3635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Relationship based play</a:t>
            </a:r>
          </a:p>
          <a:p>
            <a:pPr marL="388618" lvl="1" indent="-194309">
              <a:lnSpc>
                <a:spcPts val="3635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Touch Trust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119360" y="3335752"/>
            <a:ext cx="3722478" cy="25782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18" lvl="1" indent="-194309">
              <a:lnSpc>
                <a:spcPts val="2033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Hydrotherapy</a:t>
            </a:r>
          </a:p>
          <a:p>
            <a:pPr marL="388618" lvl="1" indent="-194309">
              <a:lnSpc>
                <a:spcPts val="2033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Special Yoga</a:t>
            </a:r>
          </a:p>
          <a:p>
            <a:pPr marL="388618" lvl="1" indent="-194309">
              <a:lnSpc>
                <a:spcPts val="2033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Rebound therapy</a:t>
            </a:r>
          </a:p>
          <a:p>
            <a:pPr marL="388618" lvl="1" indent="-194309">
              <a:lnSpc>
                <a:spcPts val="2033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Resonance board</a:t>
            </a:r>
          </a:p>
          <a:p>
            <a:pPr marL="388618" lvl="1" indent="-194309">
              <a:lnSpc>
                <a:spcPts val="2033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Switch work</a:t>
            </a:r>
          </a:p>
          <a:p>
            <a:pPr marL="388618" lvl="1" indent="-194309">
              <a:lnSpc>
                <a:spcPts val="2033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Sound Beam</a:t>
            </a:r>
          </a:p>
          <a:p>
            <a:pPr marL="388618" lvl="1" indent="-194309">
              <a:lnSpc>
                <a:spcPts val="2033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Posture - Standing frame </a:t>
            </a:r>
          </a:p>
          <a:p>
            <a:pPr marL="388618" lvl="1" indent="-194309">
              <a:lnSpc>
                <a:spcPts val="2033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Motor Activity Training Program (MATP)</a:t>
            </a:r>
          </a:p>
          <a:p>
            <a:pPr marL="388618" lvl="1" indent="-194309">
              <a:lnSpc>
                <a:spcPts val="2033"/>
              </a:lnSpc>
              <a:buFont typeface="Arial"/>
              <a:buChar char="•"/>
            </a:pPr>
            <a:r>
              <a:rPr lang="en-US" sz="1799">
                <a:solidFill>
                  <a:srgbClr val="000000"/>
                </a:solidFill>
                <a:latin typeface="Montserrat"/>
              </a:rPr>
              <a:t>Messy Play -  experiences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048443" y="3254735"/>
            <a:ext cx="3587415" cy="27702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18" lvl="1" indent="-194309">
              <a:lnSpc>
                <a:spcPts val="3221"/>
              </a:lnSpc>
              <a:buFont typeface="Arial"/>
              <a:buChar char="•"/>
            </a:pPr>
            <a:r>
              <a:rPr lang="en-US" sz="1799">
                <a:solidFill>
                  <a:srgbClr val="2E2E2E"/>
                </a:solidFill>
                <a:latin typeface="Montserrat"/>
              </a:rPr>
              <a:t>To go the the park </a:t>
            </a:r>
          </a:p>
          <a:p>
            <a:pPr marL="388618" lvl="1" indent="-194309">
              <a:lnSpc>
                <a:spcPts val="3221"/>
              </a:lnSpc>
              <a:buFont typeface="Arial"/>
              <a:buChar char="•"/>
            </a:pPr>
            <a:r>
              <a:rPr lang="en-US" sz="1799">
                <a:solidFill>
                  <a:srgbClr val="2E2E2E"/>
                </a:solidFill>
                <a:latin typeface="Montserrat"/>
              </a:rPr>
              <a:t>Play</a:t>
            </a:r>
          </a:p>
          <a:p>
            <a:pPr marL="388618" lvl="1" indent="-194309">
              <a:lnSpc>
                <a:spcPts val="3221"/>
              </a:lnSpc>
              <a:buFont typeface="Arial"/>
              <a:buChar char="•"/>
            </a:pPr>
            <a:r>
              <a:rPr lang="en-US" sz="1799">
                <a:solidFill>
                  <a:srgbClr val="2E2E2E"/>
                </a:solidFill>
                <a:latin typeface="Montserrat"/>
              </a:rPr>
              <a:t>Song being sung to him</a:t>
            </a:r>
          </a:p>
          <a:p>
            <a:pPr marL="388618" lvl="1" indent="-194309">
              <a:lnSpc>
                <a:spcPts val="3221"/>
              </a:lnSpc>
              <a:buFont typeface="Arial"/>
              <a:buChar char="•"/>
            </a:pPr>
            <a:r>
              <a:rPr lang="en-US" sz="1799">
                <a:solidFill>
                  <a:srgbClr val="2E2E2E"/>
                </a:solidFill>
                <a:latin typeface="Montserrat"/>
              </a:rPr>
              <a:t>Being Challenged</a:t>
            </a:r>
          </a:p>
          <a:p>
            <a:pPr marL="388618" lvl="1" indent="-194309">
              <a:lnSpc>
                <a:spcPts val="3221"/>
              </a:lnSpc>
              <a:buFont typeface="Arial"/>
              <a:buChar char="•"/>
            </a:pPr>
            <a:r>
              <a:rPr lang="en-US" sz="1799">
                <a:solidFill>
                  <a:srgbClr val="2E2E2E"/>
                </a:solidFill>
                <a:latin typeface="Montserrat"/>
              </a:rPr>
              <a:t>Watching his sister on her bike</a:t>
            </a:r>
          </a:p>
          <a:p>
            <a:pPr marL="388618" lvl="1" indent="-194309">
              <a:lnSpc>
                <a:spcPts val="3221"/>
              </a:lnSpc>
              <a:buFont typeface="Arial"/>
              <a:buChar char="•"/>
            </a:pPr>
            <a:r>
              <a:rPr lang="en-US" sz="1799">
                <a:solidFill>
                  <a:srgbClr val="2E2E2E"/>
                </a:solidFill>
                <a:latin typeface="Montserrat"/>
              </a:rPr>
              <a:t>Being outdoors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3359847" y="3306107"/>
            <a:ext cx="3280470" cy="874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>
              <a:lnSpc>
                <a:spcPts val="360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Montserrat"/>
              </a:rPr>
              <a:t>Changes to his routine</a:t>
            </a:r>
          </a:p>
          <a:p>
            <a:pPr marL="388620" lvl="1" indent="-194310">
              <a:lnSpc>
                <a:spcPts val="360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Montserrat"/>
              </a:rPr>
              <a:t>Having his belly touched 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9374739" y="3783520"/>
            <a:ext cx="5228350" cy="1355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>
              <a:lnSpc>
                <a:spcPts val="3708"/>
              </a:lnSpc>
              <a:buFont typeface="Arial"/>
              <a:buChar char="•"/>
            </a:pPr>
            <a:r>
              <a:rPr lang="en-US" sz="1800">
                <a:solidFill>
                  <a:srgbClr val="2E2E2E"/>
                </a:solidFill>
                <a:latin typeface="Montserrat"/>
              </a:rPr>
              <a:t>Sociable</a:t>
            </a:r>
          </a:p>
          <a:p>
            <a:pPr marL="388620" lvl="1" indent="-194310">
              <a:lnSpc>
                <a:spcPts val="3708"/>
              </a:lnSpc>
              <a:buFont typeface="Arial"/>
              <a:buChar char="•"/>
            </a:pPr>
            <a:r>
              <a:rPr lang="en-US" sz="1800">
                <a:solidFill>
                  <a:srgbClr val="2E2E2E"/>
                </a:solidFill>
                <a:latin typeface="Montserrat"/>
              </a:rPr>
              <a:t>Determined</a:t>
            </a:r>
          </a:p>
          <a:p>
            <a:pPr marL="388620" lvl="1" indent="-194310">
              <a:lnSpc>
                <a:spcPts val="3708"/>
              </a:lnSpc>
              <a:buFont typeface="Arial"/>
              <a:buChar char="•"/>
            </a:pPr>
            <a:r>
              <a:rPr lang="en-US" sz="1800">
                <a:solidFill>
                  <a:srgbClr val="2E2E2E"/>
                </a:solidFill>
                <a:latin typeface="Montserrat"/>
              </a:rPr>
              <a:t>Willing to try new things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0348679" y="1300668"/>
            <a:ext cx="6291637" cy="874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>
              <a:lnSpc>
                <a:spcPts val="360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Montserrat"/>
              </a:rPr>
              <a:t>Parents </a:t>
            </a:r>
          </a:p>
          <a:p>
            <a:pPr marL="388620" lvl="1" indent="-194310">
              <a:lnSpc>
                <a:spcPts val="3600"/>
              </a:lnSpc>
              <a:buFont typeface="Arial"/>
              <a:buChar char="•"/>
            </a:pPr>
            <a:r>
              <a:rPr lang="en-US" sz="1800">
                <a:solidFill>
                  <a:srgbClr val="000000"/>
                </a:solidFill>
                <a:latin typeface="Montserrat"/>
              </a:rPr>
              <a:t>Sister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16230600" cy="1477130"/>
            <a:chOff x="0" y="0"/>
            <a:chExt cx="7256426" cy="660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56426" cy="660400"/>
            </a:xfrm>
            <a:custGeom>
              <a:avLst/>
              <a:gdLst/>
              <a:ahLst/>
              <a:cxnLst/>
              <a:rect l="l" t="t" r="r" b="b"/>
              <a:pathLst>
                <a:path w="7256426" h="660400">
                  <a:moveTo>
                    <a:pt x="7131966" y="660400"/>
                  </a:moveTo>
                  <a:lnTo>
                    <a:pt x="124460" y="660400"/>
                  </a:lnTo>
                  <a:cubicBezTo>
                    <a:pt x="55880" y="660400"/>
                    <a:pt x="0" y="604520"/>
                    <a:pt x="0" y="5359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7131966" y="0"/>
                  </a:lnTo>
                  <a:cubicBezTo>
                    <a:pt x="7200547" y="0"/>
                    <a:pt x="7256426" y="55880"/>
                    <a:pt x="7256426" y="124460"/>
                  </a:cubicBezTo>
                  <a:lnTo>
                    <a:pt x="7256426" y="535940"/>
                  </a:lnTo>
                  <a:cubicBezTo>
                    <a:pt x="7256426" y="604520"/>
                    <a:pt x="7200547" y="660400"/>
                    <a:pt x="7131966" y="66040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1409700" y="1362075"/>
            <a:ext cx="8115300" cy="930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999"/>
              </a:lnSpc>
            </a:pPr>
            <a:r>
              <a:rPr lang="en-US" sz="6999">
                <a:solidFill>
                  <a:srgbClr val="2E2E2E"/>
                </a:solidFill>
                <a:latin typeface="Gliker SemiBold Bold"/>
              </a:rPr>
              <a:t>TIMETABLE</a:t>
            </a:r>
          </a:p>
        </p:txBody>
      </p:sp>
      <p:sp>
        <p:nvSpPr>
          <p:cNvPr id="5" name="AutoShape 5"/>
          <p:cNvSpPr/>
          <p:nvPr/>
        </p:nvSpPr>
        <p:spPr>
          <a:xfrm rot="5385353">
            <a:off x="8349894" y="1743453"/>
            <a:ext cx="1477144" cy="0"/>
          </a:xfrm>
          <a:prstGeom prst="line">
            <a:avLst/>
          </a:prstGeom>
          <a:ln w="47625" cap="rnd">
            <a:solidFill>
              <a:srgbClr val="4F6AB3"/>
            </a:solidFill>
            <a:prstDash val="sysDot"/>
            <a:headEnd type="none" w="sm" len="sm"/>
            <a:tailEnd type="none" w="sm" len="sm"/>
          </a:ln>
        </p:spPr>
      </p:sp>
      <p:sp>
        <p:nvSpPr>
          <p:cNvPr id="6" name="TextBox 6"/>
          <p:cNvSpPr txBox="1"/>
          <p:nvPr/>
        </p:nvSpPr>
        <p:spPr>
          <a:xfrm>
            <a:off x="8096102" y="3239302"/>
            <a:ext cx="2011659" cy="330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0"/>
              </a:lnSpc>
            </a:pPr>
            <a:r>
              <a:rPr lang="en-US" sz="1993">
                <a:solidFill>
                  <a:srgbClr val="2E2E2E"/>
                </a:solidFill>
                <a:latin typeface="Montserrat Semi-Bold"/>
              </a:rPr>
              <a:t>WEDNESDAY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18696" y="3239302"/>
            <a:ext cx="2011659" cy="330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0"/>
              </a:lnSpc>
            </a:pPr>
            <a:r>
              <a:rPr lang="en-US" sz="1993">
                <a:solidFill>
                  <a:srgbClr val="2E2E2E"/>
                </a:solidFill>
                <a:latin typeface="Montserrat Semi-Bold"/>
              </a:rPr>
              <a:t>THURSDAY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4259385" y="3239302"/>
            <a:ext cx="2011659" cy="330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0"/>
              </a:lnSpc>
            </a:pPr>
            <a:r>
              <a:rPr lang="en-US" sz="1993">
                <a:solidFill>
                  <a:srgbClr val="2E2E2E"/>
                </a:solidFill>
                <a:latin typeface="Montserrat Semi-Bold"/>
              </a:rPr>
              <a:t>FRIDAY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80685" y="1412875"/>
            <a:ext cx="8115300" cy="879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500"/>
              </a:lnSpc>
            </a:pPr>
            <a:r>
              <a:rPr lang="en-US" sz="6500">
                <a:solidFill>
                  <a:srgbClr val="2E2E2E"/>
                </a:solidFill>
                <a:latin typeface="Gliker SemiBold Bold"/>
              </a:rPr>
              <a:t>STRATEGIC PLAN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4639" y="3205637"/>
            <a:ext cx="2011659" cy="330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0"/>
              </a:lnSpc>
            </a:pPr>
            <a:r>
              <a:rPr lang="en-US" sz="1993">
                <a:solidFill>
                  <a:srgbClr val="2E2E2E"/>
                </a:solidFill>
                <a:latin typeface="Montserrat Semi-Bold"/>
              </a:rPr>
              <a:t>MONDAY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09697" y="3239302"/>
            <a:ext cx="2011659" cy="3305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0"/>
              </a:lnSpc>
            </a:pPr>
            <a:r>
              <a:rPr lang="en-US" sz="1993">
                <a:solidFill>
                  <a:srgbClr val="2E2E2E"/>
                </a:solidFill>
                <a:latin typeface="Montserrat Semi-Bold"/>
              </a:rPr>
              <a:t>TUESDAY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945997" y="3679513"/>
            <a:ext cx="16313303" cy="5220040"/>
            <a:chOff x="0" y="0"/>
            <a:chExt cx="21751071" cy="6960054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0" y="0"/>
              <a:ext cx="4183019" cy="6960050"/>
            </a:xfrm>
            <a:prstGeom prst="rect">
              <a:avLst/>
            </a:prstGeom>
          </p:spPr>
        </p:pic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4392490" y="4"/>
              <a:ext cx="4183017" cy="6960046"/>
            </a:xfrm>
            <a:prstGeom prst="rect">
              <a:avLst/>
            </a:prstGeom>
          </p:spPr>
        </p:pic>
        <p:pic>
          <p:nvPicPr>
            <p:cNvPr id="15" name="Picture 1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8783070" y="4"/>
              <a:ext cx="4183019" cy="6960050"/>
            </a:xfrm>
            <a:prstGeom prst="rect">
              <a:avLst/>
            </a:prstGeom>
          </p:spPr>
        </p:pic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13175561" y="0"/>
              <a:ext cx="4183019" cy="6960050"/>
            </a:xfrm>
            <a:prstGeom prst="rect">
              <a:avLst/>
            </a:prstGeom>
          </p:spPr>
        </p:pic>
        <p:pic>
          <p:nvPicPr>
            <p:cNvPr id="17" name="Picture 1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rcRect r="17811"/>
            <a:stretch>
              <a:fillRect/>
            </a:stretch>
          </p:blipFill>
          <p:spPr>
            <a:xfrm>
              <a:off x="17568051" y="4"/>
              <a:ext cx="4183019" cy="6960050"/>
            </a:xfrm>
            <a:prstGeom prst="rect">
              <a:avLst/>
            </a:prstGeom>
          </p:spPr>
        </p:pic>
      </p:grpSp>
      <p:sp>
        <p:nvSpPr>
          <p:cNvPr id="18" name="TextBox 18"/>
          <p:cNvSpPr txBox="1"/>
          <p:nvPr/>
        </p:nvSpPr>
        <p:spPr>
          <a:xfrm>
            <a:off x="960328" y="4528867"/>
            <a:ext cx="1029665" cy="4108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9.30am 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10.30am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10.50am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11am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11.30 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12n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1.30pm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2.30pm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3pm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102210" y="4517643"/>
            <a:ext cx="1947835" cy="41082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Hydrotherapy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Break time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Change Position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Shine (classroom)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Set up feed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Lunch time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Personal Care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Positive Eye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Story/Rhyme time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Home time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427188" y="4113663"/>
            <a:ext cx="1997670" cy="45234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Greet class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Music Therapy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Break time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Change position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Dough Disco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Set up feed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Lunch time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Personal Care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Resonance board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Story/Rhyme time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Hometime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287063" y="4102444"/>
            <a:ext cx="1041422" cy="45234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9.30am 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10am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10.30am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10.50am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11am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11.30 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12n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1.30pm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2.30pm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3pm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57790" y="4528867"/>
            <a:ext cx="1029665" cy="4108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9.30am 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10.30am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10.50am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11am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11.30 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12n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1.30pm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2.30pm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3pm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99672" y="4540086"/>
            <a:ext cx="1947835" cy="41082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Rebound therapy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Break time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Change Position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Pet therapy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Set up feed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Lunch time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Personal Care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Messy/topic Play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Story/Rhyme time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Home time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880437" y="4528867"/>
            <a:ext cx="1029665" cy="4108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9.30am 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10.30am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10.50am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11am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11.30 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12n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1.30pm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2.30pm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3pm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2020779" y="4528867"/>
            <a:ext cx="1947835" cy="41082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Hydrotherapy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Break time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Change Position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Outdoor learning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Set up feed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Lunch time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Personal Care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Special Yoga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Story/Rhyme time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Home time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5265214" y="4551308"/>
            <a:ext cx="1947835" cy="41082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MATP - hands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Break time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Change Position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Attention Bucket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Set up feed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Lunch time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Personal Care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Sound Beam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Story/Rhyme time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Home time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4150539" y="4551308"/>
            <a:ext cx="1029665" cy="4108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9.30am 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10.30am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10.50am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11am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11.30 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12n 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1.30pm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2.30pm</a:t>
            </a:r>
          </a:p>
          <a:p>
            <a:pPr>
              <a:lnSpc>
                <a:spcPts val="3298"/>
              </a:lnSpc>
            </a:pPr>
            <a:r>
              <a:rPr lang="en-US" sz="1649">
                <a:solidFill>
                  <a:srgbClr val="000000"/>
                </a:solidFill>
                <a:latin typeface="Montserrat"/>
              </a:rPr>
              <a:t>3pm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16230600" cy="1477130"/>
            <a:chOff x="0" y="0"/>
            <a:chExt cx="7256426" cy="660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256426" cy="660400"/>
            </a:xfrm>
            <a:custGeom>
              <a:avLst/>
              <a:gdLst/>
              <a:ahLst/>
              <a:cxnLst/>
              <a:rect l="l" t="t" r="r" b="b"/>
              <a:pathLst>
                <a:path w="7256426" h="660400">
                  <a:moveTo>
                    <a:pt x="7131966" y="660400"/>
                  </a:moveTo>
                  <a:lnTo>
                    <a:pt x="124460" y="660400"/>
                  </a:lnTo>
                  <a:cubicBezTo>
                    <a:pt x="55880" y="660400"/>
                    <a:pt x="0" y="604520"/>
                    <a:pt x="0" y="5359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7131966" y="0"/>
                  </a:lnTo>
                  <a:cubicBezTo>
                    <a:pt x="7200547" y="0"/>
                    <a:pt x="7256426" y="55880"/>
                    <a:pt x="7256426" y="124460"/>
                  </a:cubicBezTo>
                  <a:lnTo>
                    <a:pt x="7256426" y="535940"/>
                  </a:lnTo>
                  <a:cubicBezTo>
                    <a:pt x="7256426" y="604520"/>
                    <a:pt x="7200547" y="660400"/>
                    <a:pt x="7131966" y="66040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1409700" y="1362075"/>
            <a:ext cx="8115300" cy="930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999"/>
              </a:lnSpc>
            </a:pPr>
            <a:r>
              <a:rPr lang="en-US" sz="6999">
                <a:solidFill>
                  <a:srgbClr val="2E2E2E"/>
                </a:solidFill>
                <a:latin typeface="Gliker SemiBold Bold"/>
              </a:rPr>
              <a:t>TIMETABLE</a:t>
            </a:r>
          </a:p>
        </p:txBody>
      </p:sp>
      <p:sp>
        <p:nvSpPr>
          <p:cNvPr id="5" name="AutoShape 5"/>
          <p:cNvSpPr/>
          <p:nvPr/>
        </p:nvSpPr>
        <p:spPr>
          <a:xfrm rot="5385353">
            <a:off x="8349894" y="1743453"/>
            <a:ext cx="1477144" cy="0"/>
          </a:xfrm>
          <a:prstGeom prst="line">
            <a:avLst/>
          </a:prstGeom>
          <a:ln w="47625" cap="rnd">
            <a:solidFill>
              <a:srgbClr val="4F6AB3"/>
            </a:solidFill>
            <a:prstDash val="sysDot"/>
            <a:headEnd type="none" w="sm" len="sm"/>
            <a:tailEnd type="none" w="sm" len="sm"/>
          </a:ln>
        </p:spPr>
      </p:sp>
      <p:sp>
        <p:nvSpPr>
          <p:cNvPr id="6" name="TextBox 6"/>
          <p:cNvSpPr txBox="1"/>
          <p:nvPr/>
        </p:nvSpPr>
        <p:spPr>
          <a:xfrm>
            <a:off x="7629296" y="3236201"/>
            <a:ext cx="2950500" cy="325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1"/>
              </a:lnSpc>
            </a:pPr>
            <a:r>
              <a:rPr lang="en-US" sz="1993">
                <a:solidFill>
                  <a:srgbClr val="2E2E2E"/>
                </a:solidFill>
                <a:latin typeface="Montserrat Semi-Bold"/>
              </a:rPr>
              <a:t>RESONANCE BOARD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17811"/>
          <a:stretch>
            <a:fillRect/>
          </a:stretch>
        </p:blipFill>
        <p:spPr>
          <a:xfrm>
            <a:off x="945997" y="3624967"/>
            <a:ext cx="3138270" cy="5221711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17811"/>
          <a:stretch>
            <a:fillRect/>
          </a:stretch>
        </p:blipFill>
        <p:spPr>
          <a:xfrm>
            <a:off x="4241421" y="3624969"/>
            <a:ext cx="3138269" cy="522170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17811"/>
          <a:stretch>
            <a:fillRect/>
          </a:stretch>
        </p:blipFill>
        <p:spPr>
          <a:xfrm>
            <a:off x="7535411" y="3624969"/>
            <a:ext cx="3138270" cy="52217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17811"/>
          <a:stretch>
            <a:fillRect/>
          </a:stretch>
        </p:blipFill>
        <p:spPr>
          <a:xfrm>
            <a:off x="10830835" y="3624969"/>
            <a:ext cx="3138270" cy="522171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17811"/>
          <a:stretch>
            <a:fillRect/>
          </a:stretch>
        </p:blipFill>
        <p:spPr>
          <a:xfrm>
            <a:off x="14126259" y="3624972"/>
            <a:ext cx="3138270" cy="5221711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7535411" y="5815863"/>
            <a:ext cx="3194396" cy="3636984"/>
            <a:chOff x="0" y="0"/>
            <a:chExt cx="71389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713890" cy="812800"/>
            </a:xfrm>
            <a:custGeom>
              <a:avLst/>
              <a:gdLst/>
              <a:ahLst/>
              <a:cxnLst/>
              <a:rect l="l" t="t" r="r" b="b"/>
              <a:pathLst>
                <a:path w="713890" h="812800">
                  <a:moveTo>
                    <a:pt x="0" y="0"/>
                  </a:moveTo>
                  <a:lnTo>
                    <a:pt x="713890" y="0"/>
                  </a:lnTo>
                  <a:lnTo>
                    <a:pt x="71389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76D3FB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114300"/>
              <a:ext cx="812800" cy="9271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0941764" y="3236201"/>
            <a:ext cx="2972881" cy="325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1"/>
              </a:lnSpc>
            </a:pPr>
            <a:r>
              <a:rPr lang="en-US" sz="1993">
                <a:solidFill>
                  <a:srgbClr val="2E2E2E"/>
                </a:solidFill>
                <a:latin typeface="Montserrat Semi-Bold"/>
              </a:rPr>
              <a:t>PET THERAPY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4126259" y="3236201"/>
            <a:ext cx="3138139" cy="325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1"/>
              </a:lnSpc>
            </a:pPr>
            <a:r>
              <a:rPr lang="en-US" sz="1993">
                <a:solidFill>
                  <a:srgbClr val="2E2E2E"/>
                </a:solidFill>
                <a:latin typeface="Montserrat Semi-Bold"/>
              </a:rPr>
              <a:t>STORY/RHYME TIME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00257" y="1373187"/>
            <a:ext cx="8115300" cy="879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500"/>
              </a:lnSpc>
            </a:pPr>
            <a:r>
              <a:rPr lang="en-US" sz="6500">
                <a:solidFill>
                  <a:srgbClr val="2E2E2E"/>
                </a:solidFill>
                <a:latin typeface="Gliker SemiBold Bold"/>
              </a:rPr>
              <a:t>BREAK-DOWN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45997" y="3236201"/>
            <a:ext cx="3108091" cy="325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1"/>
              </a:lnSpc>
            </a:pPr>
            <a:r>
              <a:rPr lang="en-US" sz="1993">
                <a:solidFill>
                  <a:srgbClr val="2E2E2E"/>
                </a:solidFill>
                <a:latin typeface="Montserrat Semi-Bold"/>
              </a:rPr>
              <a:t>LUNCH TIME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286849" y="3236201"/>
            <a:ext cx="3047411" cy="325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1"/>
              </a:lnSpc>
            </a:pPr>
            <a:r>
              <a:rPr lang="en-US" sz="1993">
                <a:solidFill>
                  <a:srgbClr val="2E2E2E"/>
                </a:solidFill>
                <a:latin typeface="Montserrat Semi-Bold"/>
              </a:rPr>
              <a:t>REBOUND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63928" y="4097981"/>
            <a:ext cx="2929843" cy="3877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Health and wellbeing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Outdoor play 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Using equipment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Social skills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Choice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Experiences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344918" y="4097981"/>
            <a:ext cx="2929843" cy="2191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Switch work (sound, light and speed)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Choices 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Position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59664" y="4097981"/>
            <a:ext cx="2929843" cy="162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Choice 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Position</a:t>
            </a:r>
          </a:p>
          <a:p>
            <a:pPr algn="ctr">
              <a:lnSpc>
                <a:spcPts val="4478"/>
              </a:lnSpc>
            </a:pPr>
            <a:endParaRPr lang="en-US" sz="2239">
              <a:solidFill>
                <a:srgbClr val="000000"/>
              </a:solidFill>
              <a:latin typeface="Montserrat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0920637" y="4047947"/>
            <a:ext cx="2929843" cy="3315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Outdoor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Connection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Intensive interaction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Choices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Communication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4211294" y="4047947"/>
            <a:ext cx="2929843" cy="2191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Choice 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Wellbeing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Musical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Experiences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14023465" y="5815863"/>
            <a:ext cx="3292092" cy="3636984"/>
            <a:chOff x="0" y="0"/>
            <a:chExt cx="735723" cy="8128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735723" cy="812800"/>
            </a:xfrm>
            <a:custGeom>
              <a:avLst/>
              <a:gdLst/>
              <a:ahLst/>
              <a:cxnLst/>
              <a:rect l="l" t="t" r="r" b="b"/>
              <a:pathLst>
                <a:path w="735723" h="812800">
                  <a:moveTo>
                    <a:pt x="0" y="0"/>
                  </a:moveTo>
                  <a:lnTo>
                    <a:pt x="735723" y="0"/>
                  </a:lnTo>
                  <a:lnTo>
                    <a:pt x="735723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76D3FB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0" y="-114300"/>
              <a:ext cx="812800" cy="9271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17811"/>
          <a:stretch>
            <a:fillRect/>
          </a:stretch>
        </p:blipFill>
        <p:spPr>
          <a:xfrm>
            <a:off x="14126259" y="6412810"/>
            <a:ext cx="3133041" cy="5213010"/>
          </a:xfrm>
          <a:prstGeom prst="rect">
            <a:avLst/>
          </a:prstGeom>
        </p:spPr>
      </p:pic>
      <p:grpSp>
        <p:nvGrpSpPr>
          <p:cNvPr id="29" name="Group 29"/>
          <p:cNvGrpSpPr/>
          <p:nvPr/>
        </p:nvGrpSpPr>
        <p:grpSpPr>
          <a:xfrm>
            <a:off x="14010339" y="8846683"/>
            <a:ext cx="3305217" cy="3636984"/>
            <a:chOff x="0" y="0"/>
            <a:chExt cx="738656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738656" cy="812800"/>
            </a:xfrm>
            <a:custGeom>
              <a:avLst/>
              <a:gdLst/>
              <a:ahLst/>
              <a:cxnLst/>
              <a:rect l="l" t="t" r="r" b="b"/>
              <a:pathLst>
                <a:path w="738656" h="812800">
                  <a:moveTo>
                    <a:pt x="0" y="0"/>
                  </a:moveTo>
                  <a:lnTo>
                    <a:pt x="738656" y="0"/>
                  </a:lnTo>
                  <a:lnTo>
                    <a:pt x="73865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76D3FB"/>
            </a:solidFill>
          </p:spPr>
        </p:sp>
        <p:sp>
          <p:nvSpPr>
            <p:cNvPr id="31" name="TextBox 31"/>
            <p:cNvSpPr txBox="1"/>
            <p:nvPr/>
          </p:nvSpPr>
          <p:spPr>
            <a:xfrm>
              <a:off x="0" y="-114300"/>
              <a:ext cx="812800" cy="9271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4211294" y="6708450"/>
            <a:ext cx="2929843" cy="1067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Choice 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Choice work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145413" y="5961066"/>
            <a:ext cx="2950500" cy="325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1"/>
              </a:lnSpc>
            </a:pPr>
            <a:r>
              <a:rPr lang="en-US" sz="1993">
                <a:solidFill>
                  <a:srgbClr val="2E2E2E"/>
                </a:solidFill>
                <a:latin typeface="Montserrat Semi-Bold"/>
              </a:rPr>
              <a:t>SPECIAL YOGA </a:t>
            </a:r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17811"/>
          <a:stretch>
            <a:fillRect/>
          </a:stretch>
        </p:blipFill>
        <p:spPr>
          <a:xfrm>
            <a:off x="7535411" y="6412810"/>
            <a:ext cx="3138270" cy="5221711"/>
          </a:xfrm>
          <a:prstGeom prst="rect">
            <a:avLst/>
          </a:prstGeom>
        </p:spPr>
      </p:pic>
      <p:grpSp>
        <p:nvGrpSpPr>
          <p:cNvPr id="35" name="Group 35"/>
          <p:cNvGrpSpPr/>
          <p:nvPr/>
        </p:nvGrpSpPr>
        <p:grpSpPr>
          <a:xfrm>
            <a:off x="-266949" y="8846683"/>
            <a:ext cx="19116588" cy="3086100"/>
            <a:chOff x="0" y="0"/>
            <a:chExt cx="5034821" cy="812800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5034821" cy="812800"/>
            </a:xfrm>
            <a:custGeom>
              <a:avLst/>
              <a:gdLst/>
              <a:ahLst/>
              <a:cxnLst/>
              <a:rect l="l" t="t" r="r" b="b"/>
              <a:pathLst>
                <a:path w="5034821" h="812800">
                  <a:moveTo>
                    <a:pt x="0" y="0"/>
                  </a:moveTo>
                  <a:lnTo>
                    <a:pt x="5034821" y="0"/>
                  </a:lnTo>
                  <a:lnTo>
                    <a:pt x="5034821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76D3FB"/>
            </a:solidFill>
          </p:spPr>
        </p:sp>
        <p:sp>
          <p:nvSpPr>
            <p:cNvPr id="37" name="TextBox 37"/>
            <p:cNvSpPr txBox="1"/>
            <p:nvPr/>
          </p:nvSpPr>
          <p:spPr>
            <a:xfrm>
              <a:off x="0" y="-114300"/>
              <a:ext cx="812800" cy="9271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38" name="TextBox 38"/>
          <p:cNvSpPr txBox="1"/>
          <p:nvPr/>
        </p:nvSpPr>
        <p:spPr>
          <a:xfrm>
            <a:off x="7642564" y="6646966"/>
            <a:ext cx="2929843" cy="1067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Choice </a:t>
            </a:r>
          </a:p>
          <a:p>
            <a:pPr algn="ctr">
              <a:lnSpc>
                <a:spcPts val="4478"/>
              </a:lnSpc>
            </a:pPr>
            <a:r>
              <a:rPr lang="en-US" sz="2239">
                <a:solidFill>
                  <a:srgbClr val="000000"/>
                </a:solidFill>
                <a:latin typeface="Montserrat"/>
              </a:rPr>
              <a:t>Wellbeing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559664" y="5961066"/>
            <a:ext cx="2950500" cy="3259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791"/>
              </a:lnSpc>
            </a:pPr>
            <a:r>
              <a:rPr lang="en-US" sz="1993">
                <a:solidFill>
                  <a:srgbClr val="2E2E2E"/>
                </a:solidFill>
                <a:latin typeface="Montserrat Semi-Bold"/>
              </a:rPr>
              <a:t>DOUGH DISCO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485468" y="2177042"/>
            <a:ext cx="3198231" cy="5932917"/>
            <a:chOff x="0" y="0"/>
            <a:chExt cx="1003455" cy="186147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03455" cy="1861471"/>
            </a:xfrm>
            <a:custGeom>
              <a:avLst/>
              <a:gdLst/>
              <a:ahLst/>
              <a:cxnLst/>
              <a:rect l="l" t="t" r="r" b="b"/>
              <a:pathLst>
                <a:path w="1003455" h="1861471">
                  <a:moveTo>
                    <a:pt x="0" y="0"/>
                  </a:moveTo>
                  <a:lnTo>
                    <a:pt x="1003455" y="0"/>
                  </a:lnTo>
                  <a:lnTo>
                    <a:pt x="1003455" y="1861471"/>
                  </a:lnTo>
                  <a:lnTo>
                    <a:pt x="0" y="1861471"/>
                  </a:ln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5400000">
            <a:off x="4694538" y="1086805"/>
            <a:ext cx="5932917" cy="811339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7913025" y="1837536"/>
            <a:ext cx="2461951" cy="801253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4098505" y="2810239"/>
            <a:ext cx="10383239" cy="3517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00"/>
              </a:lnSpc>
            </a:pPr>
            <a:r>
              <a:rPr lang="en-US" sz="9100">
                <a:solidFill>
                  <a:srgbClr val="2E2E2E"/>
                </a:solidFill>
                <a:latin typeface="Gliker SemiBold"/>
              </a:rPr>
              <a:t>SPEECH, LANGAGUE AND COMMUNICATION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3405988" y="6417129"/>
            <a:ext cx="2959330" cy="2959330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13502639" y="6899910"/>
            <a:ext cx="2766029" cy="2358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2340"/>
              </a:lnSpc>
            </a:pPr>
            <a:r>
              <a:rPr lang="en-US" sz="1800">
                <a:solidFill>
                  <a:srgbClr val="FFFFFF"/>
                </a:solidFill>
                <a:latin typeface="Montserrat"/>
              </a:rPr>
              <a:t>With the aim to develop;</a:t>
            </a:r>
          </a:p>
          <a:p>
            <a:pPr>
              <a:lnSpc>
                <a:spcPts val="2340"/>
              </a:lnSpc>
            </a:pPr>
            <a:endParaRPr lang="en-US" sz="1800">
              <a:solidFill>
                <a:srgbClr val="FFFFFF"/>
              </a:solidFill>
              <a:latin typeface="Montserrat"/>
            </a:endParaRPr>
          </a:p>
          <a:p>
            <a:pPr marL="388620" lvl="1" indent="-194310">
              <a:lnSpc>
                <a:spcPts val="2340"/>
              </a:lnSpc>
              <a:buFont typeface="Arial"/>
              <a:buChar char="•"/>
            </a:pPr>
            <a:r>
              <a:rPr lang="en-US" sz="1800">
                <a:solidFill>
                  <a:srgbClr val="FFFFFF"/>
                </a:solidFill>
                <a:latin typeface="Montserrat"/>
              </a:rPr>
              <a:t>Communication </a:t>
            </a:r>
          </a:p>
          <a:p>
            <a:pPr marL="388620" lvl="1" indent="-194310">
              <a:lnSpc>
                <a:spcPts val="2340"/>
              </a:lnSpc>
              <a:buFont typeface="Arial"/>
              <a:buChar char="•"/>
            </a:pPr>
            <a:r>
              <a:rPr lang="en-US" sz="1800">
                <a:solidFill>
                  <a:srgbClr val="FFFFFF"/>
                </a:solidFill>
                <a:latin typeface="Montserrat"/>
              </a:rPr>
              <a:t>Social skills</a:t>
            </a:r>
          </a:p>
          <a:p>
            <a:pPr marL="388620" lvl="1" indent="-194310">
              <a:lnSpc>
                <a:spcPts val="2340"/>
              </a:lnSpc>
              <a:buFont typeface="Arial"/>
              <a:buChar char="•"/>
            </a:pPr>
            <a:r>
              <a:rPr lang="en-US" sz="1800">
                <a:solidFill>
                  <a:srgbClr val="FFFFFF"/>
                </a:solidFill>
                <a:latin typeface="Montserrat"/>
              </a:rPr>
              <a:t>Choice Making</a:t>
            </a:r>
          </a:p>
          <a:p>
            <a:pPr marL="388620" lvl="1" indent="-194310">
              <a:lnSpc>
                <a:spcPts val="2340"/>
              </a:lnSpc>
              <a:buFont typeface="Arial"/>
              <a:buChar char="•"/>
            </a:pPr>
            <a:r>
              <a:rPr lang="en-US" sz="1800">
                <a:solidFill>
                  <a:srgbClr val="FFFFFF"/>
                </a:solidFill>
                <a:latin typeface="Montserrat"/>
              </a:rPr>
              <a:t>Experiences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913E0A-7B3E-2544-63C6-36A6F614DC13}"/>
              </a:ext>
            </a:extLst>
          </p:cNvPr>
          <p:cNvSpPr txBox="1"/>
          <p:nvPr/>
        </p:nvSpPr>
        <p:spPr>
          <a:xfrm>
            <a:off x="2895600" y="8449464"/>
            <a:ext cx="3886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Emiyl</a:t>
            </a:r>
            <a:r>
              <a:rPr lang="en-GB"/>
              <a:t> Bowen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149810" y="1196671"/>
            <a:ext cx="6487527" cy="6373996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203264" y="8221959"/>
            <a:ext cx="1889534" cy="193888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000569" y="2950812"/>
            <a:ext cx="4786008" cy="2692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6999">
                <a:solidFill>
                  <a:srgbClr val="2E2E2E"/>
                </a:solidFill>
                <a:latin typeface="Gliker SemiBold"/>
              </a:rPr>
              <a:t>KEY FOCUS AREAS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040041" y="1323499"/>
            <a:ext cx="8440367" cy="1102650"/>
            <a:chOff x="0" y="0"/>
            <a:chExt cx="11253823" cy="1470201"/>
          </a:xfrm>
        </p:grpSpPr>
        <p:grpSp>
          <p:nvGrpSpPr>
            <p:cNvPr id="6" name="Group 6"/>
            <p:cNvGrpSpPr/>
            <p:nvPr/>
          </p:nvGrpSpPr>
          <p:grpSpPr>
            <a:xfrm>
              <a:off x="735100" y="0"/>
              <a:ext cx="10518722" cy="1470201"/>
              <a:chOff x="0" y="0"/>
              <a:chExt cx="3439540" cy="480744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3439540" cy="480744"/>
              </a:xfrm>
              <a:custGeom>
                <a:avLst/>
                <a:gdLst/>
                <a:ahLst/>
                <a:cxnLst/>
                <a:rect l="l" t="t" r="r" b="b"/>
                <a:pathLst>
                  <a:path w="3439540" h="480744">
                    <a:moveTo>
                      <a:pt x="0" y="0"/>
                    </a:moveTo>
                    <a:lnTo>
                      <a:pt x="3439540" y="0"/>
                    </a:lnTo>
                    <a:lnTo>
                      <a:pt x="3439540" y="480744"/>
                    </a:lnTo>
                    <a:lnTo>
                      <a:pt x="0" y="480744"/>
                    </a:ln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8" name="Group 8"/>
            <p:cNvGrpSpPr/>
            <p:nvPr/>
          </p:nvGrpSpPr>
          <p:grpSpPr>
            <a:xfrm>
              <a:off x="0" y="0"/>
              <a:ext cx="1470201" cy="1470201"/>
              <a:chOff x="0" y="0"/>
              <a:chExt cx="6350000" cy="6350000"/>
            </a:xfrm>
          </p:grpSpPr>
          <p:sp>
            <p:nvSpPr>
              <p:cNvPr id="9" name="Freeform 9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10" name="TextBox 10"/>
            <p:cNvSpPr txBox="1"/>
            <p:nvPr/>
          </p:nvSpPr>
          <p:spPr>
            <a:xfrm>
              <a:off x="0" y="363625"/>
              <a:ext cx="1470201" cy="7334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20"/>
                </a:lnSpc>
              </a:pPr>
              <a:r>
                <a:rPr lang="en-US" sz="3600">
                  <a:solidFill>
                    <a:srgbClr val="3F5896"/>
                  </a:solidFill>
                  <a:latin typeface="Gliker SemiBold"/>
                </a:rPr>
                <a:t>1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2076774" y="476020"/>
              <a:ext cx="7055224" cy="4991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3120"/>
                </a:lnSpc>
              </a:pPr>
              <a:r>
                <a:rPr lang="en-US" sz="2400">
                  <a:solidFill>
                    <a:srgbClr val="FFFFFF"/>
                  </a:solidFill>
                  <a:latin typeface="Montserrat"/>
                </a:rPr>
                <a:t>Developing Communication Skills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591366" y="2900946"/>
            <a:ext cx="7889042" cy="1102650"/>
            <a:chOff x="0" y="0"/>
            <a:chExt cx="3439540" cy="480744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3439540" cy="480744"/>
            </a:xfrm>
            <a:custGeom>
              <a:avLst/>
              <a:gdLst/>
              <a:ahLst/>
              <a:cxnLst/>
              <a:rect l="l" t="t" r="r" b="b"/>
              <a:pathLst>
                <a:path w="3439540" h="480744">
                  <a:moveTo>
                    <a:pt x="0" y="0"/>
                  </a:moveTo>
                  <a:lnTo>
                    <a:pt x="3439540" y="0"/>
                  </a:lnTo>
                  <a:lnTo>
                    <a:pt x="3439540" y="480744"/>
                  </a:lnTo>
                  <a:lnTo>
                    <a:pt x="0" y="480744"/>
                  </a:lnTo>
                  <a:close/>
                </a:path>
              </a:pathLst>
            </a:custGeom>
            <a:solidFill>
              <a:srgbClr val="3F5896"/>
            </a:solidFill>
          </p:spPr>
        </p:sp>
      </p:grpSp>
      <p:grpSp>
        <p:nvGrpSpPr>
          <p:cNvPr id="14" name="Group 14"/>
          <p:cNvGrpSpPr/>
          <p:nvPr/>
        </p:nvGrpSpPr>
        <p:grpSpPr>
          <a:xfrm>
            <a:off x="10040041" y="2900946"/>
            <a:ext cx="1102650" cy="1102650"/>
            <a:chOff x="0" y="0"/>
            <a:chExt cx="6350000" cy="6350000"/>
          </a:xfrm>
        </p:grpSpPr>
        <p:sp>
          <p:nvSpPr>
            <p:cNvPr id="15" name="Freeform 15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FFCC66"/>
            </a:solidFill>
          </p:spPr>
        </p:sp>
      </p:grpSp>
      <p:grpSp>
        <p:nvGrpSpPr>
          <p:cNvPr id="16" name="Group 16"/>
          <p:cNvGrpSpPr/>
          <p:nvPr/>
        </p:nvGrpSpPr>
        <p:grpSpPr>
          <a:xfrm>
            <a:off x="10591366" y="4383669"/>
            <a:ext cx="7889042" cy="1102650"/>
            <a:chOff x="0" y="0"/>
            <a:chExt cx="3439540" cy="480744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3439540" cy="480744"/>
            </a:xfrm>
            <a:custGeom>
              <a:avLst/>
              <a:gdLst/>
              <a:ahLst/>
              <a:cxnLst/>
              <a:rect l="l" t="t" r="r" b="b"/>
              <a:pathLst>
                <a:path w="3439540" h="480744">
                  <a:moveTo>
                    <a:pt x="0" y="0"/>
                  </a:moveTo>
                  <a:lnTo>
                    <a:pt x="3439540" y="0"/>
                  </a:lnTo>
                  <a:lnTo>
                    <a:pt x="3439540" y="480744"/>
                  </a:lnTo>
                  <a:lnTo>
                    <a:pt x="0" y="480744"/>
                  </a:lnTo>
                  <a:close/>
                </a:path>
              </a:pathLst>
            </a:custGeom>
            <a:solidFill>
              <a:srgbClr val="3F5896"/>
            </a:solidFill>
          </p:spPr>
        </p:sp>
      </p:grpSp>
      <p:sp>
        <p:nvSpPr>
          <p:cNvPr id="18" name="TextBox 18"/>
          <p:cNvSpPr txBox="1"/>
          <p:nvPr/>
        </p:nvSpPr>
        <p:spPr>
          <a:xfrm>
            <a:off x="11614516" y="4735921"/>
            <a:ext cx="5291418" cy="379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Montserrat"/>
              </a:rPr>
              <a:t>Maximise Engagement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040041" y="3171284"/>
            <a:ext cx="1102650" cy="552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20"/>
              </a:lnSpc>
            </a:pPr>
            <a:r>
              <a:rPr lang="en-US" sz="3600">
                <a:solidFill>
                  <a:srgbClr val="3F5896"/>
                </a:solidFill>
                <a:latin typeface="Gliker SemiBold"/>
              </a:rPr>
              <a:t>2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10040041" y="4383669"/>
            <a:ext cx="1102650" cy="1102650"/>
            <a:chOff x="0" y="0"/>
            <a:chExt cx="6350000" cy="6350000"/>
          </a:xfrm>
        </p:grpSpPr>
        <p:sp>
          <p:nvSpPr>
            <p:cNvPr id="21" name="Freeform 21"/>
            <p:cNvSpPr/>
            <p:nvPr/>
          </p:nvSpPr>
          <p:spPr>
            <a:xfrm>
              <a:off x="14167" y="0"/>
              <a:ext cx="6321665" cy="6350000"/>
            </a:xfrm>
            <a:custGeom>
              <a:avLst/>
              <a:gdLst/>
              <a:ahLst/>
              <a:cxnLst/>
              <a:rect l="l" t="t" r="r" b="b"/>
              <a:pathLst>
                <a:path w="6321665" h="6350000">
                  <a:moveTo>
                    <a:pt x="3160833" y="0"/>
                  </a:moveTo>
                  <a:lnTo>
                    <a:pt x="3160833" y="0"/>
                  </a:lnTo>
                  <a:cubicBezTo>
                    <a:pt x="4908795" y="7817"/>
                    <a:pt x="6321666" y="1427021"/>
                    <a:pt x="6321666" y="3175000"/>
                  </a:cubicBezTo>
                  <a:cubicBezTo>
                    <a:pt x="6321666" y="4922979"/>
                    <a:pt x="4908795" y="6342183"/>
                    <a:pt x="3160833" y="6350000"/>
                  </a:cubicBezTo>
                  <a:cubicBezTo>
                    <a:pt x="1412871" y="6342183"/>
                    <a:pt x="0" y="4922979"/>
                    <a:pt x="0" y="3175000"/>
                  </a:cubicBezTo>
                  <a:cubicBezTo>
                    <a:pt x="0" y="1427021"/>
                    <a:pt x="1412871" y="7817"/>
                    <a:pt x="3160833" y="0"/>
                  </a:cubicBezTo>
                  <a:close/>
                </a:path>
              </a:pathLst>
            </a:custGeom>
            <a:solidFill>
              <a:srgbClr val="FFCC66"/>
            </a:solidFill>
          </p:spPr>
        </p:sp>
      </p:grpSp>
      <p:sp>
        <p:nvSpPr>
          <p:cNvPr id="22" name="TextBox 22"/>
          <p:cNvSpPr txBox="1"/>
          <p:nvPr/>
        </p:nvSpPr>
        <p:spPr>
          <a:xfrm>
            <a:off x="11614516" y="3205836"/>
            <a:ext cx="5291418" cy="379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3120"/>
              </a:lnSpc>
            </a:pPr>
            <a:r>
              <a:rPr lang="en-US" sz="2400">
                <a:solidFill>
                  <a:srgbClr val="FFFFFF"/>
                </a:solidFill>
                <a:latin typeface="Montserrat"/>
              </a:rPr>
              <a:t>Make own Choices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040041" y="4654006"/>
            <a:ext cx="1102650" cy="552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20"/>
              </a:lnSpc>
            </a:pPr>
            <a:r>
              <a:rPr lang="en-US" sz="3600">
                <a:solidFill>
                  <a:srgbClr val="3F5896"/>
                </a:solidFill>
                <a:latin typeface="Gliker SemiBold"/>
              </a:rPr>
              <a:t>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10040041" y="5961116"/>
            <a:ext cx="8440367" cy="1102650"/>
            <a:chOff x="0" y="0"/>
            <a:chExt cx="11253823" cy="1470201"/>
          </a:xfrm>
        </p:grpSpPr>
        <p:grpSp>
          <p:nvGrpSpPr>
            <p:cNvPr id="25" name="Group 25"/>
            <p:cNvGrpSpPr/>
            <p:nvPr/>
          </p:nvGrpSpPr>
          <p:grpSpPr>
            <a:xfrm>
              <a:off x="735100" y="0"/>
              <a:ext cx="10518722" cy="1470201"/>
              <a:chOff x="0" y="0"/>
              <a:chExt cx="3439540" cy="480744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3439540" cy="480744"/>
              </a:xfrm>
              <a:custGeom>
                <a:avLst/>
                <a:gdLst/>
                <a:ahLst/>
                <a:cxnLst/>
                <a:rect l="l" t="t" r="r" b="b"/>
                <a:pathLst>
                  <a:path w="3439540" h="480744">
                    <a:moveTo>
                      <a:pt x="0" y="0"/>
                    </a:moveTo>
                    <a:lnTo>
                      <a:pt x="3439540" y="0"/>
                    </a:lnTo>
                    <a:lnTo>
                      <a:pt x="3439540" y="480744"/>
                    </a:lnTo>
                    <a:lnTo>
                      <a:pt x="0" y="480744"/>
                    </a:ln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27" name="Group 27"/>
            <p:cNvGrpSpPr/>
            <p:nvPr/>
          </p:nvGrpSpPr>
          <p:grpSpPr>
            <a:xfrm>
              <a:off x="0" y="0"/>
              <a:ext cx="1470201" cy="1470201"/>
              <a:chOff x="0" y="0"/>
              <a:chExt cx="6350000" cy="6350000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29" name="TextBox 29"/>
            <p:cNvSpPr txBox="1"/>
            <p:nvPr/>
          </p:nvSpPr>
          <p:spPr>
            <a:xfrm>
              <a:off x="2076774" y="476020"/>
              <a:ext cx="7055224" cy="4991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3120"/>
                </a:lnSpc>
              </a:pPr>
              <a:r>
                <a:rPr lang="en-US" sz="2400">
                  <a:solidFill>
                    <a:srgbClr val="FFFFFF"/>
                  </a:solidFill>
                  <a:latin typeface="Montserrat"/>
                </a:rPr>
                <a:t>Social Skills 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363625"/>
              <a:ext cx="1470201" cy="7334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320"/>
                </a:lnSpc>
              </a:pPr>
              <a:r>
                <a:rPr lang="en-US" sz="3600">
                  <a:solidFill>
                    <a:srgbClr val="3F5896"/>
                  </a:solidFill>
                  <a:latin typeface="Gliker SemiBold"/>
                </a:rPr>
                <a:t>4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093318" y="457995"/>
            <a:ext cx="9569293" cy="9360357"/>
            <a:chOff x="0" y="0"/>
            <a:chExt cx="3489960" cy="3413760"/>
          </a:xfrm>
        </p:grpSpPr>
        <p:sp>
          <p:nvSpPr>
            <p:cNvPr id="3" name="Freeform 3"/>
            <p:cNvSpPr/>
            <p:nvPr/>
          </p:nvSpPr>
          <p:spPr>
            <a:xfrm>
              <a:off x="6350" y="1945640"/>
              <a:ext cx="3197860" cy="1461770"/>
            </a:xfrm>
            <a:custGeom>
              <a:avLst/>
              <a:gdLst/>
              <a:ahLst/>
              <a:cxnLst/>
              <a:rect l="l" t="t" r="r" b="b"/>
              <a:pathLst>
                <a:path w="3197860" h="1461770">
                  <a:moveTo>
                    <a:pt x="0" y="0"/>
                  </a:moveTo>
                  <a:lnTo>
                    <a:pt x="0" y="1461770"/>
                  </a:lnTo>
                  <a:lnTo>
                    <a:pt x="3197860" y="14617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773B8"/>
            </a:solidFill>
          </p:spPr>
        </p:sp>
        <p:sp>
          <p:nvSpPr>
            <p:cNvPr id="4" name="Freeform 4"/>
            <p:cNvSpPr/>
            <p:nvPr/>
          </p:nvSpPr>
          <p:spPr>
            <a:xfrm>
              <a:off x="0" y="-29210"/>
              <a:ext cx="3496310" cy="3444240"/>
            </a:xfrm>
            <a:custGeom>
              <a:avLst/>
              <a:gdLst/>
              <a:ahLst/>
              <a:cxnLst/>
              <a:rect l="l" t="t" r="r" b="b"/>
              <a:pathLst>
                <a:path w="3496310" h="3444240">
                  <a:moveTo>
                    <a:pt x="1270" y="45720"/>
                  </a:moveTo>
                  <a:lnTo>
                    <a:pt x="1270" y="938530"/>
                  </a:lnTo>
                  <a:cubicBezTo>
                    <a:pt x="1270" y="1452880"/>
                    <a:pt x="0" y="1992630"/>
                    <a:pt x="1270" y="2256790"/>
                  </a:cubicBezTo>
                  <a:cubicBezTo>
                    <a:pt x="5080" y="3025140"/>
                    <a:pt x="99060" y="3331210"/>
                    <a:pt x="99060" y="3331210"/>
                  </a:cubicBezTo>
                  <a:cubicBezTo>
                    <a:pt x="99060" y="3331210"/>
                    <a:pt x="579120" y="3431540"/>
                    <a:pt x="1004570" y="3437890"/>
                  </a:cubicBezTo>
                  <a:cubicBezTo>
                    <a:pt x="1385570" y="3444240"/>
                    <a:pt x="2247900" y="3442970"/>
                    <a:pt x="2667000" y="3442970"/>
                  </a:cubicBezTo>
                  <a:cubicBezTo>
                    <a:pt x="3086100" y="3442970"/>
                    <a:pt x="3487420" y="3442970"/>
                    <a:pt x="3487420" y="3442970"/>
                  </a:cubicBezTo>
                  <a:cubicBezTo>
                    <a:pt x="3487420" y="3442970"/>
                    <a:pt x="3484880" y="2790190"/>
                    <a:pt x="3487420" y="2373630"/>
                  </a:cubicBezTo>
                  <a:cubicBezTo>
                    <a:pt x="3496310" y="1863090"/>
                    <a:pt x="3492500" y="1408430"/>
                    <a:pt x="3492500" y="986790"/>
                  </a:cubicBezTo>
                  <a:cubicBezTo>
                    <a:pt x="3487420" y="438150"/>
                    <a:pt x="3487420" y="59690"/>
                    <a:pt x="3487420" y="59690"/>
                  </a:cubicBezTo>
                  <a:cubicBezTo>
                    <a:pt x="3487420" y="59690"/>
                    <a:pt x="2848610" y="34290"/>
                    <a:pt x="2390140" y="41910"/>
                  </a:cubicBezTo>
                  <a:cubicBezTo>
                    <a:pt x="2033270" y="48260"/>
                    <a:pt x="1306830" y="34290"/>
                    <a:pt x="918210" y="49530"/>
                  </a:cubicBezTo>
                  <a:cubicBezTo>
                    <a:pt x="494030" y="66040"/>
                    <a:pt x="247650" y="0"/>
                    <a:pt x="1270" y="4572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1443057" y="0"/>
            <a:ext cx="2869816" cy="887034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86256" y="1429943"/>
            <a:ext cx="6978022" cy="7404139"/>
            <a:chOff x="0" y="0"/>
            <a:chExt cx="9304029" cy="9872185"/>
          </a:xfrm>
        </p:grpSpPr>
        <p:pic>
          <p:nvPicPr>
            <p:cNvPr id="7" name="Picture 7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l="44499"/>
            <a:stretch>
              <a:fillRect/>
            </a:stretch>
          </p:blipFill>
          <p:spPr>
            <a:xfrm rot="-5400000">
              <a:off x="2764023" y="3332178"/>
              <a:ext cx="3775984" cy="9304029"/>
            </a:xfrm>
            <a:prstGeom prst="rect">
              <a:avLst/>
            </a:prstGeom>
          </p:spPr>
        </p:pic>
        <p:sp>
          <p:nvSpPr>
            <p:cNvPr id="8" name="TextBox 8"/>
            <p:cNvSpPr txBox="1"/>
            <p:nvPr/>
          </p:nvSpPr>
          <p:spPr>
            <a:xfrm>
              <a:off x="922870" y="6452394"/>
              <a:ext cx="8141626" cy="31588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85"/>
                </a:lnSpc>
              </a:pPr>
              <a:r>
                <a:rPr lang="en-US" sz="4585">
                  <a:solidFill>
                    <a:srgbClr val="2E2E2E"/>
                  </a:solidFill>
                  <a:latin typeface="Gliker SemiBold"/>
                </a:rPr>
                <a:t>SECTION 1 DEVELOPING COMMUNICATION SKILLS</a:t>
              </a:r>
            </a:p>
          </p:txBody>
        </p:sp>
        <p:grpSp>
          <p:nvGrpSpPr>
            <p:cNvPr id="9" name="Group 9"/>
            <p:cNvGrpSpPr/>
            <p:nvPr/>
          </p:nvGrpSpPr>
          <p:grpSpPr>
            <a:xfrm>
              <a:off x="0" y="0"/>
              <a:ext cx="9304029" cy="1523317"/>
              <a:chOff x="0" y="0"/>
              <a:chExt cx="33214774" cy="543814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27940" y="0"/>
                <a:ext cx="33158893" cy="5438140"/>
              </a:xfrm>
              <a:custGeom>
                <a:avLst/>
                <a:gdLst/>
                <a:ahLst/>
                <a:cxnLst/>
                <a:rect l="l" t="t" r="r" b="b"/>
                <a:pathLst>
                  <a:path w="33158893" h="5438140">
                    <a:moveTo>
                      <a:pt x="33158893" y="2719070"/>
                    </a:moveTo>
                    <a:cubicBezTo>
                      <a:pt x="33133493" y="2743200"/>
                      <a:pt x="32755036" y="3116580"/>
                      <a:pt x="32755036" y="3509010"/>
                    </a:cubicBezTo>
                    <a:lnTo>
                      <a:pt x="32753764" y="3509010"/>
                    </a:lnTo>
                    <a:lnTo>
                      <a:pt x="32753764" y="4631690"/>
                    </a:lnTo>
                    <a:cubicBezTo>
                      <a:pt x="32753764" y="5058410"/>
                      <a:pt x="32422293" y="5406390"/>
                      <a:pt x="32003193" y="5435600"/>
                    </a:cubicBezTo>
                    <a:cubicBezTo>
                      <a:pt x="31994304" y="5436870"/>
                      <a:pt x="31985414" y="5436870"/>
                      <a:pt x="31976525" y="5436870"/>
                    </a:cubicBezTo>
                    <a:cubicBezTo>
                      <a:pt x="31966364" y="5438140"/>
                      <a:pt x="31957475" y="5438140"/>
                      <a:pt x="31947314" y="5438140"/>
                    </a:cubicBezTo>
                    <a:lnTo>
                      <a:pt x="1210310" y="5438140"/>
                    </a:lnTo>
                    <a:cubicBezTo>
                      <a:pt x="1200150" y="5438140"/>
                      <a:pt x="1191260" y="5436870"/>
                      <a:pt x="1181100" y="5436870"/>
                    </a:cubicBezTo>
                    <a:cubicBezTo>
                      <a:pt x="1172210" y="5436870"/>
                      <a:pt x="1163320" y="5435600"/>
                      <a:pt x="1154430" y="5435600"/>
                    </a:cubicBezTo>
                    <a:cubicBezTo>
                      <a:pt x="735330" y="5407660"/>
                      <a:pt x="403860" y="5058410"/>
                      <a:pt x="403860" y="4631690"/>
                    </a:cubicBezTo>
                    <a:lnTo>
                      <a:pt x="403860" y="3509010"/>
                    </a:lnTo>
                    <a:cubicBezTo>
                      <a:pt x="403860" y="3116580"/>
                      <a:pt x="24130" y="2743200"/>
                      <a:pt x="0" y="2719070"/>
                    </a:cubicBezTo>
                    <a:cubicBezTo>
                      <a:pt x="24130" y="2694940"/>
                      <a:pt x="403860" y="2321560"/>
                      <a:pt x="403860" y="1929130"/>
                    </a:cubicBezTo>
                    <a:lnTo>
                      <a:pt x="405130" y="1929130"/>
                    </a:lnTo>
                    <a:lnTo>
                      <a:pt x="405130" y="806450"/>
                    </a:lnTo>
                    <a:cubicBezTo>
                      <a:pt x="405130" y="379730"/>
                      <a:pt x="736600" y="31750"/>
                      <a:pt x="1155700" y="2540"/>
                    </a:cubicBezTo>
                    <a:cubicBezTo>
                      <a:pt x="1164590" y="1270"/>
                      <a:pt x="1173480" y="1270"/>
                      <a:pt x="1182370" y="1270"/>
                    </a:cubicBezTo>
                    <a:cubicBezTo>
                      <a:pt x="1192530" y="0"/>
                      <a:pt x="1201420" y="0"/>
                      <a:pt x="1211580" y="0"/>
                    </a:cubicBezTo>
                    <a:lnTo>
                      <a:pt x="31948586" y="0"/>
                    </a:lnTo>
                    <a:cubicBezTo>
                      <a:pt x="31958743" y="0"/>
                      <a:pt x="31967636" y="1270"/>
                      <a:pt x="31977793" y="1270"/>
                    </a:cubicBezTo>
                    <a:cubicBezTo>
                      <a:pt x="31986686" y="1270"/>
                      <a:pt x="31995575" y="2540"/>
                      <a:pt x="32004464" y="2540"/>
                    </a:cubicBezTo>
                    <a:cubicBezTo>
                      <a:pt x="32423564" y="30480"/>
                      <a:pt x="32755036" y="379730"/>
                      <a:pt x="32755036" y="806450"/>
                    </a:cubicBezTo>
                    <a:lnTo>
                      <a:pt x="32755036" y="1929130"/>
                    </a:lnTo>
                    <a:cubicBezTo>
                      <a:pt x="32755036" y="2321560"/>
                      <a:pt x="33133493" y="2694940"/>
                      <a:pt x="33158893" y="2719070"/>
                    </a:cubicBez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11" name="Group 11"/>
            <p:cNvGrpSpPr/>
            <p:nvPr/>
          </p:nvGrpSpPr>
          <p:grpSpPr>
            <a:xfrm>
              <a:off x="604115" y="300568"/>
              <a:ext cx="922180" cy="922180"/>
              <a:chOff x="0" y="0"/>
              <a:chExt cx="6350000" cy="63500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13" name="TextBox 13"/>
            <p:cNvSpPr txBox="1"/>
            <p:nvPr/>
          </p:nvSpPr>
          <p:spPr>
            <a:xfrm>
              <a:off x="604115" y="534626"/>
              <a:ext cx="922180" cy="482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79"/>
                </a:lnSpc>
              </a:pPr>
              <a:r>
                <a:rPr lang="en-US" sz="2400">
                  <a:solidFill>
                    <a:srgbClr val="3F5896"/>
                  </a:solidFill>
                  <a:latin typeface="Gliker SemiBold"/>
                </a:rPr>
                <a:t>A</a:t>
              </a:r>
            </a:p>
          </p:txBody>
        </p:sp>
        <p:grpSp>
          <p:nvGrpSpPr>
            <p:cNvPr id="14" name="Group 14"/>
            <p:cNvGrpSpPr/>
            <p:nvPr/>
          </p:nvGrpSpPr>
          <p:grpSpPr>
            <a:xfrm>
              <a:off x="0" y="1898750"/>
              <a:ext cx="9304029" cy="1523317"/>
              <a:chOff x="0" y="0"/>
              <a:chExt cx="33214774" cy="5438140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27940" y="0"/>
                <a:ext cx="33158893" cy="5438140"/>
              </a:xfrm>
              <a:custGeom>
                <a:avLst/>
                <a:gdLst/>
                <a:ahLst/>
                <a:cxnLst/>
                <a:rect l="l" t="t" r="r" b="b"/>
                <a:pathLst>
                  <a:path w="33158893" h="5438140">
                    <a:moveTo>
                      <a:pt x="33158893" y="2719070"/>
                    </a:moveTo>
                    <a:cubicBezTo>
                      <a:pt x="33133493" y="2743200"/>
                      <a:pt x="32755036" y="3116580"/>
                      <a:pt x="32755036" y="3509010"/>
                    </a:cubicBezTo>
                    <a:lnTo>
                      <a:pt x="32753764" y="3509010"/>
                    </a:lnTo>
                    <a:lnTo>
                      <a:pt x="32753764" y="4631690"/>
                    </a:lnTo>
                    <a:cubicBezTo>
                      <a:pt x="32753764" y="5058410"/>
                      <a:pt x="32422293" y="5406390"/>
                      <a:pt x="32003193" y="5435600"/>
                    </a:cubicBezTo>
                    <a:cubicBezTo>
                      <a:pt x="31994304" y="5436870"/>
                      <a:pt x="31985414" y="5436870"/>
                      <a:pt x="31976525" y="5436870"/>
                    </a:cubicBezTo>
                    <a:cubicBezTo>
                      <a:pt x="31966364" y="5438140"/>
                      <a:pt x="31957475" y="5438140"/>
                      <a:pt x="31947314" y="5438140"/>
                    </a:cubicBezTo>
                    <a:lnTo>
                      <a:pt x="1210310" y="5438140"/>
                    </a:lnTo>
                    <a:cubicBezTo>
                      <a:pt x="1200150" y="5438140"/>
                      <a:pt x="1191260" y="5436870"/>
                      <a:pt x="1181100" y="5436870"/>
                    </a:cubicBezTo>
                    <a:cubicBezTo>
                      <a:pt x="1172210" y="5436870"/>
                      <a:pt x="1163320" y="5435600"/>
                      <a:pt x="1154430" y="5435600"/>
                    </a:cubicBezTo>
                    <a:cubicBezTo>
                      <a:pt x="735330" y="5407660"/>
                      <a:pt x="403860" y="5058410"/>
                      <a:pt x="403860" y="4631690"/>
                    </a:cubicBezTo>
                    <a:lnTo>
                      <a:pt x="403860" y="3509010"/>
                    </a:lnTo>
                    <a:cubicBezTo>
                      <a:pt x="403860" y="3116580"/>
                      <a:pt x="24130" y="2743200"/>
                      <a:pt x="0" y="2719070"/>
                    </a:cubicBezTo>
                    <a:cubicBezTo>
                      <a:pt x="24130" y="2694940"/>
                      <a:pt x="403860" y="2321560"/>
                      <a:pt x="403860" y="1929130"/>
                    </a:cubicBezTo>
                    <a:lnTo>
                      <a:pt x="405130" y="1929130"/>
                    </a:lnTo>
                    <a:lnTo>
                      <a:pt x="405130" y="806450"/>
                    </a:lnTo>
                    <a:cubicBezTo>
                      <a:pt x="405130" y="379730"/>
                      <a:pt x="736600" y="31750"/>
                      <a:pt x="1155700" y="2540"/>
                    </a:cubicBezTo>
                    <a:cubicBezTo>
                      <a:pt x="1164590" y="1270"/>
                      <a:pt x="1173480" y="1270"/>
                      <a:pt x="1182370" y="1270"/>
                    </a:cubicBezTo>
                    <a:cubicBezTo>
                      <a:pt x="1192530" y="0"/>
                      <a:pt x="1201420" y="0"/>
                      <a:pt x="1211580" y="0"/>
                    </a:cubicBezTo>
                    <a:lnTo>
                      <a:pt x="31948586" y="0"/>
                    </a:lnTo>
                    <a:cubicBezTo>
                      <a:pt x="31958743" y="0"/>
                      <a:pt x="31967636" y="1270"/>
                      <a:pt x="31977793" y="1270"/>
                    </a:cubicBezTo>
                    <a:cubicBezTo>
                      <a:pt x="31986686" y="1270"/>
                      <a:pt x="31995575" y="2540"/>
                      <a:pt x="32004464" y="2540"/>
                    </a:cubicBezTo>
                    <a:cubicBezTo>
                      <a:pt x="32423564" y="30480"/>
                      <a:pt x="32755036" y="379730"/>
                      <a:pt x="32755036" y="806450"/>
                    </a:cubicBezTo>
                    <a:lnTo>
                      <a:pt x="32755036" y="1929130"/>
                    </a:lnTo>
                    <a:cubicBezTo>
                      <a:pt x="32755036" y="2321560"/>
                      <a:pt x="33133493" y="2694940"/>
                      <a:pt x="33158893" y="2719070"/>
                    </a:cubicBez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16" name="Group 16"/>
            <p:cNvGrpSpPr/>
            <p:nvPr/>
          </p:nvGrpSpPr>
          <p:grpSpPr>
            <a:xfrm>
              <a:off x="604115" y="2199318"/>
              <a:ext cx="922180" cy="922180"/>
              <a:chOff x="0" y="0"/>
              <a:chExt cx="6350000" cy="6350000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18" name="TextBox 18"/>
            <p:cNvSpPr txBox="1"/>
            <p:nvPr/>
          </p:nvSpPr>
          <p:spPr>
            <a:xfrm>
              <a:off x="604115" y="2433376"/>
              <a:ext cx="922180" cy="482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79"/>
                </a:lnSpc>
              </a:pPr>
              <a:r>
                <a:rPr lang="en-US" sz="2400">
                  <a:solidFill>
                    <a:srgbClr val="3F5896"/>
                  </a:solidFill>
                  <a:latin typeface="Gliker SemiBold"/>
                </a:rPr>
                <a:t>B</a:t>
              </a:r>
            </a:p>
          </p:txBody>
        </p:sp>
        <p:grpSp>
          <p:nvGrpSpPr>
            <p:cNvPr id="19" name="Group 19"/>
            <p:cNvGrpSpPr/>
            <p:nvPr/>
          </p:nvGrpSpPr>
          <p:grpSpPr>
            <a:xfrm>
              <a:off x="0" y="3807357"/>
              <a:ext cx="9304029" cy="1523317"/>
              <a:chOff x="0" y="0"/>
              <a:chExt cx="33214774" cy="543814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27940" y="0"/>
                <a:ext cx="33158893" cy="5438140"/>
              </a:xfrm>
              <a:custGeom>
                <a:avLst/>
                <a:gdLst/>
                <a:ahLst/>
                <a:cxnLst/>
                <a:rect l="l" t="t" r="r" b="b"/>
                <a:pathLst>
                  <a:path w="33158893" h="5438140">
                    <a:moveTo>
                      <a:pt x="33158893" y="2719070"/>
                    </a:moveTo>
                    <a:cubicBezTo>
                      <a:pt x="33133493" y="2743200"/>
                      <a:pt x="32755036" y="3116580"/>
                      <a:pt x="32755036" y="3509010"/>
                    </a:cubicBezTo>
                    <a:lnTo>
                      <a:pt x="32753764" y="3509010"/>
                    </a:lnTo>
                    <a:lnTo>
                      <a:pt x="32753764" y="4631690"/>
                    </a:lnTo>
                    <a:cubicBezTo>
                      <a:pt x="32753764" y="5058410"/>
                      <a:pt x="32422293" y="5406390"/>
                      <a:pt x="32003193" y="5435600"/>
                    </a:cubicBezTo>
                    <a:cubicBezTo>
                      <a:pt x="31994304" y="5436870"/>
                      <a:pt x="31985414" y="5436870"/>
                      <a:pt x="31976525" y="5436870"/>
                    </a:cubicBezTo>
                    <a:cubicBezTo>
                      <a:pt x="31966364" y="5438140"/>
                      <a:pt x="31957475" y="5438140"/>
                      <a:pt x="31947314" y="5438140"/>
                    </a:cubicBezTo>
                    <a:lnTo>
                      <a:pt x="1210310" y="5438140"/>
                    </a:lnTo>
                    <a:cubicBezTo>
                      <a:pt x="1200150" y="5438140"/>
                      <a:pt x="1191260" y="5436870"/>
                      <a:pt x="1181100" y="5436870"/>
                    </a:cubicBezTo>
                    <a:cubicBezTo>
                      <a:pt x="1172210" y="5436870"/>
                      <a:pt x="1163320" y="5435600"/>
                      <a:pt x="1154430" y="5435600"/>
                    </a:cubicBezTo>
                    <a:cubicBezTo>
                      <a:pt x="735330" y="5407660"/>
                      <a:pt x="403860" y="5058410"/>
                      <a:pt x="403860" y="4631690"/>
                    </a:cubicBezTo>
                    <a:lnTo>
                      <a:pt x="403860" y="3509010"/>
                    </a:lnTo>
                    <a:cubicBezTo>
                      <a:pt x="403860" y="3116580"/>
                      <a:pt x="24130" y="2743200"/>
                      <a:pt x="0" y="2719070"/>
                    </a:cubicBezTo>
                    <a:cubicBezTo>
                      <a:pt x="24130" y="2694940"/>
                      <a:pt x="403860" y="2321560"/>
                      <a:pt x="403860" y="1929130"/>
                    </a:cubicBezTo>
                    <a:lnTo>
                      <a:pt x="405130" y="1929130"/>
                    </a:lnTo>
                    <a:lnTo>
                      <a:pt x="405130" y="806450"/>
                    </a:lnTo>
                    <a:cubicBezTo>
                      <a:pt x="405130" y="379730"/>
                      <a:pt x="736600" y="31750"/>
                      <a:pt x="1155700" y="2540"/>
                    </a:cubicBezTo>
                    <a:cubicBezTo>
                      <a:pt x="1164590" y="1270"/>
                      <a:pt x="1173480" y="1270"/>
                      <a:pt x="1182370" y="1270"/>
                    </a:cubicBezTo>
                    <a:cubicBezTo>
                      <a:pt x="1192530" y="0"/>
                      <a:pt x="1201420" y="0"/>
                      <a:pt x="1211580" y="0"/>
                    </a:cubicBezTo>
                    <a:lnTo>
                      <a:pt x="31948586" y="0"/>
                    </a:lnTo>
                    <a:cubicBezTo>
                      <a:pt x="31958743" y="0"/>
                      <a:pt x="31967636" y="1270"/>
                      <a:pt x="31977793" y="1270"/>
                    </a:cubicBezTo>
                    <a:cubicBezTo>
                      <a:pt x="31986686" y="1270"/>
                      <a:pt x="31995575" y="2540"/>
                      <a:pt x="32004464" y="2540"/>
                    </a:cubicBezTo>
                    <a:cubicBezTo>
                      <a:pt x="32423564" y="30480"/>
                      <a:pt x="32755036" y="379730"/>
                      <a:pt x="32755036" y="806450"/>
                    </a:cubicBezTo>
                    <a:lnTo>
                      <a:pt x="32755036" y="1929130"/>
                    </a:lnTo>
                    <a:cubicBezTo>
                      <a:pt x="32755036" y="2321560"/>
                      <a:pt x="33133493" y="2694940"/>
                      <a:pt x="33158893" y="2719070"/>
                    </a:cubicBez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21" name="Group 21"/>
            <p:cNvGrpSpPr/>
            <p:nvPr/>
          </p:nvGrpSpPr>
          <p:grpSpPr>
            <a:xfrm>
              <a:off x="604115" y="4107926"/>
              <a:ext cx="922180" cy="922180"/>
              <a:chOff x="0" y="0"/>
              <a:chExt cx="6350000" cy="6350000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23" name="TextBox 23"/>
            <p:cNvSpPr txBox="1"/>
            <p:nvPr/>
          </p:nvSpPr>
          <p:spPr>
            <a:xfrm>
              <a:off x="604115" y="4341983"/>
              <a:ext cx="922180" cy="482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79"/>
                </a:lnSpc>
              </a:pPr>
              <a:r>
                <a:rPr lang="en-US" sz="2400">
                  <a:solidFill>
                    <a:srgbClr val="3F5896"/>
                  </a:solidFill>
                  <a:latin typeface="Gliker SemiBold"/>
                </a:rPr>
                <a:t>C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755645" y="390961"/>
              <a:ext cx="6987770" cy="6356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085"/>
                </a:lnSpc>
              </a:pPr>
              <a:r>
                <a:rPr lang="en-US" sz="2918">
                  <a:solidFill>
                    <a:srgbClr val="FFFFFF"/>
                  </a:solidFill>
                  <a:latin typeface="Canva Sans Bold"/>
                </a:rPr>
                <a:t>Develop fix and follow skills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755645" y="2323703"/>
              <a:ext cx="6987770" cy="6356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085"/>
                </a:lnSpc>
              </a:pPr>
              <a:r>
                <a:rPr lang="en-US" sz="2918">
                  <a:solidFill>
                    <a:srgbClr val="FFFFFF"/>
                  </a:solidFill>
                  <a:latin typeface="Canva Sans Bold"/>
                </a:rPr>
                <a:t>Follow items for 2-3 mins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755645" y="3882534"/>
              <a:ext cx="6987770" cy="13203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085"/>
                </a:lnSpc>
              </a:pPr>
              <a:r>
                <a:rPr lang="en-US" sz="2918">
                  <a:solidFill>
                    <a:srgbClr val="FFFFFF"/>
                  </a:solidFill>
                  <a:latin typeface="Canva Sans Bold"/>
                </a:rPr>
                <a:t>Reach out during a session to indicate a choice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8208757" y="877509"/>
            <a:ext cx="9164323" cy="8661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94"/>
              </a:lnSpc>
            </a:pPr>
            <a:r>
              <a:rPr lang="en-US" sz="2898">
                <a:solidFill>
                  <a:srgbClr val="2E2E2E"/>
                </a:solidFill>
                <a:latin typeface="Canva Sans Bold"/>
              </a:rPr>
              <a:t>Intended Outcome 2.B.2</a:t>
            </a:r>
          </a:p>
          <a:p>
            <a:pPr>
              <a:lnSpc>
                <a:spcPts val="3594"/>
              </a:lnSpc>
            </a:pPr>
            <a:r>
              <a:rPr lang="en-US" sz="2898">
                <a:solidFill>
                  <a:srgbClr val="2E2E2E"/>
                </a:solidFill>
                <a:latin typeface="Canva Sans"/>
              </a:rPr>
              <a:t>How </a:t>
            </a:r>
          </a:p>
          <a:p>
            <a:pPr marL="625826" lvl="1" indent="-312913">
              <a:lnSpc>
                <a:spcPts val="3594"/>
              </a:lnSpc>
              <a:buFont typeface="Arial"/>
              <a:buChar char="•"/>
            </a:pPr>
            <a:r>
              <a:rPr lang="en-US" sz="2898">
                <a:solidFill>
                  <a:srgbClr val="2E2E2E"/>
                </a:solidFill>
                <a:latin typeface="Canva Sans"/>
              </a:rPr>
              <a:t>Colours</a:t>
            </a:r>
          </a:p>
          <a:p>
            <a:pPr marL="625826" lvl="1" indent="-312913">
              <a:lnSpc>
                <a:spcPts val="3594"/>
              </a:lnSpc>
              <a:buFont typeface="Arial"/>
              <a:buChar char="•"/>
            </a:pPr>
            <a:r>
              <a:rPr lang="en-US" sz="2898">
                <a:solidFill>
                  <a:srgbClr val="2E2E2E"/>
                </a:solidFill>
                <a:latin typeface="Canva Sans"/>
              </a:rPr>
              <a:t>Favourite toys</a:t>
            </a:r>
          </a:p>
          <a:p>
            <a:pPr marL="625826" lvl="1" indent="-312913">
              <a:lnSpc>
                <a:spcPts val="3594"/>
              </a:lnSpc>
              <a:buFont typeface="Arial"/>
              <a:buChar char="•"/>
            </a:pPr>
            <a:r>
              <a:rPr lang="en-US" sz="2898">
                <a:solidFill>
                  <a:srgbClr val="2E2E2E"/>
                </a:solidFill>
                <a:latin typeface="Canva Sans"/>
              </a:rPr>
              <a:t>Musical instruments</a:t>
            </a:r>
          </a:p>
          <a:p>
            <a:pPr>
              <a:lnSpc>
                <a:spcPts val="3594"/>
              </a:lnSpc>
            </a:pPr>
            <a:endParaRPr lang="en-US" sz="2898">
              <a:solidFill>
                <a:srgbClr val="2E2E2E"/>
              </a:solidFill>
              <a:latin typeface="Canva Sans"/>
            </a:endParaRPr>
          </a:p>
          <a:p>
            <a:pPr>
              <a:lnSpc>
                <a:spcPts val="3594"/>
              </a:lnSpc>
            </a:pPr>
            <a:r>
              <a:rPr lang="en-US" sz="2898">
                <a:solidFill>
                  <a:srgbClr val="2E2E2E"/>
                </a:solidFill>
                <a:latin typeface="Canva Sans"/>
              </a:rPr>
              <a:t>What </a:t>
            </a:r>
          </a:p>
          <a:p>
            <a:pPr marL="625826" lvl="1" indent="-312913">
              <a:lnSpc>
                <a:spcPts val="3594"/>
              </a:lnSpc>
              <a:buFont typeface="Arial"/>
              <a:buChar char="•"/>
            </a:pPr>
            <a:r>
              <a:rPr lang="en-US" sz="2898">
                <a:solidFill>
                  <a:srgbClr val="2E2E2E"/>
                </a:solidFill>
                <a:latin typeface="Canva Sans"/>
              </a:rPr>
              <a:t>Training staff on Positive eye</a:t>
            </a:r>
          </a:p>
          <a:p>
            <a:pPr marL="625826" lvl="1" indent="-312913">
              <a:lnSpc>
                <a:spcPts val="3594"/>
              </a:lnSpc>
              <a:buFont typeface="Arial"/>
              <a:buChar char="•"/>
            </a:pPr>
            <a:r>
              <a:rPr lang="en-US" sz="2898">
                <a:solidFill>
                  <a:srgbClr val="2E2E2E"/>
                </a:solidFill>
                <a:latin typeface="Canva Sans"/>
              </a:rPr>
              <a:t>Dough Disco</a:t>
            </a:r>
          </a:p>
          <a:p>
            <a:pPr marL="625826" lvl="1" indent="-312913">
              <a:lnSpc>
                <a:spcPts val="3594"/>
              </a:lnSpc>
              <a:buFont typeface="Arial"/>
              <a:buChar char="•"/>
            </a:pPr>
            <a:r>
              <a:rPr lang="en-US" sz="2898">
                <a:solidFill>
                  <a:srgbClr val="2E2E2E"/>
                </a:solidFill>
                <a:latin typeface="Canva Sans"/>
              </a:rPr>
              <a:t>Out of classroom time</a:t>
            </a:r>
          </a:p>
          <a:p>
            <a:pPr>
              <a:lnSpc>
                <a:spcPts val="3594"/>
              </a:lnSpc>
            </a:pPr>
            <a:endParaRPr lang="en-US" sz="2898">
              <a:solidFill>
                <a:srgbClr val="2E2E2E"/>
              </a:solidFill>
              <a:latin typeface="Canva Sans"/>
            </a:endParaRPr>
          </a:p>
          <a:p>
            <a:pPr>
              <a:lnSpc>
                <a:spcPts val="3594"/>
              </a:lnSpc>
            </a:pPr>
            <a:r>
              <a:rPr lang="en-US" sz="2898">
                <a:solidFill>
                  <a:srgbClr val="2E2E2E"/>
                </a:solidFill>
                <a:latin typeface="Canva Sans"/>
              </a:rPr>
              <a:t>Why</a:t>
            </a:r>
          </a:p>
          <a:p>
            <a:pPr marL="625826" lvl="1" indent="-312913">
              <a:lnSpc>
                <a:spcPts val="3594"/>
              </a:lnSpc>
              <a:buFont typeface="Arial"/>
              <a:buChar char="•"/>
            </a:pPr>
            <a:r>
              <a:rPr lang="en-US" sz="2898">
                <a:solidFill>
                  <a:srgbClr val="2E2E2E"/>
                </a:solidFill>
                <a:latin typeface="Canva Sans"/>
              </a:rPr>
              <a:t>To develop strength in his eyes </a:t>
            </a:r>
          </a:p>
          <a:p>
            <a:pPr>
              <a:lnSpc>
                <a:spcPts val="3594"/>
              </a:lnSpc>
            </a:pPr>
            <a:endParaRPr lang="en-US" sz="2898">
              <a:solidFill>
                <a:srgbClr val="2E2E2E"/>
              </a:solidFill>
              <a:latin typeface="Canva Sans"/>
            </a:endParaRPr>
          </a:p>
          <a:p>
            <a:pPr>
              <a:lnSpc>
                <a:spcPts val="3594"/>
              </a:lnSpc>
            </a:pPr>
            <a:r>
              <a:rPr lang="en-US" sz="2898">
                <a:solidFill>
                  <a:srgbClr val="2E2E2E"/>
                </a:solidFill>
                <a:latin typeface="Canva Sans Bold"/>
              </a:rPr>
              <a:t>Long term aim</a:t>
            </a:r>
          </a:p>
          <a:p>
            <a:pPr marL="625826" lvl="1" indent="-312913">
              <a:lnSpc>
                <a:spcPts val="3594"/>
              </a:lnSpc>
              <a:buFont typeface="Arial"/>
              <a:buChar char="•"/>
            </a:pPr>
            <a:r>
              <a:rPr lang="en-US" sz="2898">
                <a:solidFill>
                  <a:srgbClr val="2E2E2E"/>
                </a:solidFill>
                <a:latin typeface="Canva Sans"/>
              </a:rPr>
              <a:t>Develop and maintain eye Health</a:t>
            </a:r>
          </a:p>
          <a:p>
            <a:pPr marL="625826" lvl="1" indent="-312913">
              <a:lnSpc>
                <a:spcPts val="3594"/>
              </a:lnSpc>
              <a:buFont typeface="Arial"/>
              <a:buChar char="•"/>
            </a:pPr>
            <a:r>
              <a:rPr lang="en-US" sz="2898">
                <a:solidFill>
                  <a:srgbClr val="2E2E2E"/>
                </a:solidFill>
                <a:latin typeface="Canva Sans"/>
              </a:rPr>
              <a:t>To be able to develop the skills so he is able to make choices with his objects of reference, symbols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593482" y="325861"/>
            <a:ext cx="9370510" cy="9395078"/>
            <a:chOff x="0" y="0"/>
            <a:chExt cx="4307012" cy="4318305"/>
          </a:xfrm>
        </p:grpSpPr>
        <p:sp>
          <p:nvSpPr>
            <p:cNvPr id="3" name="Freeform 3"/>
            <p:cNvSpPr/>
            <p:nvPr/>
          </p:nvSpPr>
          <p:spPr>
            <a:xfrm>
              <a:off x="6350" y="2850185"/>
              <a:ext cx="4014912" cy="1461770"/>
            </a:xfrm>
            <a:custGeom>
              <a:avLst/>
              <a:gdLst/>
              <a:ahLst/>
              <a:cxnLst/>
              <a:rect l="l" t="t" r="r" b="b"/>
              <a:pathLst>
                <a:path w="4014912" h="1461770">
                  <a:moveTo>
                    <a:pt x="0" y="0"/>
                  </a:moveTo>
                  <a:lnTo>
                    <a:pt x="0" y="1461770"/>
                  </a:lnTo>
                  <a:lnTo>
                    <a:pt x="4014912" y="14617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773B8"/>
            </a:solidFill>
          </p:spPr>
        </p:sp>
        <p:sp>
          <p:nvSpPr>
            <p:cNvPr id="4" name="Freeform 4"/>
            <p:cNvSpPr/>
            <p:nvPr/>
          </p:nvSpPr>
          <p:spPr>
            <a:xfrm>
              <a:off x="0" y="-29210"/>
              <a:ext cx="4313362" cy="4348785"/>
            </a:xfrm>
            <a:custGeom>
              <a:avLst/>
              <a:gdLst/>
              <a:ahLst/>
              <a:cxnLst/>
              <a:rect l="l" t="t" r="r" b="b"/>
              <a:pathLst>
                <a:path w="4313362" h="4348785">
                  <a:moveTo>
                    <a:pt x="1270" y="45720"/>
                  </a:moveTo>
                  <a:lnTo>
                    <a:pt x="1270" y="938530"/>
                  </a:lnTo>
                  <a:cubicBezTo>
                    <a:pt x="1270" y="1969162"/>
                    <a:pt x="0" y="2897175"/>
                    <a:pt x="1270" y="3161335"/>
                  </a:cubicBezTo>
                  <a:cubicBezTo>
                    <a:pt x="5080" y="3929685"/>
                    <a:pt x="99060" y="4235755"/>
                    <a:pt x="99060" y="4235755"/>
                  </a:cubicBezTo>
                  <a:cubicBezTo>
                    <a:pt x="99060" y="4235755"/>
                    <a:pt x="579120" y="4336085"/>
                    <a:pt x="1004570" y="4342435"/>
                  </a:cubicBezTo>
                  <a:cubicBezTo>
                    <a:pt x="1385570" y="4348785"/>
                    <a:pt x="2247900" y="4347515"/>
                    <a:pt x="3484052" y="4347515"/>
                  </a:cubicBezTo>
                  <a:cubicBezTo>
                    <a:pt x="3903152" y="4347515"/>
                    <a:pt x="4304472" y="4347515"/>
                    <a:pt x="4304472" y="4347515"/>
                  </a:cubicBezTo>
                  <a:cubicBezTo>
                    <a:pt x="4304472" y="4347515"/>
                    <a:pt x="4301932" y="3694735"/>
                    <a:pt x="4304472" y="3278175"/>
                  </a:cubicBezTo>
                  <a:cubicBezTo>
                    <a:pt x="4313362" y="2767635"/>
                    <a:pt x="4309552" y="1861327"/>
                    <a:pt x="4309552" y="986790"/>
                  </a:cubicBezTo>
                  <a:cubicBezTo>
                    <a:pt x="4304472" y="438150"/>
                    <a:pt x="4304472" y="59690"/>
                    <a:pt x="4304472" y="59690"/>
                  </a:cubicBezTo>
                  <a:cubicBezTo>
                    <a:pt x="4304472" y="59690"/>
                    <a:pt x="3665662" y="34290"/>
                    <a:pt x="2390140" y="41910"/>
                  </a:cubicBezTo>
                  <a:cubicBezTo>
                    <a:pt x="2033270" y="48260"/>
                    <a:pt x="1306830" y="34290"/>
                    <a:pt x="918210" y="49530"/>
                  </a:cubicBezTo>
                  <a:cubicBezTo>
                    <a:pt x="494030" y="66040"/>
                    <a:pt x="247650" y="0"/>
                    <a:pt x="1270" y="4572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0251382" y="-26054"/>
            <a:ext cx="2277098" cy="70383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26621" y="348836"/>
            <a:ext cx="6978022" cy="7404139"/>
            <a:chOff x="0" y="0"/>
            <a:chExt cx="9304029" cy="9872185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0"/>
              <a:ext cx="9304029" cy="1523317"/>
              <a:chOff x="0" y="0"/>
              <a:chExt cx="33214774" cy="543814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27940" y="0"/>
                <a:ext cx="33158893" cy="5438140"/>
              </a:xfrm>
              <a:custGeom>
                <a:avLst/>
                <a:gdLst/>
                <a:ahLst/>
                <a:cxnLst/>
                <a:rect l="l" t="t" r="r" b="b"/>
                <a:pathLst>
                  <a:path w="33158893" h="5438140">
                    <a:moveTo>
                      <a:pt x="33158893" y="2719070"/>
                    </a:moveTo>
                    <a:cubicBezTo>
                      <a:pt x="33133493" y="2743200"/>
                      <a:pt x="32755036" y="3116580"/>
                      <a:pt x="32755036" y="3509010"/>
                    </a:cubicBezTo>
                    <a:lnTo>
                      <a:pt x="32753764" y="3509010"/>
                    </a:lnTo>
                    <a:lnTo>
                      <a:pt x="32753764" y="4631690"/>
                    </a:lnTo>
                    <a:cubicBezTo>
                      <a:pt x="32753764" y="5058410"/>
                      <a:pt x="32422293" y="5406390"/>
                      <a:pt x="32003193" y="5435600"/>
                    </a:cubicBezTo>
                    <a:cubicBezTo>
                      <a:pt x="31994304" y="5436870"/>
                      <a:pt x="31985414" y="5436870"/>
                      <a:pt x="31976525" y="5436870"/>
                    </a:cubicBezTo>
                    <a:cubicBezTo>
                      <a:pt x="31966364" y="5438140"/>
                      <a:pt x="31957475" y="5438140"/>
                      <a:pt x="31947314" y="5438140"/>
                    </a:cubicBezTo>
                    <a:lnTo>
                      <a:pt x="1210310" y="5438140"/>
                    </a:lnTo>
                    <a:cubicBezTo>
                      <a:pt x="1200150" y="5438140"/>
                      <a:pt x="1191260" y="5436870"/>
                      <a:pt x="1181100" y="5436870"/>
                    </a:cubicBezTo>
                    <a:cubicBezTo>
                      <a:pt x="1172210" y="5436870"/>
                      <a:pt x="1163320" y="5435600"/>
                      <a:pt x="1154430" y="5435600"/>
                    </a:cubicBezTo>
                    <a:cubicBezTo>
                      <a:pt x="735330" y="5407660"/>
                      <a:pt x="403860" y="5058410"/>
                      <a:pt x="403860" y="4631690"/>
                    </a:cubicBezTo>
                    <a:lnTo>
                      <a:pt x="403860" y="3509010"/>
                    </a:lnTo>
                    <a:cubicBezTo>
                      <a:pt x="403860" y="3116580"/>
                      <a:pt x="24130" y="2743200"/>
                      <a:pt x="0" y="2719070"/>
                    </a:cubicBezTo>
                    <a:cubicBezTo>
                      <a:pt x="24130" y="2694940"/>
                      <a:pt x="403860" y="2321560"/>
                      <a:pt x="403860" y="1929130"/>
                    </a:cubicBezTo>
                    <a:lnTo>
                      <a:pt x="405130" y="1929130"/>
                    </a:lnTo>
                    <a:lnTo>
                      <a:pt x="405130" y="806450"/>
                    </a:lnTo>
                    <a:cubicBezTo>
                      <a:pt x="405130" y="379730"/>
                      <a:pt x="736600" y="31750"/>
                      <a:pt x="1155700" y="2540"/>
                    </a:cubicBezTo>
                    <a:cubicBezTo>
                      <a:pt x="1164590" y="1270"/>
                      <a:pt x="1173480" y="1270"/>
                      <a:pt x="1182370" y="1270"/>
                    </a:cubicBezTo>
                    <a:cubicBezTo>
                      <a:pt x="1192530" y="0"/>
                      <a:pt x="1201420" y="0"/>
                      <a:pt x="1211580" y="0"/>
                    </a:cubicBezTo>
                    <a:lnTo>
                      <a:pt x="31948586" y="0"/>
                    </a:lnTo>
                    <a:cubicBezTo>
                      <a:pt x="31958743" y="0"/>
                      <a:pt x="31967636" y="1270"/>
                      <a:pt x="31977793" y="1270"/>
                    </a:cubicBezTo>
                    <a:cubicBezTo>
                      <a:pt x="31986686" y="1270"/>
                      <a:pt x="31995575" y="2540"/>
                      <a:pt x="32004464" y="2540"/>
                    </a:cubicBezTo>
                    <a:cubicBezTo>
                      <a:pt x="32423564" y="30480"/>
                      <a:pt x="32755036" y="379730"/>
                      <a:pt x="32755036" y="806450"/>
                    </a:cubicBezTo>
                    <a:lnTo>
                      <a:pt x="32755036" y="1929130"/>
                    </a:lnTo>
                    <a:cubicBezTo>
                      <a:pt x="32755036" y="2321560"/>
                      <a:pt x="33133493" y="2694940"/>
                      <a:pt x="33158893" y="2719070"/>
                    </a:cubicBez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9" name="Group 9"/>
            <p:cNvGrpSpPr/>
            <p:nvPr/>
          </p:nvGrpSpPr>
          <p:grpSpPr>
            <a:xfrm>
              <a:off x="604115" y="300568"/>
              <a:ext cx="922180" cy="922180"/>
              <a:chOff x="0" y="0"/>
              <a:chExt cx="6350000" cy="635000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11" name="TextBox 11"/>
            <p:cNvSpPr txBox="1"/>
            <p:nvPr/>
          </p:nvSpPr>
          <p:spPr>
            <a:xfrm>
              <a:off x="604115" y="534626"/>
              <a:ext cx="922180" cy="482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79"/>
                </a:lnSpc>
              </a:pPr>
              <a:r>
                <a:rPr lang="en-US" sz="2400">
                  <a:solidFill>
                    <a:srgbClr val="3F5896"/>
                  </a:solidFill>
                  <a:latin typeface="Gliker SemiBold"/>
                </a:rPr>
                <a:t>A</a:t>
              </a:r>
            </a:p>
          </p:txBody>
        </p:sp>
        <p:grpSp>
          <p:nvGrpSpPr>
            <p:cNvPr id="12" name="Group 12"/>
            <p:cNvGrpSpPr/>
            <p:nvPr/>
          </p:nvGrpSpPr>
          <p:grpSpPr>
            <a:xfrm>
              <a:off x="0" y="1898750"/>
              <a:ext cx="9304029" cy="1523317"/>
              <a:chOff x="0" y="0"/>
              <a:chExt cx="33214774" cy="543814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27940" y="0"/>
                <a:ext cx="33158893" cy="5438140"/>
              </a:xfrm>
              <a:custGeom>
                <a:avLst/>
                <a:gdLst/>
                <a:ahLst/>
                <a:cxnLst/>
                <a:rect l="l" t="t" r="r" b="b"/>
                <a:pathLst>
                  <a:path w="33158893" h="5438140">
                    <a:moveTo>
                      <a:pt x="33158893" y="2719070"/>
                    </a:moveTo>
                    <a:cubicBezTo>
                      <a:pt x="33133493" y="2743200"/>
                      <a:pt x="32755036" y="3116580"/>
                      <a:pt x="32755036" y="3509010"/>
                    </a:cubicBezTo>
                    <a:lnTo>
                      <a:pt x="32753764" y="3509010"/>
                    </a:lnTo>
                    <a:lnTo>
                      <a:pt x="32753764" y="4631690"/>
                    </a:lnTo>
                    <a:cubicBezTo>
                      <a:pt x="32753764" y="5058410"/>
                      <a:pt x="32422293" y="5406390"/>
                      <a:pt x="32003193" y="5435600"/>
                    </a:cubicBezTo>
                    <a:cubicBezTo>
                      <a:pt x="31994304" y="5436870"/>
                      <a:pt x="31985414" y="5436870"/>
                      <a:pt x="31976525" y="5436870"/>
                    </a:cubicBezTo>
                    <a:cubicBezTo>
                      <a:pt x="31966364" y="5438140"/>
                      <a:pt x="31957475" y="5438140"/>
                      <a:pt x="31947314" y="5438140"/>
                    </a:cubicBezTo>
                    <a:lnTo>
                      <a:pt x="1210310" y="5438140"/>
                    </a:lnTo>
                    <a:cubicBezTo>
                      <a:pt x="1200150" y="5438140"/>
                      <a:pt x="1191260" y="5436870"/>
                      <a:pt x="1181100" y="5436870"/>
                    </a:cubicBezTo>
                    <a:cubicBezTo>
                      <a:pt x="1172210" y="5436870"/>
                      <a:pt x="1163320" y="5435600"/>
                      <a:pt x="1154430" y="5435600"/>
                    </a:cubicBezTo>
                    <a:cubicBezTo>
                      <a:pt x="735330" y="5407660"/>
                      <a:pt x="403860" y="5058410"/>
                      <a:pt x="403860" y="4631690"/>
                    </a:cubicBezTo>
                    <a:lnTo>
                      <a:pt x="403860" y="3509010"/>
                    </a:lnTo>
                    <a:cubicBezTo>
                      <a:pt x="403860" y="3116580"/>
                      <a:pt x="24130" y="2743200"/>
                      <a:pt x="0" y="2719070"/>
                    </a:cubicBezTo>
                    <a:cubicBezTo>
                      <a:pt x="24130" y="2694940"/>
                      <a:pt x="403860" y="2321560"/>
                      <a:pt x="403860" y="1929130"/>
                    </a:cubicBezTo>
                    <a:lnTo>
                      <a:pt x="405130" y="1929130"/>
                    </a:lnTo>
                    <a:lnTo>
                      <a:pt x="405130" y="806450"/>
                    </a:lnTo>
                    <a:cubicBezTo>
                      <a:pt x="405130" y="379730"/>
                      <a:pt x="736600" y="31750"/>
                      <a:pt x="1155700" y="2540"/>
                    </a:cubicBezTo>
                    <a:cubicBezTo>
                      <a:pt x="1164590" y="1270"/>
                      <a:pt x="1173480" y="1270"/>
                      <a:pt x="1182370" y="1270"/>
                    </a:cubicBezTo>
                    <a:cubicBezTo>
                      <a:pt x="1192530" y="0"/>
                      <a:pt x="1201420" y="0"/>
                      <a:pt x="1211580" y="0"/>
                    </a:cubicBezTo>
                    <a:lnTo>
                      <a:pt x="31948586" y="0"/>
                    </a:lnTo>
                    <a:cubicBezTo>
                      <a:pt x="31958743" y="0"/>
                      <a:pt x="31967636" y="1270"/>
                      <a:pt x="31977793" y="1270"/>
                    </a:cubicBezTo>
                    <a:cubicBezTo>
                      <a:pt x="31986686" y="1270"/>
                      <a:pt x="31995575" y="2540"/>
                      <a:pt x="32004464" y="2540"/>
                    </a:cubicBezTo>
                    <a:cubicBezTo>
                      <a:pt x="32423564" y="30480"/>
                      <a:pt x="32755036" y="379730"/>
                      <a:pt x="32755036" y="806450"/>
                    </a:cubicBezTo>
                    <a:lnTo>
                      <a:pt x="32755036" y="1929130"/>
                    </a:lnTo>
                    <a:cubicBezTo>
                      <a:pt x="32755036" y="2321560"/>
                      <a:pt x="33133493" y="2694940"/>
                      <a:pt x="33158893" y="2719070"/>
                    </a:cubicBez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604115" y="2199318"/>
              <a:ext cx="922180" cy="922180"/>
              <a:chOff x="0" y="0"/>
              <a:chExt cx="6350000" cy="6350000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16" name="TextBox 16"/>
            <p:cNvSpPr txBox="1"/>
            <p:nvPr/>
          </p:nvSpPr>
          <p:spPr>
            <a:xfrm>
              <a:off x="604115" y="2433376"/>
              <a:ext cx="922180" cy="482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79"/>
                </a:lnSpc>
              </a:pPr>
              <a:r>
                <a:rPr lang="en-US" sz="2400">
                  <a:solidFill>
                    <a:srgbClr val="3F5896"/>
                  </a:solidFill>
                  <a:latin typeface="Gliker SemiBold"/>
                </a:rPr>
                <a:t>B</a:t>
              </a:r>
            </a:p>
          </p:txBody>
        </p:sp>
        <p:grpSp>
          <p:nvGrpSpPr>
            <p:cNvPr id="17" name="Group 17"/>
            <p:cNvGrpSpPr/>
            <p:nvPr/>
          </p:nvGrpSpPr>
          <p:grpSpPr>
            <a:xfrm>
              <a:off x="0" y="3807357"/>
              <a:ext cx="9304029" cy="1523317"/>
              <a:chOff x="0" y="0"/>
              <a:chExt cx="33214774" cy="543814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27940" y="0"/>
                <a:ext cx="33158893" cy="5438140"/>
              </a:xfrm>
              <a:custGeom>
                <a:avLst/>
                <a:gdLst/>
                <a:ahLst/>
                <a:cxnLst/>
                <a:rect l="l" t="t" r="r" b="b"/>
                <a:pathLst>
                  <a:path w="33158893" h="5438140">
                    <a:moveTo>
                      <a:pt x="33158893" y="2719070"/>
                    </a:moveTo>
                    <a:cubicBezTo>
                      <a:pt x="33133493" y="2743200"/>
                      <a:pt x="32755036" y="3116580"/>
                      <a:pt x="32755036" y="3509010"/>
                    </a:cubicBezTo>
                    <a:lnTo>
                      <a:pt x="32753764" y="3509010"/>
                    </a:lnTo>
                    <a:lnTo>
                      <a:pt x="32753764" y="4631690"/>
                    </a:lnTo>
                    <a:cubicBezTo>
                      <a:pt x="32753764" y="5058410"/>
                      <a:pt x="32422293" y="5406390"/>
                      <a:pt x="32003193" y="5435600"/>
                    </a:cubicBezTo>
                    <a:cubicBezTo>
                      <a:pt x="31994304" y="5436870"/>
                      <a:pt x="31985414" y="5436870"/>
                      <a:pt x="31976525" y="5436870"/>
                    </a:cubicBezTo>
                    <a:cubicBezTo>
                      <a:pt x="31966364" y="5438140"/>
                      <a:pt x="31957475" y="5438140"/>
                      <a:pt x="31947314" y="5438140"/>
                    </a:cubicBezTo>
                    <a:lnTo>
                      <a:pt x="1210310" y="5438140"/>
                    </a:lnTo>
                    <a:cubicBezTo>
                      <a:pt x="1200150" y="5438140"/>
                      <a:pt x="1191260" y="5436870"/>
                      <a:pt x="1181100" y="5436870"/>
                    </a:cubicBezTo>
                    <a:cubicBezTo>
                      <a:pt x="1172210" y="5436870"/>
                      <a:pt x="1163320" y="5435600"/>
                      <a:pt x="1154430" y="5435600"/>
                    </a:cubicBezTo>
                    <a:cubicBezTo>
                      <a:pt x="735330" y="5407660"/>
                      <a:pt x="403860" y="5058410"/>
                      <a:pt x="403860" y="4631690"/>
                    </a:cubicBezTo>
                    <a:lnTo>
                      <a:pt x="403860" y="3509010"/>
                    </a:lnTo>
                    <a:cubicBezTo>
                      <a:pt x="403860" y="3116580"/>
                      <a:pt x="24130" y="2743200"/>
                      <a:pt x="0" y="2719070"/>
                    </a:cubicBezTo>
                    <a:cubicBezTo>
                      <a:pt x="24130" y="2694940"/>
                      <a:pt x="403860" y="2321560"/>
                      <a:pt x="403860" y="1929130"/>
                    </a:cubicBezTo>
                    <a:lnTo>
                      <a:pt x="405130" y="1929130"/>
                    </a:lnTo>
                    <a:lnTo>
                      <a:pt x="405130" y="806450"/>
                    </a:lnTo>
                    <a:cubicBezTo>
                      <a:pt x="405130" y="379730"/>
                      <a:pt x="736600" y="31750"/>
                      <a:pt x="1155700" y="2540"/>
                    </a:cubicBezTo>
                    <a:cubicBezTo>
                      <a:pt x="1164590" y="1270"/>
                      <a:pt x="1173480" y="1270"/>
                      <a:pt x="1182370" y="1270"/>
                    </a:cubicBezTo>
                    <a:cubicBezTo>
                      <a:pt x="1192530" y="0"/>
                      <a:pt x="1201420" y="0"/>
                      <a:pt x="1211580" y="0"/>
                    </a:cubicBezTo>
                    <a:lnTo>
                      <a:pt x="31948586" y="0"/>
                    </a:lnTo>
                    <a:cubicBezTo>
                      <a:pt x="31958743" y="0"/>
                      <a:pt x="31967636" y="1270"/>
                      <a:pt x="31977793" y="1270"/>
                    </a:cubicBezTo>
                    <a:cubicBezTo>
                      <a:pt x="31986686" y="1270"/>
                      <a:pt x="31995575" y="2540"/>
                      <a:pt x="32004464" y="2540"/>
                    </a:cubicBezTo>
                    <a:cubicBezTo>
                      <a:pt x="32423564" y="30480"/>
                      <a:pt x="32755036" y="379730"/>
                      <a:pt x="32755036" y="806450"/>
                    </a:cubicBezTo>
                    <a:lnTo>
                      <a:pt x="32755036" y="1929130"/>
                    </a:lnTo>
                    <a:cubicBezTo>
                      <a:pt x="32755036" y="2321560"/>
                      <a:pt x="33133493" y="2694940"/>
                      <a:pt x="33158893" y="2719070"/>
                    </a:cubicBez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604115" y="4107926"/>
              <a:ext cx="922180" cy="922180"/>
              <a:chOff x="0" y="0"/>
              <a:chExt cx="6350000" cy="635000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21" name="TextBox 21"/>
            <p:cNvSpPr txBox="1"/>
            <p:nvPr/>
          </p:nvSpPr>
          <p:spPr>
            <a:xfrm>
              <a:off x="604115" y="4341983"/>
              <a:ext cx="922180" cy="482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79"/>
                </a:lnSpc>
              </a:pPr>
              <a:r>
                <a:rPr lang="en-US" sz="2400">
                  <a:solidFill>
                    <a:srgbClr val="3F5896"/>
                  </a:solidFill>
                  <a:latin typeface="Gliker SemiBold"/>
                </a:rPr>
                <a:t>C</a:t>
              </a:r>
            </a:p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l="44499"/>
            <a:stretch>
              <a:fillRect/>
            </a:stretch>
          </p:blipFill>
          <p:spPr>
            <a:xfrm rot="-5400000">
              <a:off x="2764023" y="3332178"/>
              <a:ext cx="3775984" cy="9304029"/>
            </a:xfrm>
            <a:prstGeom prst="rect">
              <a:avLst/>
            </a:prstGeom>
          </p:spPr>
        </p:pic>
        <p:pic>
          <p:nvPicPr>
            <p:cNvPr id="23" name="Picture 23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l="44499"/>
            <a:stretch>
              <a:fillRect/>
            </a:stretch>
          </p:blipFill>
          <p:spPr>
            <a:xfrm rot="-5400000">
              <a:off x="2764023" y="3332178"/>
              <a:ext cx="3775984" cy="9304029"/>
            </a:xfrm>
            <a:prstGeom prst="rect">
              <a:avLst/>
            </a:prstGeom>
          </p:spPr>
        </p:pic>
        <p:sp>
          <p:nvSpPr>
            <p:cNvPr id="24" name="TextBox 24"/>
            <p:cNvSpPr txBox="1"/>
            <p:nvPr/>
          </p:nvSpPr>
          <p:spPr>
            <a:xfrm>
              <a:off x="866460" y="7217855"/>
              <a:ext cx="8141626" cy="16094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85"/>
                </a:lnSpc>
              </a:pPr>
              <a:r>
                <a:rPr lang="en-US" sz="4585">
                  <a:solidFill>
                    <a:srgbClr val="2E2E2E"/>
                  </a:solidFill>
                  <a:latin typeface="Gliker SemiBold"/>
                </a:rPr>
                <a:t>SECTION 2</a:t>
              </a:r>
            </a:p>
            <a:p>
              <a:pPr>
                <a:lnSpc>
                  <a:spcPts val="4585"/>
                </a:lnSpc>
              </a:pPr>
              <a:r>
                <a:rPr lang="en-US" sz="4585">
                  <a:solidFill>
                    <a:srgbClr val="2E2E2E"/>
                  </a:solidFill>
                  <a:latin typeface="Gliker SemiBold"/>
                </a:rPr>
                <a:t>MAKING CHOICES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755645" y="1967288"/>
              <a:ext cx="6987770" cy="13224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085"/>
                </a:lnSpc>
              </a:pPr>
              <a:r>
                <a:rPr lang="en-US" sz="2918">
                  <a:solidFill>
                    <a:srgbClr val="FFFFFF"/>
                  </a:solidFill>
                  <a:latin typeface="Canva Sans Bold"/>
                </a:rPr>
                <a:t>Chooses between more than 2 items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755645" y="4186139"/>
              <a:ext cx="6987770" cy="6356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085"/>
                </a:lnSpc>
              </a:pPr>
              <a:r>
                <a:rPr lang="en-US" sz="2918">
                  <a:solidFill>
                    <a:srgbClr val="FFFFFF"/>
                  </a:solidFill>
                  <a:latin typeface="Canva Sans Bold"/>
                </a:rPr>
                <a:t>Chooses between symbols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755645" y="435287"/>
              <a:ext cx="6987770" cy="6356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085"/>
                </a:lnSpc>
              </a:pPr>
              <a:r>
                <a:rPr lang="en-US" sz="2918">
                  <a:solidFill>
                    <a:srgbClr val="FFFFFF"/>
                  </a:solidFill>
                  <a:latin typeface="Canva Sans Bold"/>
                </a:rPr>
                <a:t>Make choices with items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326621" y="7976795"/>
            <a:ext cx="3209027" cy="2148280"/>
          </a:xfrm>
          <a:prstGeom prst="rect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7771854" y="701495"/>
            <a:ext cx="9192138" cy="8507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535"/>
              </a:lnSpc>
            </a:pPr>
            <a:r>
              <a:rPr lang="en-US" sz="2897">
                <a:solidFill>
                  <a:srgbClr val="2E2E2E"/>
                </a:solidFill>
                <a:latin typeface="Canva Sans Bold"/>
              </a:rPr>
              <a:t>Intended Outcome 2.C.1</a:t>
            </a:r>
          </a:p>
          <a:p>
            <a:pPr>
              <a:lnSpc>
                <a:spcPts val="3535"/>
              </a:lnSpc>
            </a:pPr>
            <a:r>
              <a:rPr lang="en-US" sz="2897">
                <a:solidFill>
                  <a:srgbClr val="2E2E2E"/>
                </a:solidFill>
                <a:latin typeface="Canva Sans"/>
              </a:rPr>
              <a:t> </a:t>
            </a:r>
          </a:p>
          <a:p>
            <a:pPr>
              <a:lnSpc>
                <a:spcPts val="3535"/>
              </a:lnSpc>
            </a:pPr>
            <a:r>
              <a:rPr lang="en-US" sz="2897">
                <a:solidFill>
                  <a:srgbClr val="2E2E2E"/>
                </a:solidFill>
                <a:latin typeface="Canva Sans"/>
              </a:rPr>
              <a:t>How </a:t>
            </a:r>
          </a:p>
          <a:p>
            <a:pPr marL="625633" lvl="1" indent="-312816">
              <a:lnSpc>
                <a:spcPts val="3535"/>
              </a:lnSpc>
              <a:buFont typeface="Arial"/>
              <a:buChar char="•"/>
            </a:pPr>
            <a:r>
              <a:rPr lang="en-US" sz="2897">
                <a:solidFill>
                  <a:srgbClr val="2E2E2E"/>
                </a:solidFill>
                <a:latin typeface="Canva Sans"/>
              </a:rPr>
              <a:t>Decide what he would like to do</a:t>
            </a:r>
          </a:p>
          <a:p>
            <a:pPr marL="625633" lvl="1" indent="-312816">
              <a:lnSpc>
                <a:spcPts val="3535"/>
              </a:lnSpc>
              <a:buFont typeface="Arial"/>
              <a:buChar char="•"/>
            </a:pPr>
            <a:r>
              <a:rPr lang="en-US" sz="2897">
                <a:solidFill>
                  <a:srgbClr val="2E2E2E"/>
                </a:solidFill>
                <a:latin typeface="Canva Sans"/>
              </a:rPr>
              <a:t>Who he would like to spend time with</a:t>
            </a:r>
          </a:p>
          <a:p>
            <a:pPr marL="625633" lvl="1" indent="-312816">
              <a:lnSpc>
                <a:spcPts val="3535"/>
              </a:lnSpc>
              <a:buFont typeface="Arial"/>
              <a:buChar char="•"/>
            </a:pPr>
            <a:r>
              <a:rPr lang="en-US" sz="2897">
                <a:solidFill>
                  <a:srgbClr val="2E2E2E"/>
                </a:solidFill>
                <a:latin typeface="Canva Sans"/>
              </a:rPr>
              <a:t>Which activities he would like to do</a:t>
            </a:r>
          </a:p>
          <a:p>
            <a:pPr>
              <a:lnSpc>
                <a:spcPts val="3535"/>
              </a:lnSpc>
            </a:pPr>
            <a:endParaRPr lang="en-US" sz="2897">
              <a:solidFill>
                <a:srgbClr val="2E2E2E"/>
              </a:solidFill>
              <a:latin typeface="Canva Sans"/>
            </a:endParaRPr>
          </a:p>
          <a:p>
            <a:pPr>
              <a:lnSpc>
                <a:spcPts val="3535"/>
              </a:lnSpc>
            </a:pPr>
            <a:r>
              <a:rPr lang="en-US" sz="2897">
                <a:solidFill>
                  <a:srgbClr val="2E2E2E"/>
                </a:solidFill>
                <a:latin typeface="Canva Sans"/>
              </a:rPr>
              <a:t>What </a:t>
            </a:r>
          </a:p>
          <a:p>
            <a:pPr marL="625633" lvl="1" indent="-312816">
              <a:lnSpc>
                <a:spcPts val="3535"/>
              </a:lnSpc>
              <a:buFont typeface="Arial"/>
              <a:buChar char="•"/>
            </a:pPr>
            <a:r>
              <a:rPr lang="en-US" sz="2897">
                <a:solidFill>
                  <a:srgbClr val="2E2E2E"/>
                </a:solidFill>
                <a:latin typeface="Canva Sans"/>
              </a:rPr>
              <a:t>Rebound</a:t>
            </a:r>
          </a:p>
          <a:p>
            <a:pPr marL="625633" lvl="1" indent="-312816">
              <a:lnSpc>
                <a:spcPts val="3535"/>
              </a:lnSpc>
              <a:buFont typeface="Arial"/>
              <a:buChar char="•"/>
            </a:pPr>
            <a:r>
              <a:rPr lang="en-US" sz="2897">
                <a:solidFill>
                  <a:srgbClr val="2E2E2E"/>
                </a:solidFill>
                <a:latin typeface="Canva Sans"/>
              </a:rPr>
              <a:t>Special Yoga</a:t>
            </a:r>
          </a:p>
          <a:p>
            <a:pPr marL="625633" lvl="1" indent="-312816">
              <a:lnSpc>
                <a:spcPts val="3535"/>
              </a:lnSpc>
              <a:buFont typeface="Arial"/>
              <a:buChar char="•"/>
            </a:pPr>
            <a:r>
              <a:rPr lang="en-US" sz="2897">
                <a:solidFill>
                  <a:srgbClr val="2E2E2E"/>
                </a:solidFill>
                <a:latin typeface="Canva Sans"/>
              </a:rPr>
              <a:t>Classroom time</a:t>
            </a:r>
          </a:p>
          <a:p>
            <a:pPr>
              <a:lnSpc>
                <a:spcPts val="3535"/>
              </a:lnSpc>
            </a:pPr>
            <a:endParaRPr lang="en-US" sz="2897">
              <a:solidFill>
                <a:srgbClr val="2E2E2E"/>
              </a:solidFill>
              <a:latin typeface="Canva Sans"/>
            </a:endParaRPr>
          </a:p>
          <a:p>
            <a:pPr>
              <a:lnSpc>
                <a:spcPts val="3535"/>
              </a:lnSpc>
            </a:pPr>
            <a:r>
              <a:rPr lang="en-US" sz="2897">
                <a:solidFill>
                  <a:srgbClr val="2E2E2E"/>
                </a:solidFill>
                <a:latin typeface="Canva Sans"/>
              </a:rPr>
              <a:t>Why</a:t>
            </a:r>
          </a:p>
          <a:p>
            <a:pPr marL="625633" lvl="1" indent="-312816">
              <a:lnSpc>
                <a:spcPts val="3535"/>
              </a:lnSpc>
              <a:buFont typeface="Arial"/>
              <a:buChar char="•"/>
            </a:pPr>
            <a:r>
              <a:rPr lang="en-US" sz="2897">
                <a:solidFill>
                  <a:srgbClr val="2E2E2E"/>
                </a:solidFill>
                <a:latin typeface="Canva Sans"/>
              </a:rPr>
              <a:t>Giving him control and choices over his days and evenings</a:t>
            </a:r>
          </a:p>
          <a:p>
            <a:pPr marL="625633" lvl="1" indent="-312816">
              <a:lnSpc>
                <a:spcPts val="3535"/>
              </a:lnSpc>
              <a:buFont typeface="Arial"/>
              <a:buChar char="•"/>
            </a:pPr>
            <a:r>
              <a:rPr lang="en-US" sz="2897">
                <a:solidFill>
                  <a:srgbClr val="2E2E2E"/>
                </a:solidFill>
                <a:latin typeface="Canva Sans"/>
              </a:rPr>
              <a:t>Autonomy</a:t>
            </a:r>
          </a:p>
          <a:p>
            <a:pPr>
              <a:lnSpc>
                <a:spcPts val="3535"/>
              </a:lnSpc>
            </a:pPr>
            <a:endParaRPr lang="en-US" sz="2897">
              <a:solidFill>
                <a:srgbClr val="2E2E2E"/>
              </a:solidFill>
              <a:latin typeface="Canva Sans"/>
            </a:endParaRPr>
          </a:p>
          <a:p>
            <a:pPr>
              <a:lnSpc>
                <a:spcPts val="3535"/>
              </a:lnSpc>
            </a:pPr>
            <a:r>
              <a:rPr lang="en-US" sz="2897">
                <a:solidFill>
                  <a:srgbClr val="2E2E2E"/>
                </a:solidFill>
                <a:latin typeface="Canva Sans Bold"/>
              </a:rPr>
              <a:t>Long term aim</a:t>
            </a:r>
          </a:p>
          <a:p>
            <a:pPr>
              <a:lnSpc>
                <a:spcPts val="3535"/>
              </a:lnSpc>
            </a:pPr>
            <a:r>
              <a:rPr lang="en-US" sz="2897">
                <a:solidFill>
                  <a:srgbClr val="2E2E2E"/>
                </a:solidFill>
                <a:latin typeface="Canva Sans"/>
              </a:rPr>
              <a:t>Having choices within his day, evenings and general 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2278737" y="4282898"/>
            <a:ext cx="3854053" cy="13451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6107" lvl="1" indent="-313054">
              <a:lnSpc>
                <a:spcPts val="3537"/>
              </a:lnSpc>
              <a:buFont typeface="Arial"/>
              <a:buChar char="•"/>
            </a:pPr>
            <a:r>
              <a:rPr lang="en-US" sz="2899">
                <a:solidFill>
                  <a:srgbClr val="000000"/>
                </a:solidFill>
                <a:latin typeface="Canva Sans"/>
              </a:rPr>
              <a:t>Pet therapy </a:t>
            </a:r>
          </a:p>
          <a:p>
            <a:pPr marL="626107" lvl="1" indent="-313054">
              <a:lnSpc>
                <a:spcPts val="3537"/>
              </a:lnSpc>
              <a:buFont typeface="Arial"/>
              <a:buChar char="•"/>
            </a:pPr>
            <a:r>
              <a:rPr lang="en-US" sz="2899">
                <a:solidFill>
                  <a:srgbClr val="000000"/>
                </a:solidFill>
                <a:latin typeface="Canva Sans"/>
              </a:rPr>
              <a:t>Story/Rhyme time</a:t>
            </a:r>
          </a:p>
          <a:p>
            <a:pPr>
              <a:lnSpc>
                <a:spcPts val="3537"/>
              </a:lnSpc>
            </a:pPr>
            <a:endParaRPr lang="en-US" sz="2899">
              <a:solidFill>
                <a:srgbClr val="000000"/>
              </a:solidFill>
              <a:latin typeface="Canva Sa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600950" y="1418455"/>
            <a:ext cx="7402545" cy="7427114"/>
            <a:chOff x="0" y="0"/>
            <a:chExt cx="3402467" cy="3413760"/>
          </a:xfrm>
        </p:grpSpPr>
        <p:sp>
          <p:nvSpPr>
            <p:cNvPr id="3" name="Freeform 3"/>
            <p:cNvSpPr/>
            <p:nvPr/>
          </p:nvSpPr>
          <p:spPr>
            <a:xfrm>
              <a:off x="6350" y="1945640"/>
              <a:ext cx="3110367" cy="1461770"/>
            </a:xfrm>
            <a:custGeom>
              <a:avLst/>
              <a:gdLst/>
              <a:ahLst/>
              <a:cxnLst/>
              <a:rect l="l" t="t" r="r" b="b"/>
              <a:pathLst>
                <a:path w="3110367" h="1461770">
                  <a:moveTo>
                    <a:pt x="0" y="0"/>
                  </a:moveTo>
                  <a:lnTo>
                    <a:pt x="0" y="1461770"/>
                  </a:lnTo>
                  <a:lnTo>
                    <a:pt x="3110367" y="14617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773B8"/>
            </a:solidFill>
          </p:spPr>
        </p:sp>
        <p:sp>
          <p:nvSpPr>
            <p:cNvPr id="4" name="Freeform 4"/>
            <p:cNvSpPr/>
            <p:nvPr/>
          </p:nvSpPr>
          <p:spPr>
            <a:xfrm>
              <a:off x="0" y="-29210"/>
              <a:ext cx="3408817" cy="3444240"/>
            </a:xfrm>
            <a:custGeom>
              <a:avLst/>
              <a:gdLst/>
              <a:ahLst/>
              <a:cxnLst/>
              <a:rect l="l" t="t" r="r" b="b"/>
              <a:pathLst>
                <a:path w="3408817" h="3444240">
                  <a:moveTo>
                    <a:pt x="1270" y="45720"/>
                  </a:moveTo>
                  <a:lnTo>
                    <a:pt x="1270" y="938530"/>
                  </a:lnTo>
                  <a:cubicBezTo>
                    <a:pt x="1270" y="1452880"/>
                    <a:pt x="0" y="1992630"/>
                    <a:pt x="1270" y="2256790"/>
                  </a:cubicBezTo>
                  <a:cubicBezTo>
                    <a:pt x="5080" y="3025140"/>
                    <a:pt x="99060" y="3331210"/>
                    <a:pt x="99060" y="3331210"/>
                  </a:cubicBezTo>
                  <a:cubicBezTo>
                    <a:pt x="99060" y="3331210"/>
                    <a:pt x="579120" y="3431540"/>
                    <a:pt x="1004570" y="3437890"/>
                  </a:cubicBezTo>
                  <a:cubicBezTo>
                    <a:pt x="1385570" y="3444240"/>
                    <a:pt x="2247900" y="3442970"/>
                    <a:pt x="2579507" y="3442970"/>
                  </a:cubicBezTo>
                  <a:cubicBezTo>
                    <a:pt x="2998607" y="3442970"/>
                    <a:pt x="3399927" y="3442970"/>
                    <a:pt x="3399927" y="3442970"/>
                  </a:cubicBezTo>
                  <a:cubicBezTo>
                    <a:pt x="3399927" y="3442970"/>
                    <a:pt x="3397387" y="2790190"/>
                    <a:pt x="3399927" y="2373630"/>
                  </a:cubicBezTo>
                  <a:cubicBezTo>
                    <a:pt x="3408817" y="1863090"/>
                    <a:pt x="3405007" y="1408430"/>
                    <a:pt x="3405007" y="986790"/>
                  </a:cubicBezTo>
                  <a:cubicBezTo>
                    <a:pt x="3399927" y="438150"/>
                    <a:pt x="3399927" y="59690"/>
                    <a:pt x="3399927" y="59690"/>
                  </a:cubicBezTo>
                  <a:cubicBezTo>
                    <a:pt x="3399927" y="59690"/>
                    <a:pt x="2761117" y="34290"/>
                    <a:pt x="2390140" y="41910"/>
                  </a:cubicBezTo>
                  <a:cubicBezTo>
                    <a:pt x="2033270" y="48260"/>
                    <a:pt x="1306830" y="34290"/>
                    <a:pt x="918210" y="49530"/>
                  </a:cubicBezTo>
                  <a:cubicBezTo>
                    <a:pt x="494030" y="66040"/>
                    <a:pt x="247650" y="0"/>
                    <a:pt x="1270" y="4572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9230141" y="1066540"/>
            <a:ext cx="2277098" cy="70383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213353" y="1441431"/>
            <a:ext cx="6978022" cy="7404139"/>
            <a:chOff x="0" y="0"/>
            <a:chExt cx="9304029" cy="9872185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0"/>
              <a:ext cx="9304029" cy="1523317"/>
              <a:chOff x="0" y="0"/>
              <a:chExt cx="33214774" cy="543814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27940" y="0"/>
                <a:ext cx="33158893" cy="5438140"/>
              </a:xfrm>
              <a:custGeom>
                <a:avLst/>
                <a:gdLst/>
                <a:ahLst/>
                <a:cxnLst/>
                <a:rect l="l" t="t" r="r" b="b"/>
                <a:pathLst>
                  <a:path w="33158893" h="5438140">
                    <a:moveTo>
                      <a:pt x="33158893" y="2719070"/>
                    </a:moveTo>
                    <a:cubicBezTo>
                      <a:pt x="33133493" y="2743200"/>
                      <a:pt x="32755036" y="3116580"/>
                      <a:pt x="32755036" y="3509010"/>
                    </a:cubicBezTo>
                    <a:lnTo>
                      <a:pt x="32753764" y="3509010"/>
                    </a:lnTo>
                    <a:lnTo>
                      <a:pt x="32753764" y="4631690"/>
                    </a:lnTo>
                    <a:cubicBezTo>
                      <a:pt x="32753764" y="5058410"/>
                      <a:pt x="32422293" y="5406390"/>
                      <a:pt x="32003193" y="5435600"/>
                    </a:cubicBezTo>
                    <a:cubicBezTo>
                      <a:pt x="31994304" y="5436870"/>
                      <a:pt x="31985414" y="5436870"/>
                      <a:pt x="31976525" y="5436870"/>
                    </a:cubicBezTo>
                    <a:cubicBezTo>
                      <a:pt x="31966364" y="5438140"/>
                      <a:pt x="31957475" y="5438140"/>
                      <a:pt x="31947314" y="5438140"/>
                    </a:cubicBezTo>
                    <a:lnTo>
                      <a:pt x="1210310" y="5438140"/>
                    </a:lnTo>
                    <a:cubicBezTo>
                      <a:pt x="1200150" y="5438140"/>
                      <a:pt x="1191260" y="5436870"/>
                      <a:pt x="1181100" y="5436870"/>
                    </a:cubicBezTo>
                    <a:cubicBezTo>
                      <a:pt x="1172210" y="5436870"/>
                      <a:pt x="1163320" y="5435600"/>
                      <a:pt x="1154430" y="5435600"/>
                    </a:cubicBezTo>
                    <a:cubicBezTo>
                      <a:pt x="735330" y="5407660"/>
                      <a:pt x="403860" y="5058410"/>
                      <a:pt x="403860" y="4631690"/>
                    </a:cubicBezTo>
                    <a:lnTo>
                      <a:pt x="403860" y="3509010"/>
                    </a:lnTo>
                    <a:cubicBezTo>
                      <a:pt x="403860" y="3116580"/>
                      <a:pt x="24130" y="2743200"/>
                      <a:pt x="0" y="2719070"/>
                    </a:cubicBezTo>
                    <a:cubicBezTo>
                      <a:pt x="24130" y="2694940"/>
                      <a:pt x="403860" y="2321560"/>
                      <a:pt x="403860" y="1929130"/>
                    </a:cubicBezTo>
                    <a:lnTo>
                      <a:pt x="405130" y="1929130"/>
                    </a:lnTo>
                    <a:lnTo>
                      <a:pt x="405130" y="806450"/>
                    </a:lnTo>
                    <a:cubicBezTo>
                      <a:pt x="405130" y="379730"/>
                      <a:pt x="736600" y="31750"/>
                      <a:pt x="1155700" y="2540"/>
                    </a:cubicBezTo>
                    <a:cubicBezTo>
                      <a:pt x="1164590" y="1270"/>
                      <a:pt x="1173480" y="1270"/>
                      <a:pt x="1182370" y="1270"/>
                    </a:cubicBezTo>
                    <a:cubicBezTo>
                      <a:pt x="1192530" y="0"/>
                      <a:pt x="1201420" y="0"/>
                      <a:pt x="1211580" y="0"/>
                    </a:cubicBezTo>
                    <a:lnTo>
                      <a:pt x="31948586" y="0"/>
                    </a:lnTo>
                    <a:cubicBezTo>
                      <a:pt x="31958743" y="0"/>
                      <a:pt x="31967636" y="1270"/>
                      <a:pt x="31977793" y="1270"/>
                    </a:cubicBezTo>
                    <a:cubicBezTo>
                      <a:pt x="31986686" y="1270"/>
                      <a:pt x="31995575" y="2540"/>
                      <a:pt x="32004464" y="2540"/>
                    </a:cubicBezTo>
                    <a:cubicBezTo>
                      <a:pt x="32423564" y="30480"/>
                      <a:pt x="32755036" y="379730"/>
                      <a:pt x="32755036" y="806450"/>
                    </a:cubicBezTo>
                    <a:lnTo>
                      <a:pt x="32755036" y="1929130"/>
                    </a:lnTo>
                    <a:cubicBezTo>
                      <a:pt x="32755036" y="2321560"/>
                      <a:pt x="33133493" y="2694940"/>
                      <a:pt x="33158893" y="2719070"/>
                    </a:cubicBez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9" name="Group 9"/>
            <p:cNvGrpSpPr/>
            <p:nvPr/>
          </p:nvGrpSpPr>
          <p:grpSpPr>
            <a:xfrm>
              <a:off x="604115" y="300568"/>
              <a:ext cx="922180" cy="922180"/>
              <a:chOff x="0" y="0"/>
              <a:chExt cx="6350000" cy="635000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11" name="TextBox 11"/>
            <p:cNvSpPr txBox="1"/>
            <p:nvPr/>
          </p:nvSpPr>
          <p:spPr>
            <a:xfrm>
              <a:off x="604115" y="534626"/>
              <a:ext cx="922180" cy="482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79"/>
                </a:lnSpc>
              </a:pPr>
              <a:r>
                <a:rPr lang="en-US" sz="2400">
                  <a:solidFill>
                    <a:srgbClr val="3F5896"/>
                  </a:solidFill>
                  <a:latin typeface="Gliker SemiBold"/>
                </a:rPr>
                <a:t>A</a:t>
              </a:r>
            </a:p>
          </p:txBody>
        </p:sp>
        <p:grpSp>
          <p:nvGrpSpPr>
            <p:cNvPr id="12" name="Group 12"/>
            <p:cNvGrpSpPr/>
            <p:nvPr/>
          </p:nvGrpSpPr>
          <p:grpSpPr>
            <a:xfrm>
              <a:off x="0" y="1898750"/>
              <a:ext cx="9304029" cy="1523317"/>
              <a:chOff x="0" y="0"/>
              <a:chExt cx="33214774" cy="543814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27940" y="0"/>
                <a:ext cx="33158893" cy="5438140"/>
              </a:xfrm>
              <a:custGeom>
                <a:avLst/>
                <a:gdLst/>
                <a:ahLst/>
                <a:cxnLst/>
                <a:rect l="l" t="t" r="r" b="b"/>
                <a:pathLst>
                  <a:path w="33158893" h="5438140">
                    <a:moveTo>
                      <a:pt x="33158893" y="2719070"/>
                    </a:moveTo>
                    <a:cubicBezTo>
                      <a:pt x="33133493" y="2743200"/>
                      <a:pt x="32755036" y="3116580"/>
                      <a:pt x="32755036" y="3509010"/>
                    </a:cubicBezTo>
                    <a:lnTo>
                      <a:pt x="32753764" y="3509010"/>
                    </a:lnTo>
                    <a:lnTo>
                      <a:pt x="32753764" y="4631690"/>
                    </a:lnTo>
                    <a:cubicBezTo>
                      <a:pt x="32753764" y="5058410"/>
                      <a:pt x="32422293" y="5406390"/>
                      <a:pt x="32003193" y="5435600"/>
                    </a:cubicBezTo>
                    <a:cubicBezTo>
                      <a:pt x="31994304" y="5436870"/>
                      <a:pt x="31985414" y="5436870"/>
                      <a:pt x="31976525" y="5436870"/>
                    </a:cubicBezTo>
                    <a:cubicBezTo>
                      <a:pt x="31966364" y="5438140"/>
                      <a:pt x="31957475" y="5438140"/>
                      <a:pt x="31947314" y="5438140"/>
                    </a:cubicBezTo>
                    <a:lnTo>
                      <a:pt x="1210310" y="5438140"/>
                    </a:lnTo>
                    <a:cubicBezTo>
                      <a:pt x="1200150" y="5438140"/>
                      <a:pt x="1191260" y="5436870"/>
                      <a:pt x="1181100" y="5436870"/>
                    </a:cubicBezTo>
                    <a:cubicBezTo>
                      <a:pt x="1172210" y="5436870"/>
                      <a:pt x="1163320" y="5435600"/>
                      <a:pt x="1154430" y="5435600"/>
                    </a:cubicBezTo>
                    <a:cubicBezTo>
                      <a:pt x="735330" y="5407660"/>
                      <a:pt x="403860" y="5058410"/>
                      <a:pt x="403860" y="4631690"/>
                    </a:cubicBezTo>
                    <a:lnTo>
                      <a:pt x="403860" y="3509010"/>
                    </a:lnTo>
                    <a:cubicBezTo>
                      <a:pt x="403860" y="3116580"/>
                      <a:pt x="24130" y="2743200"/>
                      <a:pt x="0" y="2719070"/>
                    </a:cubicBezTo>
                    <a:cubicBezTo>
                      <a:pt x="24130" y="2694940"/>
                      <a:pt x="403860" y="2321560"/>
                      <a:pt x="403860" y="1929130"/>
                    </a:cubicBezTo>
                    <a:lnTo>
                      <a:pt x="405130" y="1929130"/>
                    </a:lnTo>
                    <a:lnTo>
                      <a:pt x="405130" y="806450"/>
                    </a:lnTo>
                    <a:cubicBezTo>
                      <a:pt x="405130" y="379730"/>
                      <a:pt x="736600" y="31750"/>
                      <a:pt x="1155700" y="2540"/>
                    </a:cubicBezTo>
                    <a:cubicBezTo>
                      <a:pt x="1164590" y="1270"/>
                      <a:pt x="1173480" y="1270"/>
                      <a:pt x="1182370" y="1270"/>
                    </a:cubicBezTo>
                    <a:cubicBezTo>
                      <a:pt x="1192530" y="0"/>
                      <a:pt x="1201420" y="0"/>
                      <a:pt x="1211580" y="0"/>
                    </a:cubicBezTo>
                    <a:lnTo>
                      <a:pt x="31948586" y="0"/>
                    </a:lnTo>
                    <a:cubicBezTo>
                      <a:pt x="31958743" y="0"/>
                      <a:pt x="31967636" y="1270"/>
                      <a:pt x="31977793" y="1270"/>
                    </a:cubicBezTo>
                    <a:cubicBezTo>
                      <a:pt x="31986686" y="1270"/>
                      <a:pt x="31995575" y="2540"/>
                      <a:pt x="32004464" y="2540"/>
                    </a:cubicBezTo>
                    <a:cubicBezTo>
                      <a:pt x="32423564" y="30480"/>
                      <a:pt x="32755036" y="379730"/>
                      <a:pt x="32755036" y="806450"/>
                    </a:cubicBezTo>
                    <a:lnTo>
                      <a:pt x="32755036" y="1929130"/>
                    </a:lnTo>
                    <a:cubicBezTo>
                      <a:pt x="32755036" y="2321560"/>
                      <a:pt x="33133493" y="2694940"/>
                      <a:pt x="33158893" y="2719070"/>
                    </a:cubicBez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604115" y="2199318"/>
              <a:ext cx="922180" cy="922180"/>
              <a:chOff x="0" y="0"/>
              <a:chExt cx="6350000" cy="6350000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16" name="TextBox 16"/>
            <p:cNvSpPr txBox="1"/>
            <p:nvPr/>
          </p:nvSpPr>
          <p:spPr>
            <a:xfrm>
              <a:off x="604115" y="2433376"/>
              <a:ext cx="922180" cy="482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79"/>
                </a:lnSpc>
              </a:pPr>
              <a:r>
                <a:rPr lang="en-US" sz="2400">
                  <a:solidFill>
                    <a:srgbClr val="3F5896"/>
                  </a:solidFill>
                  <a:latin typeface="Gliker SemiBold"/>
                </a:rPr>
                <a:t>B</a:t>
              </a:r>
            </a:p>
          </p:txBody>
        </p:sp>
        <p:grpSp>
          <p:nvGrpSpPr>
            <p:cNvPr id="17" name="Group 17"/>
            <p:cNvGrpSpPr/>
            <p:nvPr/>
          </p:nvGrpSpPr>
          <p:grpSpPr>
            <a:xfrm>
              <a:off x="0" y="3807357"/>
              <a:ext cx="9304029" cy="1523317"/>
              <a:chOff x="0" y="0"/>
              <a:chExt cx="33214774" cy="543814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27940" y="0"/>
                <a:ext cx="33158893" cy="5438140"/>
              </a:xfrm>
              <a:custGeom>
                <a:avLst/>
                <a:gdLst/>
                <a:ahLst/>
                <a:cxnLst/>
                <a:rect l="l" t="t" r="r" b="b"/>
                <a:pathLst>
                  <a:path w="33158893" h="5438140">
                    <a:moveTo>
                      <a:pt x="33158893" y="2719070"/>
                    </a:moveTo>
                    <a:cubicBezTo>
                      <a:pt x="33133493" y="2743200"/>
                      <a:pt x="32755036" y="3116580"/>
                      <a:pt x="32755036" y="3509010"/>
                    </a:cubicBezTo>
                    <a:lnTo>
                      <a:pt x="32753764" y="3509010"/>
                    </a:lnTo>
                    <a:lnTo>
                      <a:pt x="32753764" y="4631690"/>
                    </a:lnTo>
                    <a:cubicBezTo>
                      <a:pt x="32753764" y="5058410"/>
                      <a:pt x="32422293" y="5406390"/>
                      <a:pt x="32003193" y="5435600"/>
                    </a:cubicBezTo>
                    <a:cubicBezTo>
                      <a:pt x="31994304" y="5436870"/>
                      <a:pt x="31985414" y="5436870"/>
                      <a:pt x="31976525" y="5436870"/>
                    </a:cubicBezTo>
                    <a:cubicBezTo>
                      <a:pt x="31966364" y="5438140"/>
                      <a:pt x="31957475" y="5438140"/>
                      <a:pt x="31947314" y="5438140"/>
                    </a:cubicBezTo>
                    <a:lnTo>
                      <a:pt x="1210310" y="5438140"/>
                    </a:lnTo>
                    <a:cubicBezTo>
                      <a:pt x="1200150" y="5438140"/>
                      <a:pt x="1191260" y="5436870"/>
                      <a:pt x="1181100" y="5436870"/>
                    </a:cubicBezTo>
                    <a:cubicBezTo>
                      <a:pt x="1172210" y="5436870"/>
                      <a:pt x="1163320" y="5435600"/>
                      <a:pt x="1154430" y="5435600"/>
                    </a:cubicBezTo>
                    <a:cubicBezTo>
                      <a:pt x="735330" y="5407660"/>
                      <a:pt x="403860" y="5058410"/>
                      <a:pt x="403860" y="4631690"/>
                    </a:cubicBezTo>
                    <a:lnTo>
                      <a:pt x="403860" y="3509010"/>
                    </a:lnTo>
                    <a:cubicBezTo>
                      <a:pt x="403860" y="3116580"/>
                      <a:pt x="24130" y="2743200"/>
                      <a:pt x="0" y="2719070"/>
                    </a:cubicBezTo>
                    <a:cubicBezTo>
                      <a:pt x="24130" y="2694940"/>
                      <a:pt x="403860" y="2321560"/>
                      <a:pt x="403860" y="1929130"/>
                    </a:cubicBezTo>
                    <a:lnTo>
                      <a:pt x="405130" y="1929130"/>
                    </a:lnTo>
                    <a:lnTo>
                      <a:pt x="405130" y="806450"/>
                    </a:lnTo>
                    <a:cubicBezTo>
                      <a:pt x="405130" y="379730"/>
                      <a:pt x="736600" y="31750"/>
                      <a:pt x="1155700" y="2540"/>
                    </a:cubicBezTo>
                    <a:cubicBezTo>
                      <a:pt x="1164590" y="1270"/>
                      <a:pt x="1173480" y="1270"/>
                      <a:pt x="1182370" y="1270"/>
                    </a:cubicBezTo>
                    <a:cubicBezTo>
                      <a:pt x="1192530" y="0"/>
                      <a:pt x="1201420" y="0"/>
                      <a:pt x="1211580" y="0"/>
                    </a:cubicBezTo>
                    <a:lnTo>
                      <a:pt x="31948586" y="0"/>
                    </a:lnTo>
                    <a:cubicBezTo>
                      <a:pt x="31958743" y="0"/>
                      <a:pt x="31967636" y="1270"/>
                      <a:pt x="31977793" y="1270"/>
                    </a:cubicBezTo>
                    <a:cubicBezTo>
                      <a:pt x="31986686" y="1270"/>
                      <a:pt x="31995575" y="2540"/>
                      <a:pt x="32004464" y="2540"/>
                    </a:cubicBezTo>
                    <a:cubicBezTo>
                      <a:pt x="32423564" y="30480"/>
                      <a:pt x="32755036" y="379730"/>
                      <a:pt x="32755036" y="806450"/>
                    </a:cubicBezTo>
                    <a:lnTo>
                      <a:pt x="32755036" y="1929130"/>
                    </a:lnTo>
                    <a:cubicBezTo>
                      <a:pt x="32755036" y="2321560"/>
                      <a:pt x="33133493" y="2694940"/>
                      <a:pt x="33158893" y="2719070"/>
                    </a:cubicBez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604115" y="4107926"/>
              <a:ext cx="922180" cy="922180"/>
              <a:chOff x="0" y="0"/>
              <a:chExt cx="6350000" cy="635000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21" name="TextBox 21"/>
            <p:cNvSpPr txBox="1"/>
            <p:nvPr/>
          </p:nvSpPr>
          <p:spPr>
            <a:xfrm>
              <a:off x="604115" y="4341983"/>
              <a:ext cx="922180" cy="482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79"/>
                </a:lnSpc>
              </a:pPr>
              <a:r>
                <a:rPr lang="en-US" sz="2400">
                  <a:solidFill>
                    <a:srgbClr val="3F5896"/>
                  </a:solidFill>
                  <a:latin typeface="Gliker SemiBold"/>
                </a:rPr>
                <a:t>C</a:t>
              </a:r>
            </a:p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l="44499"/>
            <a:stretch>
              <a:fillRect/>
            </a:stretch>
          </p:blipFill>
          <p:spPr>
            <a:xfrm rot="-5400000">
              <a:off x="2764023" y="3332178"/>
              <a:ext cx="3775984" cy="9304029"/>
            </a:xfrm>
            <a:prstGeom prst="rect">
              <a:avLst/>
            </a:prstGeom>
          </p:spPr>
        </p:pic>
        <p:sp>
          <p:nvSpPr>
            <p:cNvPr id="23" name="TextBox 23"/>
            <p:cNvSpPr txBox="1"/>
            <p:nvPr/>
          </p:nvSpPr>
          <p:spPr>
            <a:xfrm>
              <a:off x="929280" y="6776928"/>
              <a:ext cx="8141626" cy="23841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585"/>
                </a:lnSpc>
              </a:pPr>
              <a:r>
                <a:rPr lang="en-US" sz="4585">
                  <a:solidFill>
                    <a:srgbClr val="2E2E2E"/>
                  </a:solidFill>
                  <a:latin typeface="Gliker SemiBold"/>
                </a:rPr>
                <a:t>SECTION 3</a:t>
              </a:r>
            </a:p>
            <a:p>
              <a:pPr>
                <a:lnSpc>
                  <a:spcPts val="4585"/>
                </a:lnSpc>
              </a:pPr>
              <a:r>
                <a:rPr lang="en-US" sz="4585">
                  <a:solidFill>
                    <a:srgbClr val="2E2E2E"/>
                  </a:solidFill>
                  <a:latin typeface="Gliker SemiBold"/>
                </a:rPr>
                <a:t>MAXIMISE ENGAGEMENT</a:t>
              </a:r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755645" y="390961"/>
              <a:ext cx="6987770" cy="6356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085"/>
                </a:lnSpc>
              </a:pPr>
              <a:r>
                <a:rPr lang="en-US" sz="2918">
                  <a:solidFill>
                    <a:srgbClr val="FFFFFF"/>
                  </a:solidFill>
                  <a:latin typeface="Canva Sans Bold"/>
                </a:rPr>
                <a:t>Follows Now and Next board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755645" y="1980278"/>
              <a:ext cx="6987770" cy="13224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085"/>
                </a:lnSpc>
              </a:pPr>
              <a:r>
                <a:rPr lang="en-US" sz="2918">
                  <a:solidFill>
                    <a:srgbClr val="FFFFFF"/>
                  </a:solidFill>
                  <a:latin typeface="Canva Sans Bold"/>
                </a:rPr>
                <a:t>Has a visual timetable to show his routine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755645" y="4258446"/>
              <a:ext cx="6987770" cy="6356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4085"/>
                </a:lnSpc>
              </a:pPr>
              <a:r>
                <a:rPr lang="en-US" sz="2918">
                  <a:solidFill>
                    <a:srgbClr val="FFFFFF"/>
                  </a:solidFill>
                  <a:latin typeface="Canva Sans Bold"/>
                </a:rPr>
                <a:t>Uses switches in class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3460445" y="154532"/>
            <a:ext cx="3086100" cy="9496894"/>
            <a:chOff x="0" y="0"/>
            <a:chExt cx="812800" cy="2501239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2501239"/>
            </a:xfrm>
            <a:custGeom>
              <a:avLst/>
              <a:gdLst/>
              <a:ahLst/>
              <a:cxnLst/>
              <a:rect l="l" t="t" r="r" b="b"/>
              <a:pathLst>
                <a:path w="812800" h="2501239">
                  <a:moveTo>
                    <a:pt x="0" y="0"/>
                  </a:moveTo>
                  <a:lnTo>
                    <a:pt x="812800" y="0"/>
                  </a:lnTo>
                  <a:lnTo>
                    <a:pt x="812800" y="2501239"/>
                  </a:lnTo>
                  <a:lnTo>
                    <a:pt x="0" y="2501239"/>
                  </a:lnTo>
                  <a:close/>
                </a:path>
              </a:pathLst>
            </a:custGeom>
            <a:solidFill>
              <a:srgbClr val="76D3FB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0" y="-123825"/>
              <a:ext cx="812800" cy="9366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98"/>
                </a:lnSpc>
              </a:pPr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7742074" y="2154234"/>
            <a:ext cx="5603467" cy="5707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99"/>
              </a:lnSpc>
            </a:pPr>
            <a:endParaRPr/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Routine </a:t>
            </a: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 </a:t>
            </a:r>
          </a:p>
          <a:p>
            <a:pPr marL="474978" lvl="1" indent="-237489" algn="just">
              <a:lnSpc>
                <a:spcPts val="3299"/>
              </a:lnSpc>
              <a:buFont typeface="Arial"/>
              <a:buChar char="•"/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Big Mac switch to greet the class </a:t>
            </a:r>
          </a:p>
          <a:p>
            <a:pPr marL="474978" lvl="1" indent="-237489" algn="just">
              <a:lnSpc>
                <a:spcPts val="3299"/>
              </a:lnSpc>
              <a:buFont typeface="Arial"/>
              <a:buChar char="•"/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Switch to get attention</a:t>
            </a:r>
          </a:p>
          <a:p>
            <a:pPr algn="just">
              <a:lnSpc>
                <a:spcPts val="3299"/>
              </a:lnSpc>
            </a:pPr>
            <a:endParaRPr lang="en-US" sz="2199">
              <a:solidFill>
                <a:srgbClr val="2E2E2E"/>
              </a:solidFill>
              <a:latin typeface="Canva Sans"/>
            </a:endParaRPr>
          </a:p>
          <a:p>
            <a:pPr algn="just">
              <a:lnSpc>
                <a:spcPts val="3299"/>
              </a:lnSpc>
            </a:pPr>
            <a:endParaRPr lang="en-US" sz="2199">
              <a:solidFill>
                <a:srgbClr val="2E2E2E"/>
              </a:solidFill>
              <a:latin typeface="Canva Sans"/>
            </a:endParaRPr>
          </a:p>
          <a:p>
            <a:pPr algn="just">
              <a:lnSpc>
                <a:spcPts val="3299"/>
              </a:lnSpc>
            </a:pPr>
            <a:endParaRPr lang="en-US" sz="2199">
              <a:solidFill>
                <a:srgbClr val="2E2E2E"/>
              </a:solidFill>
              <a:latin typeface="Canva Sans"/>
            </a:endParaRPr>
          </a:p>
          <a:p>
            <a:pPr algn="just">
              <a:lnSpc>
                <a:spcPts val="3299"/>
              </a:lnSpc>
            </a:pPr>
            <a:endParaRPr lang="en-US" sz="2199">
              <a:solidFill>
                <a:srgbClr val="2E2E2E"/>
              </a:solidFill>
              <a:latin typeface="Canva Sans"/>
            </a:endParaRP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 Bold"/>
              </a:rPr>
              <a:t>Long term aim</a:t>
            </a:r>
          </a:p>
          <a:p>
            <a:pPr marL="474978" lvl="1" indent="-237489" algn="just">
              <a:lnSpc>
                <a:spcPts val="3299"/>
              </a:lnSpc>
              <a:buFont typeface="Arial"/>
              <a:buChar char="•"/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Controlling items </a:t>
            </a:r>
          </a:p>
          <a:p>
            <a:pPr marL="474978" lvl="1" indent="-237489" algn="just">
              <a:lnSpc>
                <a:spcPts val="3299"/>
              </a:lnSpc>
              <a:buFont typeface="Arial"/>
              <a:buChar char="•"/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Being involved in sessions  </a:t>
            </a:r>
          </a:p>
          <a:p>
            <a:pPr marL="474978" lvl="1" indent="-237489" algn="just">
              <a:lnSpc>
                <a:spcPts val="3299"/>
              </a:lnSpc>
              <a:buFont typeface="Arial"/>
              <a:buChar char="•"/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Using equipment</a:t>
            </a:r>
          </a:p>
          <a:p>
            <a:pPr marL="474978" lvl="1" indent="-237489" algn="just">
              <a:lnSpc>
                <a:spcPts val="3299"/>
              </a:lnSpc>
              <a:buFont typeface="Arial"/>
              <a:buChar char="•"/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Using a bike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3731017" y="450696"/>
            <a:ext cx="4141306" cy="890456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100382" y="1429943"/>
            <a:ext cx="9426683" cy="7427114"/>
            <a:chOff x="0" y="0"/>
            <a:chExt cx="4332831" cy="3413760"/>
          </a:xfrm>
        </p:grpSpPr>
        <p:sp>
          <p:nvSpPr>
            <p:cNvPr id="3" name="Freeform 3"/>
            <p:cNvSpPr/>
            <p:nvPr/>
          </p:nvSpPr>
          <p:spPr>
            <a:xfrm>
              <a:off x="6350" y="1945640"/>
              <a:ext cx="4040732" cy="1461770"/>
            </a:xfrm>
            <a:custGeom>
              <a:avLst/>
              <a:gdLst/>
              <a:ahLst/>
              <a:cxnLst/>
              <a:rect l="l" t="t" r="r" b="b"/>
              <a:pathLst>
                <a:path w="4040732" h="1461770">
                  <a:moveTo>
                    <a:pt x="0" y="0"/>
                  </a:moveTo>
                  <a:lnTo>
                    <a:pt x="0" y="1461770"/>
                  </a:lnTo>
                  <a:lnTo>
                    <a:pt x="4040732" y="146177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773B8"/>
            </a:solidFill>
          </p:spPr>
        </p:sp>
        <p:sp>
          <p:nvSpPr>
            <p:cNvPr id="4" name="Freeform 4"/>
            <p:cNvSpPr/>
            <p:nvPr/>
          </p:nvSpPr>
          <p:spPr>
            <a:xfrm>
              <a:off x="0" y="-29210"/>
              <a:ext cx="4339181" cy="3444240"/>
            </a:xfrm>
            <a:custGeom>
              <a:avLst/>
              <a:gdLst/>
              <a:ahLst/>
              <a:cxnLst/>
              <a:rect l="l" t="t" r="r" b="b"/>
              <a:pathLst>
                <a:path w="4339181" h="3444240">
                  <a:moveTo>
                    <a:pt x="1270" y="45720"/>
                  </a:moveTo>
                  <a:lnTo>
                    <a:pt x="1270" y="938530"/>
                  </a:lnTo>
                  <a:cubicBezTo>
                    <a:pt x="1270" y="1452880"/>
                    <a:pt x="0" y="1992630"/>
                    <a:pt x="1270" y="2256790"/>
                  </a:cubicBezTo>
                  <a:cubicBezTo>
                    <a:pt x="5080" y="3025140"/>
                    <a:pt x="99060" y="3331210"/>
                    <a:pt x="99060" y="3331210"/>
                  </a:cubicBezTo>
                  <a:cubicBezTo>
                    <a:pt x="99060" y="3331210"/>
                    <a:pt x="579120" y="3431540"/>
                    <a:pt x="1004570" y="3437890"/>
                  </a:cubicBezTo>
                  <a:cubicBezTo>
                    <a:pt x="1385570" y="3444240"/>
                    <a:pt x="2247900" y="3442970"/>
                    <a:pt x="3509871" y="3442970"/>
                  </a:cubicBezTo>
                  <a:cubicBezTo>
                    <a:pt x="3928971" y="3442970"/>
                    <a:pt x="4330291" y="3442970"/>
                    <a:pt x="4330291" y="3442970"/>
                  </a:cubicBezTo>
                  <a:cubicBezTo>
                    <a:pt x="4330291" y="3442970"/>
                    <a:pt x="4327751" y="2790190"/>
                    <a:pt x="4330291" y="2373630"/>
                  </a:cubicBezTo>
                  <a:cubicBezTo>
                    <a:pt x="4339181" y="1863090"/>
                    <a:pt x="4335371" y="1408430"/>
                    <a:pt x="4335371" y="986790"/>
                  </a:cubicBezTo>
                  <a:cubicBezTo>
                    <a:pt x="4330291" y="438150"/>
                    <a:pt x="4330291" y="59690"/>
                    <a:pt x="4330291" y="59690"/>
                  </a:cubicBezTo>
                  <a:cubicBezTo>
                    <a:pt x="4330291" y="59690"/>
                    <a:pt x="3691482" y="34290"/>
                    <a:pt x="2390140" y="41910"/>
                  </a:cubicBezTo>
                  <a:cubicBezTo>
                    <a:pt x="2033270" y="48260"/>
                    <a:pt x="1306830" y="34290"/>
                    <a:pt x="918210" y="49530"/>
                  </a:cubicBezTo>
                  <a:cubicBezTo>
                    <a:pt x="494030" y="66040"/>
                    <a:pt x="247650" y="0"/>
                    <a:pt x="1270" y="4572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1675175" y="1028700"/>
            <a:ext cx="2277098" cy="70383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535344" y="1452918"/>
            <a:ext cx="6978022" cy="7404139"/>
            <a:chOff x="0" y="0"/>
            <a:chExt cx="9304029" cy="9872185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0"/>
              <a:ext cx="9304029" cy="1523317"/>
              <a:chOff x="0" y="0"/>
              <a:chExt cx="33214774" cy="543814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27940" y="0"/>
                <a:ext cx="33158893" cy="5438140"/>
              </a:xfrm>
              <a:custGeom>
                <a:avLst/>
                <a:gdLst/>
                <a:ahLst/>
                <a:cxnLst/>
                <a:rect l="l" t="t" r="r" b="b"/>
                <a:pathLst>
                  <a:path w="33158893" h="5438140">
                    <a:moveTo>
                      <a:pt x="33158893" y="2719070"/>
                    </a:moveTo>
                    <a:cubicBezTo>
                      <a:pt x="33133493" y="2743200"/>
                      <a:pt x="32755036" y="3116580"/>
                      <a:pt x="32755036" y="3509010"/>
                    </a:cubicBezTo>
                    <a:lnTo>
                      <a:pt x="32753764" y="3509010"/>
                    </a:lnTo>
                    <a:lnTo>
                      <a:pt x="32753764" y="4631690"/>
                    </a:lnTo>
                    <a:cubicBezTo>
                      <a:pt x="32753764" y="5058410"/>
                      <a:pt x="32422293" y="5406390"/>
                      <a:pt x="32003193" y="5435600"/>
                    </a:cubicBezTo>
                    <a:cubicBezTo>
                      <a:pt x="31994304" y="5436870"/>
                      <a:pt x="31985414" y="5436870"/>
                      <a:pt x="31976525" y="5436870"/>
                    </a:cubicBezTo>
                    <a:cubicBezTo>
                      <a:pt x="31966364" y="5438140"/>
                      <a:pt x="31957475" y="5438140"/>
                      <a:pt x="31947314" y="5438140"/>
                    </a:cubicBezTo>
                    <a:lnTo>
                      <a:pt x="1210310" y="5438140"/>
                    </a:lnTo>
                    <a:cubicBezTo>
                      <a:pt x="1200150" y="5438140"/>
                      <a:pt x="1191260" y="5436870"/>
                      <a:pt x="1181100" y="5436870"/>
                    </a:cubicBezTo>
                    <a:cubicBezTo>
                      <a:pt x="1172210" y="5436870"/>
                      <a:pt x="1163320" y="5435600"/>
                      <a:pt x="1154430" y="5435600"/>
                    </a:cubicBezTo>
                    <a:cubicBezTo>
                      <a:pt x="735330" y="5407660"/>
                      <a:pt x="403860" y="5058410"/>
                      <a:pt x="403860" y="4631690"/>
                    </a:cubicBezTo>
                    <a:lnTo>
                      <a:pt x="403860" y="3509010"/>
                    </a:lnTo>
                    <a:cubicBezTo>
                      <a:pt x="403860" y="3116580"/>
                      <a:pt x="24130" y="2743200"/>
                      <a:pt x="0" y="2719070"/>
                    </a:cubicBezTo>
                    <a:cubicBezTo>
                      <a:pt x="24130" y="2694940"/>
                      <a:pt x="403860" y="2321560"/>
                      <a:pt x="403860" y="1929130"/>
                    </a:cubicBezTo>
                    <a:lnTo>
                      <a:pt x="405130" y="1929130"/>
                    </a:lnTo>
                    <a:lnTo>
                      <a:pt x="405130" y="806450"/>
                    </a:lnTo>
                    <a:cubicBezTo>
                      <a:pt x="405130" y="379730"/>
                      <a:pt x="736600" y="31750"/>
                      <a:pt x="1155700" y="2540"/>
                    </a:cubicBezTo>
                    <a:cubicBezTo>
                      <a:pt x="1164590" y="1270"/>
                      <a:pt x="1173480" y="1270"/>
                      <a:pt x="1182370" y="1270"/>
                    </a:cubicBezTo>
                    <a:cubicBezTo>
                      <a:pt x="1192530" y="0"/>
                      <a:pt x="1201420" y="0"/>
                      <a:pt x="1211580" y="0"/>
                    </a:cubicBezTo>
                    <a:lnTo>
                      <a:pt x="31948586" y="0"/>
                    </a:lnTo>
                    <a:cubicBezTo>
                      <a:pt x="31958743" y="0"/>
                      <a:pt x="31967636" y="1270"/>
                      <a:pt x="31977793" y="1270"/>
                    </a:cubicBezTo>
                    <a:cubicBezTo>
                      <a:pt x="31986686" y="1270"/>
                      <a:pt x="31995575" y="2540"/>
                      <a:pt x="32004464" y="2540"/>
                    </a:cubicBezTo>
                    <a:cubicBezTo>
                      <a:pt x="32423564" y="30480"/>
                      <a:pt x="32755036" y="379730"/>
                      <a:pt x="32755036" y="806450"/>
                    </a:cubicBezTo>
                    <a:lnTo>
                      <a:pt x="32755036" y="1929130"/>
                    </a:lnTo>
                    <a:cubicBezTo>
                      <a:pt x="32755036" y="2321560"/>
                      <a:pt x="33133493" y="2694940"/>
                      <a:pt x="33158893" y="2719070"/>
                    </a:cubicBez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9" name="Group 9"/>
            <p:cNvGrpSpPr/>
            <p:nvPr/>
          </p:nvGrpSpPr>
          <p:grpSpPr>
            <a:xfrm>
              <a:off x="604115" y="300568"/>
              <a:ext cx="922180" cy="922180"/>
              <a:chOff x="0" y="0"/>
              <a:chExt cx="6350000" cy="635000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11" name="TextBox 11"/>
            <p:cNvSpPr txBox="1"/>
            <p:nvPr/>
          </p:nvSpPr>
          <p:spPr>
            <a:xfrm>
              <a:off x="604115" y="534626"/>
              <a:ext cx="922180" cy="482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79"/>
                </a:lnSpc>
              </a:pPr>
              <a:r>
                <a:rPr lang="en-US" sz="2400">
                  <a:solidFill>
                    <a:srgbClr val="3F5896"/>
                  </a:solidFill>
                  <a:latin typeface="Gliker SemiBold"/>
                </a:rPr>
                <a:t>A</a:t>
              </a:r>
            </a:p>
          </p:txBody>
        </p:sp>
        <p:grpSp>
          <p:nvGrpSpPr>
            <p:cNvPr id="12" name="Group 12"/>
            <p:cNvGrpSpPr/>
            <p:nvPr/>
          </p:nvGrpSpPr>
          <p:grpSpPr>
            <a:xfrm>
              <a:off x="0" y="1898750"/>
              <a:ext cx="9304029" cy="1523317"/>
              <a:chOff x="0" y="0"/>
              <a:chExt cx="33214774" cy="5438140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27940" y="0"/>
                <a:ext cx="33158893" cy="5438140"/>
              </a:xfrm>
              <a:custGeom>
                <a:avLst/>
                <a:gdLst/>
                <a:ahLst/>
                <a:cxnLst/>
                <a:rect l="l" t="t" r="r" b="b"/>
                <a:pathLst>
                  <a:path w="33158893" h="5438140">
                    <a:moveTo>
                      <a:pt x="33158893" y="2719070"/>
                    </a:moveTo>
                    <a:cubicBezTo>
                      <a:pt x="33133493" y="2743200"/>
                      <a:pt x="32755036" y="3116580"/>
                      <a:pt x="32755036" y="3509010"/>
                    </a:cubicBezTo>
                    <a:lnTo>
                      <a:pt x="32753764" y="3509010"/>
                    </a:lnTo>
                    <a:lnTo>
                      <a:pt x="32753764" y="4631690"/>
                    </a:lnTo>
                    <a:cubicBezTo>
                      <a:pt x="32753764" y="5058410"/>
                      <a:pt x="32422293" y="5406390"/>
                      <a:pt x="32003193" y="5435600"/>
                    </a:cubicBezTo>
                    <a:cubicBezTo>
                      <a:pt x="31994304" y="5436870"/>
                      <a:pt x="31985414" y="5436870"/>
                      <a:pt x="31976525" y="5436870"/>
                    </a:cubicBezTo>
                    <a:cubicBezTo>
                      <a:pt x="31966364" y="5438140"/>
                      <a:pt x="31957475" y="5438140"/>
                      <a:pt x="31947314" y="5438140"/>
                    </a:cubicBezTo>
                    <a:lnTo>
                      <a:pt x="1210310" y="5438140"/>
                    </a:lnTo>
                    <a:cubicBezTo>
                      <a:pt x="1200150" y="5438140"/>
                      <a:pt x="1191260" y="5436870"/>
                      <a:pt x="1181100" y="5436870"/>
                    </a:cubicBezTo>
                    <a:cubicBezTo>
                      <a:pt x="1172210" y="5436870"/>
                      <a:pt x="1163320" y="5435600"/>
                      <a:pt x="1154430" y="5435600"/>
                    </a:cubicBezTo>
                    <a:cubicBezTo>
                      <a:pt x="735330" y="5407660"/>
                      <a:pt x="403860" y="5058410"/>
                      <a:pt x="403860" y="4631690"/>
                    </a:cubicBezTo>
                    <a:lnTo>
                      <a:pt x="403860" y="3509010"/>
                    </a:lnTo>
                    <a:cubicBezTo>
                      <a:pt x="403860" y="3116580"/>
                      <a:pt x="24130" y="2743200"/>
                      <a:pt x="0" y="2719070"/>
                    </a:cubicBezTo>
                    <a:cubicBezTo>
                      <a:pt x="24130" y="2694940"/>
                      <a:pt x="403860" y="2321560"/>
                      <a:pt x="403860" y="1929130"/>
                    </a:cubicBezTo>
                    <a:lnTo>
                      <a:pt x="405130" y="1929130"/>
                    </a:lnTo>
                    <a:lnTo>
                      <a:pt x="405130" y="806450"/>
                    </a:lnTo>
                    <a:cubicBezTo>
                      <a:pt x="405130" y="379730"/>
                      <a:pt x="736600" y="31750"/>
                      <a:pt x="1155700" y="2540"/>
                    </a:cubicBezTo>
                    <a:cubicBezTo>
                      <a:pt x="1164590" y="1270"/>
                      <a:pt x="1173480" y="1270"/>
                      <a:pt x="1182370" y="1270"/>
                    </a:cubicBezTo>
                    <a:cubicBezTo>
                      <a:pt x="1192530" y="0"/>
                      <a:pt x="1201420" y="0"/>
                      <a:pt x="1211580" y="0"/>
                    </a:cubicBezTo>
                    <a:lnTo>
                      <a:pt x="31948586" y="0"/>
                    </a:lnTo>
                    <a:cubicBezTo>
                      <a:pt x="31958743" y="0"/>
                      <a:pt x="31967636" y="1270"/>
                      <a:pt x="31977793" y="1270"/>
                    </a:cubicBezTo>
                    <a:cubicBezTo>
                      <a:pt x="31986686" y="1270"/>
                      <a:pt x="31995575" y="2540"/>
                      <a:pt x="32004464" y="2540"/>
                    </a:cubicBezTo>
                    <a:cubicBezTo>
                      <a:pt x="32423564" y="30480"/>
                      <a:pt x="32755036" y="379730"/>
                      <a:pt x="32755036" y="806450"/>
                    </a:cubicBezTo>
                    <a:lnTo>
                      <a:pt x="32755036" y="1929130"/>
                    </a:lnTo>
                    <a:cubicBezTo>
                      <a:pt x="32755036" y="2321560"/>
                      <a:pt x="33133493" y="2694940"/>
                      <a:pt x="33158893" y="2719070"/>
                    </a:cubicBez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14" name="Group 14"/>
            <p:cNvGrpSpPr/>
            <p:nvPr/>
          </p:nvGrpSpPr>
          <p:grpSpPr>
            <a:xfrm>
              <a:off x="604115" y="2199318"/>
              <a:ext cx="922180" cy="922180"/>
              <a:chOff x="0" y="0"/>
              <a:chExt cx="6350000" cy="6350000"/>
            </a:xfrm>
          </p:grpSpPr>
          <p:sp>
            <p:nvSpPr>
              <p:cNvPr id="15" name="Freeform 15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16" name="TextBox 16"/>
            <p:cNvSpPr txBox="1"/>
            <p:nvPr/>
          </p:nvSpPr>
          <p:spPr>
            <a:xfrm>
              <a:off x="604115" y="2433376"/>
              <a:ext cx="922180" cy="482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79"/>
                </a:lnSpc>
              </a:pPr>
              <a:r>
                <a:rPr lang="en-US" sz="2400">
                  <a:solidFill>
                    <a:srgbClr val="3F5896"/>
                  </a:solidFill>
                  <a:latin typeface="Gliker SemiBold"/>
                </a:rPr>
                <a:t>B</a:t>
              </a:r>
            </a:p>
          </p:txBody>
        </p:sp>
        <p:grpSp>
          <p:nvGrpSpPr>
            <p:cNvPr id="17" name="Group 17"/>
            <p:cNvGrpSpPr/>
            <p:nvPr/>
          </p:nvGrpSpPr>
          <p:grpSpPr>
            <a:xfrm>
              <a:off x="0" y="3807357"/>
              <a:ext cx="9304029" cy="1523317"/>
              <a:chOff x="0" y="0"/>
              <a:chExt cx="33214774" cy="543814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27940" y="0"/>
                <a:ext cx="33158893" cy="5438140"/>
              </a:xfrm>
              <a:custGeom>
                <a:avLst/>
                <a:gdLst/>
                <a:ahLst/>
                <a:cxnLst/>
                <a:rect l="l" t="t" r="r" b="b"/>
                <a:pathLst>
                  <a:path w="33158893" h="5438140">
                    <a:moveTo>
                      <a:pt x="33158893" y="2719070"/>
                    </a:moveTo>
                    <a:cubicBezTo>
                      <a:pt x="33133493" y="2743200"/>
                      <a:pt x="32755036" y="3116580"/>
                      <a:pt x="32755036" y="3509010"/>
                    </a:cubicBezTo>
                    <a:lnTo>
                      <a:pt x="32753764" y="3509010"/>
                    </a:lnTo>
                    <a:lnTo>
                      <a:pt x="32753764" y="4631690"/>
                    </a:lnTo>
                    <a:cubicBezTo>
                      <a:pt x="32753764" y="5058410"/>
                      <a:pt x="32422293" y="5406390"/>
                      <a:pt x="32003193" y="5435600"/>
                    </a:cubicBezTo>
                    <a:cubicBezTo>
                      <a:pt x="31994304" y="5436870"/>
                      <a:pt x="31985414" y="5436870"/>
                      <a:pt x="31976525" y="5436870"/>
                    </a:cubicBezTo>
                    <a:cubicBezTo>
                      <a:pt x="31966364" y="5438140"/>
                      <a:pt x="31957475" y="5438140"/>
                      <a:pt x="31947314" y="5438140"/>
                    </a:cubicBezTo>
                    <a:lnTo>
                      <a:pt x="1210310" y="5438140"/>
                    </a:lnTo>
                    <a:cubicBezTo>
                      <a:pt x="1200150" y="5438140"/>
                      <a:pt x="1191260" y="5436870"/>
                      <a:pt x="1181100" y="5436870"/>
                    </a:cubicBezTo>
                    <a:cubicBezTo>
                      <a:pt x="1172210" y="5436870"/>
                      <a:pt x="1163320" y="5435600"/>
                      <a:pt x="1154430" y="5435600"/>
                    </a:cubicBezTo>
                    <a:cubicBezTo>
                      <a:pt x="735330" y="5407660"/>
                      <a:pt x="403860" y="5058410"/>
                      <a:pt x="403860" y="4631690"/>
                    </a:cubicBezTo>
                    <a:lnTo>
                      <a:pt x="403860" y="3509010"/>
                    </a:lnTo>
                    <a:cubicBezTo>
                      <a:pt x="403860" y="3116580"/>
                      <a:pt x="24130" y="2743200"/>
                      <a:pt x="0" y="2719070"/>
                    </a:cubicBezTo>
                    <a:cubicBezTo>
                      <a:pt x="24130" y="2694940"/>
                      <a:pt x="403860" y="2321560"/>
                      <a:pt x="403860" y="1929130"/>
                    </a:cubicBezTo>
                    <a:lnTo>
                      <a:pt x="405130" y="1929130"/>
                    </a:lnTo>
                    <a:lnTo>
                      <a:pt x="405130" y="806450"/>
                    </a:lnTo>
                    <a:cubicBezTo>
                      <a:pt x="405130" y="379730"/>
                      <a:pt x="736600" y="31750"/>
                      <a:pt x="1155700" y="2540"/>
                    </a:cubicBezTo>
                    <a:cubicBezTo>
                      <a:pt x="1164590" y="1270"/>
                      <a:pt x="1173480" y="1270"/>
                      <a:pt x="1182370" y="1270"/>
                    </a:cubicBezTo>
                    <a:cubicBezTo>
                      <a:pt x="1192530" y="0"/>
                      <a:pt x="1201420" y="0"/>
                      <a:pt x="1211580" y="0"/>
                    </a:cubicBezTo>
                    <a:lnTo>
                      <a:pt x="31948586" y="0"/>
                    </a:lnTo>
                    <a:cubicBezTo>
                      <a:pt x="31958743" y="0"/>
                      <a:pt x="31967636" y="1270"/>
                      <a:pt x="31977793" y="1270"/>
                    </a:cubicBezTo>
                    <a:cubicBezTo>
                      <a:pt x="31986686" y="1270"/>
                      <a:pt x="31995575" y="2540"/>
                      <a:pt x="32004464" y="2540"/>
                    </a:cubicBezTo>
                    <a:cubicBezTo>
                      <a:pt x="32423564" y="30480"/>
                      <a:pt x="32755036" y="379730"/>
                      <a:pt x="32755036" y="806450"/>
                    </a:cubicBezTo>
                    <a:lnTo>
                      <a:pt x="32755036" y="1929130"/>
                    </a:lnTo>
                    <a:cubicBezTo>
                      <a:pt x="32755036" y="2321560"/>
                      <a:pt x="33133493" y="2694940"/>
                      <a:pt x="33158893" y="2719070"/>
                    </a:cubicBezTo>
                    <a:close/>
                  </a:path>
                </a:pathLst>
              </a:custGeom>
              <a:solidFill>
                <a:srgbClr val="3F5896"/>
              </a:solidFill>
            </p:spPr>
          </p:sp>
        </p:grpSp>
        <p:grpSp>
          <p:nvGrpSpPr>
            <p:cNvPr id="19" name="Group 19"/>
            <p:cNvGrpSpPr/>
            <p:nvPr/>
          </p:nvGrpSpPr>
          <p:grpSpPr>
            <a:xfrm>
              <a:off x="604115" y="4107926"/>
              <a:ext cx="922180" cy="922180"/>
              <a:chOff x="0" y="0"/>
              <a:chExt cx="6350000" cy="635000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FFCC66"/>
              </a:solidFill>
            </p:spPr>
          </p:sp>
        </p:grpSp>
        <p:sp>
          <p:nvSpPr>
            <p:cNvPr id="21" name="TextBox 21"/>
            <p:cNvSpPr txBox="1"/>
            <p:nvPr/>
          </p:nvSpPr>
          <p:spPr>
            <a:xfrm>
              <a:off x="604115" y="4341983"/>
              <a:ext cx="922180" cy="482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879"/>
                </a:lnSpc>
              </a:pPr>
              <a:r>
                <a:rPr lang="en-US" sz="2400">
                  <a:solidFill>
                    <a:srgbClr val="3F5896"/>
                  </a:solidFill>
                  <a:latin typeface="Gliker SemiBold"/>
                </a:rPr>
                <a:t>C</a:t>
              </a:r>
            </a:p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 l="44499"/>
            <a:stretch>
              <a:fillRect/>
            </a:stretch>
          </p:blipFill>
          <p:spPr>
            <a:xfrm rot="-5400000">
              <a:off x="2764023" y="3332178"/>
              <a:ext cx="3775984" cy="9304029"/>
            </a:xfrm>
            <a:prstGeom prst="rect">
              <a:avLst/>
            </a:prstGeom>
          </p:spPr>
        </p:pic>
      </p:grpSp>
      <p:sp>
        <p:nvSpPr>
          <p:cNvPr id="23" name="TextBox 23"/>
          <p:cNvSpPr txBox="1"/>
          <p:nvPr/>
        </p:nvSpPr>
        <p:spPr>
          <a:xfrm>
            <a:off x="1142882" y="6637591"/>
            <a:ext cx="6106220" cy="1183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585"/>
              </a:lnSpc>
            </a:pPr>
            <a:r>
              <a:rPr lang="en-US" sz="4585">
                <a:solidFill>
                  <a:srgbClr val="2E2E2E"/>
                </a:solidFill>
                <a:latin typeface="Gliker SemiBold"/>
              </a:rPr>
              <a:t>SECTION 4</a:t>
            </a:r>
          </a:p>
          <a:p>
            <a:pPr>
              <a:lnSpc>
                <a:spcPts val="4585"/>
              </a:lnSpc>
            </a:pPr>
            <a:r>
              <a:rPr lang="en-US" sz="4585">
                <a:solidFill>
                  <a:srgbClr val="2E2E2E"/>
                </a:solidFill>
                <a:latin typeface="Gliker SemiBold"/>
              </a:rPr>
              <a:t>SOCAIL SKILLS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36446" y="1945609"/>
            <a:ext cx="8539647" cy="6526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 Bold"/>
              </a:rPr>
              <a:t>Intended Outcome 2.B.C</a:t>
            </a: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 </a:t>
            </a: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How </a:t>
            </a: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Modeling behaviors</a:t>
            </a: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During teaching and learning activities</a:t>
            </a:r>
          </a:p>
          <a:p>
            <a:pPr algn="just">
              <a:lnSpc>
                <a:spcPts val="3299"/>
              </a:lnSpc>
            </a:pPr>
            <a:endParaRPr lang="en-US" sz="2199">
              <a:solidFill>
                <a:srgbClr val="2E2E2E"/>
              </a:solidFill>
              <a:latin typeface="Canva Sans"/>
            </a:endParaRP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What </a:t>
            </a: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Social times</a:t>
            </a: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Planned group activities</a:t>
            </a:r>
          </a:p>
          <a:p>
            <a:pPr algn="just">
              <a:lnSpc>
                <a:spcPts val="3299"/>
              </a:lnSpc>
            </a:pPr>
            <a:endParaRPr lang="en-US" sz="2199">
              <a:solidFill>
                <a:srgbClr val="2E2E2E"/>
              </a:solidFill>
              <a:latin typeface="Canva Sans"/>
            </a:endParaRP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Why</a:t>
            </a: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Develop social skills</a:t>
            </a: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"/>
              </a:rPr>
              <a:t>Develop communication stratergies</a:t>
            </a:r>
          </a:p>
          <a:p>
            <a:pPr algn="just">
              <a:lnSpc>
                <a:spcPts val="3299"/>
              </a:lnSpc>
            </a:pPr>
            <a:endParaRPr lang="en-US" sz="2199">
              <a:solidFill>
                <a:srgbClr val="2E2E2E"/>
              </a:solidFill>
              <a:latin typeface="Canva Sans"/>
            </a:endParaRPr>
          </a:p>
          <a:p>
            <a:pPr algn="just">
              <a:lnSpc>
                <a:spcPts val="3299"/>
              </a:lnSpc>
            </a:pPr>
            <a:r>
              <a:rPr lang="en-US" sz="2199">
                <a:solidFill>
                  <a:srgbClr val="2E2E2E"/>
                </a:solidFill>
                <a:latin typeface="Canva Sans Bold"/>
              </a:rPr>
              <a:t>Long Term aim </a:t>
            </a:r>
          </a:p>
          <a:p>
            <a:pPr marL="474978" lvl="1" indent="-237489" algn="just">
              <a:lnSpc>
                <a:spcPts val="3299"/>
              </a:lnSpc>
              <a:buFont typeface="Arial"/>
              <a:buChar char="•"/>
            </a:pPr>
            <a:r>
              <a:rPr lang="en-US" sz="2199">
                <a:solidFill>
                  <a:srgbClr val="2E2E2E"/>
                </a:solidFill>
                <a:latin typeface="Canva Sans Bold"/>
              </a:rPr>
              <a:t>Communicate with others outside of the family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798898" y="1735021"/>
            <a:ext cx="5240827" cy="487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85"/>
              </a:lnSpc>
            </a:pPr>
            <a:r>
              <a:rPr lang="en-US" sz="2918">
                <a:solidFill>
                  <a:srgbClr val="FFFFFF"/>
                </a:solidFill>
                <a:latin typeface="Canva Sans Bold"/>
              </a:rPr>
              <a:t>Turn Taking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798898" y="3140155"/>
            <a:ext cx="5240827" cy="487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85"/>
              </a:lnSpc>
            </a:pPr>
            <a:r>
              <a:rPr lang="en-US" sz="2918">
                <a:solidFill>
                  <a:srgbClr val="FFFFFF"/>
                </a:solidFill>
                <a:latin typeface="Canva Sans Bold"/>
              </a:rPr>
              <a:t>Choosing who to work with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798898" y="4567472"/>
            <a:ext cx="5513016" cy="4878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085"/>
              </a:lnSpc>
            </a:pPr>
            <a:r>
              <a:rPr lang="en-US" sz="2918">
                <a:solidFill>
                  <a:srgbClr val="FFFFFF"/>
                </a:solidFill>
                <a:latin typeface="Canva Sans Bold"/>
              </a:rPr>
              <a:t>Focus on positive interactions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6D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16230600" cy="8229600"/>
            <a:chOff x="0" y="0"/>
            <a:chExt cx="5998478" cy="304148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998478" cy="3041482"/>
            </a:xfrm>
            <a:custGeom>
              <a:avLst/>
              <a:gdLst/>
              <a:ahLst/>
              <a:cxnLst/>
              <a:rect l="l" t="t" r="r" b="b"/>
              <a:pathLst>
                <a:path w="5998478" h="3041482">
                  <a:moveTo>
                    <a:pt x="5874018" y="3041482"/>
                  </a:moveTo>
                  <a:lnTo>
                    <a:pt x="124460" y="3041482"/>
                  </a:lnTo>
                  <a:cubicBezTo>
                    <a:pt x="55880" y="3041482"/>
                    <a:pt x="0" y="2985602"/>
                    <a:pt x="0" y="2917022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5874018" y="0"/>
                  </a:lnTo>
                  <a:cubicBezTo>
                    <a:pt x="5942598" y="0"/>
                    <a:pt x="5998478" y="55880"/>
                    <a:pt x="5998478" y="124460"/>
                  </a:cubicBezTo>
                  <a:lnTo>
                    <a:pt x="5998478" y="2917022"/>
                  </a:lnTo>
                  <a:cubicBezTo>
                    <a:pt x="5998478" y="2985602"/>
                    <a:pt x="5942598" y="3041482"/>
                    <a:pt x="5874018" y="3041482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</p:grpSp>
      <p:sp>
        <p:nvSpPr>
          <p:cNvPr id="4" name="TextBox 4"/>
          <p:cNvSpPr txBox="1"/>
          <p:nvPr/>
        </p:nvSpPr>
        <p:spPr>
          <a:xfrm>
            <a:off x="15536006" y="5024438"/>
            <a:ext cx="1633337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920"/>
              </a:lnSpc>
            </a:pPr>
            <a:r>
              <a:rPr lang="en-US" sz="1600" spc="57">
                <a:solidFill>
                  <a:srgbClr val="2E2E2E"/>
                </a:solidFill>
                <a:latin typeface="Montserrat Bold"/>
              </a:rPr>
              <a:t>WEAKNESSES</a:t>
            </a:r>
          </a:p>
        </p:txBody>
      </p:sp>
      <p:sp>
        <p:nvSpPr>
          <p:cNvPr id="5" name="AutoShape 5"/>
          <p:cNvSpPr/>
          <p:nvPr/>
        </p:nvSpPr>
        <p:spPr>
          <a:xfrm>
            <a:off x="7084337" y="5129212"/>
            <a:ext cx="8451669" cy="0"/>
          </a:xfrm>
          <a:prstGeom prst="line">
            <a:avLst/>
          </a:prstGeom>
          <a:ln w="28575" cap="flat">
            <a:solidFill>
              <a:srgbClr val="2E2E2E"/>
            </a:solidFill>
            <a:prstDash val="solid"/>
            <a:headEnd type="triangle" w="lg" len="med"/>
            <a:tailEnd type="triangle" w="lg" len="med"/>
          </a:ln>
        </p:spPr>
      </p:sp>
      <p:sp>
        <p:nvSpPr>
          <p:cNvPr id="6" name="AutoShape 6"/>
          <p:cNvSpPr/>
          <p:nvPr/>
        </p:nvSpPr>
        <p:spPr>
          <a:xfrm rot="5400000">
            <a:off x="8160254" y="5129212"/>
            <a:ext cx="6299835" cy="0"/>
          </a:xfrm>
          <a:prstGeom prst="line">
            <a:avLst/>
          </a:prstGeom>
          <a:ln w="28575" cap="flat">
            <a:solidFill>
              <a:srgbClr val="2E2E2E"/>
            </a:solidFill>
            <a:prstDash val="solid"/>
            <a:headEnd type="triangle" w="lg" len="med"/>
            <a:tailEnd type="triangle" w="lg" len="med"/>
          </a:ln>
        </p:spPr>
      </p:sp>
      <p:sp>
        <p:nvSpPr>
          <p:cNvPr id="7" name="TextBox 7"/>
          <p:cNvSpPr txBox="1"/>
          <p:nvPr/>
        </p:nvSpPr>
        <p:spPr>
          <a:xfrm>
            <a:off x="10438246" y="1310742"/>
            <a:ext cx="1743850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919"/>
              </a:lnSpc>
            </a:pPr>
            <a:r>
              <a:rPr lang="en-US" sz="1599" spc="57">
                <a:solidFill>
                  <a:srgbClr val="2E2E2E"/>
                </a:solidFill>
                <a:latin typeface="Montserrat Bold"/>
              </a:rPr>
              <a:t>STRENGTHS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438246" y="8611211"/>
            <a:ext cx="1856670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920"/>
              </a:lnSpc>
            </a:pPr>
            <a:r>
              <a:rPr lang="en-US" sz="1600" spc="57">
                <a:solidFill>
                  <a:srgbClr val="2E2E2E"/>
                </a:solidFill>
                <a:latin typeface="Montserrat Bold"/>
              </a:rPr>
              <a:t>OPPORTUNITIES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412315" y="5024438"/>
            <a:ext cx="1477150" cy="238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920"/>
              </a:lnSpc>
            </a:pPr>
            <a:r>
              <a:rPr lang="en-US" sz="1600" spc="57">
                <a:solidFill>
                  <a:srgbClr val="2E2E2E"/>
                </a:solidFill>
                <a:latin typeface="Montserrat Bold"/>
              </a:rPr>
              <a:t>THREATS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18557" y="1522639"/>
            <a:ext cx="5440321" cy="12744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800"/>
              </a:lnSpc>
            </a:pPr>
            <a:r>
              <a:rPr lang="en-US" sz="4800">
                <a:solidFill>
                  <a:srgbClr val="2E2E2E"/>
                </a:solidFill>
                <a:latin typeface="Gliker SemiBold Bold"/>
              </a:rPr>
              <a:t>S.W.O.T ANALYSIS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684546" y="2288043"/>
            <a:ext cx="4648109" cy="26403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34" lvl="1" indent="-183517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Can significantly improve the child's ability to communicate, </a:t>
            </a:r>
          </a:p>
          <a:p>
            <a:pPr marL="367034" lvl="1" indent="-183517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highlight>
                  <a:srgbClr val="00FFFF"/>
                </a:highlight>
                <a:latin typeface="Canva Sans"/>
              </a:rPr>
              <a:t>Improve their quality of life </a:t>
            </a:r>
          </a:p>
          <a:p>
            <a:pPr marL="367034" lvl="1" indent="-183517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Improve their social interactions.</a:t>
            </a:r>
          </a:p>
          <a:p>
            <a:pPr marL="367034" lvl="1" indent="-183517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Develop</a:t>
            </a:r>
            <a:r>
              <a:rPr lang="en-US" sz="1700" dirty="0">
                <a:solidFill>
                  <a:srgbClr val="2E2E2E"/>
                </a:solidFill>
                <a:highlight>
                  <a:srgbClr val="00FFFF"/>
                </a:highlight>
                <a:latin typeface="Canva Sans"/>
              </a:rPr>
              <a:t> alternative communication methods </a:t>
            </a:r>
            <a:r>
              <a:rPr lang="en-US" sz="1700" dirty="0">
                <a:solidFill>
                  <a:srgbClr val="2E2E2E"/>
                </a:solidFill>
                <a:latin typeface="Canva Sans"/>
              </a:rPr>
              <a:t>(such as sign language or picture communication systems) </a:t>
            </a:r>
          </a:p>
          <a:p>
            <a:pPr marL="367034" lvl="1" indent="-183517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Enhance the </a:t>
            </a:r>
            <a:r>
              <a:rPr lang="en-US" sz="1700" dirty="0">
                <a:solidFill>
                  <a:srgbClr val="2E2E2E"/>
                </a:solidFill>
                <a:highlight>
                  <a:srgbClr val="00FFFF"/>
                </a:highlight>
                <a:latin typeface="Canva Sans"/>
              </a:rPr>
              <a:t>child's academic abilities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60535" y="2288043"/>
            <a:ext cx="5098689" cy="26403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31" lvl="1" indent="-183515" algn="just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Time-consuming</a:t>
            </a:r>
          </a:p>
          <a:p>
            <a:pPr marL="367031" lvl="1" indent="-183515" algn="just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Require </a:t>
            </a:r>
            <a:r>
              <a:rPr lang="en-US" sz="1700" dirty="0" err="1">
                <a:solidFill>
                  <a:srgbClr val="2E2E2E"/>
                </a:solidFill>
                <a:highlight>
                  <a:srgbClr val="00FFFF"/>
                </a:highlight>
                <a:latin typeface="Canva Sans"/>
              </a:rPr>
              <a:t>specialised</a:t>
            </a:r>
            <a:r>
              <a:rPr lang="en-US" sz="1700" dirty="0">
                <a:solidFill>
                  <a:srgbClr val="2E2E2E"/>
                </a:solidFill>
                <a:highlight>
                  <a:srgbClr val="00FFFF"/>
                </a:highlight>
                <a:latin typeface="Canva Sans"/>
              </a:rPr>
              <a:t> training </a:t>
            </a:r>
          </a:p>
          <a:p>
            <a:pPr marL="367031" lvl="1" indent="-183515" algn="just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Require </a:t>
            </a:r>
            <a:r>
              <a:rPr lang="en-US" sz="1700" dirty="0" err="1">
                <a:solidFill>
                  <a:srgbClr val="2E2E2E"/>
                </a:solidFill>
                <a:latin typeface="Canva Sans"/>
              </a:rPr>
              <a:t>specialised</a:t>
            </a:r>
            <a:r>
              <a:rPr lang="en-US" sz="1700" dirty="0">
                <a:solidFill>
                  <a:srgbClr val="2E2E2E"/>
                </a:solidFill>
                <a:latin typeface="Canva Sans"/>
              </a:rPr>
              <a:t>  resources.</a:t>
            </a:r>
          </a:p>
          <a:p>
            <a:pPr marL="367031" lvl="1" indent="-183515" algn="just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May not respond well to traditional methods which can be frustrating for the child </a:t>
            </a:r>
          </a:p>
          <a:p>
            <a:pPr marL="367031" lvl="1" indent="-183515" algn="just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Challenging to measure the effectiveness </a:t>
            </a:r>
          </a:p>
          <a:p>
            <a:pPr marL="367031" lvl="1" indent="-183515" algn="just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Progress may be slow </a:t>
            </a:r>
          </a:p>
          <a:p>
            <a:pPr marL="367031" lvl="1" indent="-183515" algn="just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Progress may be d</a:t>
            </a:r>
            <a:r>
              <a:rPr lang="en-US" sz="1700" dirty="0">
                <a:solidFill>
                  <a:srgbClr val="2E2E2E"/>
                </a:solidFill>
                <a:highlight>
                  <a:srgbClr val="00FFFF"/>
                </a:highlight>
                <a:latin typeface="Canva Sans"/>
              </a:rPr>
              <a:t>ifficult to track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60535" y="5393864"/>
            <a:ext cx="5076175" cy="2973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31" lvl="1" indent="-183515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Advances in technology (AAC), can enhance the child's ability to communicate and </a:t>
            </a:r>
          </a:p>
          <a:p>
            <a:pPr marL="367031" lvl="1" indent="-183515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Advances in technology can enhance the child's ability to express themselves</a:t>
            </a:r>
          </a:p>
          <a:p>
            <a:pPr marL="367031" lvl="1" indent="-183515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Collaboration with other professionals</a:t>
            </a:r>
          </a:p>
          <a:p>
            <a:pPr marL="367031" lvl="1" indent="-183515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Can  provide opportunities for the child to participate in </a:t>
            </a:r>
            <a:r>
              <a:rPr lang="en-US" sz="1700" dirty="0">
                <a:solidFill>
                  <a:srgbClr val="2E2E2E"/>
                </a:solidFill>
                <a:highlight>
                  <a:srgbClr val="00FFFF"/>
                </a:highlight>
                <a:latin typeface="Canva Sans"/>
              </a:rPr>
              <a:t>social activities and form meaningful connections</a:t>
            </a:r>
            <a:r>
              <a:rPr lang="en-US" sz="1700" dirty="0">
                <a:solidFill>
                  <a:srgbClr val="2E2E2E"/>
                </a:solidFill>
                <a:latin typeface="Canva Sans"/>
              </a:rPr>
              <a:t> with others.</a:t>
            </a:r>
          </a:p>
          <a:p>
            <a:pPr>
              <a:lnSpc>
                <a:spcPts val="2550"/>
              </a:lnSpc>
            </a:pPr>
            <a:endParaRPr lang="en-US" sz="1700" dirty="0">
              <a:solidFill>
                <a:srgbClr val="2E2E2E"/>
              </a:solidFill>
              <a:latin typeface="Canva Sa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1684546" y="5393864"/>
            <a:ext cx="4648109" cy="2973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31" lvl="1" indent="-183515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Limited funding and resources </a:t>
            </a:r>
          </a:p>
          <a:p>
            <a:pPr marL="367031" lvl="1" indent="-183515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The child may face  discrimination due to their communication difficulties can negatively impact their self-esteem </a:t>
            </a:r>
          </a:p>
          <a:p>
            <a:pPr marL="367031" lvl="1" indent="-183515">
              <a:lnSpc>
                <a:spcPts val="2550"/>
              </a:lnSpc>
              <a:buFont typeface="Arial"/>
              <a:buChar char="•"/>
            </a:pPr>
            <a:r>
              <a:rPr lang="en-US" sz="1700" dirty="0">
                <a:solidFill>
                  <a:srgbClr val="2E2E2E"/>
                </a:solidFill>
                <a:latin typeface="Canva Sans"/>
              </a:rPr>
              <a:t>The </a:t>
            </a:r>
            <a:r>
              <a:rPr lang="en-US" sz="1700" dirty="0">
                <a:solidFill>
                  <a:srgbClr val="2E2E2E"/>
                </a:solidFill>
                <a:highlight>
                  <a:srgbClr val="00FFFF"/>
                </a:highlight>
                <a:latin typeface="Canva Sans"/>
              </a:rPr>
              <a:t>child may experience frustration or anxiety due to their difficulty communicating</a:t>
            </a:r>
            <a:r>
              <a:rPr lang="en-US" sz="1700" dirty="0">
                <a:solidFill>
                  <a:srgbClr val="2E2E2E"/>
                </a:solidFill>
                <a:latin typeface="Canva Sans"/>
              </a:rPr>
              <a:t>, which can lead to behavioral challenges</a:t>
            </a:r>
          </a:p>
          <a:p>
            <a:pPr>
              <a:lnSpc>
                <a:spcPts val="2550"/>
              </a:lnSpc>
            </a:pPr>
            <a:endParaRPr lang="en-US" sz="1700" dirty="0">
              <a:solidFill>
                <a:srgbClr val="2E2E2E"/>
              </a:solidFill>
              <a:latin typeface="Canva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849</Words>
  <Application>Microsoft Macintosh PowerPoint</Application>
  <PresentationFormat>Custom</PresentationFormat>
  <Paragraphs>338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Calibri</vt:lpstr>
      <vt:lpstr>Canva Sans Bold</vt:lpstr>
      <vt:lpstr>Canva Sans</vt:lpstr>
      <vt:lpstr>Gliker SemiBold</vt:lpstr>
      <vt:lpstr>Montserrat Bold</vt:lpstr>
      <vt:lpstr>Arial</vt:lpstr>
      <vt:lpstr>Montserrat</vt:lpstr>
      <vt:lpstr>Gliker SemiBold Bold</vt:lpstr>
      <vt:lpstr>Montserrat Semi-Bold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Speech, Language and Communication</dc:title>
  <cp:lastModifiedBy>Emily Bowen</cp:lastModifiedBy>
  <cp:revision>3</cp:revision>
  <cp:lastPrinted>2023-05-24T09:15:20Z</cp:lastPrinted>
  <dcterms:created xsi:type="dcterms:W3CDTF">2006-08-16T00:00:00Z</dcterms:created>
  <dcterms:modified xsi:type="dcterms:W3CDTF">2023-05-24T16:41:32Z</dcterms:modified>
  <dc:identifier>DAFh832yGKU</dc:identifier>
</cp:coreProperties>
</file>